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325" r:id="rId2"/>
    <p:sldId id="334" r:id="rId3"/>
    <p:sldId id="335" r:id="rId4"/>
    <p:sldId id="354" r:id="rId5"/>
    <p:sldId id="326" r:id="rId6"/>
    <p:sldId id="332" r:id="rId7"/>
    <p:sldId id="336" r:id="rId8"/>
    <p:sldId id="337" r:id="rId9"/>
    <p:sldId id="338" r:id="rId10"/>
    <p:sldId id="356" r:id="rId11"/>
    <p:sldId id="357" r:id="rId12"/>
    <p:sldId id="358" r:id="rId13"/>
    <p:sldId id="339" r:id="rId14"/>
    <p:sldId id="333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59" r:id="rId23"/>
    <p:sldId id="347" r:id="rId24"/>
    <p:sldId id="349" r:id="rId25"/>
    <p:sldId id="350" r:id="rId26"/>
    <p:sldId id="348" r:id="rId27"/>
    <p:sldId id="351" r:id="rId28"/>
    <p:sldId id="355" r:id="rId29"/>
    <p:sldId id="360" r:id="rId30"/>
    <p:sldId id="361" r:id="rId31"/>
    <p:sldId id="362" r:id="rId32"/>
    <p:sldId id="352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4C79D4"/>
    <a:srgbClr val="D67C32"/>
    <a:srgbClr val="6C9C71"/>
    <a:srgbClr val="A151B7"/>
    <a:srgbClr val="FFD869"/>
    <a:srgbClr val="0000FF"/>
    <a:srgbClr val="CCECFF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6957" autoAdjust="0"/>
  </p:normalViewPr>
  <p:slideViewPr>
    <p:cSldViewPr>
      <p:cViewPr>
        <p:scale>
          <a:sx n="66" d="100"/>
          <a:sy n="66" d="100"/>
        </p:scale>
        <p:origin x="-1494" y="1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CF63347-8DF2-4B20-BED2-4298895B4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A617D45-CF6D-40C1-91C6-14DFF5CFA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518F4-AD88-41EA-913D-B3CDF16F4B3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3B25C-5265-4B54-9991-D39F9F315EA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041E1-B00C-4AFF-B5F2-D446D75B7FB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10DEF0-E82B-4068-9952-57BFB763642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57A40F-C7AF-4B10-8D1C-82154F0E482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FC333-2FD9-4006-A1CD-61BEE4BAA46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EAEEF-59AC-47DD-933B-028C36D9091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D9A6B-5844-421B-BC1D-3DA794F7079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对于提前完成的学员，可以继续根据输入的次数，显示出一个菱形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968A65-B295-4287-A853-8EDF6C6C55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11B600-3FB1-4471-80BF-24E05AA495F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C53B7B-8692-496A-B79C-03495CCE1E4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E92786-18C8-4FD5-9F10-10F4DEAC5C2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C5A936-845D-4655-B14F-B47D102E7CF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F2376-298F-47B7-AA55-5DE841B716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55150-254C-40BF-981E-6CA0F3EDD75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65BF5-434B-495D-8F40-AB43C1D1714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D62BB-A4FF-4D7B-8583-5946C377F52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E4EF9-3364-4E4A-931E-18627F62FF9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C96B9C-3072-45A5-B1C7-A1F4A351AB2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6" descr="版本标志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5" name="Picture 146" descr="JV-LOGO彩色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&#25945;&#23398;&#28436;&#31034;&#26696;&#20363;/&#28436;&#31034;5&#65306;&#24377;&#20986;&#31383;&#21475;/ope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&#25945;&#23398;&#28436;&#31034;&#26696;&#20363;/&#28436;&#31034;6&#65306;&#20351;&#29992;DOM&#25913;&#21464;&#38142;&#25509;/link.html" TargetMode="Externa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jpe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1&#65306;&#36755;&#20986;helloWorld/expor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2&#65306;&#22806;&#37096;JS&#25991;&#20214;/expor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25945;&#23398;&#28436;&#31034;&#26696;&#20363;/&#28436;&#31034;7&#65306;&#24377;&#20986;&#28040;&#24687;&#26694;/alert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3&#65306;typeof&#30340;&#29992;&#27861;/typeof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25945;&#23398;&#28436;&#31034;&#26696;&#20363;/&#31034;&#20363;4&#65306;&#26681;&#25454;&#36755;&#20837;&#27425;&#25968;&#25171;&#21360;&#20986;HelloWorld/expor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&#23398;&#21592;&#32451;&#20064;&#21442;&#32771;&#31572;&#26696;/&#32451;&#20064;&#65306;&#25171;&#21360;&#19977;&#35282;&#24418;/&#25171;&#21360;&#19977;&#35282;&#24418;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25945;&#23398;&#28436;&#31034;&#26696;&#20363;/&#31034;&#20363;5&#65306;&#31243;&#24207;&#35843;&#35797;/debu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3398;&#21592;&#32451;&#20064;&#21442;&#32771;&#31572;&#26696;/&#22238;&#39038;&#32451;&#20064;&#65306;&#31616;&#26131;&#35745;&#31639;&#22120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23398;&#21592;&#32451;&#20064;&#21442;&#32771;&#31572;&#26696;/&#32451;&#20064;&#65306;&#31243;&#24207;&#35843;&#35797;/switch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&#25945;&#23398;&#28436;&#31034;&#26696;&#20363;/&#28436;&#31034;4&#65306;&#21160;&#24577;&#25913;&#21464;&#34920;&#26684;&#20869;&#23481;/tab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25945;&#23398;&#28436;&#31034;&#26696;&#20363;/&#28436;&#31034;1&#65306;&#27880;&#20876;&#34920;&#21333;&#39564;&#35777;/register.htm" TargetMode="External"/><Relationship Id="rId5" Type="http://schemas.openxmlformats.org/officeDocument/2006/relationships/hyperlink" Target="&#25945;&#23398;&#28436;&#31034;&#26696;&#20363;/&#28436;&#31034;3&#65306;&#26641;&#24418;&#33756;&#21333;/&#26641;&#24418;&#33756;&#21333;&#65293;1.html" TargetMode="External"/><Relationship Id="rId4" Type="http://schemas.openxmlformats.org/officeDocument/2006/relationships/hyperlink" Target="&#25945;&#23398;&#28436;&#31034;&#26696;&#20363;/&#28436;&#31034;2&#65306;&#23618;&#30340;&#20999;&#25442;/tab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76375" y="260350"/>
            <a:ext cx="7199313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回顾</a:t>
            </a:r>
            <a:r>
              <a:rPr lang="en-US" altLang="zh-CN" b="1" smtClean="0"/>
              <a:t>HTML-1</a:t>
            </a:r>
            <a:endParaRPr lang="zh-CN" altLang="en-US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1152525"/>
          </a:xfrm>
        </p:spPr>
        <p:txBody>
          <a:bodyPr/>
          <a:lstStyle/>
          <a:p>
            <a:pPr eaLnBrk="1" hangingPunct="1"/>
            <a:r>
              <a:rPr lang="zh-CN" altLang="en-US" smtClean="0"/>
              <a:t>常用的</a:t>
            </a:r>
            <a:r>
              <a:rPr lang="en-US" altLang="zh-CN" smtClean="0"/>
              <a:t>HTML</a:t>
            </a:r>
            <a:r>
              <a:rPr lang="zh-CN" altLang="en-US" smtClean="0"/>
              <a:t>标签有哪些？</a:t>
            </a:r>
          </a:p>
          <a:p>
            <a:pPr eaLnBrk="1" hangingPunct="1"/>
            <a:r>
              <a:rPr lang="zh-CN" altLang="en-US" smtClean="0"/>
              <a:t>请说明表格的基本结构以及</a:t>
            </a:r>
            <a:r>
              <a:rPr lang="zh-CN" altLang="zh-CN" smtClean="0"/>
              <a:t>跨行、跨列的用法</a:t>
            </a:r>
            <a:r>
              <a:rPr lang="zh-CN" altLang="en-US" smtClean="0"/>
              <a:t>？</a:t>
            </a:r>
          </a:p>
        </p:txBody>
      </p:sp>
      <p:graphicFrame>
        <p:nvGraphicFramePr>
          <p:cNvPr id="5" name="Group 142"/>
          <p:cNvGraphicFramePr>
            <a:graphicFrameLocks/>
          </p:cNvGraphicFramePr>
          <p:nvPr/>
        </p:nvGraphicFramePr>
        <p:xfrm>
          <a:off x="928688" y="2357438"/>
          <a:ext cx="7632700" cy="4091940"/>
        </p:xfrm>
        <a:graphic>
          <a:graphicData uri="http://schemas.openxmlformats.org/drawingml/2006/table">
            <a:tbl>
              <a:tblPr/>
              <a:tblGrid>
                <a:gridCol w="1743075"/>
                <a:gridCol w="58896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标签名称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说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定义一个完整的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HTML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文档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&lt;head&gt;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定义文档的头部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&lt;title&gt;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定义显示在浏览器左上方的标题内容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&lt;body&gt;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定义文档的主体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&lt;h1&gt;…&lt;h6&gt;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定义标题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至标题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定义文本的段落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在文本中插入一个换行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img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插入一张图像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&lt;hr&gt;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插入一条水平分线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定义超级链接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&lt;!--&gt;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定义注释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141"/>
          <p:cNvSpPr>
            <a:spLocks noChangeArrowheads="1"/>
          </p:cNvSpPr>
          <p:nvPr/>
        </p:nvSpPr>
        <p:spPr bwMode="auto">
          <a:xfrm>
            <a:off x="714375" y="2286000"/>
            <a:ext cx="7978775" cy="4008438"/>
          </a:xfrm>
          <a:prstGeom prst="roundRect">
            <a:avLst>
              <a:gd name="adj" fmla="val 292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&lt;table border="1" &gt;</a:t>
            </a:r>
          </a:p>
          <a:p>
            <a:pPr algn="l"/>
            <a:r>
              <a:rPr lang="en-US" altLang="zh-CN" b="1"/>
              <a:t>  &lt;tr&gt;</a:t>
            </a:r>
          </a:p>
          <a:p>
            <a:pPr algn="l"/>
            <a:r>
              <a:rPr lang="en-US" altLang="zh-CN" b="1"/>
              <a:t>    &lt;td colspan="3"&gt;</a:t>
            </a:r>
            <a:r>
              <a:rPr lang="zh-CN" altLang="en-US" b="1"/>
              <a:t>学生成绩</a:t>
            </a:r>
            <a:r>
              <a:rPr lang="en-US" altLang="zh-CN" b="1"/>
              <a:t>&lt;/td&gt;</a:t>
            </a:r>
          </a:p>
          <a:p>
            <a:pPr algn="l"/>
            <a:r>
              <a:rPr lang="en-US" altLang="zh-CN" b="1"/>
              <a:t>  &lt;/tr&gt;</a:t>
            </a:r>
          </a:p>
          <a:p>
            <a:pPr algn="l"/>
            <a:r>
              <a:rPr lang="en-US" altLang="zh-CN" b="1"/>
              <a:t>  &lt;tr&gt;</a:t>
            </a:r>
          </a:p>
          <a:p>
            <a:pPr algn="l"/>
            <a:r>
              <a:rPr lang="en-US" altLang="zh-CN" b="1"/>
              <a:t>    &lt;td rowspan="2"&gt;</a:t>
            </a:r>
            <a:r>
              <a:rPr lang="zh-CN" altLang="en-US" b="1"/>
              <a:t>张三</a:t>
            </a:r>
            <a:r>
              <a:rPr lang="en-US" altLang="zh-CN" b="1"/>
              <a:t>&lt;/td&gt;</a:t>
            </a:r>
          </a:p>
          <a:p>
            <a:pPr algn="l"/>
            <a:r>
              <a:rPr lang="en-US" altLang="zh-CN" b="1"/>
              <a:t>    &lt;td&gt;</a:t>
            </a:r>
            <a:r>
              <a:rPr lang="zh-CN" altLang="en-US" b="1"/>
              <a:t>语文</a:t>
            </a:r>
            <a:r>
              <a:rPr lang="en-US" altLang="zh-CN" b="1"/>
              <a:t>&lt;/td&gt;</a:t>
            </a:r>
          </a:p>
          <a:p>
            <a:pPr algn="l"/>
            <a:r>
              <a:rPr lang="en-US" altLang="zh-CN" b="1"/>
              <a:t>    &lt;td&gt;85&lt;/td&gt;</a:t>
            </a:r>
          </a:p>
          <a:p>
            <a:pPr algn="l"/>
            <a:r>
              <a:rPr lang="en-US" altLang="zh-CN" b="1"/>
              <a:t>  &lt;/tr&gt;</a:t>
            </a:r>
          </a:p>
          <a:p>
            <a:pPr algn="l"/>
            <a:r>
              <a:rPr lang="en-US" altLang="zh-CN" b="1"/>
              <a:t>  &lt;tr&gt;</a:t>
            </a:r>
          </a:p>
          <a:p>
            <a:pPr algn="l"/>
            <a:r>
              <a:rPr lang="en-US" altLang="zh-CN" b="1"/>
              <a:t>    &lt;td&gt;</a:t>
            </a:r>
            <a:r>
              <a:rPr lang="zh-CN" altLang="en-US" b="1"/>
              <a:t>数学</a:t>
            </a:r>
            <a:r>
              <a:rPr lang="en-US" altLang="zh-CN" b="1"/>
              <a:t>&lt;/td&gt;</a:t>
            </a:r>
          </a:p>
          <a:p>
            <a:pPr algn="l"/>
            <a:r>
              <a:rPr lang="en-US" altLang="zh-CN" b="1"/>
              <a:t>    &lt;td&gt;96&lt;/td&gt;</a:t>
            </a:r>
          </a:p>
          <a:p>
            <a:pPr algn="l"/>
            <a:r>
              <a:rPr lang="en-US" altLang="zh-CN" b="1"/>
              <a:t>  &lt;/tr&gt;</a:t>
            </a:r>
          </a:p>
          <a:p>
            <a:pPr algn="l"/>
            <a:r>
              <a:rPr lang="en-US" altLang="zh-CN" b="1"/>
              <a:t>&lt;/table&gt;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214938" y="2857500"/>
            <a:ext cx="1071562" cy="571500"/>
          </a:xfrm>
          <a:prstGeom prst="wedgeRoundRectCallout">
            <a:avLst>
              <a:gd name="adj1" fmla="val -111515"/>
              <a:gd name="adj2" fmla="val -108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/>
              <a:t>跨列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4857750" y="3643313"/>
            <a:ext cx="1071563" cy="571500"/>
          </a:xfrm>
          <a:prstGeom prst="wedgeRoundRectCallout">
            <a:avLst>
              <a:gd name="adj1" fmla="val -111515"/>
              <a:gd name="adj2" fmla="val -108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/>
              <a:t>跨行</a:t>
            </a:r>
          </a:p>
        </p:txBody>
      </p:sp>
      <p:pic>
        <p:nvPicPr>
          <p:cNvPr id="11" name="Picture 1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4214813"/>
            <a:ext cx="4357688" cy="12779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1313" name="Picture 4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smtClean="0"/>
              <a:t>浏览器对象模型</a:t>
            </a:r>
            <a:endParaRPr lang="zh-CN" altLang="en-US" smtClean="0"/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723900"/>
          </a:xfrm>
        </p:spPr>
        <p:txBody>
          <a:bodyPr/>
          <a:lstStyle/>
          <a:p>
            <a:r>
              <a:rPr lang="en-US" altLang="zh-CN" smtClean="0"/>
              <a:t>BOM</a:t>
            </a:r>
            <a:endParaRPr lang="zh-CN" altLang="en-US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1500188"/>
          <a:ext cx="7046912" cy="4214812"/>
        </p:xfrm>
        <a:graphic>
          <a:graphicData uri="http://schemas.openxmlformats.org/presentationml/2006/ole">
            <p:oleObj spid="_x0000_s1026" name="Visio" r:id="rId3" imgW="4174541" imgH="2491740" progId="Visio.Drawing.11">
              <p:embed/>
            </p:oleObj>
          </a:graphicData>
        </a:graphic>
      </p:graphicFrame>
      <p:sp>
        <p:nvSpPr>
          <p:cNvPr id="6" name="AutoShape 99"/>
          <p:cNvSpPr>
            <a:spLocks noChangeArrowheads="1"/>
          </p:cNvSpPr>
          <p:nvPr/>
        </p:nvSpPr>
        <p:spPr bwMode="auto">
          <a:xfrm>
            <a:off x="2286000" y="5857875"/>
            <a:ext cx="439261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4" action="ppaction://hlinkfile"/>
              </a:rPr>
              <a:t>弹出窗口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smtClean="0"/>
              <a:t>文档对象模型</a:t>
            </a:r>
            <a:endParaRPr lang="zh-CN" altLang="en-US" smtClean="0"/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866775"/>
          </a:xfrm>
        </p:spPr>
        <p:txBody>
          <a:bodyPr/>
          <a:lstStyle/>
          <a:p>
            <a:r>
              <a:rPr lang="en-US" altLang="zh-CN" smtClean="0"/>
              <a:t>DOM</a:t>
            </a:r>
            <a:endParaRPr lang="zh-CN" altLang="en-US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000125" y="1643063"/>
          <a:ext cx="7493000" cy="4000500"/>
        </p:xfrm>
        <a:graphic>
          <a:graphicData uri="http://schemas.openxmlformats.org/presentationml/2006/ole">
            <p:oleObj spid="_x0000_s2050" name="Visio" r:id="rId4" imgW="4642714" imgH="2473757" progId="Visio.Drawing.11">
              <p:embed/>
            </p:oleObj>
          </a:graphicData>
        </a:graphic>
      </p:graphicFrame>
      <p:sp>
        <p:nvSpPr>
          <p:cNvPr id="6" name="AutoShape 99"/>
          <p:cNvSpPr>
            <a:spLocks noChangeArrowheads="1"/>
          </p:cNvSpPr>
          <p:nvPr/>
        </p:nvSpPr>
        <p:spPr bwMode="auto">
          <a:xfrm>
            <a:off x="2286000" y="5857875"/>
            <a:ext cx="439261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dirty="0">
                <a:hlinkClick r:id="rId5" action="ppaction://hlinkfile"/>
              </a:rPr>
              <a:t>使用</a:t>
            </a:r>
            <a:r>
              <a:rPr lang="en-US" dirty="0">
                <a:hlinkClick r:id="rId5" action="ppaction://hlinkfile"/>
              </a:rPr>
              <a:t>DOM</a:t>
            </a:r>
            <a:r>
              <a:rPr lang="zh-CN" altLang="en-US" dirty="0">
                <a:hlinkClick r:id="rId5" action="ppaction://hlinkfile"/>
              </a:rPr>
              <a:t>改变超链接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脚本的基本结构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509713"/>
          </a:xfrm>
        </p:spPr>
        <p:txBody>
          <a:bodyPr/>
          <a:lstStyle/>
          <a:p>
            <a:r>
              <a:rPr lang="zh-CN" altLang="en-US" smtClean="0"/>
              <a:t>脚本的基本结构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928688" y="2214563"/>
            <a:ext cx="7143750" cy="2014537"/>
          </a:xfrm>
          <a:prstGeom prst="roundRect">
            <a:avLst>
              <a:gd name="adj" fmla="val 669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b="1" dirty="0"/>
              <a:t>&lt;script type="text/</a:t>
            </a:r>
            <a:r>
              <a:rPr lang="en-US" sz="2400" b="1" dirty="0" err="1"/>
              <a:t>javascript</a:t>
            </a:r>
            <a:r>
              <a:rPr lang="en-US" sz="2400" b="1" dirty="0"/>
              <a:t>"&gt;</a:t>
            </a:r>
            <a:endParaRPr lang="zh-CN" altLang="en-US" sz="2400" b="1" dirty="0"/>
          </a:p>
          <a:p>
            <a:pPr algn="l">
              <a:defRPr/>
            </a:pPr>
            <a:r>
              <a:rPr lang="en-US" sz="2400" b="1" dirty="0"/>
              <a:t>    &lt;!--</a:t>
            </a:r>
            <a:endParaRPr lang="zh-CN" altLang="en-US" sz="2400" b="1" dirty="0"/>
          </a:p>
          <a:p>
            <a:pPr algn="l">
              <a:defRPr/>
            </a:pPr>
            <a:r>
              <a:rPr lang="en-US" sz="2400" b="1" dirty="0"/>
              <a:t>          JavaScript </a:t>
            </a:r>
            <a:r>
              <a:rPr lang="zh-CN" altLang="en-US" sz="2400" b="1" dirty="0"/>
              <a:t>语句</a:t>
            </a:r>
            <a:r>
              <a:rPr lang="en-US" sz="2400" b="1" dirty="0"/>
              <a:t>;</a:t>
            </a:r>
            <a:endParaRPr lang="zh-CN" altLang="en-US" sz="2400" b="1" dirty="0"/>
          </a:p>
          <a:p>
            <a:pPr algn="l">
              <a:defRPr/>
            </a:pPr>
            <a:r>
              <a:rPr lang="en-US" sz="2400" b="1" dirty="0"/>
              <a:t>    --&gt;</a:t>
            </a:r>
            <a:endParaRPr lang="zh-CN" altLang="en-US" sz="2400" b="1" dirty="0"/>
          </a:p>
          <a:p>
            <a:pPr algn="l">
              <a:defRPr/>
            </a:pPr>
            <a:r>
              <a:rPr lang="en-US" sz="2400" b="1" dirty="0"/>
              <a:t>&lt;/script &gt;</a:t>
            </a:r>
            <a:endParaRPr lang="en-US" altLang="zh-CN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脚本执行原理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948488" y="2709863"/>
          <a:ext cx="909637" cy="1457325"/>
        </p:xfrm>
        <a:graphic>
          <a:graphicData uri="http://schemas.openxmlformats.org/presentationml/2006/ole">
            <p:oleObj spid="_x0000_s3074" name="Image" r:id="rId4" imgW="1225091" imgH="1962750" progId="Photoshop.Image.7">
              <p:embed/>
            </p:oleObj>
          </a:graphicData>
        </a:graphic>
      </p:graphicFrame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267450" y="4292600"/>
            <a:ext cx="2265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应用服务器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747963" y="2741613"/>
            <a:ext cx="504825" cy="144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grpSp>
        <p:nvGrpSpPr>
          <p:cNvPr id="3078" name="Group 7"/>
          <p:cNvGrpSpPr>
            <a:grpSpLocks/>
          </p:cNvGrpSpPr>
          <p:nvPr/>
        </p:nvGrpSpPr>
        <p:grpSpPr bwMode="auto">
          <a:xfrm>
            <a:off x="1955800" y="3246438"/>
            <a:ext cx="1296988" cy="1082675"/>
            <a:chOff x="884" y="3158"/>
            <a:chExt cx="817" cy="682"/>
          </a:xfrm>
        </p:grpSpPr>
        <p:pic>
          <p:nvPicPr>
            <p:cNvPr id="3092" name="Picture 8" descr="pcwithppl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84" y="3158"/>
              <a:ext cx="817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3" name="Rectangle 9"/>
            <p:cNvSpPr>
              <a:spLocks noChangeArrowheads="1"/>
            </p:cNvSpPr>
            <p:nvPr/>
          </p:nvSpPr>
          <p:spPr bwMode="auto">
            <a:xfrm>
              <a:off x="1065" y="3249"/>
              <a:ext cx="318" cy="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b="1">
                  <a:solidFill>
                    <a:schemeClr val="bg1"/>
                  </a:solidFill>
                </a:rPr>
                <a:t>IE</a:t>
              </a:r>
            </a:p>
          </p:txBody>
        </p:sp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348038" y="3084513"/>
            <a:ext cx="2160587" cy="693737"/>
          </a:xfrm>
          <a:prstGeom prst="wedgeRoundRectCallout">
            <a:avLst>
              <a:gd name="adj1" fmla="val -52204"/>
              <a:gd name="adj2" fmla="val 854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/>
              <a:t>解析</a:t>
            </a:r>
            <a:r>
              <a:rPr lang="en-US" altLang="zh-CN" b="1"/>
              <a:t>HTML</a:t>
            </a:r>
            <a:r>
              <a:rPr lang="zh-CN" altLang="en-US" b="1"/>
              <a:t>标签和</a:t>
            </a:r>
            <a:r>
              <a:rPr lang="en-US" altLang="zh-CN" b="1"/>
              <a:t>JavaScript</a:t>
            </a:r>
            <a:r>
              <a:rPr lang="zh-CN" altLang="en-US" b="1"/>
              <a:t>脚本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438525" y="4943475"/>
            <a:ext cx="2795588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/>
              <a:t>从服务器端下载含</a:t>
            </a:r>
            <a:r>
              <a:rPr lang="en-US" altLang="zh-CN" b="1"/>
              <a:t>JavaScript</a:t>
            </a:r>
            <a:r>
              <a:rPr lang="zh-CN" altLang="en-US" b="1"/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536826" y="4397375"/>
            <a:ext cx="969962" cy="8334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3" name="AutoShape 13"/>
          <p:cNvCxnSpPr>
            <a:cxnSpLocks noChangeShapeType="1"/>
            <a:endCxn id="11" idx="3"/>
          </p:cNvCxnSpPr>
          <p:nvPr/>
        </p:nvCxnSpPr>
        <p:spPr bwMode="auto">
          <a:xfrm rot="5400000">
            <a:off x="6275388" y="4256088"/>
            <a:ext cx="1001712" cy="108426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20875" y="4613275"/>
            <a:ext cx="14049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返回响应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794125" y="2078038"/>
            <a:ext cx="29241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/>
              <a:t>客户端请求包含</a:t>
            </a:r>
            <a:r>
              <a:rPr lang="en-US" altLang="zh-CN" b="1"/>
              <a:t>JS</a:t>
            </a:r>
            <a:r>
              <a:rPr lang="zh-CN" altLang="en-US" b="1"/>
              <a:t>的页面</a:t>
            </a:r>
          </a:p>
        </p:txBody>
      </p:sp>
      <p:cxnSp>
        <p:nvCxnSpPr>
          <p:cNvPr id="16" name="AutoShape 16"/>
          <p:cNvCxnSpPr>
            <a:cxnSpLocks noChangeShapeType="1"/>
            <a:endCxn id="15" idx="1"/>
          </p:cNvCxnSpPr>
          <p:nvPr/>
        </p:nvCxnSpPr>
        <p:spPr bwMode="auto">
          <a:xfrm rot="-5400000">
            <a:off x="2717007" y="2169319"/>
            <a:ext cx="965200" cy="11890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AutoShape 17"/>
          <p:cNvCxnSpPr>
            <a:cxnSpLocks noChangeShapeType="1"/>
            <a:stCxn id="15" idx="3"/>
          </p:cNvCxnSpPr>
          <p:nvPr/>
        </p:nvCxnSpPr>
        <p:spPr bwMode="auto">
          <a:xfrm>
            <a:off x="6718300" y="2281238"/>
            <a:ext cx="652463" cy="4683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20875" y="2595563"/>
            <a:ext cx="12954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发送请求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1165225" y="3173413"/>
            <a:ext cx="503238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539750" y="3543300"/>
            <a:ext cx="1563688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0099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浏览器输入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109913" y="2166938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63825" y="5116513"/>
            <a:ext cx="503238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Hello World</a:t>
            </a:r>
            <a:endParaRPr lang="zh-CN" altLang="en-US" smtClean="0"/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500063" y="1071563"/>
            <a:ext cx="8255000" cy="5083175"/>
          </a:xfrm>
          <a:prstGeom prst="roundRect">
            <a:avLst>
              <a:gd name="adj" fmla="val 669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b="1" dirty="0">
                <a:latin typeface="+mn-lt"/>
              </a:rPr>
              <a:t>……</a:t>
            </a:r>
          </a:p>
          <a:p>
            <a:pPr algn="l">
              <a:defRPr/>
            </a:pPr>
            <a:r>
              <a:rPr lang="en-US" altLang="zh-CN" sz="2400" b="1" dirty="0">
                <a:latin typeface="+mn-lt"/>
              </a:rPr>
              <a:t>&lt;title&gt;</a:t>
            </a:r>
            <a:r>
              <a:rPr lang="zh-CN" altLang="en-US" sz="2400" b="1" dirty="0">
                <a:latin typeface="+mn-lt"/>
              </a:rPr>
              <a:t>输出</a:t>
            </a:r>
            <a:r>
              <a:rPr lang="en-US" altLang="zh-CN" sz="2400" b="1" dirty="0">
                <a:latin typeface="+mn-lt"/>
              </a:rPr>
              <a:t>Hello </a:t>
            </a:r>
            <a:r>
              <a:rPr lang="en-US" altLang="zh-CN" sz="2400" b="1" dirty="0" err="1">
                <a:latin typeface="+mn-lt"/>
              </a:rPr>
              <a:t>Wordl</a:t>
            </a:r>
            <a:r>
              <a:rPr lang="en-US" altLang="zh-CN" sz="2400" b="1" dirty="0">
                <a:latin typeface="+mn-lt"/>
              </a:rPr>
              <a:t>&lt;/title&gt;</a:t>
            </a:r>
          </a:p>
          <a:p>
            <a:pPr algn="l"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&lt;script  type="text/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javascript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"&gt;</a:t>
            </a:r>
          </a:p>
          <a:p>
            <a:pPr algn="l">
              <a:defRPr/>
            </a:pP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document.write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("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JavaScript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脚本循环输出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helloworld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");</a:t>
            </a:r>
          </a:p>
          <a:p>
            <a:pPr algn="l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for(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var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=0;i&lt;5;i++)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document.write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("&lt;h3&gt;Hello World&lt;/h3&gt;");</a:t>
            </a:r>
          </a:p>
          <a:p>
            <a:pPr algn="l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}</a:t>
            </a:r>
          </a:p>
          <a:p>
            <a:pPr algn="l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document.write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("&lt;h1&gt;Hello World&lt;/h1&gt;");</a:t>
            </a:r>
          </a:p>
          <a:p>
            <a:pPr algn="l"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&lt;/script&gt;</a:t>
            </a:r>
          </a:p>
          <a:p>
            <a:pPr algn="l">
              <a:defRPr/>
            </a:pPr>
            <a:r>
              <a:rPr lang="en-US" altLang="zh-CN" sz="2400" b="1" dirty="0">
                <a:latin typeface="+mn-lt"/>
              </a:rPr>
              <a:t>&lt;/head&gt;</a:t>
            </a:r>
          </a:p>
          <a:p>
            <a:pPr algn="l">
              <a:defRPr/>
            </a:pPr>
            <a:r>
              <a:rPr lang="en-US" altLang="zh-CN" sz="2400" b="1" dirty="0">
                <a:latin typeface="+mn-lt"/>
              </a:rPr>
              <a:t>&lt;body&gt;</a:t>
            </a:r>
            <a:r>
              <a:rPr lang="zh-CN" altLang="en-US" sz="2400" b="1" dirty="0">
                <a:latin typeface="+mn-lt"/>
              </a:rPr>
              <a:t>页面主体内容</a:t>
            </a:r>
            <a:r>
              <a:rPr lang="en-US" altLang="zh-CN" sz="2400" b="1" dirty="0">
                <a:latin typeface="+mn-lt"/>
              </a:rPr>
              <a:t>&lt;/body&gt;</a:t>
            </a:r>
          </a:p>
          <a:p>
            <a:pPr algn="l">
              <a:defRPr/>
            </a:pPr>
            <a:r>
              <a:rPr lang="en-US" altLang="zh-CN" sz="2400" b="1" dirty="0">
                <a:latin typeface="+mn-lt"/>
              </a:rPr>
              <a:t>&lt;/html&gt;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429125" y="6215063"/>
            <a:ext cx="4051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hlinkClick r:id="rId3" action="ppaction://hlinkfile"/>
              </a:rPr>
              <a:t>演示示例：输出</a:t>
            </a:r>
            <a:r>
              <a:rPr lang="en-US" altLang="zh-CN" sz="2400" b="1">
                <a:hlinkClick r:id="rId3" action="ppaction://hlinkfile"/>
              </a:rPr>
              <a:t>Hello</a:t>
            </a:r>
            <a:r>
              <a:rPr lang="zh-CN" altLang="en-US" sz="2400" b="1">
                <a:hlinkClick r:id="rId3" action="ppaction://hlinkfile"/>
              </a:rPr>
              <a:t> </a:t>
            </a:r>
            <a:r>
              <a:rPr lang="en-US" altLang="zh-CN" sz="2400" b="1">
                <a:hlinkClick r:id="rId3" action="ppaction://hlinkfile"/>
              </a:rPr>
              <a:t>World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的使用方式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366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Html</a:t>
            </a:r>
            <a:r>
              <a:rPr lang="zh-CN" altLang="en-US" smtClean="0"/>
              <a:t>页面内嵌</a:t>
            </a:r>
            <a:r>
              <a:rPr lang="en-US" altLang="zh-CN" smtClean="0"/>
              <a:t>JS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外部</a:t>
            </a:r>
            <a:r>
              <a:rPr lang="en-US" altLang="zh-CN" smtClean="0"/>
              <a:t>JS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简短缩写方式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642938" y="2786063"/>
            <a:ext cx="8255000" cy="600075"/>
          </a:xfrm>
          <a:prstGeom prst="roundRect">
            <a:avLst>
              <a:gd name="adj" fmla="val 669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&lt;script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src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="hello.js" language="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javascript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"&gt;&lt;/script&gt;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714375" y="4286250"/>
            <a:ext cx="8255000" cy="1171575"/>
          </a:xfrm>
          <a:prstGeom prst="roundRect">
            <a:avLst>
              <a:gd name="adj" fmla="val 669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&lt;input name="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btn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" type="button" value="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弹出消息框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"  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onclick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="</a:t>
            </a:r>
            <a:r>
              <a:rPr lang="en-US" altLang="zh-CN" sz="2400" b="1" dirty="0" err="1">
                <a:solidFill>
                  <a:srgbClr val="0000FF"/>
                </a:solidFill>
                <a:latin typeface="+mn-lt"/>
              </a:rPr>
              <a:t>javascript:alert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('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</a:rPr>
              <a:t>欢迎你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</a:rPr>
              <a:t>');"/&gt;</a:t>
            </a:r>
          </a:p>
        </p:txBody>
      </p:sp>
      <p:sp>
        <p:nvSpPr>
          <p:cNvPr id="7" name="AutoShape 99"/>
          <p:cNvSpPr>
            <a:spLocks noChangeArrowheads="1"/>
          </p:cNvSpPr>
          <p:nvPr/>
        </p:nvSpPr>
        <p:spPr bwMode="auto">
          <a:xfrm>
            <a:off x="2071688" y="5715000"/>
            <a:ext cx="4392612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3" action="ppaction://hlinkfile"/>
              </a:rPr>
              <a:t>外部</a:t>
            </a:r>
            <a:r>
              <a:rPr lang="en-US" altLang="zh-CN" b="1" dirty="0">
                <a:latin typeface="黑体" pitchFamily="2" charset="-122"/>
                <a:hlinkClick r:id="rId3" action="ppaction://hlinkfile"/>
              </a:rPr>
              <a:t>JS</a:t>
            </a:r>
            <a:r>
              <a:rPr lang="zh-CN" altLang="en-US" b="1" dirty="0">
                <a:latin typeface="黑体" pitchFamily="2" charset="-122"/>
                <a:hlinkClick r:id="rId3" action="ppaction://hlinkfile"/>
              </a:rPr>
              <a:t>文件 </a:t>
            </a:r>
            <a:r>
              <a:rPr lang="zh-CN" altLang="en-US" b="1" dirty="0">
                <a:latin typeface="黑体" pitchFamily="2" charset="-122"/>
              </a:rPr>
              <a:t>和 </a:t>
            </a:r>
            <a:r>
              <a:rPr lang="zh-CN" altLang="en-US" b="1" dirty="0">
                <a:latin typeface="黑体" pitchFamily="2" charset="-122"/>
                <a:hlinkClick r:id="rId4" action="ppaction://hlinkfile"/>
              </a:rPr>
              <a:t>弹出消息框</a:t>
            </a:r>
            <a:r>
              <a:rPr lang="zh-CN" altLang="en-US" dirty="0">
                <a:hlinkClick r:id="rId4" action="ppaction://hlinkfile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核心语法</a:t>
            </a:r>
          </a:p>
        </p:txBody>
      </p:sp>
      <p:sp>
        <p:nvSpPr>
          <p:cNvPr id="24579" name="圆角矩形 13"/>
          <p:cNvSpPr>
            <a:spLocks noChangeArrowheads="1"/>
          </p:cNvSpPr>
          <p:nvPr/>
        </p:nvSpPr>
        <p:spPr bwMode="auto">
          <a:xfrm>
            <a:off x="3857625" y="3000375"/>
            <a:ext cx="1714500" cy="14398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bg1"/>
                </a:solidFill>
              </a:rPr>
              <a:t>核心语法</a:t>
            </a:r>
          </a:p>
        </p:txBody>
      </p:sp>
      <p:sp>
        <p:nvSpPr>
          <p:cNvPr id="24580" name="圆角矩形 14"/>
          <p:cNvSpPr>
            <a:spLocks noChangeArrowheads="1"/>
          </p:cNvSpPr>
          <p:nvPr/>
        </p:nvSpPr>
        <p:spPr bwMode="auto">
          <a:xfrm>
            <a:off x="6429375" y="1357313"/>
            <a:ext cx="1439863" cy="10795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24581" name="圆角矩形 15"/>
          <p:cNvSpPr>
            <a:spLocks noChangeArrowheads="1"/>
          </p:cNvSpPr>
          <p:nvPr/>
        </p:nvSpPr>
        <p:spPr bwMode="auto">
          <a:xfrm>
            <a:off x="3929063" y="1071563"/>
            <a:ext cx="1439862" cy="10795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变量</a:t>
            </a:r>
          </a:p>
        </p:txBody>
      </p:sp>
      <p:sp>
        <p:nvSpPr>
          <p:cNvPr id="24582" name="圆角矩形 16"/>
          <p:cNvSpPr>
            <a:spLocks noChangeArrowheads="1"/>
          </p:cNvSpPr>
          <p:nvPr/>
        </p:nvSpPr>
        <p:spPr bwMode="auto">
          <a:xfrm>
            <a:off x="1428750" y="1643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运算符号</a:t>
            </a:r>
          </a:p>
        </p:txBody>
      </p:sp>
      <p:sp>
        <p:nvSpPr>
          <p:cNvPr id="24583" name="圆角矩形 17"/>
          <p:cNvSpPr>
            <a:spLocks noChangeArrowheads="1"/>
          </p:cNvSpPr>
          <p:nvPr/>
        </p:nvSpPr>
        <p:spPr bwMode="auto">
          <a:xfrm>
            <a:off x="1357313" y="3929063"/>
            <a:ext cx="1439862" cy="10795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控制语句</a:t>
            </a:r>
          </a:p>
        </p:txBody>
      </p:sp>
      <p:sp>
        <p:nvSpPr>
          <p:cNvPr id="24584" name="圆角矩形 18"/>
          <p:cNvSpPr>
            <a:spLocks noChangeArrowheads="1"/>
          </p:cNvSpPr>
          <p:nvPr/>
        </p:nvSpPr>
        <p:spPr bwMode="auto">
          <a:xfrm>
            <a:off x="3500438" y="5357813"/>
            <a:ext cx="1439862" cy="1079500"/>
          </a:xfrm>
          <a:prstGeom prst="roundRect">
            <a:avLst>
              <a:gd name="adj" fmla="val 16667"/>
            </a:avLst>
          </a:prstGeom>
          <a:solidFill>
            <a:srgbClr val="4C79D4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注释</a:t>
            </a:r>
          </a:p>
        </p:txBody>
      </p:sp>
      <p:sp>
        <p:nvSpPr>
          <p:cNvPr id="24585" name="圆角矩形 19"/>
          <p:cNvSpPr>
            <a:spLocks noChangeArrowheads="1"/>
          </p:cNvSpPr>
          <p:nvPr/>
        </p:nvSpPr>
        <p:spPr bwMode="auto">
          <a:xfrm>
            <a:off x="6429375" y="5214938"/>
            <a:ext cx="1439863" cy="1079500"/>
          </a:xfrm>
          <a:prstGeom prst="roundRect">
            <a:avLst>
              <a:gd name="adj" fmla="val 16667"/>
            </a:avLst>
          </a:prstGeom>
          <a:solidFill>
            <a:srgbClr val="D67C3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语法约定</a:t>
            </a:r>
          </a:p>
        </p:txBody>
      </p:sp>
      <p:sp>
        <p:nvSpPr>
          <p:cNvPr id="24586" name="圆角矩形 20"/>
          <p:cNvSpPr>
            <a:spLocks noChangeArrowheads="1"/>
          </p:cNvSpPr>
          <p:nvPr/>
        </p:nvSpPr>
        <p:spPr bwMode="auto">
          <a:xfrm>
            <a:off x="6715125" y="3429000"/>
            <a:ext cx="1439863" cy="1079500"/>
          </a:xfrm>
          <a:prstGeom prst="roundRect">
            <a:avLst>
              <a:gd name="adj" fmla="val 16667"/>
            </a:avLst>
          </a:prstGeom>
          <a:solidFill>
            <a:srgbClr val="6C9C71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chemeClr val="bg1"/>
                </a:solidFill>
              </a:rPr>
              <a:t>输入</a:t>
            </a:r>
            <a:r>
              <a:rPr lang="en-US" altLang="zh-CN" sz="2000" b="1">
                <a:solidFill>
                  <a:schemeClr val="bg1"/>
                </a:solidFill>
              </a:rPr>
              <a:t>/</a:t>
            </a:r>
            <a:r>
              <a:rPr lang="zh-CN" altLang="en-US" sz="2000" b="1">
                <a:solidFill>
                  <a:schemeClr val="bg1"/>
                </a:solidFill>
              </a:rPr>
              <a:t>输出</a:t>
            </a:r>
          </a:p>
        </p:txBody>
      </p:sp>
      <p:cxnSp>
        <p:nvCxnSpPr>
          <p:cNvPr id="24587" name="直接箭头连接符 22"/>
          <p:cNvCxnSpPr>
            <a:cxnSpLocks noChangeShapeType="1"/>
            <a:stCxn id="24579" idx="0"/>
            <a:endCxn id="24581" idx="2"/>
          </p:cNvCxnSpPr>
          <p:nvPr/>
        </p:nvCxnSpPr>
        <p:spPr bwMode="auto">
          <a:xfrm rot="16200000" flipV="1">
            <a:off x="4257676" y="2543175"/>
            <a:ext cx="849312" cy="650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8" name="直接箭头连接符 24"/>
          <p:cNvCxnSpPr>
            <a:cxnSpLocks noChangeShapeType="1"/>
          </p:cNvCxnSpPr>
          <p:nvPr/>
        </p:nvCxnSpPr>
        <p:spPr bwMode="auto">
          <a:xfrm flipV="1">
            <a:off x="5429250" y="2357438"/>
            <a:ext cx="1071563" cy="71437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89" name="直接箭头连接符 26"/>
          <p:cNvCxnSpPr>
            <a:cxnSpLocks noChangeShapeType="1"/>
            <a:stCxn id="24579" idx="3"/>
            <a:endCxn id="24586" idx="1"/>
          </p:cNvCxnSpPr>
          <p:nvPr/>
        </p:nvCxnSpPr>
        <p:spPr bwMode="auto">
          <a:xfrm>
            <a:off x="5572125" y="3721100"/>
            <a:ext cx="1143000" cy="2476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0" name="直接箭头连接符 28"/>
          <p:cNvCxnSpPr>
            <a:cxnSpLocks noChangeShapeType="1"/>
          </p:cNvCxnSpPr>
          <p:nvPr/>
        </p:nvCxnSpPr>
        <p:spPr bwMode="auto">
          <a:xfrm>
            <a:off x="5357813" y="4429125"/>
            <a:ext cx="1071562" cy="8572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1" name="直接箭头连接符 30"/>
          <p:cNvCxnSpPr>
            <a:cxnSpLocks noChangeShapeType="1"/>
            <a:stCxn id="24579" idx="2"/>
            <a:endCxn id="24584" idx="0"/>
          </p:cNvCxnSpPr>
          <p:nvPr/>
        </p:nvCxnSpPr>
        <p:spPr bwMode="auto">
          <a:xfrm rot="5400000">
            <a:off x="4009231" y="4652170"/>
            <a:ext cx="917575" cy="4937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2" name="直接箭头连接符 32"/>
          <p:cNvCxnSpPr>
            <a:cxnSpLocks noChangeShapeType="1"/>
            <a:stCxn id="24579" idx="1"/>
          </p:cNvCxnSpPr>
          <p:nvPr/>
        </p:nvCxnSpPr>
        <p:spPr bwMode="auto">
          <a:xfrm rot="10800000" flipV="1">
            <a:off x="2786063" y="3721100"/>
            <a:ext cx="1071562" cy="35083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3" name="直接箭头连接符 34"/>
          <p:cNvCxnSpPr>
            <a:cxnSpLocks noChangeShapeType="1"/>
          </p:cNvCxnSpPr>
          <p:nvPr/>
        </p:nvCxnSpPr>
        <p:spPr bwMode="auto">
          <a:xfrm rot="10800000">
            <a:off x="2786063" y="2643188"/>
            <a:ext cx="1071562" cy="4286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变量的声明和赋值</a:t>
            </a:r>
          </a:p>
        </p:txBody>
      </p:sp>
      <p:sp>
        <p:nvSpPr>
          <p:cNvPr id="4" name="AutoShape 73"/>
          <p:cNvSpPr>
            <a:spLocks noChangeArrowheads="1"/>
          </p:cNvSpPr>
          <p:nvPr/>
        </p:nvSpPr>
        <p:spPr bwMode="auto">
          <a:xfrm>
            <a:off x="1157288" y="1728788"/>
            <a:ext cx="22479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/>
              <a:t> </a:t>
            </a:r>
            <a:r>
              <a:rPr lang="en-US" altLang="zh-CN" b="1" dirty="0" err="1"/>
              <a:t>v</a:t>
            </a:r>
            <a:r>
              <a:rPr lang="en-US" b="1" dirty="0" err="1"/>
              <a:t>ar</a:t>
            </a:r>
            <a:r>
              <a:rPr lang="en-US" altLang="zh-CN" b="1" dirty="0"/>
              <a:t>   width</a:t>
            </a:r>
            <a:r>
              <a:rPr lang="en-US" b="1" dirty="0"/>
              <a:t>; </a:t>
            </a:r>
            <a:endParaRPr lang="en-US" altLang="zh-CN" b="1" dirty="0"/>
          </a:p>
        </p:txBody>
      </p:sp>
      <p:sp>
        <p:nvSpPr>
          <p:cNvPr id="5" name="AutoShape 74"/>
          <p:cNvSpPr>
            <a:spLocks noChangeArrowheads="1"/>
          </p:cNvSpPr>
          <p:nvPr/>
        </p:nvSpPr>
        <p:spPr bwMode="auto">
          <a:xfrm>
            <a:off x="4889500" y="1730375"/>
            <a:ext cx="2305050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/>
              <a:t>width</a:t>
            </a:r>
            <a:r>
              <a:rPr lang="en-US" b="1" dirty="0"/>
              <a:t> = </a:t>
            </a:r>
            <a:r>
              <a:rPr lang="en-US" altLang="zh-CN" b="1" dirty="0"/>
              <a:t>5</a:t>
            </a:r>
            <a:r>
              <a:rPr lang="en-US" b="1" dirty="0"/>
              <a:t>;</a:t>
            </a:r>
            <a:endParaRPr lang="en-US" altLang="zh-CN" b="1" dirty="0"/>
          </a:p>
        </p:txBody>
      </p:sp>
      <p:sp>
        <p:nvSpPr>
          <p:cNvPr id="25605" name="Rectangle 75"/>
          <p:cNvSpPr>
            <a:spLocks noChangeArrowheads="1"/>
          </p:cNvSpPr>
          <p:nvPr/>
        </p:nvSpPr>
        <p:spPr bwMode="auto">
          <a:xfrm>
            <a:off x="971550" y="1052513"/>
            <a:ext cx="3100388" cy="4619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 b="1"/>
              <a:t>先声明变量再赋值</a:t>
            </a:r>
          </a:p>
        </p:txBody>
      </p:sp>
      <p:sp>
        <p:nvSpPr>
          <p:cNvPr id="25606" name="Rectangle 78"/>
          <p:cNvSpPr>
            <a:spLocks noChangeArrowheads="1"/>
          </p:cNvSpPr>
          <p:nvPr/>
        </p:nvSpPr>
        <p:spPr bwMode="auto">
          <a:xfrm>
            <a:off x="1042988" y="2276475"/>
            <a:ext cx="56896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b="1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var </a:t>
            </a:r>
            <a:r>
              <a:rPr lang="zh-CN" altLang="en-US" sz="2000" b="1"/>
              <a:t>－  用于声明变量的关键字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width </a:t>
            </a:r>
            <a:r>
              <a:rPr lang="zh-CN" altLang="en-US" sz="2000" b="1"/>
              <a:t>－ 变量名</a:t>
            </a: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</a:pPr>
            <a:endParaRPr lang="en-US" altLang="zh-CN" sz="2000" b="1"/>
          </a:p>
        </p:txBody>
      </p:sp>
      <p:sp>
        <p:nvSpPr>
          <p:cNvPr id="9" name="AutoShape 79"/>
          <p:cNvSpPr>
            <a:spLocks noChangeArrowheads="1"/>
          </p:cNvSpPr>
          <p:nvPr/>
        </p:nvSpPr>
        <p:spPr bwMode="auto">
          <a:xfrm>
            <a:off x="4857750" y="4286250"/>
            <a:ext cx="2643188" cy="522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 err="1"/>
              <a:t>v</a:t>
            </a:r>
            <a:r>
              <a:rPr lang="en-US" b="1" dirty="0" err="1"/>
              <a:t>ar</a:t>
            </a:r>
            <a:r>
              <a:rPr lang="en-US" b="1" dirty="0"/>
              <a:t> x, y, z = 10;</a:t>
            </a:r>
            <a:endParaRPr lang="en-US" altLang="zh-CN" b="1" dirty="0"/>
          </a:p>
        </p:txBody>
      </p:sp>
      <p:sp>
        <p:nvSpPr>
          <p:cNvPr id="10" name="AutoShape 80"/>
          <p:cNvSpPr>
            <a:spLocks noChangeArrowheads="1"/>
          </p:cNvSpPr>
          <p:nvPr/>
        </p:nvSpPr>
        <p:spPr bwMode="auto">
          <a:xfrm>
            <a:off x="1143000" y="4286250"/>
            <a:ext cx="2928938" cy="522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 err="1"/>
              <a:t>v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altLang="zh-CN" b="1" dirty="0" err="1"/>
              <a:t>catName</a:t>
            </a:r>
            <a:r>
              <a:rPr lang="en-US" b="1" dirty="0"/>
              <a:t>= </a:t>
            </a:r>
            <a:r>
              <a:rPr lang="en-US" altLang="zh-CN" b="1" dirty="0"/>
              <a:t>“</a:t>
            </a:r>
            <a:r>
              <a:rPr lang="zh-CN" altLang="en-US" b="1" dirty="0"/>
              <a:t>皮皮</a:t>
            </a:r>
            <a:r>
              <a:rPr lang="en-US" altLang="zh-CN" b="1" dirty="0"/>
              <a:t>”</a:t>
            </a:r>
            <a:r>
              <a:rPr lang="en-US" b="1" dirty="0"/>
              <a:t>;</a:t>
            </a:r>
            <a:endParaRPr lang="en-US" altLang="zh-CN" b="1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1116013" y="3571875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 b="1"/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1071563" y="5357813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 b="1"/>
              <a:t>不声明直接赋值</a:t>
            </a:r>
          </a:p>
        </p:txBody>
      </p:sp>
      <p:sp>
        <p:nvSpPr>
          <p:cNvPr id="13" name="AutoShape 80"/>
          <p:cNvSpPr>
            <a:spLocks noChangeArrowheads="1"/>
          </p:cNvSpPr>
          <p:nvPr/>
        </p:nvSpPr>
        <p:spPr bwMode="auto">
          <a:xfrm>
            <a:off x="1143000" y="6000750"/>
            <a:ext cx="2357438" cy="522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/>
              <a:t>Width=5</a:t>
            </a:r>
            <a:r>
              <a:rPr lang="en-US" b="1" dirty="0"/>
              <a:t>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数据类型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4795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typeof</a:t>
            </a:r>
            <a:r>
              <a:rPr lang="zh-CN" altLang="en-US" smtClean="0"/>
              <a:t>检测变量的返回值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数据类型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boolean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number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typeof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401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typeof</a:t>
            </a:r>
            <a:r>
              <a:rPr lang="zh-CN" altLang="en-US" smtClean="0"/>
              <a:t>运算符返回值如下：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undefined</a:t>
            </a:r>
            <a:r>
              <a:rPr lang="zh-CN" altLang="en-US" smtClean="0"/>
              <a:t>：变量被声明后，但未被赋值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string</a:t>
            </a:r>
            <a:r>
              <a:rPr lang="zh-CN" altLang="en-US" smtClean="0"/>
              <a:t>：用单引号或双引号来声明的字符串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boolean</a:t>
            </a:r>
            <a:r>
              <a:rPr lang="zh-CN" altLang="en-US" smtClean="0"/>
              <a:t>：</a:t>
            </a:r>
            <a:r>
              <a:rPr lang="en-US" altLang="zh-CN" smtClean="0"/>
              <a:t>true</a:t>
            </a:r>
            <a:r>
              <a:rPr lang="zh-CN" altLang="en-US" smtClean="0"/>
              <a:t>或</a:t>
            </a:r>
            <a:r>
              <a:rPr lang="en-US" altLang="zh-CN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number</a:t>
            </a:r>
            <a:r>
              <a:rPr lang="zh-CN" altLang="en-US" smtClean="0"/>
              <a:t>：整数或浮点数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object</a:t>
            </a:r>
            <a:r>
              <a:rPr lang="zh-CN" altLang="en-US" smtClean="0"/>
              <a:t>：</a:t>
            </a:r>
            <a:r>
              <a:rPr lang="en-US" altLang="zh-CN" smtClean="0"/>
              <a:t>javascript</a:t>
            </a:r>
            <a:r>
              <a:rPr lang="zh-CN" altLang="en-US" smtClean="0"/>
              <a:t>中的对象、数组和</a:t>
            </a:r>
            <a:r>
              <a:rPr lang="en-US" altLang="zh-CN" smtClean="0"/>
              <a:t>null</a:t>
            </a:r>
          </a:p>
        </p:txBody>
      </p:sp>
      <p:sp>
        <p:nvSpPr>
          <p:cNvPr id="5" name="AutoShape 99"/>
          <p:cNvSpPr>
            <a:spLocks noChangeArrowheads="1"/>
          </p:cNvSpPr>
          <p:nvPr/>
        </p:nvSpPr>
        <p:spPr bwMode="auto">
          <a:xfrm>
            <a:off x="2071688" y="5715000"/>
            <a:ext cx="4392612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en-US" altLang="zh-CN" b="1" dirty="0" err="1">
                <a:latin typeface="黑体" pitchFamily="2" charset="-122"/>
                <a:hlinkClick r:id="rId3" action="ppaction://hlinkfile"/>
              </a:rPr>
              <a:t>typeof</a:t>
            </a:r>
            <a:r>
              <a:rPr lang="zh-CN" altLang="en-US" b="1" dirty="0">
                <a:latin typeface="黑体" pitchFamily="2" charset="-122"/>
                <a:hlinkClick r:id="rId3" action="ppaction://hlinkfile"/>
              </a:rPr>
              <a:t>的功能和用法演示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回顾</a:t>
            </a:r>
            <a:r>
              <a:rPr lang="en-US" altLang="zh-CN" smtClean="0"/>
              <a:t>HTML-2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8174038" cy="723900"/>
          </a:xfrm>
        </p:spPr>
        <p:txBody>
          <a:bodyPr/>
          <a:lstStyle/>
          <a:p>
            <a:r>
              <a:rPr lang="zh-CN" altLang="en-US" smtClean="0"/>
              <a:t>请简述表单的基本结构？常用表单元素有哪些？</a:t>
            </a:r>
          </a:p>
        </p:txBody>
      </p:sp>
      <p:sp>
        <p:nvSpPr>
          <p:cNvPr id="4" name="AutoShape 56"/>
          <p:cNvSpPr>
            <a:spLocks noChangeArrowheads="1"/>
          </p:cNvSpPr>
          <p:nvPr/>
        </p:nvSpPr>
        <p:spPr bwMode="auto">
          <a:xfrm>
            <a:off x="1143000" y="2428875"/>
            <a:ext cx="7342188" cy="1403350"/>
          </a:xfrm>
          <a:prstGeom prst="roundRect">
            <a:avLst>
              <a:gd name="adj" fmla="val 807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&lt;form action="http://www.sohu.com" method="post" 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	……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&lt;/form&gt;</a:t>
            </a: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1071563" y="1857375"/>
            <a:ext cx="7858125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/>
              <a:t>表单的基本结构：</a:t>
            </a:r>
            <a:endParaRPr lang="en-US" altLang="zh-CN" b="1"/>
          </a:p>
          <a:p>
            <a:pPr algn="l">
              <a:lnSpc>
                <a:spcPct val="150000"/>
              </a:lnSpc>
            </a:pPr>
            <a:endParaRPr lang="en-US" altLang="zh-CN" b="1"/>
          </a:p>
          <a:p>
            <a:pPr algn="l">
              <a:lnSpc>
                <a:spcPct val="150000"/>
              </a:lnSpc>
            </a:pPr>
            <a:endParaRPr lang="zh-CN" altLang="en-US" b="1"/>
          </a:p>
          <a:p>
            <a:pPr algn="l">
              <a:lnSpc>
                <a:spcPct val="150000"/>
              </a:lnSpc>
            </a:pPr>
            <a:endParaRPr lang="en-US" altLang="zh-CN" b="1"/>
          </a:p>
          <a:p>
            <a:pPr algn="l">
              <a:lnSpc>
                <a:spcPct val="150000"/>
              </a:lnSpc>
            </a:pPr>
            <a:endParaRPr lang="en-US" altLang="zh-CN" b="1"/>
          </a:p>
          <a:p>
            <a:pPr algn="l">
              <a:lnSpc>
                <a:spcPct val="150000"/>
              </a:lnSpc>
            </a:pPr>
            <a:r>
              <a:rPr lang="zh-CN" altLang="en-US" b="1"/>
              <a:t>常用的表单元素有：</a:t>
            </a:r>
          </a:p>
          <a:p>
            <a:pPr algn="l">
              <a:lnSpc>
                <a:spcPct val="150000"/>
              </a:lnSpc>
            </a:pPr>
            <a:r>
              <a:rPr lang="zh-CN" altLang="en-US" b="1"/>
              <a:t>文本框（</a:t>
            </a:r>
            <a:r>
              <a:rPr lang="en-US" altLang="zh-CN" b="1"/>
              <a:t>text</a:t>
            </a:r>
            <a:r>
              <a:rPr lang="zh-CN" altLang="en-US" b="1"/>
              <a:t>）、密码框（</a:t>
            </a:r>
            <a:r>
              <a:rPr lang="en-US" altLang="zh-CN" b="1"/>
              <a:t>password</a:t>
            </a:r>
            <a:r>
              <a:rPr lang="zh-CN" altLang="en-US" b="1"/>
              <a:t>）、</a:t>
            </a:r>
            <a:r>
              <a:rPr lang="zh-CN" altLang="en-GB" b="1"/>
              <a:t>多行文本框（</a:t>
            </a:r>
            <a:r>
              <a:rPr lang="en-GB" altLang="zh-CN" b="1"/>
              <a:t>&lt;textarea&gt;</a:t>
            </a:r>
            <a:r>
              <a:rPr lang="zh-CN" altLang="en-GB" b="1"/>
              <a:t>）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zh-CN" altLang="en-US" b="1"/>
              <a:t>单选按钮（</a:t>
            </a:r>
            <a:r>
              <a:rPr lang="en-US" altLang="zh-CN" b="1"/>
              <a:t>radio</a:t>
            </a:r>
            <a:r>
              <a:rPr lang="zh-CN" altLang="en-US" b="1"/>
              <a:t>）、复选框（</a:t>
            </a:r>
            <a:r>
              <a:rPr lang="en-US" altLang="zh-CN" b="1"/>
              <a:t>checkbox</a:t>
            </a:r>
            <a:r>
              <a:rPr lang="zh-CN" altLang="en-US" b="1"/>
              <a:t>）、列表框（</a:t>
            </a:r>
            <a:r>
              <a:rPr lang="en-US" altLang="zh-CN" b="1"/>
              <a:t>&lt;select&gt;</a:t>
            </a:r>
            <a:r>
              <a:rPr lang="zh-CN" altLang="en-US" b="1"/>
              <a:t>和</a:t>
            </a:r>
            <a:r>
              <a:rPr lang="en-US" altLang="zh-CN" b="1"/>
              <a:t>&lt;option&gt;</a:t>
            </a:r>
            <a:r>
              <a:rPr lang="zh-CN" altLang="en-US" b="1"/>
              <a:t>）</a:t>
            </a:r>
          </a:p>
          <a:p>
            <a:pPr algn="l">
              <a:lnSpc>
                <a:spcPct val="150000"/>
              </a:lnSpc>
            </a:pPr>
            <a:r>
              <a:rPr lang="zh-CN" altLang="en-US" b="1"/>
              <a:t>按钮（</a:t>
            </a:r>
            <a:r>
              <a:rPr lang="en-GB" altLang="zh-CN" b="1"/>
              <a:t>button</a:t>
            </a:r>
            <a:r>
              <a:rPr lang="zh-CN" altLang="en-GB" b="1"/>
              <a:t>、</a:t>
            </a:r>
            <a:r>
              <a:rPr lang="en-GB" altLang="zh-CN" b="1"/>
              <a:t>submit</a:t>
            </a:r>
            <a:r>
              <a:rPr lang="zh-CN" altLang="en-GB" b="1"/>
              <a:t>和</a:t>
            </a:r>
            <a:r>
              <a:rPr lang="en-GB" altLang="zh-CN" b="1"/>
              <a:t>reset</a:t>
            </a:r>
            <a:r>
              <a:rPr lang="zh-CN" altLang="en-GB" b="1"/>
              <a:t>）</a:t>
            </a:r>
            <a:endParaRPr lang="zh-CN" altLang="en-US" b="1"/>
          </a:p>
        </p:txBody>
      </p:sp>
      <p:pic>
        <p:nvPicPr>
          <p:cNvPr id="12294" name="Picture 4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71437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运算符号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813" y="1571625"/>
          <a:ext cx="7931150" cy="315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24"/>
                <a:gridCol w="6043626"/>
              </a:tblGrid>
              <a:tr h="6524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算术运算符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zh-CN" altLang="en-US" baseline="0" dirty="0" smtClean="0"/>
                        <a:t>    </a:t>
                      </a:r>
                      <a:r>
                        <a:rPr lang="en-US" altLang="zh-CN" baseline="0" dirty="0" smtClean="0"/>
                        <a:t>-</a:t>
                      </a:r>
                      <a:r>
                        <a:rPr lang="zh-CN" altLang="en-US" baseline="0" dirty="0" smtClean="0"/>
                        <a:t>   *    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zh-CN" altLang="en-US" baseline="0" dirty="0" smtClean="0"/>
                        <a:t>    </a:t>
                      </a:r>
                      <a:r>
                        <a:rPr lang="en-US" altLang="zh-CN" baseline="0" dirty="0" smtClean="0"/>
                        <a:t>%</a:t>
                      </a:r>
                      <a:r>
                        <a:rPr lang="zh-CN" altLang="en-US" baseline="0" dirty="0" smtClean="0"/>
                        <a:t>    </a:t>
                      </a:r>
                      <a:r>
                        <a:rPr lang="en-US" altLang="zh-CN" baseline="0" dirty="0" smtClean="0"/>
                        <a:t>++</a:t>
                      </a:r>
                      <a:r>
                        <a:rPr lang="zh-CN" altLang="en-US" baseline="0" dirty="0" smtClean="0"/>
                        <a:t>    </a:t>
                      </a:r>
                      <a:r>
                        <a:rPr lang="en-US" altLang="zh-CN" baseline="0" dirty="0" smtClean="0"/>
                        <a:t>--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赋值运算符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比较运算符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   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    </a:t>
                      </a:r>
                      <a:r>
                        <a:rPr lang="en-US" altLang="zh-CN" dirty="0" smtClean="0"/>
                        <a:t>&gt;=</a:t>
                      </a:r>
                      <a:r>
                        <a:rPr lang="zh-CN" altLang="en-US" dirty="0" smtClean="0"/>
                        <a:t>      </a:t>
                      </a:r>
                      <a:r>
                        <a:rPr lang="en-US" altLang="zh-CN" dirty="0" smtClean="0"/>
                        <a:t>&lt;=</a:t>
                      </a:r>
                      <a:r>
                        <a:rPr lang="zh-CN" altLang="en-US" dirty="0" smtClean="0"/>
                        <a:t>     </a:t>
                      </a:r>
                      <a:r>
                        <a:rPr lang="en-US" altLang="zh-CN" dirty="0" smtClean="0"/>
                        <a:t>==</a:t>
                      </a:r>
                      <a:r>
                        <a:rPr lang="zh-CN" altLang="en-US" dirty="0" smtClean="0"/>
                        <a:t>    </a:t>
                      </a:r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逻辑控制语句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188" y="1412875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>
                <a:latin typeface="+mn-lt"/>
                <a:ea typeface="+mn-ea"/>
              </a:rPr>
              <a:t>if</a:t>
            </a:r>
            <a:r>
              <a:rPr lang="zh-CN" altLang="en-US" sz="2800" b="1" kern="0">
                <a:latin typeface="+mn-lt"/>
                <a:ea typeface="+mn-ea"/>
              </a:rPr>
              <a:t>条件语句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>
                <a:latin typeface="+mn-lt"/>
                <a:ea typeface="+mn-ea"/>
              </a:rPr>
              <a:t>switch</a:t>
            </a:r>
            <a:r>
              <a:rPr lang="zh-CN" altLang="en-US" sz="2800" b="1" kern="0">
                <a:latin typeface="+mn-lt"/>
                <a:ea typeface="+mn-ea"/>
              </a:rPr>
              <a:t>多分支语句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>
                <a:latin typeface="+mn-lt"/>
                <a:ea typeface="+mn-ea"/>
              </a:rPr>
              <a:t>for</a:t>
            </a:r>
            <a:r>
              <a:rPr lang="zh-CN" altLang="en-US" sz="2800" b="1" kern="0">
                <a:latin typeface="+mn-lt"/>
                <a:ea typeface="+mn-ea"/>
              </a:rPr>
              <a:t>、</a:t>
            </a:r>
            <a:r>
              <a:rPr lang="en-US" altLang="zh-CN" sz="2800" b="1" kern="0">
                <a:latin typeface="+mn-lt"/>
                <a:ea typeface="+mn-ea"/>
              </a:rPr>
              <a:t>while</a:t>
            </a:r>
            <a:r>
              <a:rPr lang="zh-CN" altLang="en-US" sz="2800" b="1" kern="0">
                <a:latin typeface="+mn-lt"/>
                <a:ea typeface="+mn-ea"/>
              </a:rPr>
              <a:t>循环语句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/>
            </a:pPr>
            <a:endParaRPr lang="en-US" altLang="zh-CN" sz="2800" b="1" kern="0">
              <a:latin typeface="+mn-lt"/>
              <a:ea typeface="+mn-ea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000125" y="2143125"/>
            <a:ext cx="4003675" cy="2351088"/>
          </a:xfrm>
          <a:prstGeom prst="roundRect">
            <a:avLst>
              <a:gd name="adj" fmla="val 393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</a:rPr>
              <a:t>if(</a:t>
            </a:r>
            <a:r>
              <a:rPr lang="zh-CN" altLang="en-US" b="1">
                <a:solidFill>
                  <a:srgbClr val="0000FF"/>
                </a:solidFill>
              </a:rPr>
              <a:t>条件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   //JavaScript</a:t>
            </a:r>
            <a:r>
              <a:rPr lang="zh-CN" altLang="en-US" b="1"/>
              <a:t>代码</a:t>
            </a:r>
            <a:r>
              <a:rPr lang="en-US" altLang="zh-CN" b="1"/>
              <a:t>;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>
                <a:solidFill>
                  <a:srgbClr val="0000FF"/>
                </a:solidFill>
              </a:rPr>
              <a:t>else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  //JavaScript</a:t>
            </a:r>
            <a:r>
              <a:rPr lang="zh-CN" altLang="en-US" b="1"/>
              <a:t>代码</a:t>
            </a:r>
            <a:r>
              <a:rPr lang="en-US" altLang="zh-CN" b="1"/>
              <a:t>;</a:t>
            </a:r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28688" y="2714625"/>
            <a:ext cx="4524375" cy="317658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</a:rPr>
              <a:t>switch (</a:t>
            </a:r>
            <a:r>
              <a:rPr lang="zh-CN" altLang="en-US" b="1">
                <a:solidFill>
                  <a:srgbClr val="0000FF"/>
                </a:solidFill>
              </a:rPr>
              <a:t>表达式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altLang="zh-CN" b="1"/>
              <a:t>{         case </a:t>
            </a:r>
            <a:r>
              <a:rPr lang="zh-CN" altLang="en-US" b="1"/>
              <a:t>常量</a:t>
            </a:r>
            <a:r>
              <a:rPr lang="en-US" altLang="zh-CN" b="1"/>
              <a:t>1 : </a:t>
            </a:r>
          </a:p>
          <a:p>
            <a:pPr algn="l"/>
            <a:r>
              <a:rPr lang="en-US" altLang="zh-CN" b="1"/>
              <a:t> 	   JavaScript</a:t>
            </a:r>
            <a:r>
              <a:rPr lang="zh-CN" altLang="en-US" b="1"/>
              <a:t>语句</a:t>
            </a:r>
            <a:r>
              <a:rPr lang="en-US" altLang="zh-CN" b="1"/>
              <a:t>1;</a:t>
            </a:r>
          </a:p>
          <a:p>
            <a:pPr algn="l"/>
            <a:r>
              <a:rPr lang="en-US" altLang="zh-CN" b="1"/>
              <a:t>	   break;</a:t>
            </a:r>
          </a:p>
          <a:p>
            <a:pPr algn="l"/>
            <a:r>
              <a:rPr lang="en-US" altLang="zh-CN" b="1"/>
              <a:t> 	case </a:t>
            </a:r>
            <a:r>
              <a:rPr lang="zh-CN" altLang="en-US" b="1"/>
              <a:t>常量</a:t>
            </a:r>
            <a:r>
              <a:rPr lang="en-US" altLang="zh-CN" b="1"/>
              <a:t>2 : </a:t>
            </a:r>
          </a:p>
          <a:p>
            <a:pPr algn="l"/>
            <a:r>
              <a:rPr lang="en-US" altLang="zh-CN" b="1"/>
              <a:t> 	   JavaScript</a:t>
            </a:r>
            <a:r>
              <a:rPr lang="zh-CN" altLang="en-US" b="1"/>
              <a:t>语句</a:t>
            </a:r>
            <a:r>
              <a:rPr lang="en-US" altLang="zh-CN" b="1"/>
              <a:t>2;</a:t>
            </a:r>
          </a:p>
          <a:p>
            <a:pPr algn="l"/>
            <a:r>
              <a:rPr lang="en-US" altLang="zh-CN" b="1"/>
              <a:t> 	   break;</a:t>
            </a:r>
          </a:p>
          <a:p>
            <a:pPr algn="l"/>
            <a:r>
              <a:rPr lang="en-US" altLang="zh-CN" b="1"/>
              <a:t> 	...</a:t>
            </a:r>
          </a:p>
          <a:p>
            <a:pPr algn="l"/>
            <a:r>
              <a:rPr lang="en-US" altLang="zh-CN" b="1"/>
              <a:t> 	default : </a:t>
            </a:r>
          </a:p>
          <a:p>
            <a:pPr algn="l"/>
            <a:r>
              <a:rPr lang="en-US" altLang="zh-CN" b="1"/>
              <a:t>                 JavaScript</a:t>
            </a:r>
            <a:r>
              <a:rPr lang="zh-CN" altLang="en-US" b="1"/>
              <a:t>语句</a:t>
            </a:r>
            <a:r>
              <a:rPr lang="en-US" altLang="zh-CN" b="1"/>
              <a:t>3;    </a:t>
            </a:r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1500188" y="3357563"/>
            <a:ext cx="4500562" cy="2635250"/>
          </a:xfrm>
          <a:prstGeom prst="roundRect">
            <a:avLst>
              <a:gd name="adj" fmla="val 373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</a:rPr>
              <a:t>for(</a:t>
            </a:r>
            <a:r>
              <a:rPr lang="zh-CN" altLang="en-US" b="1">
                <a:solidFill>
                  <a:srgbClr val="0000FF"/>
                </a:solidFill>
              </a:rPr>
              <a:t>初始化</a:t>
            </a:r>
            <a:r>
              <a:rPr lang="en-US" altLang="zh-CN" b="1">
                <a:solidFill>
                  <a:srgbClr val="0000FF"/>
                </a:solidFill>
              </a:rPr>
              <a:t>;  </a:t>
            </a:r>
            <a:r>
              <a:rPr lang="zh-CN" altLang="en-US" b="1">
                <a:solidFill>
                  <a:srgbClr val="0000FF"/>
                </a:solidFill>
              </a:rPr>
              <a:t>条件</a:t>
            </a:r>
            <a:r>
              <a:rPr lang="en-US" altLang="zh-CN" b="1">
                <a:solidFill>
                  <a:srgbClr val="0000FF"/>
                </a:solidFill>
              </a:rPr>
              <a:t>;  </a:t>
            </a:r>
            <a:r>
              <a:rPr lang="zh-CN" altLang="en-US" b="1">
                <a:solidFill>
                  <a:srgbClr val="0000FF"/>
                </a:solidFill>
              </a:rPr>
              <a:t>增量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altLang="zh-CN" b="1"/>
              <a:t> {</a:t>
            </a:r>
          </a:p>
          <a:p>
            <a:pPr algn="l"/>
            <a:r>
              <a:rPr lang="en-US" altLang="zh-CN" b="1"/>
              <a:t>    JavaScript</a:t>
            </a:r>
            <a:r>
              <a:rPr lang="zh-CN" altLang="en-US" b="1"/>
              <a:t>代码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}</a:t>
            </a:r>
          </a:p>
          <a:p>
            <a:pPr algn="l"/>
            <a:endParaRPr lang="en-US" altLang="zh-CN" b="1"/>
          </a:p>
          <a:p>
            <a:pPr algn="l"/>
            <a:r>
              <a:rPr lang="en-US" altLang="zh-CN" b="1">
                <a:solidFill>
                  <a:srgbClr val="0000FF"/>
                </a:solidFill>
              </a:rPr>
              <a:t>while(</a:t>
            </a:r>
            <a:r>
              <a:rPr lang="zh-CN" altLang="en-US" b="1">
                <a:solidFill>
                  <a:srgbClr val="0000FF"/>
                </a:solidFill>
              </a:rPr>
              <a:t>条件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</a:p>
          <a:p>
            <a:pPr algn="l"/>
            <a:r>
              <a:rPr lang="en-US" altLang="zh-CN" b="1"/>
              <a:t> {</a:t>
            </a:r>
          </a:p>
          <a:p>
            <a:pPr algn="l"/>
            <a:r>
              <a:rPr lang="en-US" altLang="zh-CN" b="1"/>
              <a:t> JavaScript</a:t>
            </a:r>
            <a:r>
              <a:rPr lang="zh-CN" altLang="en-US" b="1"/>
              <a:t>代码</a:t>
            </a:r>
            <a:r>
              <a:rPr lang="en-US" altLang="zh-CN" b="1"/>
              <a:t>;</a:t>
            </a:r>
          </a:p>
          <a:p>
            <a:pPr algn="l"/>
            <a:r>
              <a:rPr lang="en-US" altLang="zh-CN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循环中断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714375" y="1071563"/>
            <a:ext cx="7931150" cy="1428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continue</a:t>
            </a:r>
            <a:endParaRPr lang="zh-CN" altLang="en-US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71438" y="2571750"/>
            <a:ext cx="5143500" cy="3800475"/>
          </a:xfrm>
          <a:prstGeom prst="roundRect">
            <a:avLst>
              <a:gd name="adj" fmla="val 51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&lt;script type="text/javascript"&gt;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var i=0;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for(i=0;i&lt;=5;i++){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	if(i==3){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              </a:t>
            </a:r>
            <a:r>
              <a:rPr lang="en-US" altLang="en-US" b="1"/>
              <a:t>break;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               </a:t>
            </a:r>
            <a:r>
              <a:rPr lang="en-US" altLang="en-US" b="1"/>
              <a:t>}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</a:t>
            </a:r>
            <a:r>
              <a:rPr lang="en-US" altLang="en-US" b="1"/>
              <a:t>document.write("</a:t>
            </a:r>
            <a:r>
              <a:rPr lang="zh-CN" altLang="en-US" b="1"/>
              <a:t>这个数字是：</a:t>
            </a:r>
            <a:r>
              <a:rPr lang="en-US" altLang="en-US" b="1"/>
              <a:t>"+i+"&lt;br/&gt;");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</a:t>
            </a:r>
            <a:r>
              <a:rPr lang="en-US" altLang="en-US" b="1"/>
              <a:t>}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&lt;/script&gt;</a:t>
            </a:r>
            <a:endParaRPr lang="en-US" altLang="zh-CN" b="1"/>
          </a:p>
        </p:txBody>
      </p:sp>
      <p:pic>
        <p:nvPicPr>
          <p:cNvPr id="30724" name="Picture 4" descr="循环中断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714750"/>
            <a:ext cx="3717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000500" y="1071563"/>
            <a:ext cx="5072063" cy="3800475"/>
          </a:xfrm>
          <a:prstGeom prst="roundRect">
            <a:avLst>
              <a:gd name="adj" fmla="val 51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&lt;script type="text/javascript"&gt;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var i=0;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for(i=0;i&lt;=5;i++){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	if(i==3){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              </a:t>
            </a:r>
            <a:r>
              <a:rPr lang="en-US" altLang="zh-CN" b="1"/>
              <a:t>continue</a:t>
            </a:r>
            <a:r>
              <a:rPr lang="en-US" altLang="en-US" b="1"/>
              <a:t>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               </a:t>
            </a:r>
            <a:r>
              <a:rPr lang="en-US" altLang="en-US" b="1"/>
              <a:t>}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</a:t>
            </a:r>
            <a:r>
              <a:rPr lang="en-US" altLang="en-US" b="1"/>
              <a:t>document.write("</a:t>
            </a:r>
            <a:r>
              <a:rPr lang="zh-CN" altLang="en-US" b="1"/>
              <a:t>这个数字是：</a:t>
            </a:r>
            <a:r>
              <a:rPr lang="en-US" altLang="en-US" b="1"/>
              <a:t>"+i+"&lt;br/&gt;");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</a:t>
            </a:r>
            <a:r>
              <a:rPr lang="en-US" altLang="en-US" b="1"/>
              <a:t>}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&lt;/script&gt;</a:t>
            </a:r>
            <a:endParaRPr lang="en-US" altLang="zh-CN" b="1"/>
          </a:p>
        </p:txBody>
      </p:sp>
      <p:pic>
        <p:nvPicPr>
          <p:cNvPr id="30725" name="Picture 5" descr="循环中断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4071938"/>
            <a:ext cx="32527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注释</a:t>
            </a:r>
          </a:p>
        </p:txBody>
      </p:sp>
      <p:sp>
        <p:nvSpPr>
          <p:cNvPr id="31747" name="AutoShape 7"/>
          <p:cNvSpPr>
            <a:spLocks noChangeArrowheads="1"/>
          </p:cNvSpPr>
          <p:nvPr/>
        </p:nvSpPr>
        <p:spPr bwMode="auto">
          <a:xfrm>
            <a:off x="785813" y="2097088"/>
            <a:ext cx="7464425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alert("</a:t>
            </a:r>
            <a:r>
              <a:rPr lang="zh-CN" altLang="en-US" b="1"/>
              <a:t>恭喜你！注册会员成功</a:t>
            </a:r>
            <a:r>
              <a:rPr lang="en-US" altLang="en-US" b="1"/>
              <a:t>"); //</a:t>
            </a:r>
            <a:r>
              <a:rPr lang="zh-CN" altLang="en-US" b="1"/>
              <a:t>在页同上弹出注册会员成功的提示框</a:t>
            </a:r>
          </a:p>
        </p:txBody>
      </p:sp>
      <p:sp>
        <p:nvSpPr>
          <p:cNvPr id="31748" name="AutoShape 9"/>
          <p:cNvSpPr>
            <a:spLocks noChangeArrowheads="1"/>
          </p:cNvSpPr>
          <p:nvPr/>
        </p:nvSpPr>
        <p:spPr bwMode="auto">
          <a:xfrm>
            <a:off x="928688" y="3857625"/>
            <a:ext cx="7631112" cy="1662113"/>
          </a:xfrm>
          <a:prstGeom prst="roundRect">
            <a:avLst>
              <a:gd name="adj" fmla="val 51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/*</a:t>
            </a:r>
            <a:endParaRPr lang="zh-CN" altLang="en-US" b="1"/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使用</a:t>
            </a:r>
            <a:r>
              <a:rPr lang="en-US" altLang="en-US" b="1"/>
              <a:t>for</a:t>
            </a:r>
            <a:r>
              <a:rPr lang="zh-CN" altLang="en-US" b="1"/>
              <a:t>循环运行“</a:t>
            </a:r>
            <a:r>
              <a:rPr lang="en-US" altLang="en-US" b="1"/>
              <a:t>document.write("&lt;h3&gt;Hello World&lt;/h3&gt;");</a:t>
            </a:r>
            <a:r>
              <a:rPr lang="zh-CN" altLang="en-US" b="1"/>
              <a:t>”</a:t>
            </a:r>
            <a:r>
              <a:rPr lang="en-US" altLang="en-US" b="1"/>
              <a:t>5</a:t>
            </a:r>
            <a:r>
              <a:rPr lang="zh-CN" altLang="en-US" b="1"/>
              <a:t>次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使用</a:t>
            </a:r>
            <a:r>
              <a:rPr lang="en-US" altLang="en-US" b="1"/>
              <a:t>document.write</a:t>
            </a:r>
            <a:r>
              <a:rPr lang="zh-CN" altLang="en-US" b="1"/>
              <a:t>在页面上输出“</a:t>
            </a:r>
            <a:r>
              <a:rPr lang="en-US" altLang="en-US" b="1"/>
              <a:t>Hello World</a:t>
            </a:r>
            <a:r>
              <a:rPr lang="zh-CN" altLang="en-US" b="1"/>
              <a:t>” 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en-US" b="1"/>
              <a:t>*/</a:t>
            </a:r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714375" y="1239838"/>
            <a:ext cx="6130925" cy="5746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单行注释以 </a:t>
            </a:r>
            <a:r>
              <a:rPr lang="en-US" altLang="zh-CN" sz="2400" b="1" dirty="0">
                <a:latin typeface="+mn-lt"/>
                <a:ea typeface="+mn-ea"/>
              </a:rPr>
              <a:t>// </a:t>
            </a:r>
            <a:r>
              <a:rPr lang="zh-CN" altLang="en-US" sz="2400" b="1" dirty="0">
                <a:latin typeface="+mn-lt"/>
                <a:ea typeface="+mn-ea"/>
              </a:rPr>
              <a:t>开始，以行末结束，例如：</a:t>
            </a:r>
          </a:p>
        </p:txBody>
      </p:sp>
      <p:sp>
        <p:nvSpPr>
          <p:cNvPr id="31750" name="矩形 8"/>
          <p:cNvSpPr>
            <a:spLocks noChangeArrowheads="1"/>
          </p:cNvSpPr>
          <p:nvPr/>
        </p:nvSpPr>
        <p:spPr bwMode="auto">
          <a:xfrm>
            <a:off x="714375" y="2668588"/>
            <a:ext cx="7715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</a:pPr>
            <a:r>
              <a:rPr lang="zh-CN" altLang="en-US" sz="2400" b="1"/>
              <a:t>多行注释以 </a:t>
            </a:r>
            <a:r>
              <a:rPr lang="en-US" altLang="zh-CN" sz="2400" b="1"/>
              <a:t>/* </a:t>
            </a:r>
            <a:r>
              <a:rPr lang="zh-CN" altLang="en-US" sz="2400" b="1"/>
              <a:t>开始，以 *</a:t>
            </a:r>
            <a:r>
              <a:rPr lang="en-US" altLang="zh-CN" sz="2400" b="1"/>
              <a:t>/ </a:t>
            </a:r>
            <a:r>
              <a:rPr lang="zh-CN" altLang="en-US" sz="2400" b="1"/>
              <a:t>结束，符号 </a:t>
            </a:r>
            <a:r>
              <a:rPr lang="en-US" altLang="zh-CN" sz="2400" b="1"/>
              <a:t>/*…… */ </a:t>
            </a:r>
            <a:r>
              <a:rPr lang="zh-CN" altLang="en-US" sz="2400" b="1"/>
              <a:t>指示中间的语句是该程序中的注释。例如：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常用的输入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alert()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alert(“</a:t>
            </a:r>
            <a:r>
              <a:rPr lang="zh-CN" altLang="en-US" smtClean="0"/>
              <a:t>提示信息</a:t>
            </a:r>
            <a:r>
              <a:rPr lang="en-US" altLang="zh-CN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prompt()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prompt(“</a:t>
            </a:r>
            <a:r>
              <a:rPr lang="zh-CN" altLang="en-US" smtClean="0"/>
              <a:t>提示信息</a:t>
            </a:r>
            <a:r>
              <a:rPr lang="en-US" altLang="zh-CN" smtClean="0"/>
              <a:t>”, “</a:t>
            </a:r>
            <a:r>
              <a:rPr lang="zh-CN" altLang="en-US" smtClean="0"/>
              <a:t>输入框的默认信息</a:t>
            </a:r>
            <a:r>
              <a:rPr lang="en-US" altLang="zh-CN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prompt(“</a:t>
            </a:r>
            <a:r>
              <a:rPr lang="zh-CN" altLang="en-US" smtClean="0"/>
              <a:t>请输入姓名</a:t>
            </a:r>
            <a:r>
              <a:rPr lang="en-US" altLang="zh-CN" smtClean="0"/>
              <a:t>”, “</a:t>
            </a:r>
            <a:r>
              <a:rPr lang="zh-CN" altLang="en-US" smtClean="0"/>
              <a:t>张三</a:t>
            </a:r>
            <a:r>
              <a:rPr lang="en-US" altLang="zh-CN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prompt(“</a:t>
            </a:r>
            <a:r>
              <a:rPr lang="zh-CN" altLang="en-US" smtClean="0"/>
              <a:t>请输入姓名</a:t>
            </a:r>
            <a:r>
              <a:rPr lang="en-US" altLang="zh-CN" smtClean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案例演示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581025"/>
          </a:xfrm>
        </p:spPr>
        <p:txBody>
          <a:bodyPr/>
          <a:lstStyle/>
          <a:p>
            <a:r>
              <a:rPr lang="zh-CN" altLang="en-US" smtClean="0"/>
              <a:t>根据输入的次数，多次输出“</a:t>
            </a:r>
            <a:r>
              <a:rPr lang="en-US" altLang="zh-CN" smtClean="0"/>
              <a:t>HelloWorld</a:t>
            </a:r>
            <a:r>
              <a:rPr lang="zh-CN" altLang="en-US" smtClean="0"/>
              <a:t>”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928688" y="1928813"/>
            <a:ext cx="7631112" cy="3800475"/>
          </a:xfrm>
          <a:prstGeom prst="roundRect">
            <a:avLst>
              <a:gd name="adj" fmla="val 51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&lt;script </a:t>
            </a:r>
            <a:r>
              <a:rPr lang="zh-CN" altLang="en-US" b="1"/>
              <a:t> </a:t>
            </a:r>
            <a:r>
              <a:rPr lang="en-US" altLang="zh-CN" b="1"/>
              <a:t>type="text/javascript"&gt;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document.write("Hello World");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var j=prompt("</a:t>
            </a:r>
            <a:r>
              <a:rPr lang="zh-CN" altLang="en-US" b="1"/>
              <a:t>请输入连续输出标题</a:t>
            </a:r>
            <a:r>
              <a:rPr lang="en-US" altLang="zh-CN" b="1"/>
              <a:t>3</a:t>
            </a:r>
            <a:r>
              <a:rPr lang="zh-CN" altLang="en-US" b="1"/>
              <a:t>的次数：</a:t>
            </a:r>
            <a:r>
              <a:rPr lang="en-US" altLang="zh-CN" b="1"/>
              <a:t>","");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for(var i=0;i&lt;j;i++)</a:t>
            </a:r>
            <a:r>
              <a:rPr lang="zh-CN" altLang="en-US" b="1"/>
              <a:t> </a:t>
            </a:r>
            <a:r>
              <a:rPr lang="en-US" altLang="zh-CN" b="1"/>
              <a:t>{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     </a:t>
            </a:r>
            <a:r>
              <a:rPr lang="en-US" altLang="zh-CN" b="1"/>
              <a:t>document.write("&lt;h3&gt;Hello World&lt;/h3&gt;");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b="1"/>
              <a:t>     </a:t>
            </a:r>
            <a:r>
              <a:rPr lang="en-US" altLang="zh-CN" b="1"/>
              <a:t>}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document.write("&lt;h1&gt;Hello World&lt;/h1&gt;");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alert("</a:t>
            </a:r>
            <a:r>
              <a:rPr lang="zh-CN" altLang="en-US" b="1"/>
              <a:t>共连续输出标题：</a:t>
            </a:r>
            <a:r>
              <a:rPr lang="en-US" altLang="zh-CN" b="1"/>
              <a:t>"+j+"</a:t>
            </a:r>
            <a:r>
              <a:rPr lang="zh-CN" altLang="en-US" b="1"/>
              <a:t>次</a:t>
            </a:r>
            <a:r>
              <a:rPr lang="en-US" altLang="zh-CN" b="1"/>
              <a:t>");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en-US" altLang="zh-CN" b="1"/>
              <a:t>&lt;/script&gt;</a:t>
            </a:r>
          </a:p>
        </p:txBody>
      </p:sp>
      <p:sp>
        <p:nvSpPr>
          <p:cNvPr id="5" name="AutoShape 99"/>
          <p:cNvSpPr>
            <a:spLocks noChangeArrowheads="1"/>
          </p:cNvSpPr>
          <p:nvPr/>
        </p:nvSpPr>
        <p:spPr bwMode="auto">
          <a:xfrm>
            <a:off x="2071688" y="5857875"/>
            <a:ext cx="4392612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2" action="ppaction://hlinkfile"/>
              </a:rPr>
              <a:t>输出</a:t>
            </a:r>
            <a:r>
              <a:rPr lang="en-US" altLang="zh-CN" b="1" dirty="0" err="1">
                <a:latin typeface="+mj-lt"/>
                <a:hlinkClick r:id="rId2" action="ppaction://hlinkfile"/>
              </a:rPr>
              <a:t>HelloWorld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语法约定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3509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代码区分大小写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变量、对象和函数的名称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分号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打印三角形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6388100" cy="1652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prompt</a:t>
            </a:r>
            <a:r>
              <a:rPr lang="zh-CN" altLang="en-US" smtClean="0"/>
              <a:t>提示输入显示三角形的行数</a:t>
            </a:r>
          </a:p>
        </p:txBody>
      </p:sp>
      <p:pic>
        <p:nvPicPr>
          <p:cNvPr id="3584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714625"/>
            <a:ext cx="5000625" cy="3778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7143750" y="1571625"/>
            <a:ext cx="1620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4" action="ppaction://hlinkfile"/>
              </a:rPr>
              <a:t>参考代码</a:t>
            </a:r>
            <a:endParaRPr lang="zh-CN" altLang="en-US" sz="2800" b="1"/>
          </a:p>
        </p:txBody>
      </p:sp>
      <p:pic>
        <p:nvPicPr>
          <p:cNvPr id="35846" name="Picture 58" descr="练习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5857875" y="5857875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/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程序调试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3509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Firebug工具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单步进入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单步跳过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单步退出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alert()方法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  <p:sp>
        <p:nvSpPr>
          <p:cNvPr id="4" name="AutoShape 99"/>
          <p:cNvSpPr>
            <a:spLocks noChangeArrowheads="1"/>
          </p:cNvSpPr>
          <p:nvPr/>
        </p:nvSpPr>
        <p:spPr bwMode="auto">
          <a:xfrm>
            <a:off x="2071688" y="5572125"/>
            <a:ext cx="4392612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2" action="ppaction://hlinkfile"/>
              </a:rPr>
              <a:t>程序调试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---</a:t>
            </a:r>
            <a:r>
              <a:rPr lang="zh-CN" altLang="en-US" smtClean="0"/>
              <a:t>制作简易计算器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09650"/>
          </a:xfrm>
        </p:spPr>
        <p:txBody>
          <a:bodyPr/>
          <a:lstStyle/>
          <a:p>
            <a:r>
              <a:rPr lang="zh-CN" altLang="en-US" smtClean="0"/>
              <a:t>需求说明</a:t>
            </a:r>
            <a:endParaRPr lang="en-US" altLang="zh-CN" smtClean="0"/>
          </a:p>
          <a:p>
            <a:pPr lvl="1"/>
            <a:r>
              <a:rPr lang="zh-CN" altLang="en-US" smtClean="0"/>
              <a:t>使用表格布局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72188" y="56435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黑体" pitchFamily="2" charset="-122"/>
                <a:hlinkClick r:id="rId3" action="ppaction://hlinkfile"/>
              </a:rPr>
              <a:t>参考代码</a:t>
            </a:r>
            <a:endParaRPr lang="zh-CN" altLang="en-US" sz="2400" b="1">
              <a:latin typeface="黑体" pitchFamily="2" charset="-122"/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2000250" y="5500688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13318" name="Picture 58" descr="练习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63" y="2286000"/>
            <a:ext cx="4143375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调试程序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6388100" cy="1652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alert()或Firebug工具调试程序</a:t>
            </a:r>
            <a:endParaRPr lang="zh-CN" altLang="en-US" smtClean="0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715000" y="1571625"/>
            <a:ext cx="3049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hlinkClick r:id="rId3" action="ppaction://hlinkfile"/>
              </a:rPr>
              <a:t>调试后参考代码</a:t>
            </a:r>
            <a:endParaRPr lang="zh-CN" altLang="en-US" sz="2800" b="1"/>
          </a:p>
        </p:txBody>
      </p:sp>
      <p:pic>
        <p:nvPicPr>
          <p:cNvPr id="38917" name="Picture 58" descr="练习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5857875" y="5857875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/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813" y="2786063"/>
            <a:ext cx="4214812" cy="270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143000" y="1357313"/>
            <a:ext cx="7572375" cy="467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大家简述一下</a:t>
            </a:r>
            <a:r>
              <a:rPr lang="en-US" altLang="zh-CN" smtClean="0"/>
              <a:t>JavaScript</a:t>
            </a:r>
            <a:r>
              <a:rPr lang="zh-CN" altLang="en-US" smtClean="0"/>
              <a:t>脚本的基本结构？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JavaScript</a:t>
            </a:r>
            <a:r>
              <a:rPr lang="zh-CN" altLang="en-US" smtClean="0"/>
              <a:t>在页面中的应用有哪几种？请举例说明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下面使用</a:t>
            </a:r>
            <a:r>
              <a:rPr lang="en-US" altLang="zh-CN" smtClean="0"/>
              <a:t>typeof</a:t>
            </a:r>
            <a:r>
              <a:rPr lang="zh-CN" altLang="en-US" smtClean="0"/>
              <a:t>返回的值分别是什么？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Typeof(“rose”)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Typeof(105.58)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Typeof(false)</a:t>
            </a:r>
            <a:endParaRPr lang="zh-CN" altLang="en-US" smtClean="0"/>
          </a:p>
        </p:txBody>
      </p:sp>
      <p:pic>
        <p:nvPicPr>
          <p:cNvPr id="40964" name="Picture 51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143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本章任务</a:t>
            </a:r>
          </a:p>
        </p:txBody>
      </p:sp>
      <p:pic>
        <p:nvPicPr>
          <p:cNvPr id="1638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143000"/>
            <a:ext cx="5957888" cy="4500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71500" y="1214438"/>
            <a:ext cx="7931150" cy="3071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掌握脚本的基本结构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掌握</a:t>
            </a:r>
            <a:r>
              <a:rPr lang="en-US" altLang="zh-CN" smtClean="0"/>
              <a:t>JavaScript</a:t>
            </a:r>
            <a:r>
              <a:rPr lang="zh-CN" altLang="en-US" smtClean="0"/>
              <a:t>的执行原理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JavaScript</a:t>
            </a:r>
            <a:r>
              <a:rPr lang="zh-CN" altLang="en-US" smtClean="0"/>
              <a:t>实现在页面上打印三角形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为什么要学</a:t>
            </a:r>
            <a:r>
              <a:rPr lang="en-US" altLang="zh-CN" smtClean="0"/>
              <a:t>JavaScript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09650"/>
          </a:xfrm>
        </p:spPr>
        <p:txBody>
          <a:bodyPr/>
          <a:lstStyle/>
          <a:p>
            <a:r>
              <a:rPr lang="zh-CN" altLang="en-US" smtClean="0"/>
              <a:t>表单验证－减轻服务器端压力</a:t>
            </a:r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857250" y="3071813"/>
            <a:ext cx="5141913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</a:rPr>
              <a:t>页面动态效果</a:t>
            </a:r>
          </a:p>
        </p:txBody>
      </p:sp>
      <p:sp>
        <p:nvSpPr>
          <p:cNvPr id="5" name="AutoShape 99"/>
          <p:cNvSpPr>
            <a:spLocks noChangeArrowheads="1"/>
          </p:cNvSpPr>
          <p:nvPr/>
        </p:nvSpPr>
        <p:spPr bwMode="auto">
          <a:xfrm>
            <a:off x="2771775" y="3714750"/>
            <a:ext cx="439261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4" action="ppaction://hlinkfile"/>
              </a:rPr>
              <a:t>层的切换 </a:t>
            </a:r>
            <a:r>
              <a:rPr lang="zh-CN" altLang="en-US" b="1" dirty="0">
                <a:latin typeface="黑体" pitchFamily="2" charset="-122"/>
              </a:rPr>
              <a:t>和 </a:t>
            </a:r>
            <a:r>
              <a:rPr lang="zh-CN" altLang="en-US" b="1" dirty="0">
                <a:latin typeface="黑体" pitchFamily="2" charset="-122"/>
                <a:hlinkClick r:id="rId5" action="ppaction://hlinkfile"/>
              </a:rPr>
              <a:t>树形菜单</a:t>
            </a:r>
            <a:r>
              <a:rPr lang="zh-CN" altLang="en-US" b="1" dirty="0">
                <a:latin typeface="黑体" pitchFamily="2" charset="-122"/>
              </a:rPr>
              <a:t>等</a:t>
            </a:r>
            <a:r>
              <a:rPr lang="zh-CN" altLang="en-US" dirty="0"/>
              <a:t> </a:t>
            </a:r>
          </a:p>
        </p:txBody>
      </p:sp>
      <p:sp>
        <p:nvSpPr>
          <p:cNvPr id="6" name="AutoShape 100"/>
          <p:cNvSpPr>
            <a:spLocks noChangeArrowheads="1"/>
          </p:cNvSpPr>
          <p:nvPr/>
        </p:nvSpPr>
        <p:spPr bwMode="auto">
          <a:xfrm>
            <a:off x="2771775" y="1928813"/>
            <a:ext cx="43926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6" action="ppaction://hlinkfile"/>
              </a:rPr>
              <a:t>注册表单验证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857250" y="4654550"/>
            <a:ext cx="5141913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</a:rPr>
              <a:t>动态改变页面内容</a:t>
            </a:r>
          </a:p>
        </p:txBody>
      </p:sp>
      <p:sp>
        <p:nvSpPr>
          <p:cNvPr id="9" name="AutoShape 99"/>
          <p:cNvSpPr>
            <a:spLocks noChangeArrowheads="1"/>
          </p:cNvSpPr>
          <p:nvPr/>
        </p:nvSpPr>
        <p:spPr bwMode="auto">
          <a:xfrm>
            <a:off x="2786063" y="5429250"/>
            <a:ext cx="4392612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7" action="ppaction://hlinkfile"/>
              </a:rPr>
              <a:t>动态改变表格内容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JavaScript</a:t>
            </a:r>
            <a:endParaRPr lang="zh-CN" altLang="en-US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643313" y="3497263"/>
            <a:ext cx="1285875" cy="503237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b="1" dirty="0"/>
              <a:t>DOM</a:t>
            </a:r>
            <a:endParaRPr lang="zh-CN" altLang="en-US" b="1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214688" y="1992313"/>
            <a:ext cx="2143125" cy="504825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/>
              <a:t>JavaScript</a:t>
            </a:r>
            <a:endParaRPr lang="zh-CN" altLang="en-US" b="1" dirty="0"/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3786188" y="2997200"/>
            <a:ext cx="998538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1000125" y="3492500"/>
            <a:ext cx="1785938" cy="503238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 err="1"/>
              <a:t>ECMAScript</a:t>
            </a:r>
            <a:endParaRPr lang="en-US" altLang="zh-CN" b="1" dirty="0"/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6143625" y="3492500"/>
            <a:ext cx="1285875" cy="504825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b="1" dirty="0"/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1857375" y="2992438"/>
            <a:ext cx="49291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6537326" y="3241675"/>
            <a:ext cx="500062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1608138" y="3241675"/>
            <a:ext cx="500062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67" name="内容占位符 2"/>
          <p:cNvSpPr>
            <a:spLocks noGrp="1"/>
          </p:cNvSpPr>
          <p:nvPr>
            <p:ph idx="1"/>
          </p:nvPr>
        </p:nvSpPr>
        <p:spPr>
          <a:xfrm>
            <a:off x="755650" y="1143000"/>
            <a:ext cx="7931150" cy="652463"/>
          </a:xfrm>
        </p:spPr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ECMAScript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5295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语法标准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语法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变量和数据类型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运算符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逻辑控制语句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关键字、保留字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对象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编码遵循</a:t>
            </a:r>
            <a:r>
              <a:rPr lang="en-US" altLang="zh-CN" smtClean="0"/>
              <a:t>ECMAScript</a:t>
            </a:r>
            <a:r>
              <a:rPr lang="zh-CN" altLang="en-US" smtClean="0"/>
              <a:t>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2782</TotalTime>
  <Words>1292</Words>
  <Application>Microsoft PowerPoint</Application>
  <PresentationFormat>全屏显示(4:3)</PresentationFormat>
  <Paragraphs>324</Paragraphs>
  <Slides>32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黑体</vt:lpstr>
      <vt:lpstr>Wingdings</vt:lpstr>
      <vt:lpstr>宋体</vt:lpstr>
      <vt:lpstr>楷体_GB2312</vt:lpstr>
      <vt:lpstr>Times New Roman</vt:lpstr>
      <vt:lpstr>Tahoma</vt:lpstr>
      <vt:lpstr>华文中宋</vt:lpstr>
      <vt:lpstr>模板</vt:lpstr>
      <vt:lpstr>Microsoft Visio 绘图</vt:lpstr>
      <vt:lpstr>Adobe Photoshop 图像</vt:lpstr>
      <vt:lpstr>回顾HTML-1</vt:lpstr>
      <vt:lpstr>回顾HTML-2</vt:lpstr>
      <vt:lpstr>练习---制作简易计算器</vt:lpstr>
      <vt:lpstr>共性问题集中讲解</vt:lpstr>
      <vt:lpstr>本章任务</vt:lpstr>
      <vt:lpstr>本章目标</vt:lpstr>
      <vt:lpstr>为什么要学JavaScript</vt:lpstr>
      <vt:lpstr>什么是JavaScript</vt:lpstr>
      <vt:lpstr>ECMAScript</vt:lpstr>
      <vt:lpstr>浏览器对象模型</vt:lpstr>
      <vt:lpstr>文档对象模型</vt:lpstr>
      <vt:lpstr>脚本的基本结构</vt:lpstr>
      <vt:lpstr>脚本执行原理</vt:lpstr>
      <vt:lpstr>输出Hello World</vt:lpstr>
      <vt:lpstr>JavaScript的使用方式</vt:lpstr>
      <vt:lpstr>JavaScript核心语法</vt:lpstr>
      <vt:lpstr>变量的声明和赋值</vt:lpstr>
      <vt:lpstr>数据类型</vt:lpstr>
      <vt:lpstr>typeof</vt:lpstr>
      <vt:lpstr>运算符号</vt:lpstr>
      <vt:lpstr>逻辑控制语句</vt:lpstr>
      <vt:lpstr>循环中断</vt:lpstr>
      <vt:lpstr>注释</vt:lpstr>
      <vt:lpstr>常用的输入/输出</vt:lpstr>
      <vt:lpstr>案例演示</vt:lpstr>
      <vt:lpstr>语法约定</vt:lpstr>
      <vt:lpstr>练习——打印三角形</vt:lpstr>
      <vt:lpstr>共性问题集中讲解</vt:lpstr>
      <vt:lpstr>程序调试</vt:lpstr>
      <vt:lpstr>练习——调试程序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293</cp:revision>
  <dcterms:created xsi:type="dcterms:W3CDTF">2006-03-08T06:55:38Z</dcterms:created>
  <dcterms:modified xsi:type="dcterms:W3CDTF">2015-01-12T01:16:17Z</dcterms:modified>
</cp:coreProperties>
</file>