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328" r:id="rId2"/>
    <p:sldId id="329" r:id="rId3"/>
    <p:sldId id="336" r:id="rId4"/>
    <p:sldId id="335" r:id="rId5"/>
    <p:sldId id="334" r:id="rId6"/>
    <p:sldId id="333" r:id="rId7"/>
    <p:sldId id="332" r:id="rId8"/>
    <p:sldId id="331" r:id="rId9"/>
    <p:sldId id="340" r:id="rId10"/>
    <p:sldId id="360" r:id="rId11"/>
    <p:sldId id="364" r:id="rId12"/>
    <p:sldId id="361" r:id="rId13"/>
    <p:sldId id="330" r:id="rId14"/>
    <p:sldId id="338" r:id="rId15"/>
    <p:sldId id="343" r:id="rId16"/>
    <p:sldId id="342" r:id="rId17"/>
    <p:sldId id="344" r:id="rId18"/>
    <p:sldId id="347" r:id="rId19"/>
    <p:sldId id="349" r:id="rId20"/>
    <p:sldId id="345" r:id="rId21"/>
    <p:sldId id="341" r:id="rId22"/>
    <p:sldId id="346" r:id="rId23"/>
    <p:sldId id="348" r:id="rId24"/>
    <p:sldId id="337" r:id="rId25"/>
    <p:sldId id="362" r:id="rId26"/>
    <p:sldId id="352" r:id="rId27"/>
    <p:sldId id="350" r:id="rId28"/>
    <p:sldId id="351" r:id="rId29"/>
    <p:sldId id="353" r:id="rId30"/>
    <p:sldId id="355" r:id="rId31"/>
    <p:sldId id="356" r:id="rId32"/>
    <p:sldId id="354" r:id="rId33"/>
    <p:sldId id="357" r:id="rId34"/>
    <p:sldId id="363" r:id="rId35"/>
    <p:sldId id="358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FF"/>
    <a:srgbClr val="65AAE9"/>
    <a:srgbClr val="FFD869"/>
    <a:srgbClr val="CCECFF"/>
    <a:srgbClr val="FFFF00"/>
    <a:srgbClr val="969696"/>
    <a:srgbClr val="F8F8F8"/>
    <a:srgbClr val="A6E4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0177" autoAdjust="0"/>
  </p:normalViewPr>
  <p:slideViewPr>
    <p:cSldViewPr>
      <p:cViewPr varScale="1">
        <p:scale>
          <a:sx n="56" d="100"/>
          <a:sy n="56" d="100"/>
        </p:scale>
        <p:origin x="-1764" y="-8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B40DF37-3F2F-494D-95FF-EBC2743EC3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2C9E688-CFB4-445E-8DAF-6FA6A6D8E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5E9ED-CEEC-49E6-AE16-AA41E5ABE42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B13021-9ED7-4E68-BA3E-D8345D049CE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B9533B-F334-41DC-AAC8-EDE4A663E359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AB6725-5150-4533-97F4-0D5C3196EEC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01C1A-C3F8-4612-8B63-96CDEE9DE3F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E0781-DCB4-4A59-B86D-5D594E40FAB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5B415-06FD-4364-8A6F-976ED2339CD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5454D4-891C-451E-B2D1-B45EDA05148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D15992-D0CC-4A24-B44E-5EC582E1D8E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915D31-216B-410A-9384-DF357DBA6D1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174ADE-E82F-4D25-AA59-304E7864616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7F7DA-FD9C-45FC-A39D-7F58635DAFB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5A2C76-5497-47AA-9F25-B7CF74FD191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6E945C-96D0-4EBC-AE14-FC8FF5832EB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8075D-D3BA-40B6-8E42-26020F2E4E9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30BA8-0794-4F37-9FD1-D865FBC6F1E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6" descr="版本标志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6386513"/>
            <a:ext cx="424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5"/>
          <p:cNvSpPr>
            <a:spLocks noChangeArrowheads="1"/>
          </p:cNvSpPr>
          <p:nvPr userDrawn="1"/>
        </p:nvSpPr>
        <p:spPr bwMode="auto"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6"/>
          <p:cNvSpPr>
            <a:spLocks noChangeArrowheads="1"/>
          </p:cNvSpPr>
          <p:nvPr userDrawn="1"/>
        </p:nvSpPr>
        <p:spPr bwMode="auto"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4"/>
          <p:cNvSpPr>
            <a:spLocks noChangeArrowheads="1"/>
          </p:cNvSpPr>
          <p:nvPr userDrawn="1"/>
        </p:nvSpPr>
        <p:spPr bwMode="auto"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86"/>
          <p:cNvSpPr>
            <a:spLocks noChangeArrowheads="1"/>
          </p:cNvSpPr>
          <p:nvPr userDrawn="1"/>
        </p:nvSpPr>
        <p:spPr bwMode="auto"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92"/>
          <p:cNvSpPr>
            <a:spLocks noChangeArrowheads="1"/>
          </p:cNvSpPr>
          <p:nvPr userDrawn="1"/>
        </p:nvSpPr>
        <p:spPr bwMode="auto"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93"/>
          <p:cNvSpPr>
            <a:spLocks noChangeArrowheads="1"/>
          </p:cNvSpPr>
          <p:nvPr userDrawn="1"/>
        </p:nvSpPr>
        <p:spPr bwMode="auto"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Rectangle 94"/>
          <p:cNvSpPr>
            <a:spLocks noChangeArrowheads="1"/>
          </p:cNvSpPr>
          <p:nvPr userDrawn="1"/>
        </p:nvSpPr>
        <p:spPr bwMode="auto"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95"/>
          <p:cNvSpPr>
            <a:spLocks noChangeArrowheads="1"/>
          </p:cNvSpPr>
          <p:nvPr userDrawn="1"/>
        </p:nvSpPr>
        <p:spPr bwMode="auto"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96"/>
          <p:cNvSpPr>
            <a:spLocks noChangeArrowheads="1"/>
          </p:cNvSpPr>
          <p:nvPr userDrawn="1"/>
        </p:nvSpPr>
        <p:spPr bwMode="auto"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Rectangle 97"/>
          <p:cNvSpPr>
            <a:spLocks noChangeArrowheads="1"/>
          </p:cNvSpPr>
          <p:nvPr userDrawn="1"/>
        </p:nvSpPr>
        <p:spPr bwMode="auto"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Rectangle 98"/>
          <p:cNvSpPr>
            <a:spLocks noChangeArrowheads="1"/>
          </p:cNvSpPr>
          <p:nvPr userDrawn="1"/>
        </p:nvSpPr>
        <p:spPr bwMode="auto"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99"/>
          <p:cNvSpPr>
            <a:spLocks noChangeArrowheads="1"/>
          </p:cNvSpPr>
          <p:nvPr userDrawn="1"/>
        </p:nvSpPr>
        <p:spPr bwMode="auto"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Rectangle 100"/>
          <p:cNvSpPr>
            <a:spLocks noChangeArrowheads="1"/>
          </p:cNvSpPr>
          <p:nvPr userDrawn="1"/>
        </p:nvSpPr>
        <p:spPr bwMode="auto"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0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102"/>
          <p:cNvSpPr>
            <a:spLocks noChangeArrowheads="1"/>
          </p:cNvSpPr>
          <p:nvPr userDrawn="1"/>
        </p:nvSpPr>
        <p:spPr bwMode="auto"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" name="Rectangle 103"/>
          <p:cNvSpPr>
            <a:spLocks noChangeArrowheads="1"/>
          </p:cNvSpPr>
          <p:nvPr userDrawn="1"/>
        </p:nvSpPr>
        <p:spPr bwMode="auto"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Rectangle 104"/>
          <p:cNvSpPr>
            <a:spLocks noChangeArrowheads="1"/>
          </p:cNvSpPr>
          <p:nvPr userDrawn="1"/>
        </p:nvSpPr>
        <p:spPr bwMode="auto"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" name="Rectangle 105"/>
          <p:cNvSpPr>
            <a:spLocks noChangeArrowheads="1"/>
          </p:cNvSpPr>
          <p:nvPr userDrawn="1"/>
        </p:nvSpPr>
        <p:spPr bwMode="auto"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" name="Rectangle 106"/>
          <p:cNvSpPr>
            <a:spLocks noChangeArrowheads="1"/>
          </p:cNvSpPr>
          <p:nvPr userDrawn="1"/>
        </p:nvSpPr>
        <p:spPr bwMode="auto"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2" name="Rectangle 10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" name="Rectangle 112"/>
          <p:cNvSpPr>
            <a:spLocks noChangeArrowheads="1"/>
          </p:cNvSpPr>
          <p:nvPr userDrawn="1"/>
        </p:nvSpPr>
        <p:spPr bwMode="auto"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4" name="Rectangle 115"/>
          <p:cNvSpPr>
            <a:spLocks noChangeArrowheads="1"/>
          </p:cNvSpPr>
          <p:nvPr userDrawn="1"/>
        </p:nvSpPr>
        <p:spPr bwMode="auto"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" name="Rectangle 119"/>
          <p:cNvSpPr>
            <a:spLocks noChangeArrowheads="1"/>
          </p:cNvSpPr>
          <p:nvPr userDrawn="1"/>
        </p:nvSpPr>
        <p:spPr bwMode="auto"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" name="Rectangle 120"/>
          <p:cNvSpPr>
            <a:spLocks noChangeArrowheads="1"/>
          </p:cNvSpPr>
          <p:nvPr userDrawn="1"/>
        </p:nvSpPr>
        <p:spPr bwMode="auto"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Rectangle 122"/>
          <p:cNvSpPr>
            <a:spLocks noChangeArrowheads="1"/>
          </p:cNvSpPr>
          <p:nvPr userDrawn="1"/>
        </p:nvSpPr>
        <p:spPr bwMode="auto"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8" name="Rectangle 123"/>
          <p:cNvSpPr>
            <a:spLocks noChangeArrowheads="1"/>
          </p:cNvSpPr>
          <p:nvPr userDrawn="1"/>
        </p:nvSpPr>
        <p:spPr bwMode="auto"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9" name="Rectangle 124"/>
          <p:cNvSpPr>
            <a:spLocks noChangeArrowheads="1"/>
          </p:cNvSpPr>
          <p:nvPr userDrawn="1"/>
        </p:nvSpPr>
        <p:spPr bwMode="auto"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" name="Rectangle 125"/>
          <p:cNvSpPr>
            <a:spLocks noChangeArrowheads="1"/>
          </p:cNvSpPr>
          <p:nvPr userDrawn="1"/>
        </p:nvSpPr>
        <p:spPr bwMode="auto"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" name="Rectangle 126"/>
          <p:cNvSpPr>
            <a:spLocks noChangeArrowheads="1"/>
          </p:cNvSpPr>
          <p:nvPr userDrawn="1"/>
        </p:nvSpPr>
        <p:spPr bwMode="auto"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" name="Rectangle 127"/>
          <p:cNvSpPr>
            <a:spLocks noChangeArrowheads="1"/>
          </p:cNvSpPr>
          <p:nvPr userDrawn="1"/>
        </p:nvSpPr>
        <p:spPr bwMode="auto"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" name="Rectangle 130"/>
          <p:cNvSpPr>
            <a:spLocks noChangeArrowheads="1"/>
          </p:cNvSpPr>
          <p:nvPr userDrawn="1"/>
        </p:nvSpPr>
        <p:spPr bwMode="auto"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4" name="Rectangle 13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" name="Rectangle 132"/>
          <p:cNvSpPr>
            <a:spLocks noChangeArrowheads="1"/>
          </p:cNvSpPr>
          <p:nvPr userDrawn="1"/>
        </p:nvSpPr>
        <p:spPr bwMode="auto"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" name="Rectangle 133"/>
          <p:cNvSpPr>
            <a:spLocks noChangeArrowheads="1"/>
          </p:cNvSpPr>
          <p:nvPr userDrawn="1"/>
        </p:nvSpPr>
        <p:spPr bwMode="auto"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" name="Rectangle 134"/>
          <p:cNvSpPr>
            <a:spLocks noChangeArrowheads="1"/>
          </p:cNvSpPr>
          <p:nvPr userDrawn="1"/>
        </p:nvSpPr>
        <p:spPr bwMode="auto"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" name="Rectangle 135"/>
          <p:cNvSpPr>
            <a:spLocks noChangeArrowheads="1"/>
          </p:cNvSpPr>
          <p:nvPr userDrawn="1"/>
        </p:nvSpPr>
        <p:spPr bwMode="auto"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" name="Rectangle 136"/>
          <p:cNvSpPr>
            <a:spLocks noChangeArrowheads="1"/>
          </p:cNvSpPr>
          <p:nvPr userDrawn="1"/>
        </p:nvSpPr>
        <p:spPr bwMode="auto"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" name="Rectangle 138"/>
          <p:cNvSpPr>
            <a:spLocks noChangeArrowheads="1"/>
          </p:cNvSpPr>
          <p:nvPr userDrawn="1"/>
        </p:nvSpPr>
        <p:spPr bwMode="auto"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" name="Rectangle 13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2" name="Rectangle 142"/>
          <p:cNvSpPr>
            <a:spLocks noChangeArrowheads="1"/>
          </p:cNvSpPr>
          <p:nvPr userDrawn="1"/>
        </p:nvSpPr>
        <p:spPr bwMode="auto"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" name="Rectangle 143"/>
          <p:cNvSpPr>
            <a:spLocks noChangeArrowheads="1"/>
          </p:cNvSpPr>
          <p:nvPr userDrawn="1"/>
        </p:nvSpPr>
        <p:spPr bwMode="auto"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4" name="Rectangle 145"/>
          <p:cNvSpPr>
            <a:spLocks noChangeArrowheads="1"/>
          </p:cNvSpPr>
          <p:nvPr userDrawn="1"/>
        </p:nvSpPr>
        <p:spPr bwMode="auto"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5" name="Picture 146" descr="JV-LOGO彩色版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8" y="50800"/>
            <a:ext cx="21240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393255" name="Text Box 39"/>
          <p:cNvSpPr txBox="1">
            <a:spLocks noChangeArrowheads="1"/>
          </p:cNvSpPr>
          <p:nvPr userDrawn="1"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5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4&#65306;&#26085;&#26399;&#23545;&#35937;/setTime.html" TargetMode="External"/><Relationship Id="rId2" Type="http://schemas.openxmlformats.org/officeDocument/2006/relationships/hyperlink" Target="&#25945;&#23398;&#28436;&#31034;&#26696;&#20363;/&#31034;&#20363;3&#65306;&#24120;&#29992;&#26041;&#27861;&#20363;&#23376;/pla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25945;&#23398;&#28436;&#31034;&#26696;&#20363;/&#28436;&#31034;2&#65306;&#21464;&#37327;&#30340;&#20316;&#29992;&#22495;/var_rang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&#25945;&#23398;&#28436;&#31034;&#26696;&#20363;/&#31034;&#20363;3&#65306;&#24120;&#29992;&#26041;&#27861;&#20363;&#23376;/pla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23398;&#21592;&#32451;&#20064;&#21442;&#32771;&#31572;&#26696;/&#32451;&#20064;3&#65306;window&#23545;&#35937;/shopping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&#25945;&#23398;&#28436;&#31034;&#26696;&#20363;/&#31034;&#20363;4&#65306;&#26085;&#26399;&#23545;&#35937;/set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25945;&#23398;&#28436;&#31034;&#26696;&#20363;/&#31034;&#20363;4&#65306;&#26085;&#26399;&#23545;&#35937;/tim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1&#65306;&#26080;&#21442;&#26174;&#31034;helloworld/hell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4&#65306;&#26085;&#26399;&#23545;&#35937;/setTim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&#23398;&#21592;&#32451;&#20064;&#21442;&#32771;&#31572;&#26696;/&#32451;&#20064;4&#65306;&#21046;&#20316;12&#23567;&#26102;&#30340;&#26102;&#38047;/clock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28436;&#31034;1&#65306;&#31867;&#22411;&#36716;&#25442;&#20989;&#25968;/parseIn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&#25945;&#23398;&#28436;&#31034;&#26696;&#20363;/&#31034;&#20363;1&#65306;&#26080;&#21442;&#26174;&#31034;helloworld/hell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2&#65306;&#26377;&#21442;&#26174;&#31034;HelloWorld/showHell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23398;&#21592;&#32451;&#20064;&#21442;&#32771;&#31572;&#26696;/&#32451;&#20064;1&#65306;&#20004;&#20010;&#21464;&#37327;&#30340;&#36816;&#31639;/operation.html" TargetMode="External"/><Relationship Id="rId4" Type="http://schemas.openxmlformats.org/officeDocument/2006/relationships/hyperlink" Target="file:///\\prdsvr\DATA\ACCP\ACCP&#32769;&#29256;&#26412;&#25968;&#25454;\ACCP5.0\&#20135;&#21697;&#32500;&#25252;\&#20135;&#21697;&#25913;&#29256;\ACCP5.0&#35838;&#20214;&#20248;&#21270;&#21644;&#25945;&#26448;&#21208;&#35823;V.1.0\&#25945;&#23398;&#30005;&#23376;&#35838;&#20214;\S1\&#20351;&#29992;Java&#35821;&#35328;&#29702;&#35299;&#31243;&#24207;&#36923;&#36753;(Logic%20Java)\Chapter4\&#29702;&#35770;&#37096;&#20998;\&#25945;&#23398;&#24187;&#28783;&#29255;\&#35838;&#22530;&#26696;&#20363;\S1JAVACHP4\src\Training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91513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/>
              <a:t>本章任务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76350"/>
            <a:ext cx="7931150" cy="16525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制作时钟特效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制作弹出广告窗口特效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3708400" y="2420938"/>
            <a:ext cx="5256213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4067175" y="5157788"/>
            <a:ext cx="252095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gray">
          <a:xfrm>
            <a:off x="1643063" y="4357688"/>
            <a:ext cx="3929062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2" action="ppaction://hlinkfile"/>
              </a:rPr>
              <a:t>广告窗口特效 </a:t>
            </a:r>
            <a:endParaRPr lang="zh-CN" altLang="en-US" b="1" dirty="0">
              <a:latin typeface="黑体" pitchFamily="2" charset="-122"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gray">
          <a:xfrm>
            <a:off x="1643063" y="3143250"/>
            <a:ext cx="4048125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b="1" dirty="0">
                <a:latin typeface="黑体" pitchFamily="2" charset="-122"/>
                <a:hlinkClick r:id="rId3" action="ppaction://hlinkfile"/>
              </a:rPr>
              <a:t>时钟显示特效</a:t>
            </a:r>
            <a:endParaRPr lang="zh-CN" altLang="en-US" b="1" dirty="0"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——</a:t>
            </a:r>
            <a:r>
              <a:rPr lang="zh-CN" altLang="en-US" smtClean="0"/>
              <a:t>调试给定的程序</a:t>
            </a:r>
            <a:r>
              <a:rPr lang="en-US" altLang="zh-CN" smtClean="0"/>
              <a:t>-1</a:t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785813" y="1643063"/>
            <a:ext cx="8143875" cy="34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训练要点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en-US" smtClean="0"/>
              <a:t>alert()</a:t>
            </a:r>
            <a:r>
              <a:rPr lang="zh-CN" altLang="en-US" smtClean="0"/>
              <a:t>方法调试程序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en-US" smtClean="0"/>
              <a:t>Firebug</a:t>
            </a:r>
            <a:r>
              <a:rPr lang="zh-CN" altLang="en-US" smtClean="0"/>
              <a:t>工具调试程序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调试给定的程序</a:t>
            </a:r>
            <a:endParaRPr lang="en-US" altLang="zh-CN" smtClean="0"/>
          </a:p>
        </p:txBody>
      </p:sp>
      <p:pic>
        <p:nvPicPr>
          <p:cNvPr id="15364" name="Picture 57" descr="指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14300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——</a:t>
            </a:r>
            <a:r>
              <a:rPr lang="zh-CN" altLang="en-US" smtClean="0"/>
              <a:t>调试给定的程序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800" dirty="0" smtClean="0"/>
              <a:t>实现思路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alert()</a:t>
            </a:r>
            <a:r>
              <a:rPr lang="zh-CN" altLang="en-US" dirty="0" smtClean="0"/>
              <a:t>方法调试程序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工具设置断点进行调试程序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通过单步进入、单步跳过、单步退出方法进行调试，查看变量或表达式的值的方式</a:t>
            </a:r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1357313" y="5857875"/>
            <a:ext cx="3071812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变量的作用域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308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全局变量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声明在函数外，用于函数间共享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局部变量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声明在函数内，仅在函数内有效</a:t>
            </a:r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642938" y="1428750"/>
            <a:ext cx="7770812" cy="3800475"/>
          </a:xfrm>
          <a:prstGeom prst="roundRect">
            <a:avLst>
              <a:gd name="adj" fmla="val 535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&lt;script language="javascript" type="text/javascript"&gt;</a:t>
            </a:r>
          </a:p>
          <a:p>
            <a:pPr algn="l"/>
            <a:r>
              <a:rPr lang="en-US" altLang="zh-CN" b="1">
                <a:solidFill>
                  <a:srgbClr val="0000FF"/>
                </a:solidFill>
              </a:rPr>
              <a:t>var num</a:t>
            </a:r>
            <a:r>
              <a:rPr lang="en-US" altLang="zh-CN" b="1"/>
              <a:t>;</a:t>
            </a:r>
          </a:p>
          <a:p>
            <a:pPr algn="l"/>
            <a:r>
              <a:rPr lang="en-US" altLang="zh-CN" b="1"/>
              <a:t>function showHello(){</a:t>
            </a:r>
          </a:p>
          <a:p>
            <a:pPr algn="l"/>
            <a:r>
              <a:rPr lang="en-US" altLang="zh-CN" b="1"/>
              <a:t>     for(var i=0;i&lt;</a:t>
            </a:r>
            <a:r>
              <a:rPr lang="en-US" altLang="zh-CN" b="1">
                <a:solidFill>
                  <a:srgbClr val="0000FF"/>
                </a:solidFill>
              </a:rPr>
              <a:t>num</a:t>
            </a:r>
            <a:r>
              <a:rPr lang="en-US" altLang="zh-CN" b="1"/>
              <a:t>;i++)</a:t>
            </a:r>
          </a:p>
          <a:p>
            <a:pPr algn="l"/>
            <a:r>
              <a:rPr lang="en-US" altLang="zh-CN" b="1"/>
              <a:t>         {</a:t>
            </a:r>
          </a:p>
          <a:p>
            <a:pPr algn="l"/>
            <a:r>
              <a:rPr lang="en-US" altLang="zh-CN" b="1"/>
              <a:t>            document.write("&lt;h2&gt;Hello World&lt;/h2&gt;");		 </a:t>
            </a:r>
          </a:p>
          <a:p>
            <a:pPr algn="l"/>
            <a:r>
              <a:rPr lang="en-US" altLang="zh-CN" b="1"/>
              <a:t>         }</a:t>
            </a:r>
          </a:p>
          <a:p>
            <a:pPr algn="l"/>
            <a:r>
              <a:rPr lang="en-US" altLang="zh-CN" b="1"/>
              <a:t>}</a:t>
            </a:r>
          </a:p>
          <a:p>
            <a:pPr algn="l"/>
            <a:r>
              <a:rPr lang="en-US" altLang="zh-CN" b="1"/>
              <a:t>function counts(){</a:t>
            </a:r>
          </a:p>
          <a:p>
            <a:pPr algn="l"/>
            <a:r>
              <a:rPr lang="en-US" altLang="zh-CN" b="1"/>
              <a:t>   </a:t>
            </a:r>
            <a:r>
              <a:rPr lang="en-US" altLang="zh-CN" b="1">
                <a:solidFill>
                  <a:srgbClr val="0000FF"/>
                </a:solidFill>
              </a:rPr>
              <a:t>num</a:t>
            </a:r>
            <a:r>
              <a:rPr lang="en-US" altLang="zh-CN" b="1"/>
              <a:t>=prompt("</a:t>
            </a:r>
            <a:r>
              <a:rPr lang="zh-CN" altLang="en-US" b="1"/>
              <a:t>请输入显示</a:t>
            </a:r>
            <a:r>
              <a:rPr lang="en-US" altLang="zh-CN" b="1"/>
              <a:t>HelloWorld</a:t>
            </a:r>
            <a:r>
              <a:rPr lang="zh-CN" altLang="en-US" b="1"/>
              <a:t>的次数：</a:t>
            </a:r>
            <a:r>
              <a:rPr lang="en-US" altLang="zh-CN" b="1"/>
              <a:t>","");  </a:t>
            </a:r>
          </a:p>
          <a:p>
            <a:pPr algn="l"/>
            <a:r>
              <a:rPr lang="en-US" altLang="zh-CN" b="1"/>
              <a:t>   showHello();</a:t>
            </a:r>
          </a:p>
          <a:p>
            <a:pPr algn="l"/>
            <a:r>
              <a:rPr lang="en-US" altLang="zh-CN" b="1"/>
              <a:t>}</a:t>
            </a:r>
          </a:p>
          <a:p>
            <a:pPr algn="l"/>
            <a:r>
              <a:rPr lang="en-US" altLang="zh-CN" b="1"/>
              <a:t>&lt;/script&gt;</a:t>
            </a: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571500" y="5500688"/>
            <a:ext cx="8001000" cy="665162"/>
          </a:xfrm>
          <a:prstGeom prst="roundRect">
            <a:avLst>
              <a:gd name="adj" fmla="val 535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&lt;input name="btn" type="button" value="</a:t>
            </a:r>
            <a:r>
              <a:rPr lang="zh-CN" altLang="en-US" b="1"/>
              <a:t>请输入显示</a:t>
            </a:r>
            <a:r>
              <a:rPr lang="en-US" altLang="zh-CN" b="1"/>
              <a:t>HelloWorld</a:t>
            </a:r>
            <a:r>
              <a:rPr lang="zh-CN" altLang="en-US" b="1"/>
              <a:t>的次数</a:t>
            </a:r>
            <a:r>
              <a:rPr lang="en-US" altLang="zh-CN" b="1"/>
              <a:t>"  onclick="</a:t>
            </a:r>
            <a:r>
              <a:rPr lang="en-US" altLang="zh-CN" b="1">
                <a:solidFill>
                  <a:srgbClr val="0000FF"/>
                </a:solidFill>
              </a:rPr>
              <a:t>counts()</a:t>
            </a:r>
            <a:r>
              <a:rPr lang="en-US" altLang="zh-CN" b="1"/>
              <a:t>"/&gt;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571625" y="857250"/>
            <a:ext cx="1744663" cy="407988"/>
          </a:xfrm>
          <a:prstGeom prst="wedgeRoundRectCallout">
            <a:avLst>
              <a:gd name="adj1" fmla="val -48365"/>
              <a:gd name="adj2" fmla="val 1519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 dirty="0"/>
              <a:t>全局变量</a:t>
            </a:r>
            <a:endParaRPr lang="zh-CN" altLang="en-US" sz="240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714750" y="1928813"/>
            <a:ext cx="1744663" cy="407987"/>
          </a:xfrm>
          <a:prstGeom prst="wedgeRoundRectCallout">
            <a:avLst>
              <a:gd name="adj1" fmla="val -84762"/>
              <a:gd name="adj2" fmla="val 742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b="1" dirty="0"/>
              <a:t>局部变量</a:t>
            </a:r>
            <a:endParaRPr lang="zh-CN" altLang="en-US" sz="2400" dirty="0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 flipH="1" flipV="1">
            <a:off x="2428875" y="3929063"/>
            <a:ext cx="71438" cy="2000250"/>
          </a:xfrm>
          <a:prstGeom prst="line">
            <a:avLst/>
          </a:prstGeom>
          <a:noFill/>
          <a:ln w="38100">
            <a:solidFill>
              <a:srgbClr val="CE303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47"/>
          <p:cNvSpPr>
            <a:spLocks noChangeArrowheads="1"/>
          </p:cNvSpPr>
          <p:nvPr/>
        </p:nvSpPr>
        <p:spPr bwMode="auto">
          <a:xfrm>
            <a:off x="1714500" y="6215063"/>
            <a:ext cx="5429250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zh-CN" altLang="en-US" b="1" dirty="0">
                <a:hlinkClick r:id="rId2" action="ppaction://hlinkfile"/>
              </a:rPr>
              <a:t>变量的作用范围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如何创建一个有参函数并实现函数调用？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全局变量和局部变量的区别是什么？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Window对象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724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常用属性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常用方法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常用事件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Window对象的</a:t>
            </a:r>
            <a:r>
              <a:rPr lang="zh-CN" altLang="en-US" smtClean="0"/>
              <a:t>常用属性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813" y="2071688"/>
          <a:ext cx="7900987" cy="2689219"/>
        </p:xfrm>
        <a:graphic>
          <a:graphicData uri="http://schemas.openxmlformats.org/drawingml/2006/table">
            <a:tbl>
              <a:tblPr/>
              <a:tblGrid>
                <a:gridCol w="2093912"/>
                <a:gridCol w="5807075"/>
              </a:tblGrid>
              <a:tr h="571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名称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screen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有关客户端的屏幕和显示性能的信息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history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有关客户访问过的</a:t>
                      </a: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</a:t>
                      </a: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的信息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location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有关当前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常用的属性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Window对象的</a:t>
            </a:r>
            <a:r>
              <a:rPr lang="zh-CN" altLang="en-US" smtClean="0"/>
              <a:t>常用方法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1500" y="1785938"/>
          <a:ext cx="8286808" cy="464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86"/>
                <a:gridCol w="6039022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名称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prompt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显示可提示用户输入的对话框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alert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显示带有一个提示信息和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确定按钮的警示框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confirm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带有提示信息、确定和取消按钮的对话框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关闭浏览器窗口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open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打开一个新的浏览器窗口，加载给定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所指定的文档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setTimeout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在指定的毫秒数后调用函数或计算表达式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nterval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按照指定的周期（以毫秒计）来调用函数或表达式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71500" y="107156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常用的方法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confirm()</a:t>
            </a:r>
            <a:r>
              <a:rPr lang="zh-CN" altLang="en-US" smtClean="0"/>
              <a:t>方法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5813" y="5072063"/>
            <a:ext cx="6643687" cy="85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confirm()</a:t>
            </a:r>
            <a:r>
              <a:rPr lang="zh-CN" altLang="en-US" smtClean="0"/>
              <a:t>与</a:t>
            </a:r>
            <a:r>
              <a:rPr lang="en-US" altLang="zh-CN" smtClean="0"/>
              <a:t>alert ()</a:t>
            </a:r>
            <a:r>
              <a:rPr lang="zh-CN" altLang="en-US" smtClean="0"/>
              <a:t>、</a:t>
            </a:r>
            <a:r>
              <a:rPr lang="en-US" altLang="zh-CN" smtClean="0"/>
              <a:t> prompt()</a:t>
            </a:r>
            <a:r>
              <a:rPr lang="zh-CN" altLang="en-US" smtClean="0"/>
              <a:t>区别</a:t>
            </a:r>
            <a:endParaRPr lang="en-US" altLang="zh-CN" smtClean="0"/>
          </a:p>
        </p:txBody>
      </p:sp>
      <p:pic>
        <p:nvPicPr>
          <p:cNvPr id="23556" name="Picture 53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00012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14438" y="1071563"/>
            <a:ext cx="6858000" cy="6556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confirm("</a:t>
            </a:r>
            <a:r>
              <a:rPr lang="zh-CN" altLang="en-US" sz="2800" b="1" dirty="0">
                <a:latin typeface="+mn-ea"/>
                <a:ea typeface="+mn-ea"/>
              </a:rPr>
              <a:t>对话框中显示的纯文本</a:t>
            </a:r>
            <a:r>
              <a:rPr lang="en-US" altLang="zh-CN" sz="2800" b="1" dirty="0">
                <a:latin typeface="+mn-ea"/>
                <a:ea typeface="+mn-ea"/>
              </a:rPr>
              <a:t>")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1214438" y="1785938"/>
            <a:ext cx="6357937" cy="3087687"/>
          </a:xfrm>
          <a:prstGeom prst="roundRect">
            <a:avLst>
              <a:gd name="adj" fmla="val 535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&lt;script language="javascript" type="text/javascript"&gt;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var flag=confirm("</a:t>
            </a:r>
            <a:r>
              <a:rPr lang="zh-CN" altLang="en-US" b="1"/>
              <a:t>确认要删除此条信息吗？</a:t>
            </a:r>
            <a:r>
              <a:rPr lang="en-US" altLang="zh-CN" b="1"/>
              <a:t>");</a:t>
            </a:r>
            <a:endParaRPr lang="zh-CN" altLang="en-US" b="1"/>
          </a:p>
          <a:p>
            <a:pPr algn="l">
              <a:lnSpc>
                <a:spcPct val="150000"/>
              </a:lnSpc>
            </a:pPr>
            <a:r>
              <a:rPr lang="en-US" altLang="zh-CN" b="1"/>
              <a:t>if(flag==true){</a:t>
            </a:r>
            <a:endParaRPr lang="zh-CN" altLang="en-US" b="1"/>
          </a:p>
          <a:p>
            <a:pPr algn="l">
              <a:lnSpc>
                <a:spcPct val="150000"/>
              </a:lnSpc>
            </a:pPr>
            <a:r>
              <a:rPr lang="en-US" altLang="zh-CN" b="1"/>
              <a:t>	alert("</a:t>
            </a:r>
            <a:r>
              <a:rPr lang="zh-CN" altLang="en-US" b="1"/>
              <a:t>删除成功！</a:t>
            </a:r>
            <a:r>
              <a:rPr lang="en-US" altLang="zh-CN" b="1"/>
              <a:t>");</a:t>
            </a:r>
            <a:endParaRPr lang="zh-CN" altLang="en-US" b="1"/>
          </a:p>
          <a:p>
            <a:pPr algn="l"/>
            <a:r>
              <a:rPr lang="en-US" altLang="zh-CN" b="1"/>
              <a:t>}</a:t>
            </a:r>
            <a:endParaRPr lang="zh-CN" altLang="en-US" b="1"/>
          </a:p>
          <a:p>
            <a:pPr algn="l"/>
            <a:r>
              <a:rPr lang="en-US" altLang="zh-CN" b="1"/>
              <a:t>else{</a:t>
            </a:r>
            <a:endParaRPr lang="zh-CN" altLang="en-US" b="1"/>
          </a:p>
          <a:p>
            <a:pPr algn="l"/>
            <a:r>
              <a:rPr lang="en-US" altLang="zh-CN" b="1"/>
              <a:t>	alert("</a:t>
            </a:r>
            <a:r>
              <a:rPr lang="zh-CN" altLang="en-US" b="1"/>
              <a:t>你取消了删除</a:t>
            </a:r>
            <a:r>
              <a:rPr lang="en-US" altLang="zh-CN" b="1"/>
              <a:t>");</a:t>
            </a:r>
            <a:endParaRPr lang="zh-CN" altLang="en-US" b="1"/>
          </a:p>
          <a:p>
            <a:pPr algn="l"/>
            <a:r>
              <a:rPr lang="en-US" altLang="zh-CN" b="1"/>
              <a:t>}</a:t>
            </a:r>
            <a:endParaRPr lang="zh-CN" altLang="en-US" b="1"/>
          </a:p>
          <a:p>
            <a:pPr algn="l"/>
            <a:r>
              <a:rPr lang="en-US" altLang="zh-CN" b="1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open()</a:t>
            </a:r>
            <a:r>
              <a:rPr lang="zh-CN" altLang="en-US" smtClean="0"/>
              <a:t>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63" y="1785938"/>
            <a:ext cx="8215312" cy="7143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smtClean="0"/>
              <a:t> window.open("</a:t>
            </a:r>
            <a:r>
              <a:rPr lang="zh-CN" altLang="en-US" sz="2400" smtClean="0"/>
              <a:t>弹出窗口的</a:t>
            </a:r>
            <a:r>
              <a:rPr lang="en-US" altLang="zh-CN" sz="2400" smtClean="0"/>
              <a:t>url","</a:t>
            </a:r>
            <a:r>
              <a:rPr lang="zh-CN" altLang="en-US" sz="2400" smtClean="0"/>
              <a:t>窗口名称</a:t>
            </a:r>
            <a:r>
              <a:rPr lang="en-US" altLang="zh-CN" sz="2400" smtClean="0"/>
              <a:t>","</a:t>
            </a:r>
            <a:r>
              <a:rPr lang="zh-CN" altLang="en-US" sz="2400" smtClean="0"/>
              <a:t>窗口特征“</a:t>
            </a:r>
            <a:r>
              <a:rPr lang="en-US" altLang="zh-CN" sz="2400" smtClean="0"/>
              <a:t>)</a:t>
            </a:r>
          </a:p>
        </p:txBody>
      </p:sp>
      <p:pic>
        <p:nvPicPr>
          <p:cNvPr id="6" name="Picture 53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00012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88" y="1714500"/>
          <a:ext cx="8501122" cy="4208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564360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名称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height、width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窗口文档显示区的高度、宽度。以像素计。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left、top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窗口的</a:t>
                      </a:r>
                      <a:r>
                        <a:rPr lang="en-US" altLang="zh-CN" dirty="0" err="1" smtClean="0"/>
                        <a:t>x坐标、y坐标</a:t>
                      </a:r>
                      <a:r>
                        <a:rPr lang="en-US" altLang="zh-CN" dirty="0" smtClean="0"/>
                        <a:t>。</a:t>
                      </a:r>
                      <a:r>
                        <a:rPr lang="en-US" altLang="zh-CN" dirty="0" err="1" smtClean="0"/>
                        <a:t>以像素计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toolbar=yes | no  |1 | 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是否显示浏览器的工具栏。黙认是</a:t>
                      </a:r>
                      <a:r>
                        <a:rPr lang="en-US" altLang="zh-CN" dirty="0" smtClean="0"/>
                        <a:t>yes。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scrollbars=yes | no  |1 | 0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是否显示滚动条。黙认是</a:t>
                      </a:r>
                      <a:r>
                        <a:rPr lang="en-US" altLang="zh-CN" dirty="0" smtClean="0"/>
                        <a:t>yes。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location=yes | no  |1 | 0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是否显示地址地段。黙认是</a:t>
                      </a:r>
                      <a:r>
                        <a:rPr lang="en-US" altLang="zh-CN" dirty="0" smtClean="0"/>
                        <a:t>yes。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status=yes | no  |1 | 0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是否添加状态栏。黙认是</a:t>
                      </a:r>
                      <a:r>
                        <a:rPr lang="en-US" altLang="zh-CN" dirty="0" smtClean="0"/>
                        <a:t>yes。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menubar=yes </a:t>
                      </a:r>
                      <a:r>
                        <a:rPr lang="en-US" altLang="zh-CN" dirty="0" smtClean="0"/>
                        <a:t>| no  |1 | 0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是否显示菜单栏。黙认是</a:t>
                      </a:r>
                      <a:r>
                        <a:rPr lang="en-US" altLang="zh-CN" dirty="0" smtClean="0"/>
                        <a:t>yes。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resizable=yes | no  |1 | 0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窗口是否可调节尺寸。黙认是</a:t>
                      </a:r>
                      <a:r>
                        <a:rPr lang="en-US" altLang="zh-CN" dirty="0" smtClean="0"/>
                        <a:t>yes。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titlebar</a:t>
                      </a:r>
                      <a:r>
                        <a:rPr lang="en-US" altLang="zh-CN" dirty="0" smtClean="0"/>
                        <a:t>=yes | no  |1 | 0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是否显示标题栏。黙认是</a:t>
                      </a:r>
                      <a:r>
                        <a:rPr lang="en-US" altLang="zh-CN" dirty="0" smtClean="0"/>
                        <a:t>yes。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fullscreen</a:t>
                      </a:r>
                      <a:r>
                        <a:rPr lang="en-US" altLang="zh-CN" dirty="0" smtClean="0"/>
                        <a:t>=yes | no  |1 | 0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是否使用全屏模式显示浏览器。黙认是</a:t>
                      </a:r>
                      <a:r>
                        <a:rPr lang="en-US" altLang="zh-CN" smtClean="0"/>
                        <a:t>no。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57188" y="1071563"/>
            <a:ext cx="664368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r>
              <a:rPr lang="zh-CN" altLang="en-US" sz="2800" b="1" dirty="0">
                <a:latin typeface="+mn-ea"/>
              </a:rPr>
              <a:t>窗口特征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/>
              <a:t>本章目标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76350"/>
            <a:ext cx="7931150" cy="3081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使用函数实现代码的重用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window</a:t>
            </a:r>
            <a:r>
              <a:rPr lang="zh-CN" altLang="en-US" smtClean="0"/>
              <a:t>对象的</a:t>
            </a:r>
            <a:r>
              <a:rPr lang="en-US" altLang="zh-CN" smtClean="0"/>
              <a:t>open()</a:t>
            </a:r>
            <a:r>
              <a:rPr lang="zh-CN" altLang="en-US" smtClean="0"/>
              <a:t>方法制作广告窗口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window对象</a:t>
            </a:r>
            <a:r>
              <a:rPr lang="zh-CN" altLang="en-US" smtClean="0"/>
              <a:t>的</a:t>
            </a:r>
            <a:r>
              <a:rPr lang="en-US" altLang="zh-CN" smtClean="0"/>
              <a:t>setinterval()</a:t>
            </a:r>
            <a:r>
              <a:rPr lang="zh-CN" altLang="en-US" smtClean="0"/>
              <a:t>方法实现时钟特效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Window对象的</a:t>
            </a:r>
            <a:r>
              <a:rPr lang="zh-CN" altLang="en-US" smtClean="0"/>
              <a:t>常用事件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1500" y="1785938"/>
          <a:ext cx="828680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786"/>
                <a:gridCol w="6039022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名称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onload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一个页面或一幅图像完成加载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onmouseover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鼠标移到某元素之上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onlick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当用户单击某个对象时调用的事件句柄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onkeydowm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某个键盘按键被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按下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onchange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域的内容被改变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71500" y="107156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常用的事件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如何使用</a:t>
            </a:r>
            <a:r>
              <a:rPr lang="en-US" altLang="zh-CN" smtClean="0"/>
              <a:t>window对象-1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755650" y="1571625"/>
            <a:ext cx="7931150" cy="2357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弹出窗口、弹出固定大小且无菜单栏的窗口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当前页面全屏显示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弹出确认消息框</a:t>
            </a:r>
          </a:p>
        </p:txBody>
      </p:sp>
      <p:pic>
        <p:nvPicPr>
          <p:cNvPr id="26628" name="Picture 52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00012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3214688"/>
            <a:ext cx="4929188" cy="3354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如何使用</a:t>
            </a:r>
            <a:r>
              <a:rPr lang="en-US" altLang="zh-CN" smtClean="0"/>
              <a:t>window对象-2</a:t>
            </a:r>
            <a:endParaRPr lang="zh-CN" altLang="en-US" smtClean="0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6572250" y="1071563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hlinkClick r:id="rId2" action="ppaction://hlinkfile"/>
              </a:rPr>
              <a:t>示例完整代码</a:t>
            </a:r>
            <a:endParaRPr lang="zh-CN" altLang="en-US" sz="2800" b="1"/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85750" y="1714500"/>
            <a:ext cx="8358188" cy="4611688"/>
          </a:xfrm>
          <a:prstGeom prst="roundRect">
            <a:avLst>
              <a:gd name="adj" fmla="val 40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&lt;script type="text/javascript"&gt;</a:t>
            </a:r>
          </a:p>
          <a:p>
            <a:pPr algn="l"/>
            <a:r>
              <a:rPr lang="en-US" altLang="zh-CN" b="1"/>
              <a:t>function open_adv(){</a:t>
            </a:r>
          </a:p>
          <a:p>
            <a:pPr algn="l"/>
            <a:r>
              <a:rPr lang="en-US" altLang="zh-CN" b="1"/>
              <a:t>   </a:t>
            </a:r>
            <a:r>
              <a:rPr lang="en-US" altLang="zh-CN" b="1">
                <a:solidFill>
                  <a:srgbClr val="0000FF"/>
                </a:solidFill>
              </a:rPr>
              <a:t>window.open("adv.html")</a:t>
            </a:r>
            <a:r>
              <a:rPr lang="en-US" altLang="zh-CN" b="1"/>
              <a:t>;	</a:t>
            </a:r>
          </a:p>
          <a:p>
            <a:pPr algn="l"/>
            <a:r>
              <a:rPr lang="en-US" altLang="zh-CN" b="1"/>
              <a:t>}</a:t>
            </a:r>
          </a:p>
          <a:p>
            <a:pPr algn="l"/>
            <a:r>
              <a:rPr lang="en-US" altLang="zh-CN" b="1"/>
              <a:t>function open_fix_adv(){</a:t>
            </a:r>
          </a:p>
          <a:p>
            <a:pPr algn="l"/>
            <a:r>
              <a:rPr lang="en-US" altLang="zh-CN" b="1">
                <a:solidFill>
                  <a:srgbClr val="0000FF"/>
                </a:solidFill>
              </a:rPr>
              <a:t>window.open("adv.html","","height=380,width=320,toolbar=0,</a:t>
            </a:r>
          </a:p>
          <a:p>
            <a:pPr algn="l"/>
            <a:r>
              <a:rPr lang="en-US" altLang="zh-CN" b="1">
                <a:solidFill>
                  <a:srgbClr val="0000FF"/>
                </a:solidFill>
              </a:rPr>
              <a:t>scrollbars=0,location=0,status=0,menubar=0,resizable=0")</a:t>
            </a:r>
            <a:r>
              <a:rPr lang="en-US" altLang="zh-CN" b="1"/>
              <a:t>;	</a:t>
            </a:r>
          </a:p>
          <a:p>
            <a:pPr algn="l"/>
            <a:r>
              <a:rPr lang="en-US" altLang="zh-CN" b="1"/>
              <a:t>}</a:t>
            </a:r>
          </a:p>
          <a:p>
            <a:pPr algn="l"/>
            <a:r>
              <a:rPr lang="en-US" altLang="zh-CN" b="1"/>
              <a:t>function fullscreen(){</a:t>
            </a:r>
          </a:p>
          <a:p>
            <a:pPr algn="l"/>
            <a:r>
              <a:rPr lang="en-US" altLang="zh-CN" b="1"/>
              <a:t>       window.open("plan.html","","fullscreen=yes");</a:t>
            </a:r>
          </a:p>
          <a:p>
            <a:pPr algn="l"/>
            <a:r>
              <a:rPr lang="en-US" altLang="zh-CN" b="1"/>
              <a:t>}</a:t>
            </a:r>
          </a:p>
          <a:p>
            <a:pPr algn="l"/>
            <a:r>
              <a:rPr lang="en-US" altLang="zh-CN" b="1"/>
              <a:t>function confirm_msg(){</a:t>
            </a:r>
          </a:p>
          <a:p>
            <a:pPr algn="l"/>
            <a:r>
              <a:rPr lang="en-US" altLang="zh-CN" b="1"/>
              <a:t>     if(</a:t>
            </a:r>
            <a:r>
              <a:rPr lang="en-US" altLang="zh-CN" b="1">
                <a:solidFill>
                  <a:srgbClr val="0000FF"/>
                </a:solidFill>
              </a:rPr>
              <a:t>confirm</a:t>
            </a:r>
            <a:r>
              <a:rPr lang="en-US" altLang="zh-CN" b="1"/>
              <a:t>("</a:t>
            </a:r>
            <a:r>
              <a:rPr lang="zh-CN" altLang="en-US" b="1"/>
              <a:t>你相信自己是最棒的吗？</a:t>
            </a:r>
            <a:r>
              <a:rPr lang="en-US" altLang="zh-CN" b="1"/>
              <a:t>"))</a:t>
            </a:r>
          </a:p>
          <a:p>
            <a:pPr algn="l"/>
            <a:r>
              <a:rPr lang="en-US" altLang="zh-CN" b="1"/>
              <a:t>	{   </a:t>
            </a:r>
            <a:r>
              <a:rPr lang="en-US" altLang="zh-CN" b="1">
                <a:solidFill>
                  <a:srgbClr val="0000FF"/>
                </a:solidFill>
              </a:rPr>
              <a:t>alert</a:t>
            </a:r>
            <a:r>
              <a:rPr lang="en-US" altLang="zh-CN" b="1"/>
              <a:t>("</a:t>
            </a:r>
            <a:r>
              <a:rPr lang="zh-CN" altLang="en-US" b="1"/>
              <a:t>有信心必定会赢，没信息一定会输！</a:t>
            </a:r>
            <a:r>
              <a:rPr lang="en-US" altLang="zh-CN" b="1"/>
              <a:t>");   }</a:t>
            </a:r>
          </a:p>
          <a:p>
            <a:pPr algn="l"/>
            <a:r>
              <a:rPr lang="en-US" altLang="zh-CN" b="1"/>
              <a:t>}</a:t>
            </a:r>
          </a:p>
          <a:p>
            <a:pPr algn="l"/>
            <a:r>
              <a:rPr lang="en-US" altLang="zh-CN" b="1"/>
              <a:t>&lt;/script&gt;</a:t>
            </a:r>
            <a:endParaRPr lang="zh-CN" altLang="en-US" b="1"/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71438" y="1714500"/>
            <a:ext cx="8858250" cy="2635250"/>
          </a:xfrm>
          <a:prstGeom prst="roundRect">
            <a:avLst>
              <a:gd name="adj" fmla="val 40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/>
              <a:t>&lt;input name="open1" type="button" value="</a:t>
            </a:r>
            <a:r>
              <a:rPr lang="zh-CN" altLang="en-US" b="1"/>
              <a:t>弹出窗口</a:t>
            </a:r>
            <a:r>
              <a:rPr lang="en-US" altLang="zh-CN" b="1"/>
              <a:t>" </a:t>
            </a:r>
            <a:r>
              <a:rPr lang="en-US" altLang="zh-CN" b="1">
                <a:solidFill>
                  <a:srgbClr val="0000FF"/>
                </a:solidFill>
              </a:rPr>
              <a:t>onclick="open_adv()"</a:t>
            </a:r>
            <a:r>
              <a:rPr lang="en-US" altLang="zh-CN" b="1"/>
              <a:t> /&gt;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&lt;input name="open2" type="button" value="</a:t>
            </a:r>
            <a:r>
              <a:rPr lang="zh-CN" altLang="en-US" b="1"/>
              <a:t>弹出固定大小窗口，且无菜单栏等</a:t>
            </a:r>
            <a:r>
              <a:rPr lang="en-US" altLang="zh-CN" b="1"/>
              <a:t>"  </a:t>
            </a:r>
            <a:r>
              <a:rPr lang="en-US" altLang="zh-CN" b="1">
                <a:solidFill>
                  <a:srgbClr val="0000FF"/>
                </a:solidFill>
              </a:rPr>
              <a:t>onclick="open_fix_adv()"</a:t>
            </a:r>
            <a:r>
              <a:rPr lang="en-US" altLang="zh-CN" b="1"/>
              <a:t>/&gt;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&lt;input name="full" type="button" value="</a:t>
            </a:r>
            <a:r>
              <a:rPr lang="zh-CN" altLang="en-US" b="1"/>
              <a:t>全屏显示</a:t>
            </a:r>
            <a:r>
              <a:rPr lang="en-US" altLang="zh-CN" b="1"/>
              <a:t>"  </a:t>
            </a:r>
            <a:r>
              <a:rPr lang="en-US" altLang="zh-CN" b="1">
                <a:solidFill>
                  <a:srgbClr val="0000FF"/>
                </a:solidFill>
              </a:rPr>
              <a:t>onclick="fullscreen()"</a:t>
            </a:r>
            <a:r>
              <a:rPr lang="en-US" altLang="zh-CN" b="1"/>
              <a:t>/&gt;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input name="con" type="button" value="</a:t>
            </a:r>
            <a:r>
              <a:rPr lang="zh-CN" altLang="en-US" b="1"/>
              <a:t>打开确认窗口</a:t>
            </a:r>
            <a:r>
              <a:rPr lang="en-US" altLang="zh-CN" b="1"/>
              <a:t>"  </a:t>
            </a:r>
            <a:r>
              <a:rPr lang="en-US" altLang="zh-CN" b="1">
                <a:solidFill>
                  <a:srgbClr val="0000FF"/>
                </a:solidFill>
              </a:rPr>
              <a:t>onclick="confirm_msg()"</a:t>
            </a:r>
            <a:r>
              <a:rPr lang="en-US" altLang="zh-CN" b="1"/>
              <a:t>/&gt;</a:t>
            </a:r>
            <a:endParaRPr lang="zh-CN" altLang="en-US" b="1"/>
          </a:p>
        </p:txBody>
      </p:sp>
      <p:pic>
        <p:nvPicPr>
          <p:cNvPr id="27654" name="Picture 5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匿名调用函数</a:t>
            </a:r>
          </a:p>
        </p:txBody>
      </p:sp>
      <p:pic>
        <p:nvPicPr>
          <p:cNvPr id="28675" name="Picture 53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内容占位符 4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2240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Function </a:t>
            </a:r>
            <a:r>
              <a:rPr lang="zh-CN" altLang="en-US" smtClean="0"/>
              <a:t>函数</a:t>
            </a:r>
            <a:r>
              <a:rPr lang="en-US" altLang="zh-CN" smtClean="0"/>
              <a:t>名() {javaScript代码}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调用函数：onclick=“</a:t>
            </a:r>
            <a:r>
              <a:rPr lang="zh-CN" altLang="en-US" smtClean="0"/>
              <a:t>函数</a:t>
            </a:r>
            <a:r>
              <a:rPr lang="en-US" altLang="zh-CN" smtClean="0"/>
              <a:t>名() "</a:t>
            </a:r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571500" y="2714625"/>
            <a:ext cx="79311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4"/>
              </a:buBlip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网上常见匿名写法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5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方式一：事件名</a:t>
            </a:r>
            <a:r>
              <a:rPr lang="en-US" altLang="zh-CN" sz="2400" b="1" dirty="0">
                <a:latin typeface="+mn-lt"/>
                <a:ea typeface="+mn-ea"/>
              </a:rPr>
              <a:t>=function(){…}</a:t>
            </a: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5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方式二：</a:t>
            </a:r>
            <a:r>
              <a:rPr lang="en-US" altLang="zh-CN" sz="2400" b="1" dirty="0">
                <a:latin typeface="+mn-lt"/>
                <a:ea typeface="+mn-ea"/>
              </a:rPr>
              <a:t> (function (){ JavaScript</a:t>
            </a:r>
            <a:r>
              <a:rPr lang="zh-CN" altLang="en-US" sz="2400" b="1" dirty="0">
                <a:latin typeface="+mn-lt"/>
                <a:ea typeface="+mn-ea"/>
              </a:rPr>
              <a:t>代码</a:t>
            </a:r>
            <a:r>
              <a:rPr lang="en-US" altLang="zh-CN" sz="2400" b="1" dirty="0">
                <a:latin typeface="+mn-lt"/>
                <a:ea typeface="+mn-ea"/>
              </a:rPr>
              <a:t>;}())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直接运行函数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5"/>
              </a:buBlip>
              <a:defRPr/>
            </a:pPr>
            <a:r>
              <a:rPr lang="en-US" altLang="zh-CN" sz="2400" b="1" dirty="0" err="1">
                <a:latin typeface="+mn-lt"/>
                <a:ea typeface="+mn-ea"/>
              </a:rPr>
              <a:t>window.onload</a:t>
            </a:r>
            <a:r>
              <a:rPr lang="en-US" altLang="zh-CN" sz="2400" b="1" dirty="0">
                <a:latin typeface="+mn-lt"/>
                <a:ea typeface="+mn-ea"/>
              </a:rPr>
              <a:t>=function(){…}</a:t>
            </a: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5"/>
              </a:buBlip>
              <a:defRPr/>
            </a:pPr>
            <a:r>
              <a:rPr lang="en-US" altLang="zh-CN" sz="2400" b="1" dirty="0">
                <a:latin typeface="+mn-lt"/>
                <a:ea typeface="+mn-ea"/>
              </a:rPr>
              <a:t>&lt;body </a:t>
            </a:r>
            <a:r>
              <a:rPr lang="en-US" altLang="zh-CN" sz="2400" b="1" dirty="0" err="1">
                <a:latin typeface="+mn-lt"/>
                <a:ea typeface="+mn-ea"/>
              </a:rPr>
              <a:t>onload</a:t>
            </a:r>
            <a:r>
              <a:rPr lang="en-US" altLang="zh-CN" sz="2400" b="1" dirty="0">
                <a:latin typeface="+mn-lt"/>
                <a:ea typeface="+mn-ea"/>
              </a:rPr>
              <a:t>= "</a:t>
            </a:r>
            <a:r>
              <a:rPr lang="en-US" altLang="zh-CN" sz="2400" b="1" dirty="0" err="1">
                <a:latin typeface="+mn-lt"/>
                <a:ea typeface="+mn-ea"/>
              </a:rPr>
              <a:t>事件名</a:t>
            </a:r>
            <a:r>
              <a:rPr lang="en-US" altLang="zh-CN" sz="2400" b="1" dirty="0">
                <a:latin typeface="+mn-lt"/>
                <a:ea typeface="+mn-ea"/>
              </a:rPr>
              <a:t>() </a:t>
            </a:r>
            <a:r>
              <a:rPr lang="en-US" altLang="zh-CN" sz="2400" b="1" dirty="0"/>
              <a:t>" </a:t>
            </a:r>
            <a:r>
              <a:rPr lang="en-US" altLang="zh-CN" sz="2400" b="1" dirty="0">
                <a:latin typeface="+mn-lt"/>
                <a:ea typeface="+mn-ea"/>
              </a:rPr>
              <a:t>&gt;</a:t>
            </a:r>
            <a:endParaRPr lang="zh-CN" alt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——</a:t>
            </a:r>
            <a:r>
              <a:rPr lang="zh-CN" altLang="en-US" smtClean="0"/>
              <a:t>模拟简易购物车页面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795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打开页面时，弹出广告页面，并且此页面可实现关闭窗口功能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购物车页面可实现全屏显示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提交订单页面时，弹出确认窗口</a:t>
            </a:r>
            <a:endParaRPr lang="en-US" altLang="zh-CN" smtClean="0"/>
          </a:p>
        </p:txBody>
      </p:sp>
      <p:pic>
        <p:nvPicPr>
          <p:cNvPr id="29700" name="Picture 58" descr="练习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7858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6286500" y="1285875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hlinkClick r:id="rId4" action="ppaction://hlinkfile"/>
              </a:rPr>
              <a:t>练习完整代码</a:t>
            </a:r>
            <a:endParaRPr lang="zh-CN" altLang="en-US" sz="2800" b="1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4572000" y="5643563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演示时钟特效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12788" y="1916113"/>
            <a:ext cx="71564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>
                <a:latin typeface="+mn-ea"/>
                <a:ea typeface="+mn-ea"/>
              </a:rPr>
              <a:t>如何实现如演示示例中所示的时钟效果？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555875" y="2708275"/>
            <a:ext cx="4824413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000" b="1" dirty="0">
                <a:latin typeface="黑体" pitchFamily="2" charset="-122"/>
                <a:cs typeface="Times New Roman" pitchFamily="18" charset="0"/>
              </a:rPr>
              <a:t>演示示例：</a:t>
            </a:r>
            <a:r>
              <a:rPr lang="zh-CN" altLang="en-US" sz="2000" b="1" dirty="0">
                <a:latin typeface="黑体" pitchFamily="2" charset="-122"/>
                <a:cs typeface="Times New Roman" pitchFamily="18" charset="0"/>
                <a:hlinkClick r:id="rId2" action="ppaction://hlinkfile"/>
              </a:rPr>
              <a:t>时钟效果演示</a:t>
            </a:r>
            <a:endParaRPr lang="zh-CN" altLang="en-US" sz="2000" b="1" dirty="0">
              <a:latin typeface="黑体" pitchFamily="2" charset="-122"/>
              <a:cs typeface="Times New Roman" pitchFamily="18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55650" y="4437063"/>
            <a:ext cx="7993063" cy="17541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由于涉及到时间的显示问题，所以要用到日期对象</a:t>
            </a:r>
            <a:r>
              <a:rPr lang="en-US" altLang="zh-CN" sz="2400" b="1" dirty="0">
                <a:latin typeface="+mn-ea"/>
                <a:ea typeface="+mn-ea"/>
              </a:rPr>
              <a:t>Date</a:t>
            </a:r>
            <a:r>
              <a:rPr lang="zh-CN" altLang="en-US" sz="2400" b="1" dirty="0">
                <a:latin typeface="+mn-ea"/>
                <a:ea typeface="+mn-ea"/>
              </a:rPr>
              <a:t>，还有时间在不停地走，因此需要不断地调用函数，所以要用到</a:t>
            </a:r>
            <a:r>
              <a:rPr lang="en-US" altLang="zh-CN" sz="2400" b="1" dirty="0">
                <a:latin typeface="+mn-ea"/>
                <a:ea typeface="+mn-ea"/>
              </a:rPr>
              <a:t>Windows</a:t>
            </a:r>
            <a:r>
              <a:rPr lang="zh-CN" altLang="en-US" sz="2400" b="1" dirty="0">
                <a:latin typeface="+mn-ea"/>
                <a:ea typeface="+mn-ea"/>
              </a:rPr>
              <a:t>的定时器</a:t>
            </a:r>
            <a:r>
              <a:rPr lang="en-US" altLang="zh-CN" sz="2400" b="1" dirty="0" err="1">
                <a:latin typeface="+mn-ea"/>
                <a:ea typeface="+mn-ea"/>
              </a:rPr>
              <a:t>setInterval</a:t>
            </a:r>
            <a:r>
              <a:rPr lang="en-US" altLang="zh-CN" sz="2400" b="1" dirty="0">
                <a:latin typeface="+mn-ea"/>
                <a:ea typeface="+mn-ea"/>
              </a:rPr>
              <a:t>( )</a:t>
            </a:r>
            <a:r>
              <a:rPr lang="zh-CN" altLang="en-US" sz="2400" b="1" dirty="0">
                <a:latin typeface="+mn-ea"/>
                <a:ea typeface="+mn-ea"/>
              </a:rPr>
              <a:t>方法。</a:t>
            </a:r>
          </a:p>
        </p:txBody>
      </p:sp>
      <p:pic>
        <p:nvPicPr>
          <p:cNvPr id="31750" name="Picture 49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14300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0" descr="分析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8" y="36433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Date对象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714375" y="1357313"/>
            <a:ext cx="7931150" cy="128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/>
              <a:t>   var 日期对象=new Date(参数)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smtClean="0"/>
              <a:t>     参数格式：</a:t>
            </a:r>
            <a:r>
              <a:rPr lang="en-US" altLang="zh-CN" sz="1800" smtClean="0"/>
              <a:t>MM</a:t>
            </a:r>
            <a:r>
              <a:rPr lang="zh-CN" altLang="en-US" sz="1800" smtClean="0"/>
              <a:t>  </a:t>
            </a:r>
            <a:r>
              <a:rPr lang="en-US" altLang="zh-CN" sz="1800" smtClean="0"/>
              <a:t>DD,YYYY,hh:mm:ss</a:t>
            </a:r>
          </a:p>
        </p:txBody>
      </p:sp>
      <p:pic>
        <p:nvPicPr>
          <p:cNvPr id="32772" name="Picture 53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07156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500188" y="2928938"/>
            <a:ext cx="5929312" cy="941387"/>
          </a:xfrm>
          <a:prstGeom prst="roundRect">
            <a:avLst>
              <a:gd name="adj" fmla="val 40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/>
              <a:t>var  today=new Date();   //</a:t>
            </a:r>
            <a:r>
              <a:rPr lang="zh-CN" altLang="en-US" b="1"/>
              <a:t>返回当前日期和时间</a:t>
            </a:r>
            <a:endParaRPr lang="en-US" altLang="zh-CN" b="1"/>
          </a:p>
          <a:p>
            <a:pPr algn="l">
              <a:lnSpc>
                <a:spcPct val="150000"/>
              </a:lnSpc>
            </a:pPr>
            <a:r>
              <a:rPr lang="en-US" altLang="zh-CN" b="1"/>
              <a:t>var tdate=new Date("september 1,2009,14:58:12");</a:t>
            </a:r>
            <a:endParaRPr lang="zh-CN" altLang="en-US" b="1"/>
          </a:p>
        </p:txBody>
      </p:sp>
      <p:pic>
        <p:nvPicPr>
          <p:cNvPr id="6" name="Picture 52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26431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36"/>
          <p:cNvGraphicFramePr>
            <a:graphicFrameLocks noGrp="1"/>
          </p:cNvGraphicFramePr>
          <p:nvPr/>
        </p:nvGraphicFramePr>
        <p:xfrm>
          <a:off x="1071563" y="4214813"/>
          <a:ext cx="6985000" cy="1458913"/>
        </p:xfrm>
        <a:graphic>
          <a:graphicData uri="http://schemas.openxmlformats.org/drawingml/2006/table">
            <a:tbl>
              <a:tblPr/>
              <a:tblGrid>
                <a:gridCol w="2138362"/>
                <a:gridCol w="484663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Date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方法分组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setXxx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这些方法用于设置时间和日期值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getXxx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这些方法用于获取时间和日期值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Date</a:t>
            </a:r>
            <a:r>
              <a:rPr lang="zh-CN" altLang="en-US" smtClean="0"/>
              <a:t>对象的方法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723900"/>
          </a:xfrm>
        </p:spPr>
        <p:txBody>
          <a:bodyPr/>
          <a:lstStyle/>
          <a:p>
            <a:r>
              <a:rPr lang="en-US" altLang="zh-CN" smtClean="0"/>
              <a:t>Date </a:t>
            </a:r>
            <a:r>
              <a:rPr lang="zh-CN" altLang="en-US" smtClean="0"/>
              <a:t>对象的方法</a:t>
            </a:r>
          </a:p>
        </p:txBody>
      </p:sp>
      <p:graphicFrame>
        <p:nvGraphicFramePr>
          <p:cNvPr id="5" name="Group 30"/>
          <p:cNvGraphicFramePr>
            <a:graphicFrameLocks noGrp="1"/>
          </p:cNvGraphicFramePr>
          <p:nvPr/>
        </p:nvGraphicFramePr>
        <p:xfrm>
          <a:off x="1154113" y="2071688"/>
          <a:ext cx="7026275" cy="3144849"/>
        </p:xfrm>
        <a:graphic>
          <a:graphicData uri="http://schemas.openxmlformats.org/drawingml/2006/table">
            <a:tbl>
              <a:tblPr/>
              <a:tblGrid>
                <a:gridCol w="2709862"/>
                <a:gridCol w="4316413"/>
              </a:tblGrid>
              <a:tr h="577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整数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Seconds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和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Minutes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至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Hours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至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Day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至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（星期几）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Date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至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（月份中的天数）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Months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至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（一月至十二月）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制作时钟特效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pic>
        <p:nvPicPr>
          <p:cNvPr id="34819" name="Picture 5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2144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圆角矩形 5"/>
          <p:cNvSpPr>
            <a:spLocks noChangeArrowheads="1"/>
          </p:cNvSpPr>
          <p:nvPr/>
        </p:nvSpPr>
        <p:spPr bwMode="auto">
          <a:xfrm>
            <a:off x="1143000" y="1071563"/>
            <a:ext cx="7072313" cy="5546725"/>
          </a:xfrm>
          <a:prstGeom prst="roundRect">
            <a:avLst>
              <a:gd name="adj" fmla="val 229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/>
              <a:t>&lt;script language="javascript" type="text/javascript"&gt;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function disptime()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{ var today = </a:t>
            </a:r>
            <a:r>
              <a:rPr lang="en-US" altLang="zh-CN" b="1">
                <a:solidFill>
                  <a:srgbClr val="0000FF"/>
                </a:solidFill>
              </a:rPr>
              <a:t>new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00FF"/>
                </a:solidFill>
              </a:rPr>
              <a:t>Date()</a:t>
            </a:r>
            <a:r>
              <a:rPr lang="en-US" altLang="zh-CN" b="1"/>
              <a:t>; //</a:t>
            </a:r>
            <a:r>
              <a:rPr lang="zh-CN" altLang="en-US" b="1"/>
              <a:t>获得当前时间</a:t>
            </a:r>
          </a:p>
          <a:p>
            <a:pPr algn="l">
              <a:lnSpc>
                <a:spcPct val="150000"/>
              </a:lnSpc>
            </a:pPr>
            <a:r>
              <a:rPr lang="zh-CN" altLang="en-US" b="1"/>
              <a:t> </a:t>
            </a:r>
            <a:r>
              <a:rPr lang="en-US" altLang="zh-CN" b="1"/>
              <a:t>var hh = today.</a:t>
            </a:r>
            <a:r>
              <a:rPr lang="en-US" altLang="zh-CN" b="1">
                <a:solidFill>
                  <a:srgbClr val="0000FF"/>
                </a:solidFill>
              </a:rPr>
              <a:t>getHours()</a:t>
            </a:r>
            <a:r>
              <a:rPr lang="en-US" altLang="zh-CN" b="1"/>
              <a:t>;  //</a:t>
            </a:r>
            <a:r>
              <a:rPr lang="zh-CN" altLang="en-US" b="1"/>
              <a:t>获得小时、分钟、秒</a:t>
            </a:r>
          </a:p>
          <a:p>
            <a:pPr algn="l">
              <a:lnSpc>
                <a:spcPct val="150000"/>
              </a:lnSpc>
            </a:pPr>
            <a:r>
              <a:rPr lang="zh-CN" altLang="en-US" b="1"/>
              <a:t> </a:t>
            </a:r>
            <a:r>
              <a:rPr lang="en-US" altLang="zh-CN" b="1"/>
              <a:t>var mm = today.</a:t>
            </a:r>
            <a:r>
              <a:rPr lang="en-US" altLang="zh-CN" b="1">
                <a:solidFill>
                  <a:srgbClr val="0000FF"/>
                </a:solidFill>
              </a:rPr>
              <a:t>getMinutes()</a:t>
            </a:r>
            <a:r>
              <a:rPr lang="en-US" altLang="zh-CN" b="1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var ss = today.</a:t>
            </a:r>
            <a:r>
              <a:rPr lang="en-US" altLang="zh-CN" b="1">
                <a:solidFill>
                  <a:srgbClr val="0000FF"/>
                </a:solidFill>
              </a:rPr>
              <a:t>getSeconds()</a:t>
            </a:r>
            <a:r>
              <a:rPr lang="en-US" altLang="zh-CN" b="1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document.getElementById("myclock").</a:t>
            </a:r>
            <a:r>
              <a:rPr lang="en-US" altLang="zh-CN" b="1">
                <a:solidFill>
                  <a:srgbClr val="0000FF"/>
                </a:solidFill>
              </a:rPr>
              <a:t>innerHTML</a:t>
            </a:r>
            <a:r>
              <a:rPr lang="en-US" altLang="zh-CN" b="1"/>
              <a:t>=hh+":"+mm+":"+ss;}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&lt;/script&gt;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……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&lt;body </a:t>
            </a:r>
            <a:r>
              <a:rPr lang="en-US" altLang="zh-CN" b="1">
                <a:solidFill>
                  <a:srgbClr val="0000FF"/>
                </a:solidFill>
              </a:rPr>
              <a:t>onload="disptime()"</a:t>
            </a:r>
            <a:r>
              <a:rPr lang="en-US" altLang="zh-CN" b="1"/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&lt;div </a:t>
            </a:r>
            <a:r>
              <a:rPr lang="en-US" altLang="zh-CN" b="1">
                <a:solidFill>
                  <a:srgbClr val="0000FF"/>
                </a:solidFill>
              </a:rPr>
              <a:t>id="myclock"</a:t>
            </a:r>
            <a:r>
              <a:rPr lang="en-US" altLang="zh-CN" b="1"/>
              <a:t>&gt;&lt;/div&gt;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5929313" y="6000750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hlinkClick r:id="rId4" action="ppaction://hlinkfile"/>
              </a:rPr>
              <a:t>示例完整代码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什么是函数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55650" y="1071563"/>
            <a:ext cx="7931150" cy="2286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mtClean="0"/>
              <a:t>函数的含义：类似于</a:t>
            </a:r>
            <a:r>
              <a:rPr lang="en-US" altLang="zh-CN" smtClean="0"/>
              <a:t>Java</a:t>
            </a:r>
            <a:r>
              <a:rPr lang="zh-CN" altLang="en-US" smtClean="0"/>
              <a:t>中的方法，是完成特定任务的代码语句块</a:t>
            </a:r>
            <a:endParaRPr lang="en-US" altLang="zh-CN" smtClean="0"/>
          </a:p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mtClean="0"/>
              <a:t>使用更简单：不用定义属于某个类，直接使用</a:t>
            </a: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1428750" y="3643313"/>
            <a:ext cx="7429500" cy="1016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sz="2400" b="1"/>
              <a:t>如果希望单击某个按钮后在页面显示“</a:t>
            </a:r>
            <a:r>
              <a:rPr lang="en-US" altLang="zh-CN" sz="2400" b="1"/>
              <a:t>HelloWorld”</a:t>
            </a:r>
            <a:r>
              <a:rPr lang="zh-CN" altLang="en-US" sz="2400" b="1"/>
              <a:t>，</a:t>
            </a:r>
          </a:p>
          <a:p>
            <a:pPr algn="l">
              <a:spcBef>
                <a:spcPct val="25000"/>
              </a:spcBef>
              <a:spcAft>
                <a:spcPct val="25000"/>
              </a:spcAft>
            </a:pPr>
            <a:r>
              <a:rPr lang="zh-CN" altLang="en-US" sz="2400" b="1"/>
              <a:t>并且能够控制语句显示的次数，怎么办？</a:t>
            </a: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1643063" y="5214938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zh-CN" altLang="en-US" b="1" dirty="0">
                <a:hlinkClick r:id="rId3" action="ppaction://hlinkfile"/>
              </a:rPr>
              <a:t>调用函数输出“</a:t>
            </a:r>
            <a:r>
              <a:rPr lang="en-US" altLang="zh-CN" b="1" dirty="0" err="1">
                <a:hlinkClick r:id="rId3" action="ppaction://hlinkfile"/>
              </a:rPr>
              <a:t>HelloWorld</a:t>
            </a:r>
            <a:r>
              <a:rPr lang="en-US" altLang="zh-CN" b="1" dirty="0">
                <a:hlinkClick r:id="rId3" action="ppaction://hlinkfile"/>
              </a:rPr>
              <a:t>”</a:t>
            </a:r>
            <a:endParaRPr lang="en-US" altLang="zh-CN" b="1" dirty="0"/>
          </a:p>
        </p:txBody>
      </p:sp>
      <p:pic>
        <p:nvPicPr>
          <p:cNvPr id="8198" name="Picture 51" descr="提问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8" y="35004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制作时钟特效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1285875" y="1643063"/>
            <a:ext cx="6858000" cy="4619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/>
              <a:t>制作的时钟特效示例中，时间为什么不改变？</a:t>
            </a:r>
          </a:p>
        </p:txBody>
      </p:sp>
      <p:sp>
        <p:nvSpPr>
          <p:cNvPr id="35844" name="Rectangle 11"/>
          <p:cNvSpPr>
            <a:spLocks noChangeArrowheads="1"/>
          </p:cNvSpPr>
          <p:nvPr/>
        </p:nvSpPr>
        <p:spPr bwMode="auto">
          <a:xfrm>
            <a:off x="1357313" y="2786063"/>
            <a:ext cx="7286625" cy="1200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400" b="1"/>
              <a:t>由于时间在不停地走，所以应该每隔1秒调用显示时间的方法</a:t>
            </a:r>
            <a:r>
              <a:rPr lang="zh-CN" altLang="en-US" sz="2400" b="1"/>
              <a:t>，</a:t>
            </a:r>
            <a:r>
              <a:rPr lang="zh-CN" altLang="zh-CN" sz="2400" b="1"/>
              <a:t>如何解决？</a:t>
            </a:r>
            <a:endParaRPr lang="zh-CN" altLang="en-US" sz="2400" b="1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gray">
          <a:xfrm>
            <a:off x="1428750" y="4000500"/>
            <a:ext cx="5500688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defRPr/>
            </a:pPr>
            <a:r>
              <a:rPr lang="zh-CN" altLang="en-US" b="1" dirty="0">
                <a:cs typeface="Times New Roman" pitchFamily="18" charset="0"/>
              </a:rPr>
              <a:t>使用</a:t>
            </a:r>
            <a:r>
              <a:rPr lang="en-US" altLang="zh-CN" b="1" dirty="0" err="1">
                <a:cs typeface="Times New Roman" pitchFamily="18" charset="0"/>
              </a:rPr>
              <a:t>setTimeout</a:t>
            </a:r>
            <a:r>
              <a:rPr lang="en-US" altLang="zh-CN" b="1" dirty="0">
                <a:cs typeface="Times New Roman" pitchFamily="18" charset="0"/>
              </a:rPr>
              <a:t>( )</a:t>
            </a:r>
            <a:r>
              <a:rPr lang="zh-CN" altLang="en-US" b="1" dirty="0">
                <a:cs typeface="Times New Roman" pitchFamily="18" charset="0"/>
              </a:rPr>
              <a:t>方法或</a:t>
            </a:r>
            <a:r>
              <a:rPr lang="en-US" altLang="zh-CN" b="1" dirty="0" err="1">
                <a:cs typeface="Times New Roman" pitchFamily="18" charset="0"/>
              </a:rPr>
              <a:t>setInterval</a:t>
            </a:r>
            <a:r>
              <a:rPr lang="en-US" altLang="zh-CN" b="1" dirty="0">
                <a:cs typeface="Times New Roman" pitchFamily="18" charset="0"/>
              </a:rPr>
              <a:t>()</a:t>
            </a:r>
            <a:endParaRPr lang="zh-CN" altLang="en-US" b="1" dirty="0">
              <a:cs typeface="Times New Roman" pitchFamily="18" charset="0"/>
            </a:endParaRPr>
          </a:p>
        </p:txBody>
      </p:sp>
      <p:pic>
        <p:nvPicPr>
          <p:cNvPr id="35846" name="Picture 49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00012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50" descr="分析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221456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定时函数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009775"/>
          </a:xfrm>
        </p:spPr>
        <p:txBody>
          <a:bodyPr/>
          <a:lstStyle/>
          <a:p>
            <a:r>
              <a:rPr lang="en-US" altLang="zh-CN" smtClean="0"/>
              <a:t>setTimeout()</a:t>
            </a:r>
            <a:r>
              <a:rPr lang="zh-CN" altLang="en-US" smtClean="0"/>
              <a:t>用法</a:t>
            </a:r>
            <a:endParaRPr lang="en-US" altLang="zh-CN" smtClean="0"/>
          </a:p>
          <a:p>
            <a:pPr lvl="1"/>
            <a:r>
              <a:rPr lang="en-US" altLang="zh-CN" smtClean="0"/>
              <a:t>setTimeout</a:t>
            </a:r>
            <a:r>
              <a:rPr lang="zh-CN" altLang="en-US" smtClean="0"/>
              <a:t>（</a:t>
            </a:r>
            <a:r>
              <a:rPr lang="en-US" altLang="zh-CN" smtClean="0"/>
              <a:t>“</a:t>
            </a:r>
            <a:r>
              <a:rPr lang="zh-CN" altLang="en-US" smtClean="0"/>
              <a:t>调用的函数</a:t>
            </a:r>
            <a:r>
              <a:rPr lang="en-US" altLang="zh-CN" smtClean="0"/>
              <a:t>”, “</a:t>
            </a:r>
            <a:r>
              <a:rPr lang="zh-CN" altLang="en-US" smtClean="0"/>
              <a:t>指定的时间后</a:t>
            </a:r>
            <a:r>
              <a:rPr lang="en-US" altLang="zh-CN" smtClean="0"/>
              <a:t>"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setInterval()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en-US" altLang="zh-CN" smtClean="0"/>
              <a:t>setInterval</a:t>
            </a:r>
            <a:r>
              <a:rPr lang="zh-CN" altLang="en-US" smtClean="0"/>
              <a:t>（</a:t>
            </a:r>
            <a:r>
              <a:rPr lang="en-US" altLang="zh-CN" smtClean="0"/>
              <a:t>"</a:t>
            </a:r>
            <a:r>
              <a:rPr lang="zh-CN" altLang="en-US" smtClean="0"/>
              <a:t>调用的函数</a:t>
            </a:r>
            <a:r>
              <a:rPr lang="en-US" altLang="zh-CN" smtClean="0"/>
              <a:t>", "</a:t>
            </a:r>
            <a:r>
              <a:rPr lang="zh-CN" altLang="en-US" smtClean="0"/>
              <a:t>指定的时间间隔</a:t>
            </a:r>
            <a:r>
              <a:rPr lang="en-US" altLang="zh-CN" smtClean="0"/>
              <a:t>"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071563" y="3357563"/>
            <a:ext cx="7072312" cy="933450"/>
          </a:xfrm>
          <a:prstGeom prst="roundRect">
            <a:avLst>
              <a:gd name="adj" fmla="val 229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/>
              <a:t>var</a:t>
            </a:r>
            <a:r>
              <a:rPr lang="en-US" altLang="zh-CN" b="1" kern="0" dirty="0"/>
              <a:t>  </a:t>
            </a:r>
            <a:r>
              <a:rPr lang="en-US" altLang="zh-CN" b="1" kern="0" dirty="0" err="1"/>
              <a:t>myTime</a:t>
            </a:r>
            <a:r>
              <a:rPr lang="zh-CN" altLang="en-US" b="1" kern="0" dirty="0"/>
              <a:t>＝</a:t>
            </a:r>
            <a:r>
              <a:rPr lang="en-US" altLang="zh-CN" b="1" kern="0" dirty="0" err="1">
                <a:solidFill>
                  <a:srgbClr val="0000FF"/>
                </a:solidFill>
              </a:rPr>
              <a:t>setTimeout</a:t>
            </a:r>
            <a:r>
              <a:rPr lang="en-US" altLang="zh-CN" b="1" kern="0" dirty="0">
                <a:solidFill>
                  <a:srgbClr val="0000FF"/>
                </a:solidFill>
              </a:rPr>
              <a:t>("</a:t>
            </a:r>
            <a:r>
              <a:rPr lang="en-US" altLang="zh-CN" b="1" kern="0" dirty="0" err="1">
                <a:solidFill>
                  <a:srgbClr val="0000FF"/>
                </a:solidFill>
              </a:rPr>
              <a:t>disptime</a:t>
            </a:r>
            <a:r>
              <a:rPr lang="en-US" altLang="zh-CN" b="1" kern="0" dirty="0">
                <a:solidFill>
                  <a:srgbClr val="0000FF"/>
                </a:solidFill>
              </a:rPr>
              <a:t>( ) ", 1000 )</a:t>
            </a:r>
            <a:r>
              <a:rPr lang="en-US" altLang="zh-CN" b="1" kern="0" dirty="0"/>
              <a:t>;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/>
              <a:t>var</a:t>
            </a:r>
            <a:r>
              <a:rPr lang="en-US" altLang="zh-CN" b="1" kern="0" dirty="0"/>
              <a:t>  </a:t>
            </a:r>
            <a:r>
              <a:rPr lang="en-US" altLang="zh-CN" b="1" kern="0" dirty="0" err="1"/>
              <a:t>myTime</a:t>
            </a:r>
            <a:r>
              <a:rPr lang="zh-CN" altLang="en-US" b="1" kern="0" dirty="0"/>
              <a:t>＝</a:t>
            </a:r>
            <a:r>
              <a:rPr lang="en-US" altLang="zh-CN" b="1" kern="0" dirty="0" err="1">
                <a:solidFill>
                  <a:srgbClr val="0000FF"/>
                </a:solidFill>
              </a:rPr>
              <a:t>setInterval</a:t>
            </a:r>
            <a:r>
              <a:rPr lang="en-US" altLang="zh-CN" b="1" kern="0" dirty="0">
                <a:solidFill>
                  <a:srgbClr val="0000FF"/>
                </a:solidFill>
              </a:rPr>
              <a:t>("</a:t>
            </a:r>
            <a:r>
              <a:rPr lang="en-US" altLang="zh-CN" b="1" kern="0" dirty="0" err="1">
                <a:solidFill>
                  <a:srgbClr val="0000FF"/>
                </a:solidFill>
              </a:rPr>
              <a:t>disptime</a:t>
            </a:r>
            <a:r>
              <a:rPr lang="en-US" altLang="zh-CN" b="1" kern="0" dirty="0">
                <a:solidFill>
                  <a:srgbClr val="0000FF"/>
                </a:solidFill>
              </a:rPr>
              <a:t>( ) ", 1000 )</a:t>
            </a:r>
            <a:r>
              <a:rPr lang="en-US" altLang="zh-CN" b="1" kern="0" dirty="0"/>
              <a:t>;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1285875" y="4500563"/>
            <a:ext cx="6715125" cy="100012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err="1">
                <a:latin typeface="+mn-lt"/>
                <a:ea typeface="+mn-ea"/>
                <a:cs typeface="Times New Roman" pitchFamily="18" charset="0"/>
              </a:rPr>
              <a:t>setTimeout</a:t>
            </a:r>
            <a:r>
              <a:rPr lang="en-US" altLang="zh-CN" b="1" dirty="0">
                <a:latin typeface="+mn-lt"/>
                <a:ea typeface="+mn-ea"/>
                <a:cs typeface="Times New Roman" pitchFamily="18" charset="0"/>
              </a:rPr>
              <a:t>()</a:t>
            </a:r>
            <a:r>
              <a:rPr lang="zh-CN" altLang="en-US" b="1" dirty="0">
                <a:latin typeface="+mn-lt"/>
                <a:ea typeface="+mn-ea"/>
                <a:cs typeface="Times New Roman" pitchFamily="18" charset="0"/>
              </a:rPr>
              <a:t>只执行</a:t>
            </a:r>
            <a:r>
              <a:rPr lang="en-US" altLang="zh-CN" b="1" dirty="0" err="1">
                <a:latin typeface="+mn-lt"/>
                <a:ea typeface="+mn-ea"/>
                <a:cs typeface="Times New Roman" pitchFamily="18" charset="0"/>
              </a:rPr>
              <a:t>disptime</a:t>
            </a:r>
            <a:r>
              <a:rPr lang="en-US" altLang="zh-CN" b="1" dirty="0">
                <a:latin typeface="+mn-lt"/>
                <a:ea typeface="+mn-ea"/>
                <a:cs typeface="Times New Roman" pitchFamily="18" charset="0"/>
              </a:rPr>
              <a:t>()</a:t>
            </a:r>
            <a:r>
              <a:rPr lang="zh-CN" altLang="en-US" b="1" dirty="0">
                <a:latin typeface="+mn-lt"/>
                <a:ea typeface="+mn-ea"/>
                <a:cs typeface="Times New Roman" pitchFamily="18" charset="0"/>
              </a:rPr>
              <a:t>一次，如果要多次调用使用</a:t>
            </a:r>
            <a:r>
              <a:rPr lang="en-US" altLang="zh-CN" b="1" dirty="0" err="1">
                <a:latin typeface="+mn-lt"/>
                <a:ea typeface="+mn-ea"/>
                <a:cs typeface="Times New Roman" pitchFamily="18" charset="0"/>
              </a:rPr>
              <a:t>setInterval</a:t>
            </a:r>
            <a:r>
              <a:rPr lang="en-US" altLang="zh-CN" b="1" dirty="0">
                <a:latin typeface="+mn-lt"/>
                <a:ea typeface="+mn-ea"/>
                <a:cs typeface="Times New Roman" pitchFamily="18" charset="0"/>
              </a:rPr>
              <a:t>()</a:t>
            </a:r>
            <a:r>
              <a:rPr lang="zh-CN" altLang="en-US" b="1" dirty="0">
                <a:latin typeface="+mn-lt"/>
                <a:ea typeface="+mn-ea"/>
                <a:cs typeface="Times New Roman" pitchFamily="18" charset="0"/>
              </a:rPr>
              <a:t>者者让</a:t>
            </a:r>
            <a:r>
              <a:rPr lang="en-US" altLang="zh-CN" b="1" dirty="0" err="1">
                <a:latin typeface="+mn-lt"/>
                <a:ea typeface="+mn-ea"/>
                <a:cs typeface="Times New Roman" pitchFamily="18" charset="0"/>
              </a:rPr>
              <a:t>disptime</a:t>
            </a:r>
            <a:r>
              <a:rPr lang="en-US" altLang="zh-CN" b="1" dirty="0">
                <a:latin typeface="+mn-lt"/>
                <a:ea typeface="+mn-ea"/>
                <a:cs typeface="Times New Roman" pitchFamily="18" charset="0"/>
              </a:rPr>
              <a:t>()</a:t>
            </a:r>
            <a:r>
              <a:rPr lang="zh-CN" altLang="en-US" b="1" dirty="0">
                <a:latin typeface="+mn-lt"/>
                <a:ea typeface="+mn-ea"/>
                <a:cs typeface="Times New Roman" pitchFamily="18" charset="0"/>
              </a:rPr>
              <a:t>自身再次调用</a:t>
            </a:r>
            <a:r>
              <a:rPr lang="en-US" altLang="zh-CN" b="1" dirty="0" err="1">
                <a:latin typeface="+mn-lt"/>
                <a:ea typeface="+mn-ea"/>
                <a:cs typeface="Times New Roman" pitchFamily="18" charset="0"/>
              </a:rPr>
              <a:t>setTimeout</a:t>
            </a:r>
            <a:r>
              <a:rPr lang="en-US" altLang="zh-CN" b="1" dirty="0">
                <a:latin typeface="+mn-lt"/>
                <a:ea typeface="+mn-ea"/>
                <a:cs typeface="Times New Roman" pitchFamily="18" charset="0"/>
              </a:rPr>
              <a:t>()</a:t>
            </a:r>
            <a:endParaRPr lang="zh-CN" altLang="en-US" b="1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6357938" y="2786063"/>
            <a:ext cx="2571750" cy="1020762"/>
          </a:xfrm>
          <a:prstGeom prst="wedgeRoundRectCallout">
            <a:avLst>
              <a:gd name="adj1" fmla="val -56713"/>
              <a:gd name="adj2" fmla="val 791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zh-CN" altLang="en-US" b="1" dirty="0">
                <a:cs typeface="Times New Roman" pitchFamily="18" charset="0"/>
              </a:rPr>
              <a:t>每隔</a:t>
            </a:r>
            <a:r>
              <a:rPr lang="en-US" altLang="zh-CN" b="1" dirty="0">
                <a:cs typeface="Times New Roman" pitchFamily="18" charset="0"/>
              </a:rPr>
              <a:t>1</a:t>
            </a:r>
            <a:r>
              <a:rPr lang="zh-CN" altLang="en-US" b="1" dirty="0">
                <a:cs typeface="Times New Roman" pitchFamily="18" charset="0"/>
              </a:rPr>
              <a:t>秒</a:t>
            </a:r>
            <a:r>
              <a:rPr lang="en-US" altLang="zh-CN" b="1" dirty="0">
                <a:cs typeface="Times New Roman" pitchFamily="18" charset="0"/>
              </a:rPr>
              <a:t>(1000</a:t>
            </a:r>
            <a:r>
              <a:rPr lang="zh-CN" altLang="en-US" b="1" dirty="0">
                <a:cs typeface="Times New Roman" pitchFamily="18" charset="0"/>
              </a:rPr>
              <a:t>毫秒</a:t>
            </a:r>
            <a:r>
              <a:rPr lang="en-US" altLang="zh-CN" b="1" dirty="0">
                <a:cs typeface="Times New Roman" pitchFamily="18" charset="0"/>
              </a:rPr>
              <a:t>)</a:t>
            </a:r>
            <a:r>
              <a:rPr lang="zh-CN" altLang="en-US" b="1" dirty="0">
                <a:cs typeface="Times New Roman" pitchFamily="18" charset="0"/>
              </a:rPr>
              <a:t>执行函数</a:t>
            </a:r>
            <a:r>
              <a:rPr lang="en-US" altLang="zh-CN" b="1" dirty="0" err="1">
                <a:cs typeface="Times New Roman" pitchFamily="18" charset="0"/>
              </a:rPr>
              <a:t>disptime</a:t>
            </a:r>
            <a:r>
              <a:rPr lang="en-US" altLang="zh-CN" b="1" dirty="0">
                <a:cs typeface="Times New Roman" pitchFamily="18" charset="0"/>
              </a:rPr>
              <a:t>()</a:t>
            </a:r>
            <a:r>
              <a:rPr lang="zh-CN" altLang="en-US" b="1" dirty="0">
                <a:cs typeface="Times New Roman" pitchFamily="18" charset="0"/>
              </a:rPr>
              <a:t>一次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72188" y="6072188"/>
            <a:ext cx="204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hlinkClick r:id="rId3" action="ppaction://hlinkfile"/>
              </a:rPr>
              <a:t>时钟显示特效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6868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——</a:t>
            </a:r>
            <a:r>
              <a:rPr lang="zh-CN" altLang="en-US" smtClean="0"/>
              <a:t>制作</a:t>
            </a:r>
            <a:r>
              <a:rPr lang="en-US" altLang="zh-CN" smtClean="0"/>
              <a:t>12</a:t>
            </a:r>
            <a:r>
              <a:rPr lang="zh-CN" altLang="en-US" smtClean="0"/>
              <a:t>小时的时钟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71625" y="1285875"/>
            <a:ext cx="6858000" cy="2643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显示年、月、日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显示星期几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显示时钟特效，时钟为</a:t>
            </a:r>
            <a:r>
              <a:rPr lang="en-US" altLang="zh-CN" smtClean="0"/>
              <a:t>12</a:t>
            </a:r>
            <a:r>
              <a:rPr lang="zh-CN" altLang="en-US" smtClean="0"/>
              <a:t>小时进制</a:t>
            </a:r>
          </a:p>
        </p:txBody>
      </p:sp>
      <p:pic>
        <p:nvPicPr>
          <p:cNvPr id="37892" name="Picture 58" descr="练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00012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857625"/>
            <a:ext cx="5700713" cy="257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——</a:t>
            </a:r>
            <a:r>
              <a:rPr lang="zh-CN" altLang="en-US" smtClean="0"/>
              <a:t>制作</a:t>
            </a:r>
            <a:r>
              <a:rPr lang="en-US" altLang="zh-CN" smtClean="0"/>
              <a:t>12</a:t>
            </a:r>
            <a:r>
              <a:rPr lang="zh-CN" altLang="en-US" smtClean="0"/>
              <a:t>小时的时钟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714375" y="1143000"/>
            <a:ext cx="7786688" cy="471487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smtClean="0"/>
              <a:t>实现思路</a:t>
            </a:r>
            <a:endParaRPr lang="en-US" altLang="zh-CN" smtClean="0"/>
          </a:p>
          <a:p>
            <a:pPr lvl="1">
              <a:lnSpc>
                <a:spcPts val="4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getFullYear()</a:t>
            </a:r>
            <a:r>
              <a:rPr lang="zh-CN" altLang="en-US" smtClean="0"/>
              <a:t>获得当前年份</a:t>
            </a:r>
            <a:endParaRPr lang="en-US" altLang="zh-CN" smtClean="0"/>
          </a:p>
          <a:p>
            <a:pPr lvl="1">
              <a:lnSpc>
                <a:spcPts val="4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getMonth()+1</a:t>
            </a:r>
            <a:r>
              <a:rPr lang="zh-CN" altLang="en-US" smtClean="0"/>
              <a:t>获得当前月份</a:t>
            </a:r>
            <a:endParaRPr lang="en-US" altLang="zh-CN" smtClean="0"/>
          </a:p>
          <a:p>
            <a:pPr lvl="1">
              <a:lnSpc>
                <a:spcPts val="4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getDate()</a:t>
            </a:r>
            <a:r>
              <a:rPr lang="zh-CN" altLang="en-US" smtClean="0"/>
              <a:t>获得当前日期</a:t>
            </a:r>
            <a:endParaRPr lang="en-US" altLang="zh-CN" smtClean="0"/>
          </a:p>
          <a:p>
            <a:pPr lvl="1">
              <a:lnSpc>
                <a:spcPts val="4000"/>
              </a:lnSpc>
            </a:pPr>
            <a:r>
              <a:rPr lang="zh-CN" altLang="en-US" smtClean="0"/>
              <a:t>根据</a:t>
            </a:r>
            <a:r>
              <a:rPr lang="en-US" altLang="zh-CN" smtClean="0"/>
              <a:t>getHours()</a:t>
            </a:r>
            <a:r>
              <a:rPr lang="zh-CN" altLang="en-US" smtClean="0"/>
              <a:t>获得的小时，使用</a:t>
            </a:r>
            <a:r>
              <a:rPr lang="en-US" altLang="zh-CN" smtClean="0"/>
              <a:t>if</a:t>
            </a:r>
            <a:r>
              <a:rPr lang="zh-CN" altLang="en-US" smtClean="0"/>
              <a:t>语句判断当前时间是否大于</a:t>
            </a:r>
            <a:r>
              <a:rPr lang="en-US" altLang="zh-CN" smtClean="0"/>
              <a:t>12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1">
              <a:lnSpc>
                <a:spcPts val="4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getDay()</a:t>
            </a:r>
            <a:r>
              <a:rPr lang="zh-CN" altLang="en-US" smtClean="0"/>
              <a:t>获取当前表示星期几的数字，然后使用</a:t>
            </a:r>
            <a:r>
              <a:rPr lang="en-US" altLang="zh-CN" smtClean="0"/>
              <a:t>switch</a:t>
            </a:r>
            <a:r>
              <a:rPr lang="zh-CN" altLang="en-US" smtClean="0"/>
              <a:t>设置当前星期几</a:t>
            </a: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5500688" y="5929313"/>
            <a:ext cx="2338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hlinkClick r:id="rId2" action="ppaction://hlinkfile"/>
              </a:rPr>
              <a:t>学员练习源代码</a:t>
            </a:r>
            <a:endParaRPr lang="zh-CN" altLang="en-US" sz="2400" b="1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785813" y="5715000"/>
            <a:ext cx="3071812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755650" y="1490663"/>
            <a:ext cx="7931150" cy="3224212"/>
          </a:xfrm>
        </p:spPr>
        <p:txBody>
          <a:bodyPr/>
          <a:lstStyle/>
          <a:p>
            <a:pPr>
              <a:spcBef>
                <a:spcPct val="35000"/>
              </a:spcBef>
              <a:spcAft>
                <a:spcPct val="35000"/>
              </a:spcAft>
            </a:pPr>
            <a:r>
              <a:rPr lang="en-US" altLang="zh-CN" smtClean="0"/>
              <a:t>w</a:t>
            </a:r>
            <a:r>
              <a:rPr lang="en-US" altLang="en-US" smtClean="0"/>
              <a:t>indow</a:t>
            </a:r>
            <a:r>
              <a:rPr lang="zh-CN" altLang="en-US" smtClean="0"/>
              <a:t>对象有哪些常用的方法及其含义？</a:t>
            </a:r>
          </a:p>
          <a:p>
            <a:pPr>
              <a:spcBef>
                <a:spcPct val="35000"/>
              </a:spcBef>
              <a:spcAft>
                <a:spcPct val="35000"/>
              </a:spcAft>
            </a:pPr>
            <a:r>
              <a:rPr lang="zh-CN" altLang="en-US" smtClean="0"/>
              <a:t>请列举</a:t>
            </a:r>
            <a:r>
              <a:rPr lang="en-US" altLang="zh-CN" smtClean="0"/>
              <a:t>Date</a:t>
            </a:r>
            <a:r>
              <a:rPr lang="zh-CN" altLang="en-US" smtClean="0"/>
              <a:t>对象有哪些方法？</a:t>
            </a:r>
          </a:p>
          <a:p>
            <a:pPr>
              <a:spcBef>
                <a:spcPct val="35000"/>
              </a:spcBef>
              <a:spcAft>
                <a:spcPct val="35000"/>
              </a:spcAft>
            </a:pPr>
            <a:r>
              <a:rPr lang="zh-CN" altLang="en-US" smtClean="0"/>
              <a:t>请解释</a:t>
            </a:r>
            <a:r>
              <a:rPr lang="en-US" altLang="zh-CN" smtClean="0"/>
              <a:t>setTimeout()</a:t>
            </a:r>
            <a:r>
              <a:rPr lang="zh-CN" altLang="en-US" smtClean="0"/>
              <a:t>方法与</a:t>
            </a:r>
            <a:r>
              <a:rPr lang="en-US" altLang="zh-CN" smtClean="0"/>
              <a:t>setInterval()</a:t>
            </a:r>
            <a:r>
              <a:rPr lang="zh-CN" altLang="en-US" smtClean="0"/>
              <a:t>方法的区别，及各自适用场合？</a:t>
            </a:r>
            <a:endParaRPr lang="en-US" altLang="zh-CN" smtClean="0"/>
          </a:p>
          <a:p>
            <a:pPr>
              <a:spcBef>
                <a:spcPct val="35000"/>
              </a:spcBef>
              <a:spcAft>
                <a:spcPct val="35000"/>
              </a:spcAft>
            </a:pPr>
            <a:r>
              <a:rPr lang="zh-CN" altLang="en-US" smtClean="0"/>
              <a:t>请举例说明事件</a:t>
            </a:r>
            <a:r>
              <a:rPr lang="en-US" altLang="zh-CN" smtClean="0"/>
              <a:t>onload</a:t>
            </a:r>
            <a:r>
              <a:rPr lang="zh-CN" altLang="en-US" smtClean="0"/>
              <a:t>和</a:t>
            </a:r>
            <a:r>
              <a:rPr lang="en-US" altLang="zh-CN" smtClean="0"/>
              <a:t>onclick</a:t>
            </a:r>
            <a:r>
              <a:rPr lang="zh-CN" altLang="en-US" smtClean="0"/>
              <a:t>的用法</a:t>
            </a:r>
          </a:p>
          <a:p>
            <a:endParaRPr lang="zh-CN" altLang="en-US" smtClean="0"/>
          </a:p>
        </p:txBody>
      </p:sp>
      <p:pic>
        <p:nvPicPr>
          <p:cNvPr id="40964" name="Picture 4" descr="提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核心语法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系统函数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自定义函数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有参函数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无参函数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函数的调用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常用系统函数</a:t>
            </a:r>
          </a:p>
        </p:txBody>
      </p:sp>
      <p:sp>
        <p:nvSpPr>
          <p:cNvPr id="4" name="Rectangle 30"/>
          <p:cNvSpPr txBox="1">
            <a:spLocks noChangeArrowheads="1"/>
          </p:cNvSpPr>
          <p:nvPr/>
        </p:nvSpPr>
        <p:spPr bwMode="auto">
          <a:xfrm>
            <a:off x="684213" y="1412875"/>
            <a:ext cx="7959725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00FF"/>
                </a:solidFill>
                <a:latin typeface="+mn-lt"/>
                <a:ea typeface="+mn-ea"/>
              </a:rPr>
              <a:t>parseInt</a:t>
            </a:r>
            <a:r>
              <a:rPr lang="en-US" altLang="zh-CN" sz="2800" b="1" kern="0" dirty="0">
                <a:solidFill>
                  <a:srgbClr val="0000FF"/>
                </a:solidFill>
                <a:latin typeface="+mn-lt"/>
                <a:ea typeface="+mn-ea"/>
              </a:rPr>
              <a:t> (</a:t>
            </a:r>
            <a:r>
              <a:rPr lang="zh-CN" altLang="zh-CN" sz="2800" kern="0" dirty="0">
                <a:solidFill>
                  <a:srgbClr val="0000FF"/>
                </a:solidFill>
                <a:latin typeface="+mn-lt"/>
                <a:ea typeface="+mn-ea"/>
              </a:rPr>
              <a:t>"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字符串</a:t>
            </a:r>
            <a:r>
              <a:rPr lang="zh-CN" altLang="zh-CN" sz="2800" kern="0" dirty="0">
                <a:solidFill>
                  <a:srgbClr val="0000FF"/>
                </a:solidFill>
                <a:latin typeface="+mn-lt"/>
                <a:ea typeface="+mn-ea"/>
              </a:rPr>
              <a:t>"</a:t>
            </a:r>
            <a:r>
              <a:rPr lang="en-US" altLang="zh-CN" sz="2800" b="1" kern="0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    </a:t>
            </a:r>
            <a:r>
              <a:rPr lang="zh-CN" altLang="en-US" sz="2000" b="1" kern="0" dirty="0">
                <a:latin typeface="+mn-lt"/>
                <a:ea typeface="+mn-ea"/>
              </a:rPr>
              <a:t>将字符串转换为整型数字 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defRPr/>
            </a:pPr>
            <a:r>
              <a:rPr lang="zh-CN" altLang="en-US" sz="2000" b="1" kern="0" dirty="0">
                <a:latin typeface="+mn-lt"/>
                <a:ea typeface="+mn-ea"/>
              </a:rPr>
              <a:t>    如</a:t>
            </a:r>
            <a:r>
              <a:rPr lang="en-US" altLang="zh-CN" sz="2000" b="1" kern="0" dirty="0">
                <a:latin typeface="+mn-lt"/>
                <a:ea typeface="+mn-ea"/>
              </a:rPr>
              <a:t>: </a:t>
            </a:r>
            <a:r>
              <a:rPr lang="en-US" altLang="zh-CN" sz="2000" b="1" kern="0" dirty="0" err="1">
                <a:latin typeface="+mn-lt"/>
                <a:ea typeface="+mn-ea"/>
              </a:rPr>
              <a:t>parseInt</a:t>
            </a:r>
            <a:r>
              <a:rPr lang="en-US" altLang="zh-CN" sz="2000" b="1" kern="0" dirty="0">
                <a:latin typeface="+mn-lt"/>
                <a:ea typeface="+mn-ea"/>
              </a:rPr>
              <a:t> (</a:t>
            </a:r>
            <a:r>
              <a:rPr lang="zh-CN" altLang="zh-CN" sz="2800" kern="0" dirty="0">
                <a:solidFill>
                  <a:srgbClr val="0000FF"/>
                </a:solidFill>
                <a:latin typeface="+mn-lt"/>
                <a:ea typeface="+mn-ea"/>
              </a:rPr>
              <a:t>"</a:t>
            </a:r>
            <a:r>
              <a:rPr lang="en-US" altLang="zh-CN" sz="2000" b="1" kern="0" dirty="0">
                <a:latin typeface="+mn-lt"/>
                <a:ea typeface="+mn-ea"/>
              </a:rPr>
              <a:t>86</a:t>
            </a:r>
            <a:r>
              <a:rPr lang="zh-CN" altLang="zh-CN" sz="2800" kern="0" dirty="0">
                <a:solidFill>
                  <a:srgbClr val="0000FF"/>
                </a:solidFill>
                <a:latin typeface="+mn-lt"/>
                <a:ea typeface="+mn-ea"/>
              </a:rPr>
              <a:t>"</a:t>
            </a:r>
            <a:r>
              <a:rPr lang="en-US" altLang="zh-CN" sz="2000" b="1" kern="0" dirty="0">
                <a:latin typeface="+mn-lt"/>
                <a:ea typeface="+mn-ea"/>
              </a:rPr>
              <a:t>)</a:t>
            </a:r>
            <a:r>
              <a:rPr lang="zh-CN" altLang="en-US" sz="2000" b="1" kern="0" dirty="0">
                <a:latin typeface="+mn-lt"/>
                <a:ea typeface="+mn-ea"/>
              </a:rPr>
              <a:t>将字符串“</a:t>
            </a:r>
            <a:r>
              <a:rPr lang="en-US" altLang="zh-CN" sz="2000" b="1" kern="0" dirty="0">
                <a:latin typeface="+mn-lt"/>
                <a:ea typeface="+mn-ea"/>
              </a:rPr>
              <a:t>86”</a:t>
            </a:r>
            <a:r>
              <a:rPr lang="zh-CN" altLang="en-US" sz="2000" b="1" kern="0" dirty="0">
                <a:latin typeface="+mn-lt"/>
                <a:ea typeface="+mn-ea"/>
              </a:rPr>
              <a:t>转换为整型值</a:t>
            </a:r>
            <a:r>
              <a:rPr lang="en-US" altLang="zh-CN" sz="2000" b="1" kern="0" dirty="0">
                <a:latin typeface="+mn-lt"/>
                <a:ea typeface="+mn-ea"/>
              </a:rPr>
              <a:t>86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00FF"/>
                </a:solidFill>
                <a:latin typeface="+mn-lt"/>
                <a:ea typeface="+mn-ea"/>
              </a:rPr>
              <a:t>p</a:t>
            </a:r>
            <a:r>
              <a:rPr lang="en-US" altLang="en-US" sz="2800" b="1" kern="0" dirty="0" err="1">
                <a:solidFill>
                  <a:srgbClr val="0000FF"/>
                </a:solidFill>
                <a:latin typeface="+mn-lt"/>
                <a:ea typeface="+mn-ea"/>
              </a:rPr>
              <a:t>arseFloat</a:t>
            </a:r>
            <a:r>
              <a:rPr lang="en-US" altLang="zh-CN" sz="2800" b="1" kern="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zh-CN" sz="2800" kern="0" dirty="0">
                <a:solidFill>
                  <a:srgbClr val="0000FF"/>
                </a:solidFill>
                <a:latin typeface="+mn-lt"/>
                <a:ea typeface="+mn-ea"/>
              </a:rPr>
              <a:t>"</a:t>
            </a:r>
            <a:r>
              <a:rPr lang="zh-CN" altLang="en-US" sz="2800" b="1" kern="0" dirty="0">
                <a:solidFill>
                  <a:srgbClr val="0000FF"/>
                </a:solidFill>
                <a:latin typeface="+mn-lt"/>
                <a:ea typeface="+mn-ea"/>
              </a:rPr>
              <a:t>字符串</a:t>
            </a:r>
            <a:r>
              <a:rPr lang="zh-CN" altLang="zh-CN" sz="2800" kern="0" dirty="0">
                <a:solidFill>
                  <a:srgbClr val="0000FF"/>
                </a:solidFill>
                <a:latin typeface="+mn-lt"/>
                <a:ea typeface="+mn-ea"/>
              </a:rPr>
              <a:t>"</a:t>
            </a:r>
            <a:r>
              <a:rPr lang="en-US" altLang="zh-CN" sz="2800" b="1" kern="0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    </a:t>
            </a:r>
            <a:r>
              <a:rPr lang="zh-CN" altLang="en-US" sz="2000" b="1" kern="0" dirty="0">
                <a:latin typeface="+mn-lt"/>
                <a:ea typeface="+mn-ea"/>
              </a:rPr>
              <a:t>将字符串转换为浮点型数字 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defRPr/>
            </a:pPr>
            <a:r>
              <a:rPr lang="zh-CN" altLang="en-US" sz="2000" b="1" kern="0" dirty="0">
                <a:latin typeface="+mn-lt"/>
                <a:ea typeface="+mn-ea"/>
              </a:rPr>
              <a:t>    如</a:t>
            </a:r>
            <a:r>
              <a:rPr lang="en-US" altLang="zh-CN" sz="2000" b="1" kern="0" dirty="0">
                <a:latin typeface="+mn-lt"/>
                <a:ea typeface="+mn-ea"/>
              </a:rPr>
              <a:t>: </a:t>
            </a:r>
            <a:r>
              <a:rPr lang="en-US" altLang="zh-CN" sz="2000" b="1" kern="0" dirty="0" err="1">
                <a:latin typeface="+mn-lt"/>
                <a:ea typeface="+mn-ea"/>
              </a:rPr>
              <a:t>parseFloat</a:t>
            </a:r>
            <a:r>
              <a:rPr lang="en-US" altLang="zh-CN" sz="2000" b="1" kern="0" dirty="0">
                <a:latin typeface="+mn-lt"/>
                <a:ea typeface="+mn-ea"/>
              </a:rPr>
              <a:t>(</a:t>
            </a:r>
            <a:r>
              <a:rPr lang="zh-CN" altLang="zh-CN" sz="2800" kern="0" dirty="0">
                <a:solidFill>
                  <a:srgbClr val="0000FF"/>
                </a:solidFill>
                <a:latin typeface="+mn-lt"/>
                <a:ea typeface="+mn-ea"/>
              </a:rPr>
              <a:t>"</a:t>
            </a:r>
            <a:r>
              <a:rPr lang="en-US" altLang="zh-CN" sz="2000" b="1" kern="0" dirty="0">
                <a:latin typeface="+mn-lt"/>
                <a:ea typeface="+mn-ea"/>
              </a:rPr>
              <a:t>34.45</a:t>
            </a:r>
            <a:r>
              <a:rPr lang="zh-CN" altLang="zh-CN" sz="2800" kern="0" dirty="0">
                <a:solidFill>
                  <a:srgbClr val="0000FF"/>
                </a:solidFill>
                <a:latin typeface="+mn-lt"/>
                <a:ea typeface="+mn-ea"/>
              </a:rPr>
              <a:t>"</a:t>
            </a:r>
            <a:r>
              <a:rPr lang="en-US" altLang="zh-CN" sz="2000" b="1" kern="0" dirty="0">
                <a:latin typeface="+mn-lt"/>
                <a:ea typeface="+mn-ea"/>
              </a:rPr>
              <a:t>)</a:t>
            </a:r>
            <a:r>
              <a:rPr lang="zh-CN" altLang="en-US" sz="2000" b="1" kern="0" dirty="0">
                <a:latin typeface="+mn-lt"/>
                <a:ea typeface="+mn-ea"/>
              </a:rPr>
              <a:t>将字符串“</a:t>
            </a:r>
            <a:r>
              <a:rPr lang="en-US" altLang="zh-CN" sz="2000" b="1" kern="0" dirty="0">
                <a:latin typeface="+mn-lt"/>
                <a:ea typeface="+mn-ea"/>
              </a:rPr>
              <a:t>34.45”</a:t>
            </a:r>
            <a:r>
              <a:rPr lang="zh-CN" altLang="en-US" sz="2000" b="1" kern="0" dirty="0">
                <a:latin typeface="+mn-lt"/>
                <a:ea typeface="+mn-ea"/>
              </a:rPr>
              <a:t>转换为浮点值</a:t>
            </a:r>
            <a:r>
              <a:rPr lang="en-US" altLang="zh-CN" sz="2000" b="1" kern="0" dirty="0">
                <a:latin typeface="+mn-lt"/>
                <a:ea typeface="+mn-ea"/>
              </a:rPr>
              <a:t>34.45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FontTx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00FF"/>
                </a:solidFill>
                <a:latin typeface="+mn-lt"/>
                <a:ea typeface="+mn-ea"/>
              </a:rPr>
              <a:t>isNaN</a:t>
            </a:r>
            <a:r>
              <a:rPr lang="en-US" altLang="zh-CN" sz="2800" b="1" kern="0" dirty="0">
                <a:solidFill>
                  <a:srgbClr val="0000FF"/>
                </a:solidFill>
                <a:latin typeface="+mn-lt"/>
                <a:ea typeface="+mn-ea"/>
              </a:rPr>
              <a:t>()</a:t>
            </a:r>
          </a:p>
          <a:p>
            <a:pPr marL="342900" indent="-342900" algn="l" eaLnBrk="0" hangingPunct="0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defRPr/>
            </a:pPr>
            <a:r>
              <a:rPr lang="zh-CN" altLang="en-US" sz="2000" b="1" kern="0" dirty="0">
                <a:latin typeface="+mn-lt"/>
                <a:ea typeface="+mn-ea"/>
              </a:rPr>
              <a:t>    用于检查其参数是否是非数字</a:t>
            </a:r>
            <a:endParaRPr lang="en-US" altLang="zh-CN" sz="2000" b="1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sz="2000" b="1" kern="0" dirty="0">
              <a:latin typeface="+mn-lt"/>
              <a:ea typeface="+mn-ea"/>
            </a:endParaRPr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auto">
          <a:xfrm>
            <a:off x="1714500" y="5929313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zh-CN" altLang="en-US" b="1" dirty="0">
                <a:hlinkClick r:id="rId3" action="ppaction://hlinkfile"/>
              </a:rPr>
              <a:t>类型转换函数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自定义函数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69900" y="1285875"/>
            <a:ext cx="5673725" cy="2071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创建函数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无参函数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有参函数</a:t>
            </a:r>
            <a:endParaRPr lang="en-US" altLang="zh-CN" smtClean="0"/>
          </a:p>
        </p:txBody>
      </p:sp>
      <p:sp>
        <p:nvSpPr>
          <p:cNvPr id="11268" name="圆角矩形 11"/>
          <p:cNvSpPr>
            <a:spLocks noChangeArrowheads="1"/>
          </p:cNvSpPr>
          <p:nvPr/>
        </p:nvSpPr>
        <p:spPr bwMode="auto">
          <a:xfrm>
            <a:off x="3500438" y="1295400"/>
            <a:ext cx="4286250" cy="1450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</a:rPr>
              <a:t>function </a:t>
            </a:r>
            <a:r>
              <a:rPr lang="zh-CN" altLang="en-US" b="1"/>
              <a:t>函数名</a:t>
            </a:r>
            <a:r>
              <a:rPr lang="en-US" altLang="zh-CN" b="1"/>
              <a:t>()</a:t>
            </a:r>
          </a:p>
          <a:p>
            <a:pPr algn="l">
              <a:lnSpc>
                <a:spcPct val="110000"/>
              </a:lnSpc>
            </a:pPr>
            <a:r>
              <a:rPr lang="en-US" altLang="zh-CN" b="1"/>
              <a:t> { </a:t>
            </a:r>
          </a:p>
          <a:p>
            <a:pPr algn="l">
              <a:lnSpc>
                <a:spcPct val="110000"/>
              </a:lnSpc>
            </a:pPr>
            <a:r>
              <a:rPr lang="zh-CN" altLang="en-US" b="1"/>
              <a:t>     </a:t>
            </a:r>
            <a:r>
              <a:rPr lang="en-US" altLang="zh-CN" b="1"/>
              <a:t>JavaScript</a:t>
            </a:r>
            <a:r>
              <a:rPr lang="zh-CN" altLang="en-US" b="1"/>
              <a:t>代码</a:t>
            </a:r>
            <a:r>
              <a:rPr lang="en-US" altLang="zh-CN" b="1"/>
              <a:t>; </a:t>
            </a:r>
          </a:p>
          <a:p>
            <a:pPr algn="l">
              <a:lnSpc>
                <a:spcPct val="110000"/>
              </a:lnSpc>
            </a:pPr>
            <a:r>
              <a:rPr lang="zh-CN" altLang="en-US" b="1"/>
              <a:t>  </a:t>
            </a:r>
            <a:r>
              <a:rPr lang="en-US" altLang="zh-CN" b="1"/>
              <a:t>}</a:t>
            </a:r>
          </a:p>
        </p:txBody>
      </p:sp>
      <p:sp>
        <p:nvSpPr>
          <p:cNvPr id="11269" name="圆角矩形 12"/>
          <p:cNvSpPr>
            <a:spLocks noChangeArrowheads="1"/>
          </p:cNvSpPr>
          <p:nvPr/>
        </p:nvSpPr>
        <p:spPr bwMode="auto">
          <a:xfrm>
            <a:off x="3500438" y="2835275"/>
            <a:ext cx="4429125" cy="1450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</a:rPr>
              <a:t>function </a:t>
            </a:r>
            <a:r>
              <a:rPr lang="zh-CN" altLang="en-US" b="1"/>
              <a:t>函数名</a:t>
            </a:r>
            <a:r>
              <a:rPr lang="en-US" altLang="zh-CN" b="1"/>
              <a:t>(</a:t>
            </a:r>
            <a:r>
              <a:rPr lang="zh-CN" altLang="en-US" b="1"/>
              <a:t>参数</a:t>
            </a:r>
            <a:r>
              <a:rPr lang="en-US" altLang="zh-CN" b="1"/>
              <a:t>1,</a:t>
            </a:r>
            <a:r>
              <a:rPr lang="zh-CN" altLang="en-US" b="1"/>
              <a:t>参数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  <a:r>
              <a:rPr lang="en-US" altLang="zh-CN" b="1"/>
              <a:t>… )</a:t>
            </a:r>
          </a:p>
          <a:p>
            <a:pPr algn="l">
              <a:lnSpc>
                <a:spcPct val="110000"/>
              </a:lnSpc>
            </a:pPr>
            <a:r>
              <a:rPr lang="en-US" altLang="zh-CN" b="1"/>
              <a:t> { </a:t>
            </a:r>
          </a:p>
          <a:p>
            <a:pPr algn="l">
              <a:lnSpc>
                <a:spcPct val="110000"/>
              </a:lnSpc>
            </a:pPr>
            <a:r>
              <a:rPr lang="zh-CN" altLang="en-US" b="1"/>
              <a:t>     </a:t>
            </a:r>
            <a:r>
              <a:rPr lang="en-US" altLang="zh-CN" b="1"/>
              <a:t>JavaScript</a:t>
            </a:r>
            <a:r>
              <a:rPr lang="zh-CN" altLang="en-US" b="1"/>
              <a:t>代码</a:t>
            </a:r>
            <a:r>
              <a:rPr lang="en-US" altLang="zh-CN" b="1"/>
              <a:t>; </a:t>
            </a:r>
          </a:p>
          <a:p>
            <a:pPr algn="l">
              <a:lnSpc>
                <a:spcPct val="110000"/>
              </a:lnSpc>
            </a:pPr>
            <a:r>
              <a:rPr lang="zh-CN" altLang="en-US" b="1"/>
              <a:t>  </a:t>
            </a:r>
            <a:r>
              <a:rPr lang="en-US" altLang="zh-CN" b="1"/>
              <a:t>}</a:t>
            </a:r>
          </a:p>
        </p:txBody>
      </p:sp>
      <p:cxnSp>
        <p:nvCxnSpPr>
          <p:cNvPr id="11270" name="直接箭头连接符 14"/>
          <p:cNvCxnSpPr>
            <a:cxnSpLocks noChangeShapeType="1"/>
            <a:endCxn id="11268" idx="1"/>
          </p:cNvCxnSpPr>
          <p:nvPr/>
        </p:nvCxnSpPr>
        <p:spPr bwMode="auto">
          <a:xfrm flipV="1">
            <a:off x="2500313" y="2020888"/>
            <a:ext cx="1000125" cy="3460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271" name="直接箭头连接符 16"/>
          <p:cNvCxnSpPr>
            <a:cxnSpLocks noChangeShapeType="1"/>
            <a:endCxn id="11269" idx="1"/>
          </p:cNvCxnSpPr>
          <p:nvPr/>
        </p:nvCxnSpPr>
        <p:spPr bwMode="auto">
          <a:xfrm>
            <a:off x="2571750" y="3000375"/>
            <a:ext cx="928688" cy="5603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28625" y="4071938"/>
            <a:ext cx="83883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调用函数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400" b="1" dirty="0">
                <a:latin typeface="+mn-lt"/>
                <a:ea typeface="+mn-ea"/>
              </a:rPr>
              <a:t>函数调用一般和表单元素的事件一起使用，调用格式：</a:t>
            </a:r>
            <a:endParaRPr lang="en-US" altLang="zh-CN" sz="2400" b="1" dirty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    事件名＝</a:t>
            </a:r>
            <a:r>
              <a:rPr lang="zh-CN" altLang="zh-CN" sz="2400" b="1" dirty="0">
                <a:solidFill>
                  <a:srgbClr val="0000FF"/>
                </a:solidFill>
              </a:rPr>
              <a:t>“</a:t>
            </a:r>
            <a:r>
              <a:rPr lang="zh-CN" altLang="en-US" sz="2400" b="1" dirty="0">
                <a:solidFill>
                  <a:srgbClr val="0000FF"/>
                </a:solidFill>
              </a:rPr>
              <a:t>函数名</a:t>
            </a:r>
            <a:r>
              <a:rPr lang="en-US" altLang="zh-CN" sz="2400" b="1" dirty="0">
                <a:solidFill>
                  <a:srgbClr val="0000FF"/>
                </a:solidFill>
              </a:rPr>
              <a:t>( )</a:t>
            </a:r>
            <a:r>
              <a:rPr lang="zh-CN" altLang="zh-CN" sz="2400" b="1" dirty="0">
                <a:solidFill>
                  <a:srgbClr val="0000FF"/>
                </a:solidFill>
              </a:rPr>
              <a:t>"</a:t>
            </a:r>
            <a:r>
              <a:rPr lang="en-US" altLang="zh-CN" sz="2400" b="1" dirty="0">
                <a:solidFill>
                  <a:srgbClr val="0000FF"/>
                </a:solidFill>
              </a:rPr>
              <a:t> ;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5"/>
          <p:cNvSpPr>
            <a:spLocks noChangeArrowheads="1"/>
          </p:cNvSpPr>
          <p:nvPr/>
        </p:nvSpPr>
        <p:spPr bwMode="gray">
          <a:xfrm>
            <a:off x="1714500" y="4286250"/>
            <a:ext cx="7000875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zh-CN" altLang="en-US" b="1" dirty="0"/>
              <a:t>单击此按钮时，调用函数</a:t>
            </a:r>
            <a:r>
              <a:rPr lang="en-US" altLang="zh-CN" b="1" dirty="0" err="1"/>
              <a:t>showHello</a:t>
            </a:r>
            <a:r>
              <a:rPr lang="en-US" altLang="zh-CN" b="1" dirty="0"/>
              <a:t>( )，</a:t>
            </a:r>
            <a:r>
              <a:rPr lang="zh-CN" altLang="en-US" b="1" dirty="0"/>
              <a:t>执行函数体中的代码</a:t>
            </a: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调用无参函数</a:t>
            </a: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81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调用无参函数，输出</a:t>
            </a:r>
            <a:r>
              <a:rPr lang="en-US" altLang="zh-CN" smtClean="0"/>
              <a:t>10次</a:t>
            </a:r>
            <a:r>
              <a:rPr lang="zh-CN" altLang="en-US" smtClean="0"/>
              <a:t>“</a:t>
            </a:r>
            <a:r>
              <a:rPr lang="en-US" altLang="zh-CN" smtClean="0"/>
              <a:t>HelloWorld”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214438" y="2000250"/>
            <a:ext cx="7556500" cy="2090738"/>
          </a:xfrm>
          <a:prstGeom prst="roundRect">
            <a:avLst>
              <a:gd name="adj" fmla="val 535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function </a:t>
            </a:r>
            <a:r>
              <a:rPr lang="en-US" altLang="zh-CN" b="1">
                <a:solidFill>
                  <a:srgbClr val="0000FF"/>
                </a:solidFill>
              </a:rPr>
              <a:t>showHello( 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   for(var i=0;i&lt;5;i++)</a:t>
            </a:r>
          </a:p>
          <a:p>
            <a:pPr algn="l"/>
            <a:r>
              <a:rPr lang="en-US" altLang="zh-CN" b="1"/>
              <a:t>      {</a:t>
            </a:r>
          </a:p>
          <a:p>
            <a:pPr algn="l"/>
            <a:r>
              <a:rPr lang="en-US" altLang="zh-CN" b="1"/>
              <a:t>         document.write("&lt;h2&gt;Hello World&lt;/h2&gt;");		 </a:t>
            </a:r>
          </a:p>
          <a:p>
            <a:pPr algn="l"/>
            <a:r>
              <a:rPr lang="en-US" altLang="zh-CN" b="1"/>
              <a:t>      }</a:t>
            </a:r>
          </a:p>
          <a:p>
            <a:pPr algn="l"/>
            <a:r>
              <a:rPr lang="en-US" altLang="zh-CN" b="1"/>
              <a:t>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1155700" y="4976813"/>
            <a:ext cx="7589838" cy="914400"/>
          </a:xfrm>
          <a:prstGeom prst="roundRect">
            <a:avLst>
              <a:gd name="adj" fmla="val 902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/>
              <a:t>&lt;input name="btn" type="button" value="</a:t>
            </a:r>
            <a:r>
              <a:rPr lang="zh-CN" altLang="en-US" b="1"/>
              <a:t>显示</a:t>
            </a:r>
            <a:r>
              <a:rPr lang="en-US" altLang="zh-CN" b="1"/>
              <a:t>10</a:t>
            </a:r>
            <a:r>
              <a:rPr lang="zh-CN" altLang="en-US" b="1"/>
              <a:t>次</a:t>
            </a:r>
            <a:r>
              <a:rPr lang="en-US" altLang="zh-CN" b="1"/>
              <a:t>HelloWorld" onclick="</a:t>
            </a:r>
            <a:r>
              <a:rPr lang="en-US" altLang="zh-CN" b="1">
                <a:solidFill>
                  <a:srgbClr val="0000FF"/>
                </a:solidFill>
              </a:rPr>
              <a:t>showHello()</a:t>
            </a:r>
            <a:r>
              <a:rPr lang="en-US" altLang="zh-CN" b="1"/>
              <a:t>" /&gt;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H="1" flipV="1">
            <a:off x="3000375" y="2428875"/>
            <a:ext cx="71438" cy="3173413"/>
          </a:xfrm>
          <a:prstGeom prst="line">
            <a:avLst/>
          </a:prstGeom>
          <a:noFill/>
          <a:ln w="38100">
            <a:solidFill>
              <a:srgbClr val="CE303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1714500" y="6072188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zh-CN" altLang="en-US" b="1" dirty="0">
                <a:hlinkClick r:id="rId2" action="ppaction://hlinkfile"/>
              </a:rPr>
              <a:t>调用无参函数输出“</a:t>
            </a:r>
            <a:r>
              <a:rPr lang="en-US" altLang="zh-CN" b="1" dirty="0" err="1">
                <a:hlinkClick r:id="rId2" action="ppaction://hlinkfile"/>
              </a:rPr>
              <a:t>HelloWorld</a:t>
            </a:r>
            <a:r>
              <a:rPr lang="en-US" altLang="zh-CN" b="1" dirty="0">
                <a:hlinkClick r:id="rId2" action="ppaction://hlinkfile"/>
              </a:rPr>
              <a:t>”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调用有参函数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785813" y="1071563"/>
            <a:ext cx="7388225" cy="1857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根据输入的次数，调用有参函数，显示“</a:t>
            </a:r>
            <a:r>
              <a:rPr lang="en-US" altLang="zh-CN" smtClean="0"/>
              <a:t>HelloWorld”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gray">
          <a:xfrm>
            <a:off x="1143000" y="4214813"/>
            <a:ext cx="7572375" cy="571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zh-CN" altLang="en-US" b="1" dirty="0"/>
              <a:t>单击此按钮时，调用函数</a:t>
            </a:r>
            <a:r>
              <a:rPr lang="en-US" altLang="zh-CN" b="1" dirty="0" err="1"/>
              <a:t>showHello</a:t>
            </a:r>
            <a:r>
              <a:rPr lang="en-US" altLang="zh-CN" b="1" dirty="0"/>
              <a:t>(count )，</a:t>
            </a:r>
            <a:r>
              <a:rPr lang="zh-CN" altLang="en-US" b="1" dirty="0"/>
              <a:t>执行函数体中的代码</a:t>
            </a:r>
          </a:p>
        </p:txBody>
      </p:sp>
      <p:sp>
        <p:nvSpPr>
          <p:cNvPr id="13317" name="AutoShape 22"/>
          <p:cNvSpPr>
            <a:spLocks noChangeArrowheads="1"/>
          </p:cNvSpPr>
          <p:nvPr/>
        </p:nvSpPr>
        <p:spPr bwMode="auto">
          <a:xfrm>
            <a:off x="1000125" y="2000250"/>
            <a:ext cx="7770813" cy="2090738"/>
          </a:xfrm>
          <a:prstGeom prst="roundRect">
            <a:avLst>
              <a:gd name="adj" fmla="val 535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/>
              <a:t>function </a:t>
            </a:r>
            <a:r>
              <a:rPr lang="en-US" altLang="zh-CN" b="1">
                <a:solidFill>
                  <a:srgbClr val="0000FF"/>
                </a:solidFill>
              </a:rPr>
              <a:t>showHello(count)</a:t>
            </a:r>
          </a:p>
          <a:p>
            <a:pPr algn="l"/>
            <a:r>
              <a:rPr lang="en-US" altLang="zh-CN" b="1"/>
              <a:t>{</a:t>
            </a:r>
          </a:p>
          <a:p>
            <a:pPr algn="l"/>
            <a:r>
              <a:rPr lang="en-US" altLang="zh-CN" b="1"/>
              <a:t>   for(var i=0;i&lt;count;i++)</a:t>
            </a:r>
          </a:p>
          <a:p>
            <a:pPr algn="l"/>
            <a:r>
              <a:rPr lang="en-US" altLang="zh-CN" b="1"/>
              <a:t>      {</a:t>
            </a:r>
          </a:p>
          <a:p>
            <a:pPr algn="l"/>
            <a:r>
              <a:rPr lang="en-US" altLang="zh-CN" b="1"/>
              <a:t>         document.write("&lt;h2&gt;Hello World&lt;/h2&gt;");	 </a:t>
            </a:r>
          </a:p>
          <a:p>
            <a:pPr algn="l"/>
            <a:r>
              <a:rPr lang="en-US" altLang="zh-CN" b="1"/>
              <a:t>      }</a:t>
            </a:r>
          </a:p>
          <a:p>
            <a:pPr algn="l"/>
            <a:r>
              <a:rPr lang="en-US" altLang="zh-CN" b="1"/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42938" y="4976813"/>
            <a:ext cx="8102600" cy="968375"/>
          </a:xfrm>
          <a:prstGeom prst="roundRect">
            <a:avLst>
              <a:gd name="adj" fmla="val 902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/>
              <a:t>&lt;input name="btn" type="button" value="</a:t>
            </a:r>
            <a:r>
              <a:rPr lang="zh-CN" altLang="en-US" b="1"/>
              <a:t>请输入显示</a:t>
            </a:r>
            <a:r>
              <a:rPr lang="en-US" altLang="zh-CN" b="1"/>
              <a:t>HelloWorld</a:t>
            </a:r>
            <a:r>
              <a:rPr lang="zh-CN" altLang="en-US" b="1"/>
              <a:t>的次数</a:t>
            </a:r>
            <a:r>
              <a:rPr lang="en-US" altLang="zh-CN" b="1"/>
              <a:t>"  onclick="</a:t>
            </a:r>
            <a:r>
              <a:rPr lang="en-US" altLang="zh-CN" b="1">
                <a:solidFill>
                  <a:srgbClr val="0000FF"/>
                </a:solidFill>
              </a:rPr>
              <a:t>showHello(prompt('</a:t>
            </a:r>
            <a:r>
              <a:rPr lang="zh-CN" altLang="en-US" b="1">
                <a:solidFill>
                  <a:srgbClr val="0000FF"/>
                </a:solidFill>
              </a:rPr>
              <a:t>请输入显示</a:t>
            </a:r>
            <a:r>
              <a:rPr lang="en-US" altLang="zh-CN" b="1">
                <a:solidFill>
                  <a:srgbClr val="0000FF"/>
                </a:solidFill>
              </a:rPr>
              <a:t>HelloWorld</a:t>
            </a:r>
            <a:r>
              <a:rPr lang="zh-CN" altLang="en-US" b="1">
                <a:solidFill>
                  <a:srgbClr val="0000FF"/>
                </a:solidFill>
              </a:rPr>
              <a:t>的次数：</a:t>
            </a:r>
            <a:r>
              <a:rPr lang="en-US" altLang="zh-CN" b="1">
                <a:solidFill>
                  <a:srgbClr val="0000FF"/>
                </a:solidFill>
              </a:rPr>
              <a:t>',''))</a:t>
            </a:r>
            <a:r>
              <a:rPr lang="en-US" altLang="zh-CN" b="1"/>
              <a:t>"/&gt;</a:t>
            </a:r>
          </a:p>
        </p:txBody>
      </p:sp>
      <p:sp>
        <p:nvSpPr>
          <p:cNvPr id="7" name="Line 24"/>
          <p:cNvSpPr>
            <a:spLocks noChangeShapeType="1"/>
          </p:cNvSpPr>
          <p:nvPr/>
        </p:nvSpPr>
        <p:spPr bwMode="auto">
          <a:xfrm flipH="1" flipV="1">
            <a:off x="3000375" y="2428875"/>
            <a:ext cx="71438" cy="3173413"/>
          </a:xfrm>
          <a:prstGeom prst="line">
            <a:avLst/>
          </a:prstGeom>
          <a:noFill/>
          <a:ln w="38100">
            <a:solidFill>
              <a:srgbClr val="CE303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1714500" y="6072188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zh-CN" altLang="en-US" b="1" dirty="0">
                <a:hlinkClick r:id="rId3" action="ppaction://hlinkfile"/>
              </a:rPr>
              <a:t>调用</a:t>
            </a:r>
            <a:r>
              <a:rPr lang="en-US" altLang="zh-CN" b="1" dirty="0">
                <a:hlinkClick r:id="rId3" action="ppaction://hlinkfile"/>
              </a:rPr>
              <a:t>有</a:t>
            </a:r>
            <a:r>
              <a:rPr lang="zh-CN" altLang="en-US" b="1" dirty="0">
                <a:hlinkClick r:id="rId3" action="ppaction://hlinkfile"/>
              </a:rPr>
              <a:t>参函数输出“</a:t>
            </a:r>
            <a:r>
              <a:rPr lang="en-US" altLang="zh-CN" b="1" dirty="0" err="1">
                <a:hlinkClick r:id="rId3" action="ppaction://hlinkfile"/>
              </a:rPr>
              <a:t>HelloWorld</a:t>
            </a:r>
            <a:r>
              <a:rPr lang="en-US" altLang="zh-CN" b="1" dirty="0">
                <a:hlinkClick r:id="rId3" action="ppaction://hlinkfile"/>
              </a:rPr>
              <a:t>”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——</a:t>
            </a:r>
            <a:r>
              <a:rPr lang="zh-CN" smtClean="0"/>
              <a:t>编写</a:t>
            </a:r>
            <a:r>
              <a:rPr lang="zh-CN" altLang="en-US" smtClean="0"/>
              <a:t>一</a:t>
            </a:r>
            <a:r>
              <a:rPr lang="zh-CN" smtClean="0"/>
              <a:t>个</a:t>
            </a:r>
            <a:r>
              <a:rPr lang="zh-CN" altLang="en-US" smtClean="0"/>
              <a:t>四</a:t>
            </a:r>
            <a:r>
              <a:rPr lang="zh-CN" smtClean="0"/>
              <a:t>则运算函数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85813" y="1643063"/>
            <a:ext cx="7931150" cy="30718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prompt输入两个数和运算符号，然后计算两个数的操作结果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switch判断运算符号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调用函数计算两数的结果</a:t>
            </a:r>
            <a:endParaRPr lang="en-US" altLang="zh-CN" smtClean="0"/>
          </a:p>
        </p:txBody>
      </p:sp>
      <p:pic>
        <p:nvPicPr>
          <p:cNvPr id="14340" name="Picture 58" descr="练习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114300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1428750" y="5429250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sp>
        <p:nvSpPr>
          <p:cNvPr id="7" name="Text Box 6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6000750" y="5572125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u="sng">
                <a:solidFill>
                  <a:schemeClr val="hlink"/>
                </a:solidFill>
                <a:hlinkClick r:id="rId5" action="ppaction://hlinkfile"/>
              </a:rPr>
              <a:t>参考代码</a:t>
            </a:r>
            <a:endParaRPr lang="zh-CN" altLang="en-US" sz="2400" b="1" u="sng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2998</TotalTime>
  <Words>1896</Words>
  <Application>Microsoft PowerPoint</Application>
  <PresentationFormat>全屏显示(4:3)</PresentationFormat>
  <Paragraphs>343</Paragraphs>
  <Slides>35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黑体</vt:lpstr>
      <vt:lpstr>Wingdings</vt:lpstr>
      <vt:lpstr>宋体</vt:lpstr>
      <vt:lpstr>楷体_GB2312</vt:lpstr>
      <vt:lpstr>Times New Roman</vt:lpstr>
      <vt:lpstr>Tahoma</vt:lpstr>
      <vt:lpstr>模板</vt:lpstr>
      <vt:lpstr>本章任务</vt:lpstr>
      <vt:lpstr>本章目标</vt:lpstr>
      <vt:lpstr>什么是函数</vt:lpstr>
      <vt:lpstr>JavaScript核心语法</vt:lpstr>
      <vt:lpstr>常用系统函数</vt:lpstr>
      <vt:lpstr>自定义函数</vt:lpstr>
      <vt:lpstr>调用无参函数</vt:lpstr>
      <vt:lpstr>调用有参函数</vt:lpstr>
      <vt:lpstr>练习——编写一个四则运算函数</vt:lpstr>
      <vt:lpstr>练习——调试给定的程序-1 </vt:lpstr>
      <vt:lpstr>练习——调试给定的程序-2</vt:lpstr>
      <vt:lpstr>共性问题集中讲解</vt:lpstr>
      <vt:lpstr>变量的作用域</vt:lpstr>
      <vt:lpstr>小结</vt:lpstr>
      <vt:lpstr>Window对象</vt:lpstr>
      <vt:lpstr>Window对象的常用属性</vt:lpstr>
      <vt:lpstr>Window对象的常用方法</vt:lpstr>
      <vt:lpstr>confirm()方法</vt:lpstr>
      <vt:lpstr>open()方法</vt:lpstr>
      <vt:lpstr>Window对象的常用事件</vt:lpstr>
      <vt:lpstr>如何使用window对象-1</vt:lpstr>
      <vt:lpstr>如何使用window对象-2</vt:lpstr>
      <vt:lpstr>匿名调用函数</vt:lpstr>
      <vt:lpstr>练习——模拟简易购物车页面 </vt:lpstr>
      <vt:lpstr>共性问题集中讲解</vt:lpstr>
      <vt:lpstr>演示时钟特效</vt:lpstr>
      <vt:lpstr>Date对象</vt:lpstr>
      <vt:lpstr>Date对象的方法</vt:lpstr>
      <vt:lpstr>制作时钟特效-1</vt:lpstr>
      <vt:lpstr>制作时钟特效-2</vt:lpstr>
      <vt:lpstr>定时函数</vt:lpstr>
      <vt:lpstr>练习——制作12小时的时钟-1</vt:lpstr>
      <vt:lpstr>练习——制作12小时的时钟-2</vt:lpstr>
      <vt:lpstr>共性问题集中讲解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jojo</cp:lastModifiedBy>
  <cp:revision>355</cp:revision>
  <dcterms:created xsi:type="dcterms:W3CDTF">2006-03-08T06:55:38Z</dcterms:created>
  <dcterms:modified xsi:type="dcterms:W3CDTF">2015-01-12T01:17:46Z</dcterms:modified>
</cp:coreProperties>
</file>