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0"/>
  </p:notesMasterIdLst>
  <p:handoutMasterIdLst>
    <p:handoutMasterId r:id="rId31"/>
  </p:handoutMasterIdLst>
  <p:sldIdLst>
    <p:sldId id="328" r:id="rId2"/>
    <p:sldId id="329" r:id="rId3"/>
    <p:sldId id="336" r:id="rId4"/>
    <p:sldId id="364" r:id="rId5"/>
    <p:sldId id="366" r:id="rId6"/>
    <p:sldId id="361" r:id="rId7"/>
    <p:sldId id="365" r:id="rId8"/>
    <p:sldId id="370" r:id="rId9"/>
    <p:sldId id="369" r:id="rId10"/>
    <p:sldId id="368" r:id="rId11"/>
    <p:sldId id="367" r:id="rId12"/>
    <p:sldId id="373" r:id="rId13"/>
    <p:sldId id="374" r:id="rId14"/>
    <p:sldId id="372" r:id="rId15"/>
    <p:sldId id="371" r:id="rId16"/>
    <p:sldId id="375" r:id="rId17"/>
    <p:sldId id="376" r:id="rId18"/>
    <p:sldId id="377" r:id="rId19"/>
    <p:sldId id="362" r:id="rId20"/>
    <p:sldId id="378" r:id="rId21"/>
    <p:sldId id="380" r:id="rId22"/>
    <p:sldId id="381" r:id="rId23"/>
    <p:sldId id="379" r:id="rId24"/>
    <p:sldId id="382" r:id="rId25"/>
    <p:sldId id="383" r:id="rId26"/>
    <p:sldId id="337" r:id="rId27"/>
    <p:sldId id="363" r:id="rId28"/>
    <p:sldId id="358" r:id="rId2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000FF"/>
    <a:srgbClr val="65AAE9"/>
    <a:srgbClr val="FFD869"/>
    <a:srgbClr val="CCECFF"/>
    <a:srgbClr val="FFFF00"/>
    <a:srgbClr val="969696"/>
    <a:srgbClr val="F8F8F8"/>
    <a:srgbClr val="A6E4F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84517" autoAdjust="0"/>
  </p:normalViewPr>
  <p:slideViewPr>
    <p:cSldViewPr>
      <p:cViewPr varScale="1">
        <p:scale>
          <a:sx n="59" d="100"/>
          <a:sy n="59" d="100"/>
        </p:scale>
        <p:origin x="-1674" y="-84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6629632B-07F1-4043-8564-19B7F5B519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FFB6BBB5-BF1C-41E7-B1DF-1BBAAD5F64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07163E-B124-41B3-811A-C1BE722B1019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23A50F-693C-4C89-B949-B252E9854C5D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B8E997-3BAC-4DBF-A70C-439D74A17A4C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62501E-06F6-4FE3-A1C2-23B2416D355E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C2D56D-D401-46FF-90B7-FFB47D323441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967CDB-981C-4303-ACB9-56B41D693AE1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6" descr="版本标志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6386513"/>
            <a:ext cx="424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75"/>
          <p:cNvSpPr>
            <a:spLocks noChangeArrowheads="1"/>
          </p:cNvSpPr>
          <p:nvPr userDrawn="1"/>
        </p:nvSpPr>
        <p:spPr bwMode="auto">
          <a:xfrm flipH="1" flipV="1">
            <a:off x="238125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" name="Rectangle 76"/>
          <p:cNvSpPr>
            <a:spLocks noChangeArrowheads="1"/>
          </p:cNvSpPr>
          <p:nvPr userDrawn="1"/>
        </p:nvSpPr>
        <p:spPr bwMode="auto">
          <a:xfrm flipH="1" flipV="1">
            <a:off x="2478088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Rectangle 84"/>
          <p:cNvSpPr>
            <a:spLocks noChangeArrowheads="1"/>
          </p:cNvSpPr>
          <p:nvPr userDrawn="1"/>
        </p:nvSpPr>
        <p:spPr bwMode="auto">
          <a:xfrm flipH="1" flipV="1">
            <a:off x="2676525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Rectangle 86"/>
          <p:cNvSpPr>
            <a:spLocks noChangeArrowheads="1"/>
          </p:cNvSpPr>
          <p:nvPr userDrawn="1"/>
        </p:nvSpPr>
        <p:spPr bwMode="auto">
          <a:xfrm flipH="1" flipV="1">
            <a:off x="2576513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Rectangle 92"/>
          <p:cNvSpPr>
            <a:spLocks noChangeArrowheads="1"/>
          </p:cNvSpPr>
          <p:nvPr userDrawn="1"/>
        </p:nvSpPr>
        <p:spPr bwMode="auto">
          <a:xfrm flipH="1" flipV="1">
            <a:off x="2876550" y="4438650"/>
            <a:ext cx="892175" cy="17463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Rectangle 93"/>
          <p:cNvSpPr>
            <a:spLocks noChangeArrowheads="1"/>
          </p:cNvSpPr>
          <p:nvPr userDrawn="1"/>
        </p:nvSpPr>
        <p:spPr bwMode="auto">
          <a:xfrm flipH="1">
            <a:off x="2771775" y="4508500"/>
            <a:ext cx="892175" cy="17463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" name="Rectangle 94"/>
          <p:cNvSpPr>
            <a:spLocks noChangeArrowheads="1"/>
          </p:cNvSpPr>
          <p:nvPr userDrawn="1"/>
        </p:nvSpPr>
        <p:spPr bwMode="auto">
          <a:xfrm flipH="1">
            <a:off x="2671763" y="4510088"/>
            <a:ext cx="892175" cy="17462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" name="Rectangle 95"/>
          <p:cNvSpPr>
            <a:spLocks noChangeArrowheads="1"/>
          </p:cNvSpPr>
          <p:nvPr userDrawn="1"/>
        </p:nvSpPr>
        <p:spPr bwMode="auto">
          <a:xfrm flipH="1" flipV="1">
            <a:off x="158750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" name="Rectangle 96"/>
          <p:cNvSpPr>
            <a:spLocks noChangeArrowheads="1"/>
          </p:cNvSpPr>
          <p:nvPr userDrawn="1"/>
        </p:nvSpPr>
        <p:spPr bwMode="auto">
          <a:xfrm flipH="1" flipV="1">
            <a:off x="1684338" y="4438650"/>
            <a:ext cx="892175" cy="17463"/>
          </a:xfrm>
          <a:prstGeom prst="rect">
            <a:avLst/>
          </a:prstGeom>
          <a:solidFill>
            <a:srgbClr val="CCECFF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" name="Rectangle 97"/>
          <p:cNvSpPr>
            <a:spLocks noChangeArrowheads="1"/>
          </p:cNvSpPr>
          <p:nvPr userDrawn="1"/>
        </p:nvSpPr>
        <p:spPr bwMode="auto">
          <a:xfrm flipH="1" flipV="1">
            <a:off x="1882775" y="4438650"/>
            <a:ext cx="892175" cy="17463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" name="Rectangle 98"/>
          <p:cNvSpPr>
            <a:spLocks noChangeArrowheads="1"/>
          </p:cNvSpPr>
          <p:nvPr userDrawn="1"/>
        </p:nvSpPr>
        <p:spPr bwMode="auto">
          <a:xfrm flipH="1" flipV="1">
            <a:off x="1782763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" name="Rectangle 99"/>
          <p:cNvSpPr>
            <a:spLocks noChangeArrowheads="1"/>
          </p:cNvSpPr>
          <p:nvPr userDrawn="1"/>
        </p:nvSpPr>
        <p:spPr bwMode="auto">
          <a:xfrm flipH="1" flipV="1">
            <a:off x="1985963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5" name="Rectangle 100"/>
          <p:cNvSpPr>
            <a:spLocks noChangeArrowheads="1"/>
          </p:cNvSpPr>
          <p:nvPr userDrawn="1"/>
        </p:nvSpPr>
        <p:spPr bwMode="auto">
          <a:xfrm flipH="1" flipV="1">
            <a:off x="2082800" y="4438650"/>
            <a:ext cx="892175" cy="17463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6" name="Rectangle 101"/>
          <p:cNvSpPr>
            <a:spLocks noChangeArrowheads="1"/>
          </p:cNvSpPr>
          <p:nvPr userDrawn="1"/>
        </p:nvSpPr>
        <p:spPr bwMode="auto">
          <a:xfrm flipH="1" flipV="1">
            <a:off x="2281238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7" name="Rectangle 102"/>
          <p:cNvSpPr>
            <a:spLocks noChangeArrowheads="1"/>
          </p:cNvSpPr>
          <p:nvPr userDrawn="1"/>
        </p:nvSpPr>
        <p:spPr bwMode="auto">
          <a:xfrm flipH="1" flipV="1">
            <a:off x="2181225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" name="Rectangle 103"/>
          <p:cNvSpPr>
            <a:spLocks noChangeArrowheads="1"/>
          </p:cNvSpPr>
          <p:nvPr userDrawn="1"/>
        </p:nvSpPr>
        <p:spPr bwMode="auto">
          <a:xfrm flipH="1" flipV="1">
            <a:off x="79375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" name="Rectangle 104"/>
          <p:cNvSpPr>
            <a:spLocks noChangeArrowheads="1"/>
          </p:cNvSpPr>
          <p:nvPr userDrawn="1"/>
        </p:nvSpPr>
        <p:spPr bwMode="auto">
          <a:xfrm flipH="1" flipV="1">
            <a:off x="890588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" name="Rectangle 105"/>
          <p:cNvSpPr>
            <a:spLocks noChangeArrowheads="1"/>
          </p:cNvSpPr>
          <p:nvPr userDrawn="1"/>
        </p:nvSpPr>
        <p:spPr bwMode="auto">
          <a:xfrm flipH="1" flipV="1">
            <a:off x="1089025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1" name="Rectangle 106"/>
          <p:cNvSpPr>
            <a:spLocks noChangeArrowheads="1"/>
          </p:cNvSpPr>
          <p:nvPr userDrawn="1"/>
        </p:nvSpPr>
        <p:spPr bwMode="auto">
          <a:xfrm flipH="1" flipV="1">
            <a:off x="989013" y="4438650"/>
            <a:ext cx="892175" cy="53975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2" name="Rectangle 109"/>
          <p:cNvSpPr>
            <a:spLocks noChangeArrowheads="1"/>
          </p:cNvSpPr>
          <p:nvPr userDrawn="1"/>
        </p:nvSpPr>
        <p:spPr bwMode="auto">
          <a:xfrm flipH="1" flipV="1">
            <a:off x="1487488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3" name="Rectangle 112"/>
          <p:cNvSpPr>
            <a:spLocks noChangeArrowheads="1"/>
          </p:cNvSpPr>
          <p:nvPr userDrawn="1"/>
        </p:nvSpPr>
        <p:spPr bwMode="auto">
          <a:xfrm flipH="1" flipV="1">
            <a:off x="96838" y="4438650"/>
            <a:ext cx="892175" cy="53975"/>
          </a:xfrm>
          <a:prstGeom prst="rect">
            <a:avLst/>
          </a:prstGeom>
          <a:solidFill>
            <a:srgbClr val="CCECFF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4" name="Rectangle 115"/>
          <p:cNvSpPr>
            <a:spLocks noChangeArrowheads="1"/>
          </p:cNvSpPr>
          <p:nvPr userDrawn="1"/>
        </p:nvSpPr>
        <p:spPr bwMode="auto">
          <a:xfrm flipH="1" flipV="1">
            <a:off x="398463" y="4438650"/>
            <a:ext cx="892175" cy="53975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5" name="Rectangle 119"/>
          <p:cNvSpPr>
            <a:spLocks noChangeArrowheads="1"/>
          </p:cNvSpPr>
          <p:nvPr userDrawn="1"/>
        </p:nvSpPr>
        <p:spPr bwMode="auto">
          <a:xfrm flipH="1" flipV="1">
            <a:off x="377190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6" name="Rectangle 120"/>
          <p:cNvSpPr>
            <a:spLocks noChangeArrowheads="1"/>
          </p:cNvSpPr>
          <p:nvPr userDrawn="1"/>
        </p:nvSpPr>
        <p:spPr bwMode="auto">
          <a:xfrm flipH="1" flipV="1">
            <a:off x="3868738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7" name="Rectangle 122"/>
          <p:cNvSpPr>
            <a:spLocks noChangeArrowheads="1"/>
          </p:cNvSpPr>
          <p:nvPr userDrawn="1"/>
        </p:nvSpPr>
        <p:spPr bwMode="auto">
          <a:xfrm flipH="1" flipV="1">
            <a:off x="297815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8" name="Rectangle 123"/>
          <p:cNvSpPr>
            <a:spLocks noChangeArrowheads="1"/>
          </p:cNvSpPr>
          <p:nvPr userDrawn="1"/>
        </p:nvSpPr>
        <p:spPr bwMode="auto">
          <a:xfrm flipH="1" flipV="1">
            <a:off x="3074988" y="4438650"/>
            <a:ext cx="892175" cy="17463"/>
          </a:xfrm>
          <a:prstGeom prst="rect">
            <a:avLst/>
          </a:prstGeom>
          <a:solidFill>
            <a:srgbClr val="CCECFF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9" name="Rectangle 124"/>
          <p:cNvSpPr>
            <a:spLocks noChangeArrowheads="1"/>
          </p:cNvSpPr>
          <p:nvPr userDrawn="1"/>
        </p:nvSpPr>
        <p:spPr bwMode="auto">
          <a:xfrm flipH="1" flipV="1">
            <a:off x="3273425" y="4438650"/>
            <a:ext cx="892175" cy="17463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" name="Rectangle 125"/>
          <p:cNvSpPr>
            <a:spLocks noChangeArrowheads="1"/>
          </p:cNvSpPr>
          <p:nvPr userDrawn="1"/>
        </p:nvSpPr>
        <p:spPr bwMode="auto">
          <a:xfrm flipH="1" flipV="1">
            <a:off x="3173413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1" name="Rectangle 126"/>
          <p:cNvSpPr>
            <a:spLocks noChangeArrowheads="1"/>
          </p:cNvSpPr>
          <p:nvPr userDrawn="1"/>
        </p:nvSpPr>
        <p:spPr bwMode="auto">
          <a:xfrm flipH="1" flipV="1">
            <a:off x="3376613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2" name="Rectangle 127"/>
          <p:cNvSpPr>
            <a:spLocks noChangeArrowheads="1"/>
          </p:cNvSpPr>
          <p:nvPr userDrawn="1"/>
        </p:nvSpPr>
        <p:spPr bwMode="auto">
          <a:xfrm flipH="1" flipV="1">
            <a:off x="3473450" y="4438650"/>
            <a:ext cx="892175" cy="53975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3" name="Rectangle 130"/>
          <p:cNvSpPr>
            <a:spLocks noChangeArrowheads="1"/>
          </p:cNvSpPr>
          <p:nvPr userDrawn="1"/>
        </p:nvSpPr>
        <p:spPr bwMode="auto">
          <a:xfrm flipH="1" flipV="1">
            <a:off x="218440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4" name="Rectangle 131"/>
          <p:cNvSpPr>
            <a:spLocks noChangeArrowheads="1"/>
          </p:cNvSpPr>
          <p:nvPr userDrawn="1"/>
        </p:nvSpPr>
        <p:spPr bwMode="auto">
          <a:xfrm flipH="1" flipV="1">
            <a:off x="2281238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5" name="Rectangle 132"/>
          <p:cNvSpPr>
            <a:spLocks noChangeArrowheads="1"/>
          </p:cNvSpPr>
          <p:nvPr userDrawn="1"/>
        </p:nvSpPr>
        <p:spPr bwMode="auto">
          <a:xfrm flipH="1" flipV="1">
            <a:off x="2479675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6" name="Rectangle 133"/>
          <p:cNvSpPr>
            <a:spLocks noChangeArrowheads="1"/>
          </p:cNvSpPr>
          <p:nvPr userDrawn="1"/>
        </p:nvSpPr>
        <p:spPr bwMode="auto">
          <a:xfrm flipH="1" flipV="1">
            <a:off x="2379663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7" name="Rectangle 134"/>
          <p:cNvSpPr>
            <a:spLocks noChangeArrowheads="1"/>
          </p:cNvSpPr>
          <p:nvPr userDrawn="1"/>
        </p:nvSpPr>
        <p:spPr bwMode="auto">
          <a:xfrm flipH="1" flipV="1">
            <a:off x="2582863" y="4438650"/>
            <a:ext cx="892175" cy="174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8" name="Rectangle 135"/>
          <p:cNvSpPr>
            <a:spLocks noChangeArrowheads="1"/>
          </p:cNvSpPr>
          <p:nvPr userDrawn="1"/>
        </p:nvSpPr>
        <p:spPr bwMode="auto">
          <a:xfrm flipH="1" flipV="1">
            <a:off x="2679700" y="4438650"/>
            <a:ext cx="892175" cy="174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9" name="Rectangle 136"/>
          <p:cNvSpPr>
            <a:spLocks noChangeArrowheads="1"/>
          </p:cNvSpPr>
          <p:nvPr userDrawn="1"/>
        </p:nvSpPr>
        <p:spPr bwMode="auto">
          <a:xfrm flipH="1" flipV="1">
            <a:off x="2878138" y="4438650"/>
            <a:ext cx="892175" cy="53975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" name="Rectangle 138"/>
          <p:cNvSpPr>
            <a:spLocks noChangeArrowheads="1"/>
          </p:cNvSpPr>
          <p:nvPr userDrawn="1"/>
        </p:nvSpPr>
        <p:spPr bwMode="auto">
          <a:xfrm flipH="1" flipV="1">
            <a:off x="139065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1" name="Rectangle 139"/>
          <p:cNvSpPr>
            <a:spLocks noChangeArrowheads="1"/>
          </p:cNvSpPr>
          <p:nvPr userDrawn="1"/>
        </p:nvSpPr>
        <p:spPr bwMode="auto">
          <a:xfrm flipH="1" flipV="1">
            <a:off x="1487488" y="4438650"/>
            <a:ext cx="892175" cy="53975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2" name="Rectangle 142"/>
          <p:cNvSpPr>
            <a:spLocks noChangeArrowheads="1"/>
          </p:cNvSpPr>
          <p:nvPr userDrawn="1"/>
        </p:nvSpPr>
        <p:spPr bwMode="auto">
          <a:xfrm flipH="1" flipV="1">
            <a:off x="1789113" y="4438650"/>
            <a:ext cx="892175" cy="53975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3" name="Rectangle 143"/>
          <p:cNvSpPr>
            <a:spLocks noChangeArrowheads="1"/>
          </p:cNvSpPr>
          <p:nvPr userDrawn="1"/>
        </p:nvSpPr>
        <p:spPr bwMode="auto">
          <a:xfrm flipH="1" flipV="1">
            <a:off x="188595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4" name="Rectangle 145"/>
          <p:cNvSpPr>
            <a:spLocks noChangeArrowheads="1"/>
          </p:cNvSpPr>
          <p:nvPr userDrawn="1"/>
        </p:nvSpPr>
        <p:spPr bwMode="auto">
          <a:xfrm flipH="1" flipV="1">
            <a:off x="1984375" y="4438650"/>
            <a:ext cx="892175" cy="53975"/>
          </a:xfrm>
          <a:prstGeom prst="rect">
            <a:avLst/>
          </a:prstGeom>
          <a:solidFill>
            <a:srgbClr val="66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45" name="Picture 146" descr="JV-LOGO彩色版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438" y="50800"/>
            <a:ext cx="212407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393255" name="Text Box 39"/>
          <p:cNvSpPr txBox="1">
            <a:spLocks noChangeArrowheads="1"/>
          </p:cNvSpPr>
          <p:nvPr userDrawn="1"/>
        </p:nvSpPr>
        <p:spPr bwMode="auto">
          <a:xfrm>
            <a:off x="2195513" y="260350"/>
            <a:ext cx="6948487" cy="611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3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4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5"/>
        </a:buBlip>
        <a:defRPr sz="20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&#25945;&#23398;&#28436;&#31034;&#26696;&#20363;/&#31034;&#20363;3&#65306;&#21046;&#20316;&#31616;&#21333;&#30340;&#26641;&#24418;&#33756;&#21333;/treeMenu.html" TargetMode="External"/><Relationship Id="rId2" Type="http://schemas.openxmlformats.org/officeDocument/2006/relationships/hyperlink" Target="&#23398;&#21592;&#32451;&#20064;&#21442;&#32771;&#31572;&#26696;/&#32451;&#20064;3&#65306;TAB&#20999;&#25442;&#25928;&#26524;/switc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&#25945;&#23398;&#28436;&#31034;&#26696;&#20363;/&#31034;&#20363;4&#65306;&#23454;&#29616;&#20840;&#36873;&#25928;&#26524;/check_all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25945;&#23398;&#28436;&#31034;&#26696;&#20363;/&#31034;&#20363;1&#65306;Document&#30340;&#26041;&#27861;/index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25945;&#23398;&#28436;&#31034;&#26696;&#20363;/&#31034;&#20363;2&#65306;&#20803;&#32032;&#30340;&#26174;&#31034;&#21644;&#38544;&#34255;/index.html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25945;&#23398;&#28436;&#31034;&#26696;&#20363;/&#31034;&#20363;3&#65306;&#21046;&#20316;&#31616;&#21333;&#30340;&#26641;&#24418;&#33756;&#21333;/treeMenu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23398;&#21592;&#32451;&#20064;&#21442;&#32771;&#31572;&#26696;/&#32451;&#20064;2&#65306;&#21046;&#20316;&#26641;&#24418;&#33756;&#21333;/treeMenu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&#23398;&#21592;&#32451;&#20064;&#21442;&#32771;&#31572;&#26696;/&#32451;&#20064;3&#65306;TAB&#20999;&#25442;&#25928;&#26524;/switch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25945;&#23398;&#28436;&#31034;&#26696;&#20363;/&#31034;&#20363;4&#65306;&#23454;&#29616;&#20840;&#36873;&#25928;&#26524;/check_all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hyperlink" Target="&#23398;&#21592;&#32451;&#20064;&#21442;&#32771;&#31572;&#26696;/&#32451;&#20064;4&#65306;&#23454;&#29616;&#20840;&#36873;&#21450;&#20840;&#19981;&#36873;&#25928;&#26524;/check_all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&#25945;&#23398;&#28436;&#31034;&#26696;&#20363;/&#23567;&#20363;&#23376;1&#65306;location&#21644;history&#23545;&#35937;/mia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&#23398;&#21592;&#32451;&#20064;&#21442;&#32771;&#31572;&#26696;/&#32451;&#20064;1&#65306;location&#21644;history&#23545;&#35937;/index.html" TargetMode="External"/><Relationship Id="rId4" Type="http://schemas.openxmlformats.org/officeDocument/2006/relationships/hyperlink" Target="file:///\\prdsvr\DATA\ACCP\ACCP&#32769;&#29256;&#26412;&#25968;&#25454;\ACCP5.0\&#20135;&#21697;&#32500;&#25252;\&#20135;&#21697;&#25913;&#29256;\ACCP5.0&#35838;&#20214;&#20248;&#21270;&#21644;&#25945;&#26448;&#21208;&#35823;V.1.0\&#25945;&#23398;&#30005;&#23376;&#35838;&#20214;\S1\&#20351;&#29992;Java&#35821;&#35328;&#29702;&#35299;&#31243;&#24207;&#36923;&#36753;(Logic%20Java)\Chapter4\&#29702;&#35770;&#37096;&#20998;\&#25945;&#23398;&#24187;&#28783;&#29255;\&#35838;&#22530;&#26696;&#20363;\S1JAVACHP4\src\Training.jav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&#25945;&#23398;&#28436;&#31034;&#26696;&#20363;/&#23567;&#20363;&#23376;2&#65306;Document&#30340;&#23646;&#24615;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91513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smtClean="0"/>
              <a:t>本章任务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00125"/>
            <a:ext cx="7931150" cy="208121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制作树形菜单特效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制作</a:t>
            </a:r>
            <a:r>
              <a:rPr lang="en-US" altLang="zh-CN" smtClean="0"/>
              <a:t>TAB</a:t>
            </a:r>
            <a:r>
              <a:rPr lang="zh-CN" altLang="en-US" smtClean="0"/>
              <a:t>切换效果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制作复选框的全选效果</a:t>
            </a:r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3708400" y="2420938"/>
            <a:ext cx="5256213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Line 8"/>
          <p:cNvSpPr>
            <a:spLocks noChangeShapeType="1"/>
          </p:cNvSpPr>
          <p:nvPr/>
        </p:nvSpPr>
        <p:spPr bwMode="auto">
          <a:xfrm>
            <a:off x="4067175" y="5157788"/>
            <a:ext cx="252095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gray">
          <a:xfrm>
            <a:off x="1643063" y="4357688"/>
            <a:ext cx="3929062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b="1" dirty="0">
                <a:latin typeface="黑体" pitchFamily="2" charset="-122"/>
              </a:rPr>
              <a:t>演示示例：</a:t>
            </a:r>
            <a:r>
              <a:rPr lang="zh-CN" altLang="en-US" dirty="0">
                <a:hlinkClick r:id="rId2" action="ppaction://hlinkfile"/>
              </a:rPr>
              <a:t>制作</a:t>
            </a:r>
            <a:r>
              <a:rPr lang="en-US" dirty="0">
                <a:hlinkClick r:id="rId2" action="ppaction://hlinkfile"/>
              </a:rPr>
              <a:t>TAB</a:t>
            </a:r>
            <a:r>
              <a:rPr lang="zh-CN" altLang="en-US" dirty="0">
                <a:hlinkClick r:id="rId2" action="ppaction://hlinkfile"/>
              </a:rPr>
              <a:t>切换效果</a:t>
            </a:r>
            <a:endParaRPr lang="en-US" altLang="zh-CN" dirty="0"/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gray">
          <a:xfrm>
            <a:off x="1643063" y="3143250"/>
            <a:ext cx="4048125" cy="792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黑体" pitchFamily="2" charset="-122"/>
              </a:rPr>
              <a:t>演示示例：</a:t>
            </a:r>
            <a:r>
              <a:rPr lang="zh-CN" altLang="en-US" dirty="0">
                <a:hlinkClick r:id="rId3" action="ppaction://hlinkfile"/>
              </a:rPr>
              <a:t>制作树形菜单特效</a:t>
            </a:r>
            <a:endParaRPr lang="en-US" altLang="zh-CN" dirty="0"/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gray">
          <a:xfrm>
            <a:off x="1714500" y="5429250"/>
            <a:ext cx="3929063" cy="792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b="1" dirty="0">
                <a:latin typeface="黑体" pitchFamily="2" charset="-122"/>
              </a:rPr>
              <a:t>演示示例：</a:t>
            </a:r>
            <a:r>
              <a:rPr lang="zh-CN" altLang="en-US" dirty="0">
                <a:hlinkClick r:id="rId4" action="ppaction://hlinkfile"/>
              </a:rPr>
              <a:t>制作复选框的全选效果</a:t>
            </a:r>
            <a:endParaRPr lang="zh-CN" altLang="en-US" b="1" dirty="0"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三种访问页面元素的区别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4295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getElementById()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按元素的</a:t>
            </a:r>
            <a:r>
              <a:rPr lang="en-US" altLang="zh-CN" smtClean="0"/>
              <a:t>ID名称来访问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getElementsByName()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按元素的</a:t>
            </a:r>
            <a:r>
              <a:rPr lang="en-US" altLang="zh-CN" smtClean="0"/>
              <a:t>name名称来访问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getElementsByTagName()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按标签来访问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例子</a:t>
            </a:r>
            <a:r>
              <a:rPr lang="en-US" altLang="zh-CN" smtClean="0"/>
              <a:t>-访问页面元素1</a:t>
            </a:r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1285875" y="1285875"/>
            <a:ext cx="6316663" cy="22240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动态改变层、标签中的内容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访问相同</a:t>
            </a:r>
            <a:r>
              <a:rPr lang="en-US" altLang="zh-CN" smtClean="0"/>
              <a:t>name的元素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访问相同标签的元素</a:t>
            </a:r>
            <a:endParaRPr lang="en-US" altLang="zh-CN" smtClean="0"/>
          </a:p>
        </p:txBody>
      </p:sp>
      <p:pic>
        <p:nvPicPr>
          <p:cNvPr id="16388" name="Picture 52" descr="示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1000125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圆角矩形 11"/>
          <p:cNvSpPr>
            <a:spLocks noChangeArrowheads="1"/>
          </p:cNvSpPr>
          <p:nvPr/>
        </p:nvSpPr>
        <p:spPr bwMode="auto">
          <a:xfrm>
            <a:off x="1143000" y="4429125"/>
            <a:ext cx="6786563" cy="1481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b="1"/>
              <a:t>function changeLink(){</a:t>
            </a:r>
            <a:endParaRPr lang="zh-CN" altLang="en-US" b="1"/>
          </a:p>
          <a:p>
            <a:pPr algn="l">
              <a:lnSpc>
                <a:spcPct val="150000"/>
              </a:lnSpc>
            </a:pPr>
            <a:r>
              <a:rPr lang="en-US" altLang="en-US" b="1"/>
              <a:t>   </a:t>
            </a:r>
            <a:r>
              <a:rPr lang="en-US" altLang="en-US" b="1">
                <a:solidFill>
                  <a:srgbClr val="0000FF"/>
                </a:solidFill>
              </a:rPr>
              <a:t>document.getElementById("node")</a:t>
            </a:r>
            <a:r>
              <a:rPr lang="en-US" altLang="en-US" b="1"/>
              <a:t>.innerHTML="</a:t>
            </a:r>
            <a:r>
              <a:rPr lang="zh-CN" altLang="en-US" b="1"/>
              <a:t>搜狐</a:t>
            </a:r>
            <a:r>
              <a:rPr lang="en-US" altLang="en-US" b="1"/>
              <a:t>";</a:t>
            </a:r>
            <a:endParaRPr lang="zh-CN" altLang="en-US" b="1"/>
          </a:p>
          <a:p>
            <a:pPr algn="l">
              <a:lnSpc>
                <a:spcPct val="150000"/>
              </a:lnSpc>
            </a:pPr>
            <a:r>
              <a:rPr lang="en-US" altLang="en-US" b="1"/>
              <a:t>}</a:t>
            </a:r>
            <a:endParaRPr lang="zh-CN" altLang="en-US" b="1"/>
          </a:p>
        </p:txBody>
      </p:sp>
      <p:pic>
        <p:nvPicPr>
          <p:cNvPr id="16390" name="Picture 59" descr="代码阅读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3500438"/>
            <a:ext cx="1047750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图片 7" descr="document方法-4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63" y="1000125"/>
            <a:ext cx="23812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例子</a:t>
            </a:r>
            <a:r>
              <a:rPr lang="en-US" altLang="zh-CN" smtClean="0"/>
              <a:t>-访问页面元素2</a:t>
            </a:r>
            <a:endParaRPr lang="zh-CN" altLang="en-US" smtClean="0"/>
          </a:p>
        </p:txBody>
      </p:sp>
      <p:sp>
        <p:nvSpPr>
          <p:cNvPr id="5" name="圆角矩形 11"/>
          <p:cNvSpPr>
            <a:spLocks noChangeArrowheads="1"/>
          </p:cNvSpPr>
          <p:nvPr/>
        </p:nvSpPr>
        <p:spPr bwMode="auto">
          <a:xfrm>
            <a:off x="1214438" y="1357313"/>
            <a:ext cx="7215187" cy="3482975"/>
          </a:xfrm>
          <a:prstGeom prst="roundRect">
            <a:avLst>
              <a:gd name="adj" fmla="val 472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b="1"/>
              <a:t>function all_input(){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 var </a:t>
            </a:r>
            <a:r>
              <a:rPr lang="en-US" altLang="en-US" b="1">
                <a:solidFill>
                  <a:srgbClr val="0000FF"/>
                </a:solidFill>
              </a:rPr>
              <a:t>aInput=document.getElementsByTagName("input")</a:t>
            </a:r>
            <a:r>
              <a:rPr lang="en-US" altLang="en-US" b="1"/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  var sStr="";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 for(var i=0;i&lt;</a:t>
            </a:r>
            <a:r>
              <a:rPr lang="en-US" altLang="en-US" b="1">
                <a:solidFill>
                  <a:srgbClr val="0000FF"/>
                </a:solidFill>
              </a:rPr>
              <a:t>aInput.length</a:t>
            </a:r>
            <a:r>
              <a:rPr lang="en-US" altLang="en-US" b="1"/>
              <a:t>;i++){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	sStr+=</a:t>
            </a:r>
            <a:r>
              <a:rPr lang="en-US" altLang="en-US" b="1">
                <a:solidFill>
                  <a:srgbClr val="0000FF"/>
                </a:solidFill>
              </a:rPr>
              <a:t>aInput[i].value</a:t>
            </a:r>
            <a:r>
              <a:rPr lang="en-US" altLang="en-US" b="1"/>
              <a:t>+"&lt;br /&gt;";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	}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  document.getElementById("s").innerHTML=sStr;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}</a:t>
            </a:r>
            <a:endParaRPr lang="zh-CN" altLang="en-US" b="1"/>
          </a:p>
        </p:txBody>
      </p:sp>
      <p:pic>
        <p:nvPicPr>
          <p:cNvPr id="17412" name="Picture 59" descr="代码阅读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1000125"/>
            <a:ext cx="1047750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圆角矩形 11"/>
          <p:cNvSpPr>
            <a:spLocks noChangeArrowheads="1"/>
          </p:cNvSpPr>
          <p:nvPr/>
        </p:nvSpPr>
        <p:spPr bwMode="auto">
          <a:xfrm>
            <a:off x="1214438" y="1428750"/>
            <a:ext cx="7215187" cy="3482975"/>
          </a:xfrm>
          <a:prstGeom prst="roundRect">
            <a:avLst>
              <a:gd name="adj" fmla="val 472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b="1"/>
              <a:t>function s_input(){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 var aInput=document.</a:t>
            </a:r>
            <a:r>
              <a:rPr lang="en-US" altLang="en-US" b="1">
                <a:solidFill>
                  <a:srgbClr val="0000FF"/>
                </a:solidFill>
              </a:rPr>
              <a:t>getElementsByName("season")</a:t>
            </a:r>
            <a:r>
              <a:rPr lang="en-US" altLang="en-US" b="1"/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 var sStr="";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 for(var i=0;i&lt;</a:t>
            </a:r>
            <a:r>
              <a:rPr lang="en-US" altLang="en-US" b="1">
                <a:solidFill>
                  <a:srgbClr val="0000FF"/>
                </a:solidFill>
              </a:rPr>
              <a:t>aInput.length</a:t>
            </a:r>
            <a:r>
              <a:rPr lang="en-US" altLang="en-US" b="1"/>
              <a:t>;i++){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	sStr+=</a:t>
            </a:r>
            <a:r>
              <a:rPr lang="en-US" altLang="en-US" b="1">
                <a:solidFill>
                  <a:srgbClr val="0000FF"/>
                </a:solidFill>
              </a:rPr>
              <a:t>aInput[i].value</a:t>
            </a:r>
            <a:r>
              <a:rPr lang="en-US" altLang="en-US" b="1"/>
              <a:t>+"&lt;br /&gt;";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	}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document.getElementById("s").innerHTML=sStr;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}</a:t>
            </a:r>
            <a:endParaRPr lang="zh-CN" altLang="en-US" b="1"/>
          </a:p>
        </p:txBody>
      </p:sp>
      <p:sp>
        <p:nvSpPr>
          <p:cNvPr id="9" name="AutoShape 47"/>
          <p:cNvSpPr>
            <a:spLocks noChangeArrowheads="1"/>
          </p:cNvSpPr>
          <p:nvPr/>
        </p:nvSpPr>
        <p:spPr bwMode="auto">
          <a:xfrm>
            <a:off x="1571625" y="5929313"/>
            <a:ext cx="5429250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dirty="0"/>
              <a:t>演示示例：</a:t>
            </a:r>
            <a:r>
              <a:rPr lang="en-US" altLang="zh-CN" b="1" dirty="0"/>
              <a:t> </a:t>
            </a:r>
            <a:r>
              <a:rPr lang="en-US" altLang="zh-CN" b="1" dirty="0">
                <a:hlinkClick r:id="rId3" action="ppaction://hlinkfile"/>
              </a:rPr>
              <a:t>Document</a:t>
            </a:r>
            <a:r>
              <a:rPr lang="zh-CN" altLang="en-US" b="1" dirty="0">
                <a:hlinkClick r:id="rId3" action="ppaction://hlinkfile"/>
              </a:rPr>
              <a:t>的方法应用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元素的显示和隐藏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1500188" y="1214438"/>
            <a:ext cx="6500812" cy="7239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如何实现如图所示的页面效果？</a:t>
            </a:r>
          </a:p>
        </p:txBody>
      </p:sp>
      <p:pic>
        <p:nvPicPr>
          <p:cNvPr id="18436" name="Picture 2" descr="元素的显示和隐藏-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71688"/>
            <a:ext cx="2571750" cy="334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3" descr="元素的显示和隐藏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193925"/>
            <a:ext cx="2571750" cy="316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0" descr="分析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8" y="5715000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51" descr="提问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" y="1143000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428750" y="5857875"/>
            <a:ext cx="6357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页面中图片、层等元素的显示和隐藏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visibility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6316663" cy="795338"/>
          </a:xfrm>
        </p:spPr>
        <p:txBody>
          <a:bodyPr/>
          <a:lstStyle/>
          <a:p>
            <a:r>
              <a:rPr lang="en-US" altLang="zh-CN" smtClean="0"/>
              <a:t>visibility</a:t>
            </a:r>
            <a:r>
              <a:rPr lang="zh-CN" altLang="en-US" smtClean="0"/>
              <a:t>属性的值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00125" y="2214563"/>
          <a:ext cx="6858048" cy="2286016"/>
        </p:xfrm>
        <a:graphic>
          <a:graphicData uri="http://schemas.openxmlformats.org/drawingml/2006/table">
            <a:tbl>
              <a:tblPr/>
              <a:tblGrid>
                <a:gridCol w="2143140"/>
                <a:gridCol w="4714908"/>
              </a:tblGrid>
              <a:tr h="7858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bg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值</a:t>
                      </a:r>
                      <a:endParaRPr lang="zh-CN" sz="2800" kern="100" dirty="0">
                        <a:solidFill>
                          <a:schemeClr val="bg1"/>
                        </a:solidFill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bg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描述</a:t>
                      </a:r>
                      <a:endParaRPr lang="zh-CN" sz="2800" kern="100" dirty="0">
                        <a:solidFill>
                          <a:schemeClr val="bg1"/>
                        </a:solidFill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+mn-lt"/>
                          <a:ea typeface="+mn-ea"/>
                          <a:cs typeface="Times New Roman"/>
                        </a:rPr>
                        <a:t>visible</a:t>
                      </a:r>
                      <a:endParaRPr lang="zh-CN" sz="24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+mn-lt"/>
                          <a:ea typeface="+mn-ea"/>
                          <a:cs typeface="Times New Roman"/>
                        </a:rPr>
                        <a:t>表示元素是可见的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3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lt"/>
                          <a:ea typeface="+mn-ea"/>
                          <a:cs typeface="Times New Roman"/>
                        </a:rPr>
                        <a:t>hidden</a:t>
                      </a:r>
                      <a:endParaRPr lang="zh-CN" sz="2400" b="1" kern="10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+mn-lt"/>
                          <a:ea typeface="+mn-ea"/>
                          <a:cs typeface="Times New Roman"/>
                        </a:rPr>
                        <a:t>表示元素是不可见的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474" name="Picture 53" descr="语法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3" y="492918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785938" y="5072063"/>
            <a:ext cx="65722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800" b="1" dirty="0" err="1">
                <a:latin typeface="+mj-lt"/>
              </a:rPr>
              <a:t>object.style.visibility</a:t>
            </a:r>
            <a:r>
              <a:rPr lang="en-US" sz="2800" b="1" dirty="0">
                <a:latin typeface="+mj-lt"/>
              </a:rPr>
              <a:t>="</a:t>
            </a:r>
            <a:r>
              <a:rPr lang="zh-CN" altLang="en-US" sz="2800" b="1" dirty="0">
                <a:latin typeface="+mj-lt"/>
              </a:rPr>
              <a:t>值</a:t>
            </a:r>
            <a:r>
              <a:rPr lang="en-US" sz="2800" b="1" dirty="0">
                <a:latin typeface="+mj-lt"/>
              </a:rPr>
              <a:t>"</a:t>
            </a:r>
            <a:endParaRPr lang="zh-CN" alt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display</a:t>
            </a:r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795338"/>
          </a:xfrm>
        </p:spPr>
        <p:txBody>
          <a:bodyPr/>
          <a:lstStyle/>
          <a:p>
            <a:r>
              <a:rPr lang="en-US" altLang="zh-CN" smtClean="0"/>
              <a:t>display属性的值</a:t>
            </a:r>
            <a:endParaRPr lang="zh-CN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63" y="2071688"/>
          <a:ext cx="7429552" cy="2286000"/>
        </p:xfrm>
        <a:graphic>
          <a:graphicData uri="http://schemas.openxmlformats.org/drawingml/2006/table">
            <a:tbl>
              <a:tblPr/>
              <a:tblGrid>
                <a:gridCol w="1562728"/>
                <a:gridCol w="58668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bg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值</a:t>
                      </a:r>
                      <a:endParaRPr lang="zh-CN" sz="2800" kern="100" dirty="0">
                        <a:solidFill>
                          <a:schemeClr val="bg1"/>
                        </a:solidFill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bg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描述</a:t>
                      </a:r>
                      <a:endParaRPr lang="zh-CN" sz="2800" kern="100" dirty="0">
                        <a:solidFill>
                          <a:schemeClr val="bg1"/>
                        </a:solidFill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+mj-lt"/>
                          <a:ea typeface="+mn-ea"/>
                          <a:cs typeface="Times New Roman"/>
                        </a:rPr>
                        <a:t>none</a:t>
                      </a:r>
                      <a:endParaRPr lang="zh-CN" sz="24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+mj-lt"/>
                          <a:ea typeface="+mn-ea"/>
                          <a:cs typeface="Times New Roman"/>
                        </a:rPr>
                        <a:t>表示此元素不会被显示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j-lt"/>
                          <a:ea typeface="+mn-ea"/>
                          <a:cs typeface="Times New Roman"/>
                        </a:rPr>
                        <a:t>block</a:t>
                      </a:r>
                      <a:endParaRPr lang="zh-CN" sz="2400" b="1" kern="10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+mj-lt"/>
                          <a:ea typeface="+mn-ea"/>
                          <a:cs typeface="Times New Roman"/>
                        </a:rPr>
                        <a:t>表示此元素将显示为块级元素，此元素前后会带有换行符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8" name="Picture 53" descr="语法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3" y="492918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785938" y="5072063"/>
            <a:ext cx="65722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800" b="1" dirty="0" err="1">
                <a:latin typeface="+mj-lt"/>
              </a:rPr>
              <a:t>object.style.display</a:t>
            </a:r>
            <a:r>
              <a:rPr lang="en-US" sz="2800" b="1" dirty="0">
                <a:latin typeface="+mj-lt"/>
              </a:rPr>
              <a:t>="</a:t>
            </a:r>
            <a:r>
              <a:rPr lang="zh-CN" altLang="en-US" sz="2800" b="1" dirty="0">
                <a:latin typeface="+mj-lt"/>
              </a:rPr>
              <a:t>值</a:t>
            </a:r>
            <a:r>
              <a:rPr lang="en-US" sz="2800" b="1" dirty="0">
                <a:latin typeface="+mj-lt"/>
              </a:rPr>
              <a:t>"</a:t>
            </a:r>
            <a:endParaRPr lang="zh-CN" alt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例子</a:t>
            </a:r>
            <a:r>
              <a:rPr lang="en-US" altLang="zh-CN" smtClean="0"/>
              <a:t>-隐藏图片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1071563" y="1276350"/>
            <a:ext cx="7072312" cy="652463"/>
          </a:xfrm>
        </p:spPr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visibility和display隐藏图片</a:t>
            </a:r>
            <a:endParaRPr lang="zh-CN" altLang="en-US" smtClean="0"/>
          </a:p>
        </p:txBody>
      </p:sp>
      <p:pic>
        <p:nvPicPr>
          <p:cNvPr id="21508" name="Picture 52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92868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11"/>
          <p:cNvSpPr>
            <a:spLocks noChangeArrowheads="1"/>
          </p:cNvSpPr>
          <p:nvPr/>
        </p:nvSpPr>
        <p:spPr bwMode="auto">
          <a:xfrm>
            <a:off x="1143000" y="1936750"/>
            <a:ext cx="7215188" cy="2635250"/>
          </a:xfrm>
          <a:prstGeom prst="roundRect">
            <a:avLst>
              <a:gd name="adj" fmla="val 472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b="1"/>
              <a:t>function hidden_b2(){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document.getElementById("b2").style.</a:t>
            </a:r>
            <a:r>
              <a:rPr lang="en-US" altLang="en-US" b="1">
                <a:solidFill>
                  <a:srgbClr val="0000FF"/>
                </a:solidFill>
              </a:rPr>
              <a:t>visibility</a:t>
            </a:r>
            <a:r>
              <a:rPr lang="en-US" altLang="en-US" b="1"/>
              <a:t>="</a:t>
            </a:r>
            <a:r>
              <a:rPr lang="en-US" altLang="en-US" b="1">
                <a:solidFill>
                  <a:srgbClr val="0000FF"/>
                </a:solidFill>
              </a:rPr>
              <a:t>hidden</a:t>
            </a:r>
            <a:r>
              <a:rPr lang="en-US" altLang="en-US" b="1"/>
              <a:t>";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function none_b2(){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document.getElementById("b2").style.</a:t>
            </a:r>
            <a:r>
              <a:rPr lang="en-US" altLang="en-US" b="1">
                <a:solidFill>
                  <a:srgbClr val="0000FF"/>
                </a:solidFill>
              </a:rPr>
              <a:t>display</a:t>
            </a:r>
            <a:r>
              <a:rPr lang="en-US" altLang="en-US" b="1"/>
              <a:t>="</a:t>
            </a:r>
            <a:r>
              <a:rPr lang="en-US" altLang="en-US" b="1">
                <a:solidFill>
                  <a:srgbClr val="0000FF"/>
                </a:solidFill>
              </a:rPr>
              <a:t>none</a:t>
            </a:r>
            <a:r>
              <a:rPr lang="en-US" altLang="en-US" b="1"/>
              <a:t>";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}</a:t>
            </a:r>
            <a:endParaRPr lang="zh-CN" altLang="en-US" b="1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63" y="2071688"/>
            <a:ext cx="4191000" cy="1866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75" y="2928938"/>
            <a:ext cx="2924175" cy="1866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9" name="AutoShape 47"/>
          <p:cNvSpPr>
            <a:spLocks noChangeArrowheads="1"/>
          </p:cNvSpPr>
          <p:nvPr/>
        </p:nvSpPr>
        <p:spPr bwMode="auto">
          <a:xfrm>
            <a:off x="1571625" y="5572125"/>
            <a:ext cx="5429250" cy="719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dirty="0"/>
              <a:t>演示示例：</a:t>
            </a:r>
            <a:r>
              <a:rPr lang="en-US" altLang="zh-CN" b="1" dirty="0"/>
              <a:t> </a:t>
            </a:r>
            <a:r>
              <a:rPr lang="zh-CN" altLang="en-US" b="1" dirty="0">
                <a:hlinkClick r:id="rId6" action="ppaction://hlinkfile"/>
              </a:rPr>
              <a:t>元素的显示和隐藏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例子</a:t>
            </a:r>
            <a:r>
              <a:rPr lang="en-US" altLang="zh-CN" smtClean="0"/>
              <a:t>-</a:t>
            </a:r>
            <a:r>
              <a:rPr lang="zh-CN" smtClean="0"/>
              <a:t>制作简单的树形菜单</a:t>
            </a:r>
            <a:endParaRPr lang="zh-CN" altLang="en-US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1385888" y="1276350"/>
            <a:ext cx="6829425" cy="15811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getElementById()</a:t>
            </a:r>
            <a:r>
              <a:rPr lang="zh-CN" altLang="en-US" smtClean="0"/>
              <a:t>访问</a:t>
            </a:r>
            <a:r>
              <a:rPr lang="en-US" altLang="zh-CN" smtClean="0"/>
              <a:t>ul</a:t>
            </a:r>
            <a:r>
              <a:rPr lang="zh-CN" altLang="en-US" smtClean="0"/>
              <a:t>的</a:t>
            </a:r>
            <a:r>
              <a:rPr lang="en-US" altLang="zh-CN" smtClean="0"/>
              <a:t>ID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display显示或隐藏ul</a:t>
            </a:r>
            <a:endParaRPr lang="zh-CN" altLang="en-US" smtClean="0"/>
          </a:p>
        </p:txBody>
      </p:sp>
      <p:pic>
        <p:nvPicPr>
          <p:cNvPr id="22532" name="Picture 52" descr="示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857250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11"/>
          <p:cNvSpPr>
            <a:spLocks noChangeArrowheads="1"/>
          </p:cNvSpPr>
          <p:nvPr/>
        </p:nvSpPr>
        <p:spPr bwMode="auto">
          <a:xfrm>
            <a:off x="1071563" y="2786063"/>
            <a:ext cx="7215187" cy="3482975"/>
          </a:xfrm>
          <a:prstGeom prst="roundRect">
            <a:avLst>
              <a:gd name="adj" fmla="val 472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b="1"/>
              <a:t>function show( ){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if(document.getElementById("art").style.display=='block'){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   document.getElementById("art").style.display='none'; 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}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else{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    document.getElementById("art").style.display='block';  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  }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}</a:t>
            </a:r>
            <a:endParaRPr lang="zh-CN" altLang="en-US" b="1"/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auto">
          <a:xfrm>
            <a:off x="1571625" y="5995988"/>
            <a:ext cx="5429250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dirty="0"/>
              <a:t>演示示例：</a:t>
            </a:r>
            <a:r>
              <a:rPr lang="zh-CN" altLang="en-US" b="1" dirty="0">
                <a:hlinkClick r:id="rId3" action="ppaction://hlinkfile"/>
              </a:rPr>
              <a:t>制作简单的树形菜单</a:t>
            </a:r>
            <a:endParaRPr lang="en-US" altLang="zh-CN" b="1" dirty="0"/>
          </a:p>
        </p:txBody>
      </p:sp>
      <p:pic>
        <p:nvPicPr>
          <p:cNvPr id="9523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0" y="2643188"/>
            <a:ext cx="3221038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练习</a:t>
            </a:r>
            <a:r>
              <a:rPr lang="en-US" altLang="zh-CN" smtClean="0"/>
              <a:t>-</a:t>
            </a:r>
            <a:r>
              <a:rPr lang="zh-CN" smtClean="0"/>
              <a:t>制作树形菜单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571500" y="1214438"/>
            <a:ext cx="5143500" cy="2652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需求说明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使用项目列表制作一个完整的树形菜单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使用带参数的函数，通过参数来控制显示或隐藏某个列表</a:t>
            </a:r>
          </a:p>
        </p:txBody>
      </p:sp>
      <p:pic>
        <p:nvPicPr>
          <p:cNvPr id="23556" name="Picture 58" descr="练习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857250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286500" y="5857875"/>
            <a:ext cx="23383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hlinkClick r:id="rId3" action="ppaction://hlinkfile"/>
              </a:rPr>
              <a:t>练习完整代码</a:t>
            </a:r>
            <a:endParaRPr lang="zh-CN" altLang="en-US" sz="2800" b="1"/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1428750" y="5429250"/>
            <a:ext cx="3071813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/>
              <a:t>完成时间：</a:t>
            </a:r>
            <a:r>
              <a:rPr lang="en-US" altLang="zh-CN" b="1" dirty="0">
                <a:solidFill>
                  <a:srgbClr val="FF0000"/>
                </a:solidFill>
              </a:rPr>
              <a:t>25</a:t>
            </a:r>
            <a:r>
              <a:rPr lang="zh-CN" altLang="en-US" b="1" dirty="0">
                <a:solidFill>
                  <a:srgbClr val="FF0000"/>
                </a:solidFill>
              </a:rPr>
              <a:t>分钟</a:t>
            </a:r>
            <a:r>
              <a:rPr lang="zh-CN" altLang="en-US" b="1" dirty="0"/>
              <a:t> </a:t>
            </a:r>
          </a:p>
        </p:txBody>
      </p:sp>
      <p:pic>
        <p:nvPicPr>
          <p:cNvPr id="2355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75" y="1285875"/>
            <a:ext cx="2928938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052638" y="4076700"/>
            <a:ext cx="424815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/>
              <a:t>常见调试问题及解决办法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/>
              <a:t>代码规范问题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/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smtClean="0"/>
              <a:t>本章目标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76350"/>
            <a:ext cx="7931150" cy="40100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getElementByID()</a:t>
            </a:r>
            <a:r>
              <a:rPr lang="zh-CN" altLang="en-US" smtClean="0"/>
              <a:t>方法访问</a:t>
            </a:r>
            <a:r>
              <a:rPr lang="en-US" altLang="zh-CN" smtClean="0"/>
              <a:t>DOM</a:t>
            </a:r>
            <a:r>
              <a:rPr lang="zh-CN" altLang="en-US" smtClean="0"/>
              <a:t>元素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getElementByName()</a:t>
            </a:r>
            <a:r>
              <a:rPr lang="zh-CN" altLang="en-US" smtClean="0"/>
              <a:t>方法访问</a:t>
            </a:r>
            <a:r>
              <a:rPr lang="en-US" altLang="zh-CN" smtClean="0"/>
              <a:t>DOM</a:t>
            </a:r>
            <a:r>
              <a:rPr lang="zh-CN" altLang="en-US" smtClean="0"/>
              <a:t>元素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getElementByTagName()</a:t>
            </a:r>
            <a:r>
              <a:rPr lang="zh-CN" altLang="en-US" smtClean="0"/>
              <a:t>方法访问</a:t>
            </a:r>
            <a:r>
              <a:rPr lang="en-US" altLang="zh-CN" smtClean="0"/>
              <a:t>DOM</a:t>
            </a:r>
            <a:r>
              <a:rPr lang="zh-CN" altLang="en-US" smtClean="0"/>
              <a:t>元素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display</a:t>
            </a:r>
            <a:r>
              <a:rPr lang="zh-CN" altLang="en-US" smtClean="0"/>
              <a:t>样式属性控制元素的隐藏和显示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练习</a:t>
            </a:r>
            <a:r>
              <a:rPr lang="en-US" altLang="zh-CN" smtClean="0"/>
              <a:t>- Tab</a:t>
            </a:r>
            <a:r>
              <a:rPr lang="zh-CN" smtClean="0"/>
              <a:t>切换效果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3" y="1562100"/>
            <a:ext cx="8643937" cy="4438650"/>
          </a:xfrm>
        </p:spPr>
        <p:txBody>
          <a:bodyPr/>
          <a:lstStyle/>
          <a:p>
            <a:r>
              <a:rPr lang="zh-CN" altLang="en-US" smtClean="0"/>
              <a:t>训练要点</a:t>
            </a:r>
          </a:p>
          <a:p>
            <a:pPr lvl="1"/>
            <a:r>
              <a:rPr lang="en-US" altLang="zh-CN" smtClean="0"/>
              <a:t>document</a:t>
            </a:r>
            <a:r>
              <a:rPr lang="zh-CN" altLang="en-US" smtClean="0"/>
              <a:t>对象的</a:t>
            </a:r>
            <a:r>
              <a:rPr lang="en-US" altLang="zh-CN" smtClean="0"/>
              <a:t>getElementById( )</a:t>
            </a:r>
            <a:r>
              <a:rPr lang="zh-CN" altLang="en-US" smtClean="0"/>
              <a:t>方法</a:t>
            </a:r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CSS</a:t>
            </a:r>
            <a:r>
              <a:rPr lang="zh-CN" altLang="en-US" smtClean="0"/>
              <a:t>的属性</a:t>
            </a:r>
            <a:r>
              <a:rPr lang="en-US" altLang="zh-CN" smtClean="0"/>
              <a:t>display</a:t>
            </a:r>
            <a:r>
              <a:rPr lang="zh-CN" altLang="en-US" smtClean="0"/>
              <a:t>控制层的显示和隐藏</a:t>
            </a:r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JavaScript</a:t>
            </a:r>
            <a:r>
              <a:rPr lang="zh-CN" altLang="en-US" smtClean="0"/>
              <a:t>动态的改变</a:t>
            </a:r>
            <a:r>
              <a:rPr lang="en-US" altLang="zh-CN" smtClean="0"/>
              <a:t>CSS</a:t>
            </a:r>
            <a:r>
              <a:rPr lang="zh-CN" altLang="en-US" smtClean="0"/>
              <a:t>属性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需求说明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getElementById( )</a:t>
            </a:r>
            <a:r>
              <a:rPr lang="zh-CN" altLang="en-US" smtClean="0"/>
              <a:t>方法访问图片的</a:t>
            </a:r>
            <a:r>
              <a:rPr lang="en-US" altLang="zh-CN" smtClean="0"/>
              <a:t>ID</a:t>
            </a:r>
            <a:r>
              <a:rPr lang="zh-CN" altLang="en-US" smtClean="0"/>
              <a:t>，与</a:t>
            </a:r>
            <a:r>
              <a:rPr lang="en-US" altLang="zh-CN" smtClean="0"/>
              <a:t>display</a:t>
            </a:r>
            <a:r>
              <a:rPr lang="zh-CN" altLang="en-US" smtClean="0"/>
              <a:t>结合控制图片的显示和隐藏，实现</a:t>
            </a:r>
            <a:r>
              <a:rPr lang="en-US" altLang="zh-CN" smtClean="0"/>
              <a:t>Tab</a:t>
            </a:r>
            <a:r>
              <a:rPr lang="zh-CN" altLang="en-US" smtClean="0"/>
              <a:t>切换效果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当鼠标移到“笔记本”上时，显示笔记本对应的界面，当鼠标移动“手机充值”上时，显示手机充值对应的界面</a:t>
            </a:r>
          </a:p>
        </p:txBody>
      </p:sp>
      <p:pic>
        <p:nvPicPr>
          <p:cNvPr id="4" name="Picture 57" descr="指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92868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88" y="1928813"/>
            <a:ext cx="34290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88" y="1928813"/>
            <a:ext cx="3357562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练习</a:t>
            </a:r>
            <a:r>
              <a:rPr lang="en-US" altLang="zh-CN" smtClean="0"/>
              <a:t>- Tab</a:t>
            </a:r>
            <a:r>
              <a:rPr lang="zh-CN" smtClean="0"/>
              <a:t>切换效果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36528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实现思路和关键代码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6个图片完成整个Tab切换效果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display属性隐藏或显示图片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使用带参函数控制哪些图片需要显示或隐藏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鼠标移至图片上使用</a:t>
            </a:r>
            <a:r>
              <a:rPr lang="en-US" altLang="zh-CN" smtClean="0"/>
              <a:t>onmouseover</a:t>
            </a:r>
            <a:r>
              <a:rPr lang="zh-CN" altLang="en-US" smtClean="0"/>
              <a:t>事件</a:t>
            </a:r>
          </a:p>
        </p:txBody>
      </p:sp>
      <p:sp>
        <p:nvSpPr>
          <p:cNvPr id="4" name="圆角矩形 11"/>
          <p:cNvSpPr>
            <a:spLocks noChangeArrowheads="1"/>
          </p:cNvSpPr>
          <p:nvPr/>
        </p:nvSpPr>
        <p:spPr bwMode="auto">
          <a:xfrm>
            <a:off x="1071563" y="2143125"/>
            <a:ext cx="7215187" cy="4329113"/>
          </a:xfrm>
          <a:prstGeom prst="roundRect">
            <a:avLst>
              <a:gd name="adj" fmla="val 472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b="1"/>
              <a:t>function change(ss){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  if(ss=="top1"){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     document.getElementById("left1").style.display="block";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   ……//</a:t>
            </a:r>
            <a:r>
              <a:rPr lang="zh-CN" altLang="en-US" b="1"/>
              <a:t>省略部分代码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   }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else{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   document.getElementById("left1").style.display="none";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	……//</a:t>
            </a:r>
            <a:r>
              <a:rPr lang="zh-CN" altLang="en-US" b="1"/>
              <a:t>省略部分代码</a:t>
            </a:r>
          </a:p>
          <a:p>
            <a:pPr algn="l">
              <a:lnSpc>
                <a:spcPct val="150000"/>
              </a:lnSpc>
            </a:pPr>
            <a:r>
              <a:rPr lang="zh-CN" altLang="en-US" b="1"/>
              <a:t>   </a:t>
            </a:r>
            <a:r>
              <a:rPr lang="en-US" altLang="zh-CN" b="1"/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}</a:t>
            </a:r>
            <a:endParaRPr lang="zh-CN" altLang="en-US" b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286500" y="5857875"/>
            <a:ext cx="23383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hlinkClick r:id="rId2" action="ppaction://hlinkfile"/>
              </a:rPr>
              <a:t>练习完整代码</a:t>
            </a:r>
            <a:endParaRPr lang="zh-CN" altLang="en-US" sz="2800" b="1"/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1428750" y="5429250"/>
            <a:ext cx="3071813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/>
              <a:t>完成时间：</a:t>
            </a:r>
            <a:r>
              <a:rPr lang="en-US" altLang="zh-CN" b="1" dirty="0">
                <a:solidFill>
                  <a:srgbClr val="FF0000"/>
                </a:solidFill>
              </a:rPr>
              <a:t>30</a:t>
            </a:r>
            <a:r>
              <a:rPr lang="zh-CN" altLang="en-US" b="1" dirty="0">
                <a:solidFill>
                  <a:srgbClr val="FF0000"/>
                </a:solidFill>
              </a:rPr>
              <a:t>分钟</a:t>
            </a:r>
            <a:r>
              <a:rPr lang="zh-CN" altLang="en-US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2052638" y="4076700"/>
            <a:ext cx="424815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/>
              <a:t>常见调试问题及解决办法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/>
              <a:t>代码规范问题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/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如何实现复选框的全选效果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1528763" y="1276350"/>
            <a:ext cx="7329487" cy="7953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如何实现全选效果？</a:t>
            </a:r>
          </a:p>
        </p:txBody>
      </p:sp>
      <p:pic>
        <p:nvPicPr>
          <p:cNvPr id="28676" name="Picture 49" descr="问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21443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38" y="2024063"/>
            <a:ext cx="4643437" cy="425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复选框的属性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2295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复选框的</a:t>
            </a:r>
            <a:r>
              <a:rPr lang="en-US" altLang="zh-CN" smtClean="0"/>
              <a:t>checked属性值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选中：</a:t>
            </a:r>
            <a:r>
              <a:rPr lang="en-US" altLang="zh-CN" smtClean="0"/>
              <a:t>true</a:t>
            </a:r>
          </a:p>
          <a:p>
            <a:pPr lvl="1">
              <a:lnSpc>
                <a:spcPct val="150000"/>
              </a:lnSpc>
            </a:pPr>
            <a:r>
              <a:rPr lang="en-US" altLang="zh-CN" smtClean="0"/>
              <a:t>未选中：false</a:t>
            </a:r>
          </a:p>
        </p:txBody>
      </p:sp>
      <p:pic>
        <p:nvPicPr>
          <p:cNvPr id="29700" name="Picture 51" descr="提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407193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矩形 4"/>
          <p:cNvSpPr>
            <a:spLocks noChangeArrowheads="1"/>
          </p:cNvSpPr>
          <p:nvPr/>
        </p:nvSpPr>
        <p:spPr bwMode="auto">
          <a:xfrm>
            <a:off x="1428750" y="4286250"/>
            <a:ext cx="77612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latin typeface="黑体" pitchFamily="2" charset="-122"/>
              </a:rPr>
              <a:t>相同</a:t>
            </a:r>
            <a:r>
              <a:rPr lang="en-US" altLang="zh-CN" sz="2800" b="1">
                <a:latin typeface="黑体" pitchFamily="2" charset="-122"/>
              </a:rPr>
              <a:t>name</a:t>
            </a:r>
            <a:r>
              <a:rPr lang="zh-CN" altLang="en-US" sz="2800" b="1">
                <a:latin typeface="黑体" pitchFamily="2" charset="-122"/>
              </a:rPr>
              <a:t>的复选框全部被同时选中，如何设置？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例子</a:t>
            </a:r>
            <a:r>
              <a:rPr lang="en-US" altLang="zh-CN" smtClean="0"/>
              <a:t>-复选框全选效果</a:t>
            </a:r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1071563" y="1276350"/>
            <a:ext cx="7615237" cy="13668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getElementsByName()</a:t>
            </a:r>
            <a:r>
              <a:rPr lang="zh-CN" altLang="en-US" smtClean="0"/>
              <a:t>方法访问同名复选框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checked属性选中复选框</a:t>
            </a:r>
            <a:endParaRPr lang="zh-CN" altLang="en-US" smtClean="0"/>
          </a:p>
        </p:txBody>
      </p:sp>
      <p:pic>
        <p:nvPicPr>
          <p:cNvPr id="30724" name="Picture 52" descr="示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857250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11"/>
          <p:cNvSpPr>
            <a:spLocks noChangeArrowheads="1"/>
          </p:cNvSpPr>
          <p:nvPr/>
        </p:nvSpPr>
        <p:spPr bwMode="auto">
          <a:xfrm>
            <a:off x="1071563" y="2071688"/>
            <a:ext cx="7215187" cy="3482975"/>
          </a:xfrm>
          <a:prstGeom prst="roundRect">
            <a:avLst>
              <a:gd name="adj" fmla="val 472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b="1"/>
              <a:t>function check(){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var oInput=</a:t>
            </a:r>
            <a:r>
              <a:rPr lang="en-US" altLang="en-US" b="1">
                <a:solidFill>
                  <a:srgbClr val="0000FF"/>
                </a:solidFill>
              </a:rPr>
              <a:t>document.getElementsByName("product");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for (var i=0;i&lt;oInput.length;i++){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    if (document.getElementById("all").checked==true){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	    </a:t>
            </a:r>
            <a:r>
              <a:rPr lang="en-US" altLang="en-US" b="1">
                <a:solidFill>
                  <a:srgbClr val="0000FF"/>
                </a:solidFill>
              </a:rPr>
              <a:t>oInput[i].checked=true</a:t>
            </a:r>
            <a:r>
              <a:rPr lang="en-US" altLang="en-US" b="1"/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	 }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  }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}</a:t>
            </a:r>
            <a:endParaRPr lang="zh-CN" altLang="en-US" b="1"/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auto">
          <a:xfrm>
            <a:off x="1571625" y="5995988"/>
            <a:ext cx="5429250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dirty="0"/>
              <a:t>演示示例：</a:t>
            </a:r>
            <a:r>
              <a:rPr lang="zh-CN" altLang="en-US" b="1" dirty="0">
                <a:hlinkClick r:id="rId3" action="ppaction://hlinkfile"/>
              </a:rPr>
              <a:t>复选框全选效果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练习</a:t>
            </a:r>
            <a:r>
              <a:rPr lang="en-US" altLang="zh-CN" smtClean="0"/>
              <a:t>_</a:t>
            </a:r>
            <a:r>
              <a:rPr lang="zh-CN" altLang="en-US" smtClean="0"/>
              <a:t>制作复选框的全选</a:t>
            </a:r>
            <a:r>
              <a:rPr lang="en-US" altLang="zh-CN" smtClean="0"/>
              <a:t>/</a:t>
            </a:r>
            <a:r>
              <a:rPr lang="zh-CN" altLang="en-US" smtClean="0"/>
              <a:t>全不选效果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2295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需求说明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“</a:t>
            </a:r>
            <a:r>
              <a:rPr lang="zh-CN" altLang="en-US" smtClean="0"/>
              <a:t>全选</a:t>
            </a:r>
            <a:r>
              <a:rPr lang="en-US" altLang="zh-CN" smtClean="0"/>
              <a:t>”选中时，所有复选框被选中</a:t>
            </a:r>
          </a:p>
          <a:p>
            <a:pPr lvl="1">
              <a:lnSpc>
                <a:spcPct val="150000"/>
              </a:lnSpc>
            </a:pPr>
            <a:r>
              <a:rPr lang="en-US" altLang="zh-CN" smtClean="0"/>
              <a:t>“全选”取消选中时，所有复选框也取消选中</a:t>
            </a:r>
          </a:p>
        </p:txBody>
      </p:sp>
      <p:pic>
        <p:nvPicPr>
          <p:cNvPr id="31748" name="Picture 58" descr="练习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785813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5643563" y="5500688"/>
            <a:ext cx="23383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hlinkClick r:id="rId4" action="ppaction://hlinkfile"/>
              </a:rPr>
              <a:t>练习完整代码</a:t>
            </a:r>
            <a:endParaRPr lang="zh-CN" altLang="en-US" sz="2800" b="1"/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714375" y="5429250"/>
            <a:ext cx="3071813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/>
              <a:t>完成时间：</a:t>
            </a:r>
            <a:r>
              <a:rPr lang="en-US" altLang="zh-CN" b="1" dirty="0">
                <a:solidFill>
                  <a:srgbClr val="FF0000"/>
                </a:solidFill>
              </a:rPr>
              <a:t>25</a:t>
            </a:r>
            <a:r>
              <a:rPr lang="zh-CN" altLang="en-US" b="1" dirty="0">
                <a:solidFill>
                  <a:srgbClr val="FF0000"/>
                </a:solidFill>
              </a:rPr>
              <a:t>分钟</a:t>
            </a:r>
            <a:r>
              <a:rPr lang="zh-CN" altLang="en-US" b="1" dirty="0"/>
              <a:t> </a:t>
            </a:r>
          </a:p>
        </p:txBody>
      </p:sp>
      <p:pic>
        <p:nvPicPr>
          <p:cNvPr id="33799" name="Picture 7" descr="制作全选效果-1副本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1954213"/>
            <a:ext cx="6215063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2052638" y="4076700"/>
            <a:ext cx="424815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/>
              <a:t>常见调试问题及解决办法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/>
              <a:t>代码规范问题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/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总结</a:t>
            </a:r>
          </a:p>
        </p:txBody>
      </p:sp>
      <p:sp>
        <p:nvSpPr>
          <p:cNvPr id="33795" name="圆角矩形 11"/>
          <p:cNvSpPr>
            <a:spLocks noChangeArrowheads="1"/>
          </p:cNvSpPr>
          <p:nvPr/>
        </p:nvSpPr>
        <p:spPr bwMode="auto">
          <a:xfrm>
            <a:off x="1714500" y="1071563"/>
            <a:ext cx="6357938" cy="4357687"/>
          </a:xfrm>
          <a:prstGeom prst="roundRect">
            <a:avLst>
              <a:gd name="adj" fmla="val 472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b="1"/>
              <a:t>……//省略部分HTML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&lt;body&gt;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&lt;input name="classNo" type="text" value="s001" /&gt;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&lt;input name="classNo" type="text" value="s002" /&gt;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&lt;input name="classNo" type="text" value="s003" /&gt;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&lt;input name="classNo" type="text" value="s004" /&gt;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&lt;input name="grade" type="text" value="t001" /&gt;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&lt;input name="grade" type="text" value="t002" /&gt;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&lt;input name="grade" type="text" value="t003" /&gt;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&lt;/body&gt;&lt;/html&gt;</a:t>
            </a:r>
            <a:endParaRPr lang="zh-CN" altLang="en-US" b="1"/>
          </a:p>
        </p:txBody>
      </p:sp>
      <p:pic>
        <p:nvPicPr>
          <p:cNvPr id="33796" name="Picture 56" descr="代码阅读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1000125"/>
            <a:ext cx="1047750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00188" y="5572125"/>
            <a:ext cx="7215187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2000" b="1" dirty="0">
                <a:latin typeface="+mn-ea"/>
                <a:ea typeface="+mn-ea"/>
              </a:rPr>
              <a:t>使用</a:t>
            </a:r>
            <a:r>
              <a:rPr lang="en-US" altLang="zh-CN" sz="2000" b="1" dirty="0" err="1">
                <a:latin typeface="+mn-lt"/>
                <a:ea typeface="+mn-ea"/>
              </a:rPr>
              <a:t>document</a:t>
            </a:r>
            <a:r>
              <a:rPr lang="en-US" altLang="zh-CN" sz="2000" b="1" dirty="0" err="1">
                <a:latin typeface="+mn-ea"/>
                <a:ea typeface="+mn-ea"/>
              </a:rPr>
              <a:t>方法分别获取页面中</a:t>
            </a:r>
            <a:r>
              <a:rPr lang="en-US" altLang="zh-CN" sz="2000" b="1" dirty="0" err="1">
                <a:latin typeface="+mn-lt"/>
                <a:ea typeface="+mn-ea"/>
              </a:rPr>
              <a:t>input</a:t>
            </a:r>
            <a:r>
              <a:rPr lang="en-US" altLang="zh-CN" sz="2000" b="1" dirty="0" err="1">
                <a:latin typeface="+mn-ea"/>
                <a:ea typeface="+mn-ea"/>
              </a:rPr>
              <a:t>标签的个数</a:t>
            </a:r>
            <a:r>
              <a:rPr lang="zh-CN" altLang="en-US" sz="2000" b="1" dirty="0"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latin typeface="+mn-lt"/>
                <a:ea typeface="+mn-ea"/>
              </a:rPr>
              <a:t>name</a:t>
            </a:r>
            <a:r>
              <a:rPr lang="en-US" altLang="zh-CN" sz="2000" b="1" dirty="0" err="1">
                <a:latin typeface="+mn-ea"/>
                <a:ea typeface="+mn-ea"/>
              </a:rPr>
              <a:t>为</a:t>
            </a:r>
            <a:r>
              <a:rPr lang="en-US" altLang="zh-CN" sz="2000" b="1" dirty="0" err="1">
                <a:latin typeface="+mn-lt"/>
                <a:ea typeface="+mn-ea"/>
              </a:rPr>
              <a:t>classNo</a:t>
            </a:r>
            <a:r>
              <a:rPr lang="en-US" altLang="zh-CN" sz="2000" b="1" dirty="0" err="1">
                <a:latin typeface="+mn-ea"/>
                <a:ea typeface="+mn-ea"/>
              </a:rPr>
              <a:t>的文本框个数、</a:t>
            </a:r>
            <a:r>
              <a:rPr lang="en-US" altLang="zh-CN" sz="2000" b="1" dirty="0" err="1">
                <a:latin typeface="+mn-lt"/>
                <a:ea typeface="+mn-ea"/>
              </a:rPr>
              <a:t>name</a:t>
            </a:r>
            <a:r>
              <a:rPr lang="en-US" altLang="zh-CN" sz="2000" b="1" dirty="0" err="1">
                <a:latin typeface="+mn-ea"/>
                <a:ea typeface="+mn-ea"/>
              </a:rPr>
              <a:t>为</a:t>
            </a:r>
            <a:r>
              <a:rPr lang="en-US" altLang="zh-CN" sz="2000" b="1" dirty="0" err="1">
                <a:latin typeface="+mn-lt"/>
                <a:ea typeface="+mn-ea"/>
              </a:rPr>
              <a:t>grade</a:t>
            </a:r>
            <a:r>
              <a:rPr lang="en-US" altLang="zh-CN" sz="2000" b="1" dirty="0" err="1">
                <a:latin typeface="+mn-ea"/>
                <a:ea typeface="+mn-ea"/>
              </a:rPr>
              <a:t>的文本框个数</a:t>
            </a:r>
            <a:endParaRPr lang="zh-CN" altLang="en-US" sz="2000" b="1" dirty="0">
              <a:latin typeface="+mn-ea"/>
              <a:ea typeface="+mn-ea"/>
            </a:endParaRPr>
          </a:p>
        </p:txBody>
      </p:sp>
      <p:pic>
        <p:nvPicPr>
          <p:cNvPr id="8" name="Picture 51" descr="提问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3" y="5429250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smtClean="0"/>
              <a:t>location</a:t>
            </a:r>
            <a:r>
              <a:rPr lang="zh-CN" altLang="en-US" b="1" smtClean="0"/>
              <a:t>和</a:t>
            </a:r>
            <a:r>
              <a:rPr lang="en-US" altLang="zh-CN" b="1" smtClean="0"/>
              <a:t>history</a:t>
            </a:r>
            <a:r>
              <a:rPr lang="zh-CN" b="1" smtClean="0"/>
              <a:t>对象</a:t>
            </a:r>
            <a:endParaRPr lang="zh-CN" altLang="en-US" smtClean="0"/>
          </a:p>
        </p:txBody>
      </p:sp>
      <p:sp>
        <p:nvSpPr>
          <p:cNvPr id="4" name="Rectangle 35"/>
          <p:cNvSpPr>
            <a:spLocks noGrp="1" noChangeArrowheads="1"/>
          </p:cNvSpPr>
          <p:nvPr>
            <p:ph idx="1"/>
          </p:nvPr>
        </p:nvSpPr>
        <p:spPr>
          <a:xfrm>
            <a:off x="755650" y="1071563"/>
            <a:ext cx="7931150" cy="507206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zh-CN" smtClean="0"/>
              <a:t>history对象</a:t>
            </a:r>
          </a:p>
          <a:p>
            <a:pPr lvl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zh-CN" smtClean="0"/>
              <a:t>back()</a:t>
            </a:r>
          </a:p>
          <a:p>
            <a:pPr lvl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zh-CN" smtClean="0"/>
              <a:t>forward()</a:t>
            </a:r>
          </a:p>
          <a:p>
            <a:pPr lvl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zh-CN" smtClean="0"/>
              <a:t>go()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location</a:t>
            </a:r>
          </a:p>
          <a:p>
            <a:pPr lvl="1">
              <a:lnSpc>
                <a:spcPct val="150000"/>
              </a:lnSpc>
            </a:pPr>
            <a:r>
              <a:rPr lang="en-US" altLang="zh-CN" smtClean="0"/>
              <a:t>href</a:t>
            </a:r>
          </a:p>
          <a:p>
            <a:pPr lvl="1">
              <a:lnSpc>
                <a:spcPct val="150000"/>
              </a:lnSpc>
            </a:pPr>
            <a:r>
              <a:rPr lang="en-US" altLang="zh-CN" smtClean="0"/>
              <a:t>reload()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smtClean="0"/>
              <a:t>location</a:t>
            </a:r>
            <a:r>
              <a:rPr lang="zh-CN" altLang="en-US" b="1" smtClean="0"/>
              <a:t>和</a:t>
            </a:r>
            <a:r>
              <a:rPr lang="en-US" altLang="zh-CN" b="1" smtClean="0"/>
              <a:t>history</a:t>
            </a:r>
            <a:r>
              <a:rPr lang="zh-CN" b="1" smtClean="0"/>
              <a:t>对象</a:t>
            </a:r>
            <a:r>
              <a:rPr lang="zh-CN" altLang="en-US" b="1" smtClean="0"/>
              <a:t>的应用</a:t>
            </a:r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714375" y="1143000"/>
            <a:ext cx="7931150" cy="22240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主页面使用</a:t>
            </a:r>
            <a:r>
              <a:rPr lang="en-US" altLang="zh-CN" smtClean="0"/>
              <a:t>href实现跳转和刷新本页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鲜花详情页面实现返回主页面功能</a:t>
            </a:r>
          </a:p>
        </p:txBody>
      </p:sp>
      <p:sp>
        <p:nvSpPr>
          <p:cNvPr id="9220" name="圆角矩形 11"/>
          <p:cNvSpPr>
            <a:spLocks noChangeArrowheads="1"/>
          </p:cNvSpPr>
          <p:nvPr/>
        </p:nvSpPr>
        <p:spPr bwMode="auto">
          <a:xfrm>
            <a:off x="571500" y="2643188"/>
            <a:ext cx="8001000" cy="19415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b="1"/>
              <a:t>&lt;a href="</a:t>
            </a:r>
            <a:r>
              <a:rPr lang="en-US" altLang="zh-CN" b="1">
                <a:solidFill>
                  <a:srgbClr val="0000FF"/>
                </a:solidFill>
              </a:rPr>
              <a:t>javascript:location.href='flower.html'</a:t>
            </a:r>
            <a:r>
              <a:rPr lang="en-US" altLang="zh-CN" b="1"/>
              <a:t>"&gt;</a:t>
            </a:r>
            <a:r>
              <a:rPr lang="zh-CN" altLang="en-US" b="1"/>
              <a:t>查看鲜花详情</a:t>
            </a:r>
            <a:r>
              <a:rPr lang="en-US" altLang="zh-CN" b="1"/>
              <a:t>&lt;/a&gt;  </a:t>
            </a:r>
            <a:endParaRPr lang="zh-CN" altLang="en-US" b="1"/>
          </a:p>
          <a:p>
            <a:pPr algn="l">
              <a:lnSpc>
                <a:spcPct val="200000"/>
              </a:lnSpc>
            </a:pPr>
            <a:r>
              <a:rPr lang="en-US" altLang="zh-CN" b="1"/>
              <a:t>&lt;a href="</a:t>
            </a:r>
            <a:r>
              <a:rPr lang="en-US" altLang="zh-CN" b="1">
                <a:solidFill>
                  <a:srgbClr val="0000FF"/>
                </a:solidFill>
              </a:rPr>
              <a:t>javascript:location.reload()</a:t>
            </a:r>
            <a:r>
              <a:rPr lang="en-US" altLang="zh-CN" b="1"/>
              <a:t>"&gt;</a:t>
            </a:r>
            <a:r>
              <a:rPr lang="zh-CN" altLang="en-US" b="1"/>
              <a:t>刷新本页</a:t>
            </a:r>
            <a:r>
              <a:rPr lang="en-US" altLang="zh-CN" b="1"/>
              <a:t>&lt;/a&gt;</a:t>
            </a:r>
          </a:p>
          <a:p>
            <a:pPr algn="l">
              <a:lnSpc>
                <a:spcPct val="200000"/>
              </a:lnSpc>
            </a:pPr>
            <a:r>
              <a:rPr lang="en-US" altLang="zh-CN"/>
              <a:t>&lt;a href="</a:t>
            </a:r>
            <a:r>
              <a:rPr lang="en-US" altLang="zh-CN" b="1">
                <a:solidFill>
                  <a:srgbClr val="0000FF"/>
                </a:solidFill>
              </a:rPr>
              <a:t>javascript:history.back()</a:t>
            </a:r>
            <a:r>
              <a:rPr lang="en-US" altLang="zh-CN"/>
              <a:t>"&gt;</a:t>
            </a:r>
            <a:r>
              <a:rPr lang="zh-CN" altLang="en-US"/>
              <a:t>返回主页面</a:t>
            </a:r>
            <a:r>
              <a:rPr lang="en-US" altLang="zh-CN"/>
              <a:t>&lt;/a&gt;</a:t>
            </a:r>
            <a:endParaRPr lang="zh-CN" altLang="en-US" b="1"/>
          </a:p>
        </p:txBody>
      </p:sp>
      <p:sp>
        <p:nvSpPr>
          <p:cNvPr id="5" name="AutoShape 47"/>
          <p:cNvSpPr>
            <a:spLocks noChangeArrowheads="1"/>
          </p:cNvSpPr>
          <p:nvPr/>
        </p:nvSpPr>
        <p:spPr bwMode="auto">
          <a:xfrm>
            <a:off x="1714500" y="6072188"/>
            <a:ext cx="5429250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dirty="0"/>
              <a:t>演示示例：</a:t>
            </a:r>
            <a:r>
              <a:rPr lang="zh-CN" altLang="en-US" b="1" dirty="0">
                <a:hlinkClick r:id="rId2" action="ppaction://hlinkfile"/>
              </a:rPr>
              <a:t>页面的转转、刷新及返回</a:t>
            </a:r>
            <a:endParaRPr lang="en-US" altLang="zh-CN" b="1" dirty="0"/>
          </a:p>
        </p:txBody>
      </p:sp>
      <p:pic>
        <p:nvPicPr>
          <p:cNvPr id="73730" name="Picture 2" descr="图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75" y="1285875"/>
            <a:ext cx="534352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smtClean="0"/>
              <a:t>练习</a:t>
            </a:r>
            <a:r>
              <a:rPr lang="zh-CN" altLang="zh-CN" smtClean="0"/>
              <a:t>——</a:t>
            </a:r>
            <a:r>
              <a:rPr lang="zh-CN" smtClean="0"/>
              <a:t>查看一年四季变化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642938" y="1214438"/>
            <a:ext cx="8215312" cy="16430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需求说明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主页面实现链接到其他页面及刷新本页功能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其他页面实现前进、后退和链接到其他页面功能</a:t>
            </a:r>
          </a:p>
        </p:txBody>
      </p:sp>
      <p:pic>
        <p:nvPicPr>
          <p:cNvPr id="74754" name="Picture 2" descr="F:\ACCP6.0\JavaScript\课件用书图片\images03\练习-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1795463"/>
            <a:ext cx="40767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5" name="Picture 3" descr="F:\ACCP6.0\JavaScript\课件用书图片\images03\练习-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88" y="2724150"/>
            <a:ext cx="673417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>
            <a:hlinkClick r:id="rId4" action="ppaction://hlinkfile"/>
          </p:cNvPr>
          <p:cNvSpPr txBox="1">
            <a:spLocks noChangeArrowheads="1"/>
          </p:cNvSpPr>
          <p:nvPr/>
        </p:nvSpPr>
        <p:spPr bwMode="auto">
          <a:xfrm>
            <a:off x="6786563" y="5581650"/>
            <a:ext cx="18002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u="sng">
                <a:solidFill>
                  <a:schemeClr val="hlink"/>
                </a:solidFill>
                <a:hlinkClick r:id="rId5" action="ppaction://hlinkfile"/>
              </a:rPr>
              <a:t>参考代码</a:t>
            </a:r>
            <a:endParaRPr lang="zh-CN" altLang="en-US" sz="2400" b="1" u="sng">
              <a:solidFill>
                <a:schemeClr val="hlink"/>
              </a:solidFill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857250" y="5510213"/>
            <a:ext cx="3071813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/>
              <a:t>完成时间：</a:t>
            </a:r>
            <a:r>
              <a:rPr lang="en-US" altLang="zh-CN" b="1" dirty="0">
                <a:solidFill>
                  <a:srgbClr val="FF0000"/>
                </a:solidFill>
              </a:rPr>
              <a:t>10</a:t>
            </a:r>
            <a:r>
              <a:rPr lang="zh-CN" altLang="en-US" b="1" dirty="0">
                <a:solidFill>
                  <a:srgbClr val="FF0000"/>
                </a:solidFill>
              </a:rPr>
              <a:t>分钟</a:t>
            </a:r>
            <a:r>
              <a:rPr lang="zh-CN" altLang="en-US" b="1" dirty="0"/>
              <a:t> </a:t>
            </a:r>
          </a:p>
        </p:txBody>
      </p:sp>
      <p:pic>
        <p:nvPicPr>
          <p:cNvPr id="10248" name="Picture 58" descr="练习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3" y="857250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2052638" y="4076700"/>
            <a:ext cx="424815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/>
              <a:t>常见调试问题及解决办法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/>
              <a:t>代码规范问题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/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smtClean="0"/>
              <a:t>Document</a:t>
            </a:r>
            <a:r>
              <a:rPr lang="zh-CN" b="1" smtClean="0"/>
              <a:t>对象的常用属性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1009650"/>
          </a:xfrm>
        </p:spPr>
        <p:txBody>
          <a:bodyPr/>
          <a:lstStyle/>
          <a:p>
            <a:r>
              <a:rPr lang="en-US" altLang="zh-CN" smtClean="0"/>
              <a:t>Document</a:t>
            </a:r>
            <a:r>
              <a:rPr lang="zh-CN" altLang="en-US" smtClean="0"/>
              <a:t>对象的常用属性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00125" y="1857375"/>
          <a:ext cx="7286676" cy="2071702"/>
        </p:xfrm>
        <a:graphic>
          <a:graphicData uri="http://schemas.openxmlformats.org/drawingml/2006/table">
            <a:tbl>
              <a:tblPr/>
              <a:tblGrid>
                <a:gridCol w="1426212"/>
                <a:gridCol w="5860464"/>
              </a:tblGrid>
              <a:tr h="6429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bg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属性</a:t>
                      </a:r>
                      <a:endParaRPr lang="zh-CN" sz="2800" kern="100" dirty="0">
                        <a:solidFill>
                          <a:schemeClr val="bg1"/>
                        </a:solidFill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bg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描述</a:t>
                      </a:r>
                      <a:endParaRPr lang="zh-CN" sz="2800" kern="100" dirty="0">
                        <a:solidFill>
                          <a:schemeClr val="bg1"/>
                        </a:solidFill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7143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+mj-lt"/>
                          <a:ea typeface="宋体"/>
                          <a:cs typeface="Times New Roman"/>
                        </a:rPr>
                        <a:t>referrer</a:t>
                      </a:r>
                      <a:endParaRPr lang="zh-CN" sz="2400" b="1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+mj-ea"/>
                          <a:ea typeface="+mj-ea"/>
                          <a:cs typeface="Times New Roman"/>
                        </a:rPr>
                        <a:t>返回载入当前文档的文档的</a:t>
                      </a:r>
                      <a:r>
                        <a:rPr lang="en-US" sz="2400" b="1" kern="100" dirty="0">
                          <a:latin typeface="+mj-ea"/>
                          <a:ea typeface="+mj-ea"/>
                          <a:cs typeface="Times New Roman"/>
                        </a:rPr>
                        <a:t>URL</a:t>
                      </a:r>
                      <a:endParaRPr lang="zh-CN" sz="2400" b="1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3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j-lt"/>
                          <a:ea typeface="宋体"/>
                          <a:cs typeface="Times New Roman"/>
                        </a:rPr>
                        <a:t>URL</a:t>
                      </a:r>
                      <a:endParaRPr lang="zh-CN" sz="2400" b="1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+mj-ea"/>
                          <a:ea typeface="+mj-ea"/>
                          <a:cs typeface="Times New Roman"/>
                        </a:rPr>
                        <a:t>返回当前文档的</a:t>
                      </a:r>
                      <a:r>
                        <a:rPr lang="en-US" sz="2400" b="1" kern="100" dirty="0">
                          <a:latin typeface="+mj-ea"/>
                          <a:ea typeface="+mj-ea"/>
                          <a:cs typeface="Times New Roman"/>
                        </a:rPr>
                        <a:t>URL</a:t>
                      </a:r>
                      <a:endParaRPr lang="zh-CN" sz="2400" b="1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306" name="Picture 53" descr="语法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" y="435768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7" name="矩形 6"/>
          <p:cNvSpPr>
            <a:spLocks noChangeArrowheads="1"/>
          </p:cNvSpPr>
          <p:nvPr/>
        </p:nvSpPr>
        <p:spPr bwMode="auto">
          <a:xfrm>
            <a:off x="1714500" y="4286250"/>
            <a:ext cx="3281363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2800" b="1"/>
              <a:t>document.referrer</a:t>
            </a:r>
          </a:p>
          <a:p>
            <a:pPr algn="l">
              <a:lnSpc>
                <a:spcPct val="200000"/>
              </a:lnSpc>
            </a:pPr>
            <a:r>
              <a:rPr lang="en-US" altLang="zh-CN" sz="2800" b="1"/>
              <a:t>document.URL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例子</a:t>
            </a:r>
            <a:r>
              <a:rPr lang="en-US" altLang="zh-CN" smtClean="0"/>
              <a:t>-判断页面来源并跳转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1438275"/>
          </a:xfrm>
        </p:spPr>
        <p:txBody>
          <a:bodyPr/>
          <a:lstStyle/>
          <a:p>
            <a:r>
              <a:rPr lang="zh-CN" altLang="en-US" smtClean="0"/>
              <a:t>判断页面是否是链接进入</a:t>
            </a:r>
            <a:endParaRPr lang="en-US" altLang="zh-CN" smtClean="0"/>
          </a:p>
          <a:p>
            <a:r>
              <a:rPr lang="zh-CN" altLang="en-US" smtClean="0"/>
              <a:t>自动跳转到登录页面</a:t>
            </a:r>
          </a:p>
        </p:txBody>
      </p:sp>
      <p:sp>
        <p:nvSpPr>
          <p:cNvPr id="13316" name="圆角矩形 11"/>
          <p:cNvSpPr>
            <a:spLocks noChangeArrowheads="1"/>
          </p:cNvSpPr>
          <p:nvPr/>
        </p:nvSpPr>
        <p:spPr bwMode="auto">
          <a:xfrm>
            <a:off x="785813" y="2428875"/>
            <a:ext cx="7286625" cy="2860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b="1"/>
              <a:t>var preUrl=</a:t>
            </a:r>
            <a:r>
              <a:rPr lang="en-US" altLang="en-US" b="1">
                <a:solidFill>
                  <a:srgbClr val="0000FF"/>
                </a:solidFill>
              </a:rPr>
              <a:t>document.referrer</a:t>
            </a:r>
            <a:r>
              <a:rPr lang="en-US" altLang="en-US" b="1"/>
              <a:t>;  //</a:t>
            </a:r>
            <a:r>
              <a:rPr lang="zh-CN" altLang="en-US" b="1"/>
              <a:t>载入本页面文档的地址</a:t>
            </a:r>
          </a:p>
          <a:p>
            <a:pPr algn="l">
              <a:lnSpc>
                <a:spcPct val="150000"/>
              </a:lnSpc>
            </a:pPr>
            <a:r>
              <a:rPr lang="en-US" altLang="en-US" b="1">
                <a:solidFill>
                  <a:srgbClr val="0000FF"/>
                </a:solidFill>
              </a:rPr>
              <a:t>if(preUrl==""</a:t>
            </a:r>
            <a:r>
              <a:rPr lang="en-US" altLang="en-US" b="1"/>
              <a:t>){	</a:t>
            </a:r>
            <a:endParaRPr lang="zh-CN" altLang="en-US" b="1"/>
          </a:p>
          <a:p>
            <a:pPr algn="l">
              <a:lnSpc>
                <a:spcPct val="150000"/>
              </a:lnSpc>
            </a:pPr>
            <a:r>
              <a:rPr lang="en-US" altLang="en-US" b="1"/>
              <a:t>      document.write(“&lt;h2&gt;</a:t>
            </a:r>
            <a:r>
              <a:rPr lang="zh-CN" altLang="en-US" b="1"/>
              <a:t>您不是从领奖页面进入，</a:t>
            </a:r>
            <a:r>
              <a:rPr lang="en-US" altLang="en-US" b="1"/>
              <a:t>5</a:t>
            </a:r>
            <a:r>
              <a:rPr lang="zh-CN" altLang="en-US" b="1"/>
              <a:t>秒后将自动    跳转到登录页面</a:t>
            </a:r>
            <a:r>
              <a:rPr lang="en-US" altLang="en-US" b="1"/>
              <a:t>&lt;/h2&gt;");</a:t>
            </a:r>
            <a:endParaRPr lang="zh-CN" altLang="en-US" b="1"/>
          </a:p>
          <a:p>
            <a:pPr algn="l">
              <a:lnSpc>
                <a:spcPct val="150000"/>
              </a:lnSpc>
            </a:pPr>
            <a:r>
              <a:rPr lang="en-US" altLang="en-US" b="1">
                <a:solidFill>
                  <a:srgbClr val="0000FF"/>
                </a:solidFill>
              </a:rPr>
              <a:t>setTimeout("javascript:location.href='login.html'",5000)</a:t>
            </a:r>
            <a:r>
              <a:rPr lang="en-US" altLang="en-US" b="1"/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}</a:t>
            </a:r>
          </a:p>
        </p:txBody>
      </p:sp>
      <p:sp>
        <p:nvSpPr>
          <p:cNvPr id="5" name="AutoShape 47"/>
          <p:cNvSpPr>
            <a:spLocks noChangeArrowheads="1"/>
          </p:cNvSpPr>
          <p:nvPr/>
        </p:nvSpPr>
        <p:spPr bwMode="auto">
          <a:xfrm>
            <a:off x="1714500" y="6072188"/>
            <a:ext cx="5429250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b="1" dirty="0"/>
              <a:t>演示示例：</a:t>
            </a:r>
            <a:r>
              <a:rPr lang="en-US" altLang="zh-CN" b="1" dirty="0"/>
              <a:t> </a:t>
            </a:r>
            <a:r>
              <a:rPr lang="en-US" altLang="zh-CN" b="1" dirty="0">
                <a:hlinkClick r:id="rId2" action="ppaction://hlinkfile"/>
              </a:rPr>
              <a:t>Document</a:t>
            </a:r>
            <a:r>
              <a:rPr lang="zh-CN" altLang="en-US" b="1" dirty="0">
                <a:hlinkClick r:id="rId2" action="ppaction://hlinkfile"/>
              </a:rPr>
              <a:t>的属性应用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smtClean="0"/>
              <a:t>Document</a:t>
            </a:r>
            <a:r>
              <a:rPr lang="zh-CN" b="1" smtClean="0"/>
              <a:t>对象的常用方法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866775"/>
          </a:xfrm>
        </p:spPr>
        <p:txBody>
          <a:bodyPr/>
          <a:lstStyle/>
          <a:p>
            <a:r>
              <a:rPr lang="en-US" altLang="zh-CN" smtClean="0"/>
              <a:t>Document</a:t>
            </a:r>
            <a:r>
              <a:rPr lang="zh-CN" altLang="en-US" smtClean="0"/>
              <a:t>对象的常用方法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000250"/>
          <a:ext cx="8429684" cy="3600468"/>
        </p:xfrm>
        <a:graphic>
          <a:graphicData uri="http://schemas.openxmlformats.org/drawingml/2006/table">
            <a:tbl>
              <a:tblPr/>
              <a:tblGrid>
                <a:gridCol w="3429024"/>
                <a:gridCol w="5000660"/>
              </a:tblGrid>
              <a:tr h="6715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bg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方法</a:t>
                      </a:r>
                      <a:endParaRPr lang="zh-CN" sz="2800" kern="100" dirty="0">
                        <a:solidFill>
                          <a:schemeClr val="bg1"/>
                        </a:solidFill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bg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描述</a:t>
                      </a:r>
                      <a:endParaRPr lang="zh-CN" sz="2800" kern="100" dirty="0">
                        <a:solidFill>
                          <a:schemeClr val="bg1"/>
                        </a:solidFill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67151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+mn-lt"/>
                          <a:ea typeface="宋体"/>
                          <a:cs typeface="Times New Roman"/>
                        </a:rPr>
                        <a:t>getElementById</a:t>
                      </a:r>
                      <a:r>
                        <a:rPr lang="en-US" sz="2000" b="1" kern="100" dirty="0">
                          <a:latin typeface="+mn-lt"/>
                          <a:ea typeface="宋体"/>
                          <a:cs typeface="Times New Roman"/>
                        </a:rPr>
                        <a:t>()</a:t>
                      </a:r>
                      <a:endParaRPr lang="zh-CN" sz="20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返回对拥有指定</a:t>
                      </a:r>
                      <a:r>
                        <a:rPr lang="en-US" sz="2000" b="1" kern="100" dirty="0">
                          <a:latin typeface="+mn-ea"/>
                          <a:ea typeface="+mn-ea"/>
                          <a:cs typeface="Times New Roman"/>
                        </a:rPr>
                        <a:t>id</a:t>
                      </a: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的第一个对象的引用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51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+mn-lt"/>
                          <a:ea typeface="宋体"/>
                          <a:cs typeface="Times New Roman"/>
                        </a:rPr>
                        <a:t>getElementsByName</a:t>
                      </a:r>
                      <a:r>
                        <a:rPr lang="en-US" sz="2000" b="1" kern="100" dirty="0">
                          <a:latin typeface="+mn-lt"/>
                          <a:ea typeface="宋体"/>
                          <a:cs typeface="Times New Roman"/>
                        </a:rPr>
                        <a:t>()</a:t>
                      </a:r>
                      <a:endParaRPr lang="zh-CN" sz="20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返回带有指定名称的对象的集合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51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+mn-lt"/>
                          <a:ea typeface="宋体"/>
                          <a:cs typeface="Times New Roman"/>
                        </a:rPr>
                        <a:t>getElementsByTagName</a:t>
                      </a:r>
                      <a:r>
                        <a:rPr lang="en-US" sz="2000" b="1" kern="100" dirty="0">
                          <a:latin typeface="+mn-lt"/>
                          <a:ea typeface="宋体"/>
                          <a:cs typeface="Times New Roman"/>
                        </a:rPr>
                        <a:t>()</a:t>
                      </a:r>
                      <a:endParaRPr lang="zh-CN" sz="20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返回带有指定标签名的对象的集合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51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+mn-lt"/>
                          <a:ea typeface="宋体"/>
                          <a:cs typeface="Times New Roman"/>
                        </a:rPr>
                        <a:t>write()</a:t>
                      </a:r>
                      <a:endParaRPr lang="zh-CN" sz="20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向文档写文本、</a:t>
                      </a:r>
                      <a:r>
                        <a:rPr lang="en-US" sz="2000" b="1" kern="100" dirty="0">
                          <a:latin typeface="+mn-lt"/>
                          <a:ea typeface="+mn-ea"/>
                          <a:cs typeface="Times New Roman"/>
                        </a:rPr>
                        <a:t>HTML</a:t>
                      </a: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表达式或</a:t>
                      </a:r>
                      <a:r>
                        <a:rPr lang="en-US" sz="2000" b="1" kern="100" dirty="0">
                          <a:latin typeface="+mn-lt"/>
                          <a:ea typeface="+mn-ea"/>
                          <a:cs typeface="Times New Roman"/>
                        </a:rPr>
                        <a:t>JavaScript</a:t>
                      </a: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代码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3151</TotalTime>
  <Words>1134</Words>
  <Application>Microsoft PowerPoint</Application>
  <PresentationFormat>全屏显示(4:3)</PresentationFormat>
  <Paragraphs>229</Paragraphs>
  <Slides>28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黑体</vt:lpstr>
      <vt:lpstr>Wingdings</vt:lpstr>
      <vt:lpstr>宋体</vt:lpstr>
      <vt:lpstr>楷体_GB2312</vt:lpstr>
      <vt:lpstr>Times New Roman</vt:lpstr>
      <vt:lpstr>Tahoma</vt:lpstr>
      <vt:lpstr>模板</vt:lpstr>
      <vt:lpstr>本章任务</vt:lpstr>
      <vt:lpstr>本章目标</vt:lpstr>
      <vt:lpstr>location和history对象</vt:lpstr>
      <vt:lpstr>location和history对象的应用</vt:lpstr>
      <vt:lpstr>练习——查看一年四季变化</vt:lpstr>
      <vt:lpstr>共性问题集中讲解</vt:lpstr>
      <vt:lpstr>Document对象的常用属性</vt:lpstr>
      <vt:lpstr>例子-判断页面来源并跳转</vt:lpstr>
      <vt:lpstr>Document对象的常用方法</vt:lpstr>
      <vt:lpstr>三种访问页面元素的区别</vt:lpstr>
      <vt:lpstr>例子-访问页面元素1</vt:lpstr>
      <vt:lpstr>例子-访问页面元素2</vt:lpstr>
      <vt:lpstr>元素的显示和隐藏</vt:lpstr>
      <vt:lpstr>visibility</vt:lpstr>
      <vt:lpstr>display</vt:lpstr>
      <vt:lpstr>例子-隐藏图片</vt:lpstr>
      <vt:lpstr>例子-制作简单的树形菜单</vt:lpstr>
      <vt:lpstr>练习-制作树形菜单1</vt:lpstr>
      <vt:lpstr>共性问题集中讲解</vt:lpstr>
      <vt:lpstr>练习- Tab切换效果1</vt:lpstr>
      <vt:lpstr>练习- Tab切换效果2</vt:lpstr>
      <vt:lpstr>共性问题集中讲解</vt:lpstr>
      <vt:lpstr>如何实现复选框的全选效果</vt:lpstr>
      <vt:lpstr>复选框的属性</vt:lpstr>
      <vt:lpstr>例子-复选框全选效果</vt:lpstr>
      <vt:lpstr>练习_制作复选框的全选/全不选效果 </vt:lpstr>
      <vt:lpstr>共性问题集中讲解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jojo</cp:lastModifiedBy>
  <cp:revision>413</cp:revision>
  <dcterms:created xsi:type="dcterms:W3CDTF">2006-03-08T06:55:38Z</dcterms:created>
  <dcterms:modified xsi:type="dcterms:W3CDTF">2015-01-12T01:19:41Z</dcterms:modified>
</cp:coreProperties>
</file>