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handoutMasterIdLst>
    <p:handoutMasterId r:id="rId32"/>
  </p:handoutMasterIdLst>
  <p:sldIdLst>
    <p:sldId id="328" r:id="rId2"/>
    <p:sldId id="329" r:id="rId3"/>
    <p:sldId id="336" r:id="rId4"/>
    <p:sldId id="364" r:id="rId5"/>
    <p:sldId id="398" r:id="rId6"/>
    <p:sldId id="399" r:id="rId7"/>
    <p:sldId id="400" r:id="rId8"/>
    <p:sldId id="387" r:id="rId9"/>
    <p:sldId id="361" r:id="rId10"/>
    <p:sldId id="403" r:id="rId11"/>
    <p:sldId id="402" r:id="rId12"/>
    <p:sldId id="401" r:id="rId13"/>
    <p:sldId id="405" r:id="rId14"/>
    <p:sldId id="404" r:id="rId15"/>
    <p:sldId id="406" r:id="rId16"/>
    <p:sldId id="408" r:id="rId17"/>
    <p:sldId id="407" r:id="rId18"/>
    <p:sldId id="410" r:id="rId19"/>
    <p:sldId id="390" r:id="rId20"/>
    <p:sldId id="392" r:id="rId21"/>
    <p:sldId id="415" r:id="rId22"/>
    <p:sldId id="409" r:id="rId23"/>
    <p:sldId id="411" r:id="rId24"/>
    <p:sldId id="412" r:id="rId25"/>
    <p:sldId id="413" r:id="rId26"/>
    <p:sldId id="414" r:id="rId27"/>
    <p:sldId id="337" r:id="rId28"/>
    <p:sldId id="363" r:id="rId29"/>
    <p:sldId id="394" r:id="rId30"/>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000FF"/>
    <a:srgbClr val="65AAE9"/>
    <a:srgbClr val="FFD869"/>
    <a:srgbClr val="CCECFF"/>
    <a:srgbClr val="FFFF00"/>
    <a:srgbClr val="969696"/>
    <a:srgbClr val="F8F8F8"/>
    <a:srgbClr val="A6E4F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410" autoAdjust="0"/>
  </p:normalViewPr>
  <p:slideViewPr>
    <p:cSldViewPr>
      <p:cViewPr>
        <p:scale>
          <a:sx n="65" d="100"/>
          <a:sy n="65" d="100"/>
        </p:scale>
        <p:origin x="-1524" y="-132"/>
      </p:cViewPr>
      <p:guideLst>
        <p:guide orient="horz" pos="2160"/>
        <p:guide orient="horz" pos="3074"/>
        <p:guide pos="2880"/>
      </p:guideLst>
    </p:cSldViewPr>
  </p:slideViewPr>
  <p:notesTextViewPr>
    <p:cViewPr>
      <p:scale>
        <a:sx n="100" d="100"/>
        <a:sy n="100" d="100"/>
      </p:scale>
      <p:origin x="0" y="0"/>
    </p:cViewPr>
  </p:notesTextViewPr>
  <p:notesViewPr>
    <p:cSldViewPr>
      <p:cViewPr varScale="1">
        <p:scale>
          <a:sx n="55" d="100"/>
          <a:sy n="55" d="100"/>
        </p:scale>
        <p:origin x="-18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A884275D-09BA-470B-B69B-A9C64022BF4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3789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336001D-7350-490B-A416-003B84DB791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1601CCB-2A97-4C1E-896A-AA1739971ED1}" type="slidenum">
              <a:rPr lang="zh-CN" altLang="en-US" smtClean="0"/>
              <a:pPr>
                <a:defRPr/>
              </a:pPr>
              <a:t>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r>
              <a:rPr lang="zh-CN" altLang="en-US" smtClean="0"/>
              <a:t>答案是：</a:t>
            </a:r>
            <a:r>
              <a:rPr lang="en-US" altLang="zh-CN" smtClean="0"/>
              <a:t>AB</a:t>
            </a:r>
          </a:p>
          <a:p>
            <a:r>
              <a:rPr lang="zh-CN" altLang="en-US" smtClean="0"/>
              <a:t>把所有的答案全部显示，然后请学员找出正确的答案</a:t>
            </a:r>
            <a:endParaRPr lang="en-US" altLang="zh-CN" smtClean="0"/>
          </a:p>
          <a:p>
            <a:r>
              <a:rPr lang="zh-CN" altLang="en-US" smtClean="0"/>
              <a:t>并说明错误的答案错在哪里，应如何修改</a:t>
            </a:r>
          </a:p>
        </p:txBody>
      </p:sp>
      <p:sp>
        <p:nvSpPr>
          <p:cNvPr id="4" name="灯片编号占位符 3"/>
          <p:cNvSpPr>
            <a:spLocks noGrp="1"/>
          </p:cNvSpPr>
          <p:nvPr>
            <p:ph type="sldNum" sz="quarter" idx="5"/>
          </p:nvPr>
        </p:nvSpPr>
        <p:spPr/>
        <p:txBody>
          <a:bodyPr/>
          <a:lstStyle/>
          <a:p>
            <a:pPr>
              <a:defRPr/>
            </a:pPr>
            <a:fld id="{78E22E7D-97BC-4C16-819A-CC4C9BB2CB95}" type="slidenum">
              <a:rPr lang="zh-CN" altLang="en-US" smtClean="0"/>
              <a:pPr>
                <a:defRPr/>
              </a:pPr>
              <a:t>21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6314237-A8BE-4227-9AB5-59F97F714956}" type="slidenum">
              <a:rPr lang="zh-CN" altLang="en-US" smtClean="0"/>
              <a:pPr>
                <a:defRPr/>
              </a:pPr>
              <a:t>27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200D3CC-CF84-46F5-B7D4-759374160E25}" type="slidenum">
              <a:rPr lang="zh-CN" altLang="en-US" smtClean="0"/>
              <a:pPr>
                <a:defRPr/>
              </a:pPr>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46" descr="版本标志2"/>
          <p:cNvPicPr>
            <a:picLocks noChangeAspect="1" noChangeArrowheads="1"/>
          </p:cNvPicPr>
          <p:nvPr userDrawn="1"/>
        </p:nvPicPr>
        <p:blipFill>
          <a:blip r:embed="rId2"/>
          <a:srcRect/>
          <a:stretch>
            <a:fillRect/>
          </a:stretch>
        </p:blipFill>
        <p:spPr bwMode="auto">
          <a:xfrm>
            <a:off x="4932363" y="6386513"/>
            <a:ext cx="4248150" cy="396875"/>
          </a:xfrm>
          <a:prstGeom prst="rect">
            <a:avLst/>
          </a:prstGeom>
          <a:noFill/>
          <a:ln w="9525">
            <a:noFill/>
            <a:miter lim="800000"/>
            <a:headEnd/>
            <a:tailEnd/>
          </a:ln>
        </p:spPr>
      </p:pic>
      <p:sp>
        <p:nvSpPr>
          <p:cNvPr id="3" name="Rectangle 75"/>
          <p:cNvSpPr>
            <a:spLocks noChangeArrowheads="1"/>
          </p:cNvSpPr>
          <p:nvPr userDrawn="1"/>
        </p:nvSpPr>
        <p:spPr bwMode="auto">
          <a:xfrm flipH="1" flipV="1">
            <a:off x="23812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 name="Rectangle 76"/>
          <p:cNvSpPr>
            <a:spLocks noChangeArrowheads="1"/>
          </p:cNvSpPr>
          <p:nvPr userDrawn="1"/>
        </p:nvSpPr>
        <p:spPr bwMode="auto">
          <a:xfrm flipH="1" flipV="1">
            <a:off x="247808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5" name="Rectangle 84"/>
          <p:cNvSpPr>
            <a:spLocks noChangeArrowheads="1"/>
          </p:cNvSpPr>
          <p:nvPr userDrawn="1"/>
        </p:nvSpPr>
        <p:spPr bwMode="auto">
          <a:xfrm flipH="1" flipV="1">
            <a:off x="267652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6" name="Rectangle 86"/>
          <p:cNvSpPr>
            <a:spLocks noChangeArrowheads="1"/>
          </p:cNvSpPr>
          <p:nvPr userDrawn="1"/>
        </p:nvSpPr>
        <p:spPr bwMode="auto">
          <a:xfrm flipH="1" flipV="1">
            <a:off x="257651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7" name="Rectangle 92"/>
          <p:cNvSpPr>
            <a:spLocks noChangeArrowheads="1"/>
          </p:cNvSpPr>
          <p:nvPr userDrawn="1"/>
        </p:nvSpPr>
        <p:spPr bwMode="auto">
          <a:xfrm flipH="1" flipV="1">
            <a:off x="2876550" y="4438650"/>
            <a:ext cx="892175" cy="17463"/>
          </a:xfrm>
          <a:prstGeom prst="rect">
            <a:avLst/>
          </a:prstGeom>
          <a:solidFill>
            <a:srgbClr val="F8F8F8"/>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8" name="Rectangle 93"/>
          <p:cNvSpPr>
            <a:spLocks noChangeArrowheads="1"/>
          </p:cNvSpPr>
          <p:nvPr userDrawn="1"/>
        </p:nvSpPr>
        <p:spPr bwMode="auto">
          <a:xfrm flipH="1">
            <a:off x="2771775" y="4508500"/>
            <a:ext cx="892175" cy="17463"/>
          </a:xfrm>
          <a:prstGeom prst="rect">
            <a:avLst/>
          </a:prstGeom>
          <a:solidFill>
            <a:srgbClr val="F8F8F8"/>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9" name="Rectangle 94"/>
          <p:cNvSpPr>
            <a:spLocks noChangeArrowheads="1"/>
          </p:cNvSpPr>
          <p:nvPr userDrawn="1"/>
        </p:nvSpPr>
        <p:spPr bwMode="auto">
          <a:xfrm flipH="1">
            <a:off x="2671763" y="4510088"/>
            <a:ext cx="892175" cy="17462"/>
          </a:xfrm>
          <a:prstGeom prst="rect">
            <a:avLst/>
          </a:prstGeom>
          <a:solidFill>
            <a:srgbClr val="F8F8F8"/>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10" name="Rectangle 95"/>
          <p:cNvSpPr>
            <a:spLocks noChangeArrowheads="1"/>
          </p:cNvSpPr>
          <p:nvPr userDrawn="1"/>
        </p:nvSpPr>
        <p:spPr bwMode="auto">
          <a:xfrm flipH="1" flipV="1">
            <a:off x="158750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1" name="Rectangle 96"/>
          <p:cNvSpPr>
            <a:spLocks noChangeArrowheads="1"/>
          </p:cNvSpPr>
          <p:nvPr userDrawn="1"/>
        </p:nvSpPr>
        <p:spPr bwMode="auto">
          <a:xfrm flipH="1" flipV="1">
            <a:off x="1684338" y="4438650"/>
            <a:ext cx="892175" cy="17463"/>
          </a:xfrm>
          <a:prstGeom prst="rect">
            <a:avLst/>
          </a:prstGeom>
          <a:solidFill>
            <a:srgbClr val="CCE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2" name="Rectangle 97"/>
          <p:cNvSpPr>
            <a:spLocks noChangeArrowheads="1"/>
          </p:cNvSpPr>
          <p:nvPr userDrawn="1"/>
        </p:nvSpPr>
        <p:spPr bwMode="auto">
          <a:xfrm flipH="1" flipV="1">
            <a:off x="1882775" y="4438650"/>
            <a:ext cx="892175" cy="17463"/>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3" name="Rectangle 98"/>
          <p:cNvSpPr>
            <a:spLocks noChangeArrowheads="1"/>
          </p:cNvSpPr>
          <p:nvPr userDrawn="1"/>
        </p:nvSpPr>
        <p:spPr bwMode="auto">
          <a:xfrm flipH="1" flipV="1">
            <a:off x="178276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4" name="Rectangle 99"/>
          <p:cNvSpPr>
            <a:spLocks noChangeArrowheads="1"/>
          </p:cNvSpPr>
          <p:nvPr userDrawn="1"/>
        </p:nvSpPr>
        <p:spPr bwMode="auto">
          <a:xfrm flipH="1" flipV="1">
            <a:off x="198596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5" name="Rectangle 100"/>
          <p:cNvSpPr>
            <a:spLocks noChangeArrowheads="1"/>
          </p:cNvSpPr>
          <p:nvPr userDrawn="1"/>
        </p:nvSpPr>
        <p:spPr bwMode="auto">
          <a:xfrm flipH="1" flipV="1">
            <a:off x="2082800" y="4438650"/>
            <a:ext cx="892175" cy="17463"/>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6" name="Rectangle 101"/>
          <p:cNvSpPr>
            <a:spLocks noChangeArrowheads="1"/>
          </p:cNvSpPr>
          <p:nvPr userDrawn="1"/>
        </p:nvSpPr>
        <p:spPr bwMode="auto">
          <a:xfrm flipH="1" flipV="1">
            <a:off x="228123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7" name="Rectangle 102"/>
          <p:cNvSpPr>
            <a:spLocks noChangeArrowheads="1"/>
          </p:cNvSpPr>
          <p:nvPr userDrawn="1"/>
        </p:nvSpPr>
        <p:spPr bwMode="auto">
          <a:xfrm flipH="1" flipV="1">
            <a:off x="218122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8" name="Rectangle 103"/>
          <p:cNvSpPr>
            <a:spLocks noChangeArrowheads="1"/>
          </p:cNvSpPr>
          <p:nvPr userDrawn="1"/>
        </p:nvSpPr>
        <p:spPr bwMode="auto">
          <a:xfrm flipH="1" flipV="1">
            <a:off x="7937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9" name="Rectangle 104"/>
          <p:cNvSpPr>
            <a:spLocks noChangeArrowheads="1"/>
          </p:cNvSpPr>
          <p:nvPr userDrawn="1"/>
        </p:nvSpPr>
        <p:spPr bwMode="auto">
          <a:xfrm flipH="1" flipV="1">
            <a:off x="89058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0" name="Rectangle 105"/>
          <p:cNvSpPr>
            <a:spLocks noChangeArrowheads="1"/>
          </p:cNvSpPr>
          <p:nvPr userDrawn="1"/>
        </p:nvSpPr>
        <p:spPr bwMode="auto">
          <a:xfrm flipH="1" flipV="1">
            <a:off x="108902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1" name="Rectangle 106"/>
          <p:cNvSpPr>
            <a:spLocks noChangeArrowheads="1"/>
          </p:cNvSpPr>
          <p:nvPr userDrawn="1"/>
        </p:nvSpPr>
        <p:spPr bwMode="auto">
          <a:xfrm flipH="1" flipV="1">
            <a:off x="989013"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2" name="Rectangle 109"/>
          <p:cNvSpPr>
            <a:spLocks noChangeArrowheads="1"/>
          </p:cNvSpPr>
          <p:nvPr userDrawn="1"/>
        </p:nvSpPr>
        <p:spPr bwMode="auto">
          <a:xfrm flipH="1" flipV="1">
            <a:off x="148748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3" name="Rectangle 112"/>
          <p:cNvSpPr>
            <a:spLocks noChangeArrowheads="1"/>
          </p:cNvSpPr>
          <p:nvPr userDrawn="1"/>
        </p:nvSpPr>
        <p:spPr bwMode="auto">
          <a:xfrm flipH="1" flipV="1">
            <a:off x="96838" y="4438650"/>
            <a:ext cx="892175" cy="53975"/>
          </a:xfrm>
          <a:prstGeom prst="rect">
            <a:avLst/>
          </a:prstGeom>
          <a:solidFill>
            <a:srgbClr val="CCE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4" name="Rectangle 115"/>
          <p:cNvSpPr>
            <a:spLocks noChangeArrowheads="1"/>
          </p:cNvSpPr>
          <p:nvPr userDrawn="1"/>
        </p:nvSpPr>
        <p:spPr bwMode="auto">
          <a:xfrm flipH="1" flipV="1">
            <a:off x="398463" y="4438650"/>
            <a:ext cx="892175" cy="53975"/>
          </a:xfrm>
          <a:prstGeom prst="rect">
            <a:avLst/>
          </a:prstGeom>
          <a:solidFill>
            <a:srgbClr val="99C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5" name="Rectangle 119"/>
          <p:cNvSpPr>
            <a:spLocks noChangeArrowheads="1"/>
          </p:cNvSpPr>
          <p:nvPr userDrawn="1"/>
        </p:nvSpPr>
        <p:spPr bwMode="auto">
          <a:xfrm flipH="1" flipV="1">
            <a:off x="377190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6" name="Rectangle 120"/>
          <p:cNvSpPr>
            <a:spLocks noChangeArrowheads="1"/>
          </p:cNvSpPr>
          <p:nvPr userDrawn="1"/>
        </p:nvSpPr>
        <p:spPr bwMode="auto">
          <a:xfrm flipH="1" flipV="1">
            <a:off x="386873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7" name="Rectangle 122"/>
          <p:cNvSpPr>
            <a:spLocks noChangeArrowheads="1"/>
          </p:cNvSpPr>
          <p:nvPr userDrawn="1"/>
        </p:nvSpPr>
        <p:spPr bwMode="auto">
          <a:xfrm flipH="1" flipV="1">
            <a:off x="29781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8" name="Rectangle 123"/>
          <p:cNvSpPr>
            <a:spLocks noChangeArrowheads="1"/>
          </p:cNvSpPr>
          <p:nvPr userDrawn="1"/>
        </p:nvSpPr>
        <p:spPr bwMode="auto">
          <a:xfrm flipH="1" flipV="1">
            <a:off x="3074988" y="4438650"/>
            <a:ext cx="892175" cy="17463"/>
          </a:xfrm>
          <a:prstGeom prst="rect">
            <a:avLst/>
          </a:prstGeom>
          <a:solidFill>
            <a:srgbClr val="CCE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9" name="Rectangle 124"/>
          <p:cNvSpPr>
            <a:spLocks noChangeArrowheads="1"/>
          </p:cNvSpPr>
          <p:nvPr userDrawn="1"/>
        </p:nvSpPr>
        <p:spPr bwMode="auto">
          <a:xfrm flipH="1" flipV="1">
            <a:off x="3273425" y="4438650"/>
            <a:ext cx="892175" cy="17463"/>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0" name="Rectangle 125"/>
          <p:cNvSpPr>
            <a:spLocks noChangeArrowheads="1"/>
          </p:cNvSpPr>
          <p:nvPr userDrawn="1"/>
        </p:nvSpPr>
        <p:spPr bwMode="auto">
          <a:xfrm flipH="1" flipV="1">
            <a:off x="317341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1" name="Rectangle 126"/>
          <p:cNvSpPr>
            <a:spLocks noChangeArrowheads="1"/>
          </p:cNvSpPr>
          <p:nvPr userDrawn="1"/>
        </p:nvSpPr>
        <p:spPr bwMode="auto">
          <a:xfrm flipH="1" flipV="1">
            <a:off x="337661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2" name="Rectangle 127"/>
          <p:cNvSpPr>
            <a:spLocks noChangeArrowheads="1"/>
          </p:cNvSpPr>
          <p:nvPr userDrawn="1"/>
        </p:nvSpPr>
        <p:spPr bwMode="auto">
          <a:xfrm flipH="1" flipV="1">
            <a:off x="3473450" y="4438650"/>
            <a:ext cx="892175" cy="53975"/>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3" name="Rectangle 130"/>
          <p:cNvSpPr>
            <a:spLocks noChangeArrowheads="1"/>
          </p:cNvSpPr>
          <p:nvPr userDrawn="1"/>
        </p:nvSpPr>
        <p:spPr bwMode="auto">
          <a:xfrm flipH="1" flipV="1">
            <a:off x="218440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4" name="Rectangle 131"/>
          <p:cNvSpPr>
            <a:spLocks noChangeArrowheads="1"/>
          </p:cNvSpPr>
          <p:nvPr userDrawn="1"/>
        </p:nvSpPr>
        <p:spPr bwMode="auto">
          <a:xfrm flipH="1" flipV="1">
            <a:off x="228123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5" name="Rectangle 132"/>
          <p:cNvSpPr>
            <a:spLocks noChangeArrowheads="1"/>
          </p:cNvSpPr>
          <p:nvPr userDrawn="1"/>
        </p:nvSpPr>
        <p:spPr bwMode="auto">
          <a:xfrm flipH="1" flipV="1">
            <a:off x="247967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6" name="Rectangle 133"/>
          <p:cNvSpPr>
            <a:spLocks noChangeArrowheads="1"/>
          </p:cNvSpPr>
          <p:nvPr userDrawn="1"/>
        </p:nvSpPr>
        <p:spPr bwMode="auto">
          <a:xfrm flipH="1" flipV="1">
            <a:off x="237966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7" name="Rectangle 134"/>
          <p:cNvSpPr>
            <a:spLocks noChangeArrowheads="1"/>
          </p:cNvSpPr>
          <p:nvPr userDrawn="1"/>
        </p:nvSpPr>
        <p:spPr bwMode="auto">
          <a:xfrm flipH="1" flipV="1">
            <a:off x="2582863" y="4438650"/>
            <a:ext cx="892175" cy="17463"/>
          </a:xfrm>
          <a:prstGeom prst="rect">
            <a:avLst/>
          </a:prstGeom>
          <a:solidFill>
            <a:schemeClr val="accent1"/>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8" name="Rectangle 135"/>
          <p:cNvSpPr>
            <a:spLocks noChangeArrowheads="1"/>
          </p:cNvSpPr>
          <p:nvPr userDrawn="1"/>
        </p:nvSpPr>
        <p:spPr bwMode="auto">
          <a:xfrm flipH="1" flipV="1">
            <a:off x="2679700" y="4438650"/>
            <a:ext cx="892175" cy="17463"/>
          </a:xfrm>
          <a:prstGeom prst="rect">
            <a:avLst/>
          </a:prstGeom>
          <a:solidFill>
            <a:schemeClr val="accent1"/>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9" name="Rectangle 136"/>
          <p:cNvSpPr>
            <a:spLocks noChangeArrowheads="1"/>
          </p:cNvSpPr>
          <p:nvPr userDrawn="1"/>
        </p:nvSpPr>
        <p:spPr bwMode="auto">
          <a:xfrm flipH="1" flipV="1">
            <a:off x="2878138"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0" name="Rectangle 138"/>
          <p:cNvSpPr>
            <a:spLocks noChangeArrowheads="1"/>
          </p:cNvSpPr>
          <p:nvPr userDrawn="1"/>
        </p:nvSpPr>
        <p:spPr bwMode="auto">
          <a:xfrm flipH="1" flipV="1">
            <a:off x="13906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1" name="Rectangle 139"/>
          <p:cNvSpPr>
            <a:spLocks noChangeArrowheads="1"/>
          </p:cNvSpPr>
          <p:nvPr userDrawn="1"/>
        </p:nvSpPr>
        <p:spPr bwMode="auto">
          <a:xfrm flipH="1" flipV="1">
            <a:off x="1487488"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2" name="Rectangle 142"/>
          <p:cNvSpPr>
            <a:spLocks noChangeArrowheads="1"/>
          </p:cNvSpPr>
          <p:nvPr userDrawn="1"/>
        </p:nvSpPr>
        <p:spPr bwMode="auto">
          <a:xfrm flipH="1" flipV="1">
            <a:off x="1789113"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3" name="Rectangle 143"/>
          <p:cNvSpPr>
            <a:spLocks noChangeArrowheads="1"/>
          </p:cNvSpPr>
          <p:nvPr userDrawn="1"/>
        </p:nvSpPr>
        <p:spPr bwMode="auto">
          <a:xfrm flipH="1" flipV="1">
            <a:off x="18859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4" name="Rectangle 145"/>
          <p:cNvSpPr>
            <a:spLocks noChangeArrowheads="1"/>
          </p:cNvSpPr>
          <p:nvPr userDrawn="1"/>
        </p:nvSpPr>
        <p:spPr bwMode="auto">
          <a:xfrm flipH="1" flipV="1">
            <a:off x="1984375" y="4438650"/>
            <a:ext cx="892175" cy="53975"/>
          </a:xfrm>
          <a:prstGeom prst="rect">
            <a:avLst/>
          </a:prstGeom>
          <a:solidFill>
            <a:srgbClr val="66CCFF"/>
          </a:solidFill>
          <a:ln w="9525" algn="ctr">
            <a:noFill/>
            <a:miter lim="800000"/>
            <a:headEnd/>
            <a:tailEnd/>
          </a:ln>
          <a:effectLst/>
        </p:spPr>
        <p:txBody>
          <a:bodyPr rot="10800000" wrap="none" anchor="ctr"/>
          <a:lstStyle/>
          <a:p>
            <a:pPr>
              <a:defRPr/>
            </a:pPr>
            <a:endParaRPr lang="zh-CN" altLang="en-US">
              <a:ea typeface="宋体" pitchFamily="2" charset="-122"/>
            </a:endParaRPr>
          </a:p>
        </p:txBody>
      </p:sp>
      <p:pic>
        <p:nvPicPr>
          <p:cNvPr id="45" name="Picture 146" descr="JV-LOGO彩色版"/>
          <p:cNvPicPr>
            <a:picLocks noChangeAspect="1" noChangeArrowheads="1"/>
          </p:cNvPicPr>
          <p:nvPr userDrawn="1"/>
        </p:nvPicPr>
        <p:blipFill>
          <a:blip r:embed="rId3"/>
          <a:srcRect/>
          <a:stretch>
            <a:fillRect/>
          </a:stretch>
        </p:blipFill>
        <p:spPr bwMode="auto">
          <a:xfrm>
            <a:off x="71438" y="50800"/>
            <a:ext cx="2124075" cy="7778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2499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4"/>
          <p:cNvSpPr>
            <a:spLocks noGrp="1" noChangeArrowheads="1"/>
          </p:cNvSpPr>
          <p:nvPr>
            <p:ph type="body" idx="1"/>
          </p:nvPr>
        </p:nvSpPr>
        <p:spPr bwMode="auto">
          <a:xfrm>
            <a:off x="755650" y="1276350"/>
            <a:ext cx="793115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393255" name="Text Box 39"/>
          <p:cNvSpPr txBox="1">
            <a:spLocks noChangeArrowheads="1"/>
          </p:cNvSpPr>
          <p:nvPr userDrawn="1"/>
        </p:nvSpPr>
        <p:spPr bwMode="auto">
          <a:xfrm>
            <a:off x="2195513" y="260350"/>
            <a:ext cx="6948487" cy="611188"/>
          </a:xfrm>
          <a:prstGeom prst="rect">
            <a:avLst/>
          </a:prstGeom>
          <a:noFill/>
          <a:ln w="9525" algn="ctr">
            <a:noFill/>
            <a:miter lim="800000"/>
            <a:headEnd/>
            <a:tailEnd/>
          </a:ln>
          <a:effectLst/>
        </p:spPr>
        <p:txBody>
          <a:bodyPr anchor="b"/>
          <a:lstStyle/>
          <a:p>
            <a:pPr>
              <a:spcBef>
                <a:spcPct val="50000"/>
              </a:spcBef>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872"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iming>
    <p:tnLst>
      <p:par>
        <p:cTn id="1" dur="indefinite" restart="never" nodeType="tmRoot"/>
      </p:par>
    </p:tnLst>
  </p:timing>
  <p:txStyles>
    <p:titleStyle>
      <a:lvl1pPr algn="r" rtl="0" eaLnBrk="0" fontAlgn="base" hangingPunct="0">
        <a:spcBef>
          <a:spcPct val="0"/>
        </a:spcBef>
        <a:spcAft>
          <a:spcPct val="0"/>
        </a:spcAft>
        <a:defRPr sz="3600">
          <a:solidFill>
            <a:schemeClr val="bg1"/>
          </a:solidFill>
          <a:latin typeface="+mj-lt"/>
          <a:ea typeface="+mj-ea"/>
          <a:cs typeface="+mj-cs"/>
        </a:defRPr>
      </a:lvl1pPr>
      <a:lvl2pPr algn="r" rtl="0" eaLnBrk="0" fontAlgn="base" hangingPunct="0">
        <a:spcBef>
          <a:spcPct val="0"/>
        </a:spcBef>
        <a:spcAft>
          <a:spcPct val="0"/>
        </a:spcAft>
        <a:defRPr sz="3600">
          <a:solidFill>
            <a:schemeClr val="bg1"/>
          </a:solidFill>
          <a:latin typeface="Arial" charset="0"/>
          <a:ea typeface="黑体" pitchFamily="2" charset="-122"/>
        </a:defRPr>
      </a:lvl2pPr>
      <a:lvl3pPr algn="r" rtl="0" eaLnBrk="0" fontAlgn="base" hangingPunct="0">
        <a:spcBef>
          <a:spcPct val="0"/>
        </a:spcBef>
        <a:spcAft>
          <a:spcPct val="0"/>
        </a:spcAft>
        <a:defRPr sz="3600">
          <a:solidFill>
            <a:schemeClr val="bg1"/>
          </a:solidFill>
          <a:latin typeface="Arial" charset="0"/>
          <a:ea typeface="黑体" pitchFamily="2" charset="-122"/>
        </a:defRPr>
      </a:lvl3pPr>
      <a:lvl4pPr algn="r" rtl="0" eaLnBrk="0" fontAlgn="base" hangingPunct="0">
        <a:spcBef>
          <a:spcPct val="0"/>
        </a:spcBef>
        <a:spcAft>
          <a:spcPct val="0"/>
        </a:spcAft>
        <a:defRPr sz="3600">
          <a:solidFill>
            <a:schemeClr val="bg1"/>
          </a:solidFill>
          <a:latin typeface="Arial" charset="0"/>
          <a:ea typeface="黑体" pitchFamily="2" charset="-122"/>
        </a:defRPr>
      </a:lvl4pPr>
      <a:lvl5pPr algn="r" rtl="0" eaLnBrk="0" fontAlgn="base" hangingPunct="0">
        <a:spcBef>
          <a:spcPct val="0"/>
        </a:spcBef>
        <a:spcAft>
          <a:spcPct val="0"/>
        </a:spcAft>
        <a:defRPr sz="3600">
          <a:solidFill>
            <a:schemeClr val="bg1"/>
          </a:solidFill>
          <a:latin typeface="Arial" charset="0"/>
          <a:ea typeface="黑体" pitchFamily="2" charset="-122"/>
        </a:defRPr>
      </a:lvl5pPr>
      <a:lvl6pPr marL="457200" algn="r" rtl="0" fontAlgn="base">
        <a:spcBef>
          <a:spcPct val="0"/>
        </a:spcBef>
        <a:spcAft>
          <a:spcPct val="0"/>
        </a:spcAft>
        <a:defRPr sz="3600">
          <a:solidFill>
            <a:schemeClr val="bg1"/>
          </a:solidFill>
          <a:latin typeface="Arial" charset="0"/>
          <a:ea typeface="黑体" pitchFamily="2" charset="-122"/>
        </a:defRPr>
      </a:lvl6pPr>
      <a:lvl7pPr marL="914400" algn="r" rtl="0" fontAlgn="base">
        <a:spcBef>
          <a:spcPct val="0"/>
        </a:spcBef>
        <a:spcAft>
          <a:spcPct val="0"/>
        </a:spcAft>
        <a:defRPr sz="3600">
          <a:solidFill>
            <a:schemeClr val="bg1"/>
          </a:solidFill>
          <a:latin typeface="Arial" charset="0"/>
          <a:ea typeface="黑体" pitchFamily="2" charset="-122"/>
        </a:defRPr>
      </a:lvl7pPr>
      <a:lvl8pPr marL="1371600" algn="r" rtl="0" fontAlgn="base">
        <a:spcBef>
          <a:spcPct val="0"/>
        </a:spcBef>
        <a:spcAft>
          <a:spcPct val="0"/>
        </a:spcAft>
        <a:defRPr sz="3600">
          <a:solidFill>
            <a:schemeClr val="bg1"/>
          </a:solidFill>
          <a:latin typeface="Arial" charset="0"/>
          <a:ea typeface="黑体" pitchFamily="2" charset="-122"/>
        </a:defRPr>
      </a:lvl8pPr>
      <a:lvl9pPr marL="1828800" algn="r" rtl="0" fontAlgn="base">
        <a:spcBef>
          <a:spcPct val="0"/>
        </a:spcBef>
        <a:spcAft>
          <a:spcPct val="0"/>
        </a:spcAft>
        <a:defRPr sz="36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Blip>
          <a:blip r:embed="rId13"/>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0000"/>
        <a:buFont typeface="Wingdings" pitchFamily="2" charset="2"/>
        <a:buBlip>
          <a:blip r:embed="rId14"/>
        </a:buBlip>
        <a:defRPr sz="2400" b="1">
          <a:solidFill>
            <a:schemeClr val="tx1"/>
          </a:solidFill>
          <a:latin typeface="+mn-lt"/>
          <a:ea typeface="+mn-ea"/>
        </a:defRPr>
      </a:lvl2pPr>
      <a:lvl3pPr marL="1143000" indent="-228600" algn="l" rtl="0" eaLnBrk="0" fontAlgn="base" hangingPunct="0">
        <a:spcBef>
          <a:spcPct val="20000"/>
        </a:spcBef>
        <a:spcAft>
          <a:spcPct val="0"/>
        </a:spcAft>
        <a:buClr>
          <a:schemeClr val="tx1"/>
        </a:buClr>
        <a:buBlip>
          <a:blip r:embed="rId15"/>
        </a:buBlip>
        <a:defRPr sz="2000" b="1">
          <a:solidFill>
            <a:schemeClr val="tx1"/>
          </a:solidFill>
          <a:latin typeface="+mn-lt"/>
          <a:ea typeface="宋体" pitchFamily="2"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defRPr>
      </a:lvl5pPr>
      <a:lvl6pPr marL="2514600" indent="-228600" algn="l" rtl="0" fontAlgn="base">
        <a:spcBef>
          <a:spcPct val="20000"/>
        </a:spcBef>
        <a:spcAft>
          <a:spcPct val="0"/>
        </a:spcAft>
        <a:buChar char="»"/>
        <a:defRPr sz="2000" b="1">
          <a:solidFill>
            <a:schemeClr val="tx1"/>
          </a:solidFill>
          <a:latin typeface="+mn-lt"/>
          <a:ea typeface="楷体_GB2312" pitchFamily="49" charset="-122"/>
        </a:defRPr>
      </a:lvl6pPr>
      <a:lvl7pPr marL="2971800" indent="-228600" algn="l" rtl="0" fontAlgn="base">
        <a:spcBef>
          <a:spcPct val="20000"/>
        </a:spcBef>
        <a:spcAft>
          <a:spcPct val="0"/>
        </a:spcAft>
        <a:buChar char="»"/>
        <a:defRPr sz="2000" b="1">
          <a:solidFill>
            <a:schemeClr val="tx1"/>
          </a:solidFill>
          <a:latin typeface="+mn-lt"/>
          <a:ea typeface="楷体_GB2312" pitchFamily="49" charset="-122"/>
        </a:defRPr>
      </a:lvl7pPr>
      <a:lvl8pPr marL="3429000" indent="-228600" algn="l" rtl="0" fontAlgn="base">
        <a:spcBef>
          <a:spcPct val="20000"/>
        </a:spcBef>
        <a:spcAft>
          <a:spcPct val="0"/>
        </a:spcAft>
        <a:buChar char="»"/>
        <a:defRPr sz="2000" b="1">
          <a:solidFill>
            <a:schemeClr val="tx1"/>
          </a:solidFill>
          <a:latin typeface="+mn-lt"/>
          <a:ea typeface="楷体_GB2312" pitchFamily="49" charset="-122"/>
        </a:defRPr>
      </a:lvl8pPr>
      <a:lvl9pPr marL="3886200" indent="-228600" algn="l" rtl="0" fontAlgn="base">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23398;&#21592;&#32451;&#20064;&#21442;&#32771;&#31572;&#26696;/&#32451;&#20064;2/&#20351;&#29992;className&#25913;&#21464;&#26679;&#24335;/link.html"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23398;&#21592;&#32451;&#20064;&#21442;&#32771;&#31572;&#26696;/&#32451;&#20064;3/cols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23398;&#21592;&#32451;&#20064;&#21442;&#32771;&#31572;&#26696;/&#32451;&#20064;1/login.html"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91513" cy="633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t>本章任务</a:t>
            </a:r>
          </a:p>
        </p:txBody>
      </p:sp>
      <p:sp>
        <p:nvSpPr>
          <p:cNvPr id="6147" name="Rectangle 3"/>
          <p:cNvSpPr>
            <a:spLocks noGrp="1" noChangeArrowheads="1"/>
          </p:cNvSpPr>
          <p:nvPr>
            <p:ph type="body" idx="1"/>
          </p:nvPr>
        </p:nvSpPr>
        <p:spPr>
          <a:xfrm>
            <a:off x="755650" y="1000125"/>
            <a:ext cx="7931150" cy="1571625"/>
          </a:xfrm>
        </p:spPr>
        <p:txBody>
          <a:bodyPr/>
          <a:lstStyle/>
          <a:p>
            <a:pPr eaLnBrk="1" hangingPunct="1">
              <a:lnSpc>
                <a:spcPct val="150000"/>
              </a:lnSpc>
            </a:pPr>
            <a:r>
              <a:rPr lang="zh-CN" altLang="en-US" smtClean="0"/>
              <a:t>制作鼠标移动特效</a:t>
            </a:r>
            <a:endParaRPr lang="en-US" altLang="zh-CN" smtClean="0"/>
          </a:p>
          <a:p>
            <a:pPr eaLnBrk="1" hangingPunct="1">
              <a:lnSpc>
                <a:spcPct val="150000"/>
              </a:lnSpc>
            </a:pPr>
            <a:r>
              <a:rPr lang="zh-CN" altLang="en-US" smtClean="0"/>
              <a:t>制作随鼠标滚动的广告图片</a:t>
            </a:r>
            <a:endParaRPr lang="en-US" altLang="zh-CN" smtClean="0"/>
          </a:p>
        </p:txBody>
      </p:sp>
      <p:sp>
        <p:nvSpPr>
          <p:cNvPr id="6148" name="Rectangle 7"/>
          <p:cNvSpPr>
            <a:spLocks noChangeArrowheads="1"/>
          </p:cNvSpPr>
          <p:nvPr/>
        </p:nvSpPr>
        <p:spPr bwMode="auto">
          <a:xfrm>
            <a:off x="3708400" y="2420938"/>
            <a:ext cx="5256213" cy="576262"/>
          </a:xfrm>
          <a:prstGeom prst="rect">
            <a:avLst/>
          </a:prstGeom>
          <a:noFill/>
          <a:ln w="9525" algn="ctr">
            <a:noFill/>
            <a:miter lim="800000"/>
            <a:headEnd/>
            <a:tailEnd/>
          </a:ln>
        </p:spPr>
        <p:txBody>
          <a:bodyPr wrap="none" anchor="ctr"/>
          <a:lstStyle/>
          <a:p>
            <a:endParaRPr lang="zh-CN" altLang="en-US"/>
          </a:p>
        </p:txBody>
      </p:sp>
      <p:sp>
        <p:nvSpPr>
          <p:cNvPr id="6149" name="Line 8"/>
          <p:cNvSpPr>
            <a:spLocks noChangeShapeType="1"/>
          </p:cNvSpPr>
          <p:nvPr/>
        </p:nvSpPr>
        <p:spPr bwMode="auto">
          <a:xfrm>
            <a:off x="4067175" y="5157788"/>
            <a:ext cx="2520950" cy="0"/>
          </a:xfrm>
          <a:prstGeom prst="line">
            <a:avLst/>
          </a:prstGeom>
          <a:noFill/>
          <a:ln w="9525">
            <a:noFill/>
            <a:round/>
            <a:headEnd/>
            <a:tailEnd/>
          </a:ln>
        </p:spPr>
        <p:txBody>
          <a:bodyPr/>
          <a:lstStyle/>
          <a:p>
            <a:endParaRPr lang="zh-CN" altLang="en-US"/>
          </a:p>
        </p:txBody>
      </p:sp>
      <p:pic>
        <p:nvPicPr>
          <p:cNvPr id="6150" name="Picture 8" descr="F:\ACCP6.0\JavaScript\课件用书图片\images05\图2.JPG"/>
          <p:cNvPicPr>
            <a:picLocks noChangeAspect="1" noChangeArrowheads="1"/>
          </p:cNvPicPr>
          <p:nvPr/>
        </p:nvPicPr>
        <p:blipFill>
          <a:blip r:embed="rId2"/>
          <a:srcRect/>
          <a:stretch>
            <a:fillRect/>
          </a:stretch>
        </p:blipFill>
        <p:spPr bwMode="auto">
          <a:xfrm>
            <a:off x="500063" y="2571750"/>
            <a:ext cx="3324225" cy="1638300"/>
          </a:xfrm>
          <a:prstGeom prst="rect">
            <a:avLst/>
          </a:prstGeom>
          <a:noFill/>
          <a:ln w="9525">
            <a:noFill/>
            <a:miter lim="800000"/>
            <a:headEnd/>
            <a:tailEnd/>
          </a:ln>
        </p:spPr>
      </p:pic>
      <p:pic>
        <p:nvPicPr>
          <p:cNvPr id="6151" name="Picture 9" descr="F:\ACCP6.0\JavaScript\课件用书图片\images05\练习3-1.JPG"/>
          <p:cNvPicPr>
            <a:picLocks noChangeAspect="1" noChangeArrowheads="1"/>
          </p:cNvPicPr>
          <p:nvPr/>
        </p:nvPicPr>
        <p:blipFill>
          <a:blip r:embed="rId3"/>
          <a:srcRect/>
          <a:stretch>
            <a:fillRect/>
          </a:stretch>
        </p:blipFill>
        <p:spPr bwMode="auto">
          <a:xfrm>
            <a:off x="4357688" y="2500313"/>
            <a:ext cx="3590925" cy="340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JavaScript访问样式的常用方法</a:t>
            </a:r>
            <a:endParaRPr lang="zh-CN" altLang="en-US" smtClean="0"/>
          </a:p>
        </p:txBody>
      </p:sp>
      <p:sp>
        <p:nvSpPr>
          <p:cNvPr id="4" name="内容占位符 2"/>
          <p:cNvSpPr txBox="1">
            <a:spLocks/>
          </p:cNvSpPr>
          <p:nvPr/>
        </p:nvSpPr>
        <p:spPr bwMode="auto">
          <a:xfrm>
            <a:off x="998538" y="1143000"/>
            <a:ext cx="7931150" cy="866775"/>
          </a:xfrm>
          <a:prstGeom prst="rect">
            <a:avLst/>
          </a:prstGeom>
          <a:noFill/>
          <a:ln w="9525">
            <a:noFill/>
            <a:miter lim="800000"/>
            <a:headEnd/>
            <a:tailEnd/>
          </a:ln>
        </p:spPr>
        <p:txBody>
          <a:bodyPr/>
          <a:lstStyle/>
          <a:p>
            <a:pPr marL="342900" indent="-342900" algn="l" eaLnBrk="0" hangingPunct="0">
              <a:spcBef>
                <a:spcPct val="20000"/>
              </a:spcBef>
              <a:buClr>
                <a:schemeClr val="tx2"/>
              </a:buClr>
              <a:buFont typeface="Wingdings" pitchFamily="2" charset="2"/>
              <a:buBlip>
                <a:blip r:embed="rId2"/>
              </a:buBlip>
              <a:defRPr/>
            </a:pPr>
            <a:r>
              <a:rPr lang="zh-CN" altLang="en-US" sz="2800" b="1" kern="0" dirty="0">
                <a:latin typeface="+mn-lt"/>
                <a:ea typeface="+mn-ea"/>
              </a:rPr>
              <a:t>如何动态改变页面元素的样式？</a:t>
            </a:r>
          </a:p>
        </p:txBody>
      </p:sp>
      <p:pic>
        <p:nvPicPr>
          <p:cNvPr id="15364" name="Picture 49" descr="问题"/>
          <p:cNvPicPr>
            <a:picLocks noChangeAspect="1" noChangeArrowheads="1"/>
          </p:cNvPicPr>
          <p:nvPr/>
        </p:nvPicPr>
        <p:blipFill>
          <a:blip r:embed="rId3"/>
          <a:srcRect/>
          <a:stretch>
            <a:fillRect/>
          </a:stretch>
        </p:blipFill>
        <p:spPr bwMode="auto">
          <a:xfrm>
            <a:off x="142875" y="1025525"/>
            <a:ext cx="917575" cy="688975"/>
          </a:xfrm>
          <a:prstGeom prst="rect">
            <a:avLst/>
          </a:prstGeom>
          <a:noFill/>
          <a:ln w="9525">
            <a:noFill/>
            <a:miter lim="800000"/>
            <a:headEnd/>
            <a:tailEnd/>
          </a:ln>
        </p:spPr>
      </p:pic>
      <p:pic>
        <p:nvPicPr>
          <p:cNvPr id="64514" name="Picture 2"/>
          <p:cNvPicPr>
            <a:picLocks noChangeAspect="1" noChangeArrowheads="1"/>
          </p:cNvPicPr>
          <p:nvPr/>
        </p:nvPicPr>
        <p:blipFill>
          <a:blip r:embed="rId4"/>
          <a:srcRect/>
          <a:stretch>
            <a:fillRect/>
          </a:stretch>
        </p:blipFill>
        <p:spPr bwMode="auto">
          <a:xfrm>
            <a:off x="2000250" y="2000250"/>
            <a:ext cx="5564188" cy="3286125"/>
          </a:xfrm>
          <a:prstGeom prst="rect">
            <a:avLst/>
          </a:prstGeom>
          <a:noFill/>
          <a:ln w="9525">
            <a:noFill/>
            <a:miter lim="800000"/>
            <a:headEnd/>
            <a:tailEnd/>
          </a:ln>
        </p:spPr>
      </p:pic>
      <p:pic>
        <p:nvPicPr>
          <p:cNvPr id="7" name="Picture 50" descr="分析1"/>
          <p:cNvPicPr>
            <a:picLocks noChangeAspect="1" noChangeArrowheads="1"/>
          </p:cNvPicPr>
          <p:nvPr/>
        </p:nvPicPr>
        <p:blipFill>
          <a:blip r:embed="rId5"/>
          <a:srcRect/>
          <a:stretch>
            <a:fillRect/>
          </a:stretch>
        </p:blipFill>
        <p:spPr bwMode="auto">
          <a:xfrm>
            <a:off x="214313" y="1857375"/>
            <a:ext cx="917575" cy="688975"/>
          </a:xfrm>
          <a:prstGeom prst="rect">
            <a:avLst/>
          </a:prstGeom>
          <a:noFill/>
          <a:ln w="9525">
            <a:noFill/>
            <a:miter lim="800000"/>
            <a:headEnd/>
            <a:tailEnd/>
          </a:ln>
        </p:spPr>
      </p:pic>
      <p:sp>
        <p:nvSpPr>
          <p:cNvPr id="8" name="TextBox 7"/>
          <p:cNvSpPr txBox="1"/>
          <p:nvPr/>
        </p:nvSpPr>
        <p:spPr>
          <a:xfrm>
            <a:off x="1071563" y="2071688"/>
            <a:ext cx="6572250" cy="2678112"/>
          </a:xfrm>
          <a:prstGeom prst="rect">
            <a:avLst/>
          </a:prstGeom>
          <a:noFill/>
        </p:spPr>
        <p:txBody>
          <a:bodyPr>
            <a:spAutoFit/>
          </a:bodyPr>
          <a:lstStyle/>
          <a:p>
            <a:pPr marL="457200" indent="-457200" algn="l">
              <a:lnSpc>
                <a:spcPct val="150000"/>
              </a:lnSpc>
              <a:buFont typeface="+mj-lt"/>
              <a:buAutoNum type="arabicPeriod"/>
              <a:defRPr/>
            </a:pPr>
            <a:r>
              <a:rPr lang="zh-CN" altLang="en-US" sz="2800" b="1" dirty="0"/>
              <a:t>使用</a:t>
            </a:r>
            <a:r>
              <a:rPr lang="en-US" sz="2800" b="1" dirty="0" err="1"/>
              <a:t>getElement</a:t>
            </a:r>
            <a:r>
              <a:rPr lang="zh-CN" altLang="en-US" sz="2800" b="1" dirty="0"/>
              <a:t>系列方法访问元素</a:t>
            </a:r>
            <a:endParaRPr lang="en-US" altLang="zh-CN" sz="2800" b="1" dirty="0"/>
          </a:p>
          <a:p>
            <a:pPr marL="457200" indent="-457200" algn="l">
              <a:lnSpc>
                <a:spcPct val="150000"/>
              </a:lnSpc>
              <a:buFont typeface="+mj-lt"/>
              <a:buAutoNum type="arabicPeriod"/>
              <a:defRPr/>
            </a:pPr>
            <a:r>
              <a:rPr lang="zh-CN" altLang="en-US" sz="2800" b="1" dirty="0">
                <a:latin typeface="+mj-ea"/>
                <a:ea typeface="+mj-ea"/>
              </a:rPr>
              <a:t>改变样式属性：</a:t>
            </a:r>
            <a:endParaRPr lang="en-US" altLang="zh-CN" sz="2800" b="1" dirty="0">
              <a:latin typeface="+mj-ea"/>
              <a:ea typeface="+mj-ea"/>
            </a:endParaRPr>
          </a:p>
          <a:p>
            <a:pPr marL="971550" lvl="1" indent="-514350" algn="l">
              <a:lnSpc>
                <a:spcPct val="150000"/>
              </a:lnSpc>
              <a:buFont typeface="+mj-ea"/>
              <a:buAutoNum type="circleNumDbPlain"/>
              <a:defRPr/>
            </a:pPr>
            <a:r>
              <a:rPr lang="en-US" altLang="zh-CN" sz="2800" b="1" dirty="0">
                <a:latin typeface="+mj-lt"/>
                <a:ea typeface="+mj-ea"/>
              </a:rPr>
              <a:t>Style</a:t>
            </a:r>
            <a:r>
              <a:rPr lang="en-US" altLang="zh-CN" sz="2800" b="1" dirty="0">
                <a:latin typeface="+mj-ea"/>
                <a:ea typeface="+mj-ea"/>
              </a:rPr>
              <a:t>属性</a:t>
            </a:r>
          </a:p>
          <a:p>
            <a:pPr marL="971550" lvl="1" indent="-514350" algn="l">
              <a:lnSpc>
                <a:spcPct val="150000"/>
              </a:lnSpc>
              <a:buFont typeface="+mj-ea"/>
              <a:buAutoNum type="circleNumDbPlain"/>
              <a:defRPr/>
            </a:pPr>
            <a:r>
              <a:rPr lang="en-US" altLang="zh-CN" sz="2800" b="1" dirty="0">
                <a:latin typeface="+mj-lt"/>
                <a:ea typeface="+mj-ea"/>
              </a:rPr>
              <a:t>className</a:t>
            </a:r>
            <a:r>
              <a:rPr lang="en-US" altLang="zh-CN" sz="2800" b="1" dirty="0">
                <a:latin typeface="+mj-ea"/>
                <a:ea typeface="+mj-ea"/>
              </a:rPr>
              <a:t>属性</a:t>
            </a:r>
            <a:endParaRPr lang="zh-CN" altLang="en-US" sz="28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64514"/>
                                        </p:tgtEl>
                                      </p:cBhvr>
                                    </p:animEffect>
                                    <p:set>
                                      <p:cBhvr>
                                        <p:cTn id="7" dur="1" fill="hold">
                                          <p:stCondLst>
                                            <p:cond delay="499"/>
                                          </p:stCondLst>
                                        </p:cTn>
                                        <p:tgtEl>
                                          <p:spTgt spid="64514"/>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zh-CN" b="1" smtClean="0"/>
              <a:t> </a:t>
            </a:r>
            <a:r>
              <a:rPr lang="en-US" altLang="zh-CN" b="1" smtClean="0"/>
              <a:t>Style</a:t>
            </a:r>
            <a:r>
              <a:rPr lang="zh-CN" b="1" smtClean="0"/>
              <a:t>属性</a:t>
            </a:r>
            <a:endParaRPr lang="zh-CN" altLang="en-US" smtClean="0"/>
          </a:p>
        </p:txBody>
      </p:sp>
      <p:sp>
        <p:nvSpPr>
          <p:cNvPr id="16387" name="内容占位符 2"/>
          <p:cNvSpPr>
            <a:spLocks noGrp="1"/>
          </p:cNvSpPr>
          <p:nvPr>
            <p:ph idx="1"/>
          </p:nvPr>
        </p:nvSpPr>
        <p:spPr>
          <a:xfrm>
            <a:off x="1214438" y="1214438"/>
            <a:ext cx="6316662" cy="652462"/>
          </a:xfrm>
        </p:spPr>
        <p:txBody>
          <a:bodyPr/>
          <a:lstStyle/>
          <a:p>
            <a:pPr>
              <a:buFont typeface="Wingdings" pitchFamily="2" charset="2"/>
              <a:buNone/>
            </a:pPr>
            <a:r>
              <a:rPr lang="en-US" altLang="zh-CN" smtClean="0"/>
              <a:t>HTML</a:t>
            </a:r>
            <a:r>
              <a:rPr lang="zh-CN" altLang="en-US" smtClean="0"/>
              <a:t>元素</a:t>
            </a:r>
            <a:r>
              <a:rPr lang="en-US" altLang="zh-CN" smtClean="0"/>
              <a:t>.style.</a:t>
            </a:r>
            <a:r>
              <a:rPr lang="zh-CN" altLang="en-US" smtClean="0"/>
              <a:t>样式属性＝</a:t>
            </a:r>
            <a:r>
              <a:rPr lang="en-US" altLang="zh-CN" smtClean="0"/>
              <a:t>"</a:t>
            </a:r>
            <a:r>
              <a:rPr lang="zh-CN" altLang="en-US" smtClean="0"/>
              <a:t>值</a:t>
            </a:r>
            <a:r>
              <a:rPr lang="en-US" altLang="zh-CN" smtClean="0"/>
              <a:t>"</a:t>
            </a:r>
            <a:endParaRPr lang="zh-CN" altLang="en-US" smtClean="0"/>
          </a:p>
        </p:txBody>
      </p:sp>
      <p:pic>
        <p:nvPicPr>
          <p:cNvPr id="16388" name="Picture 53" descr="语法"/>
          <p:cNvPicPr>
            <a:picLocks noChangeAspect="1" noChangeArrowheads="1"/>
          </p:cNvPicPr>
          <p:nvPr/>
        </p:nvPicPr>
        <p:blipFill>
          <a:blip r:embed="rId2"/>
          <a:srcRect/>
          <a:stretch>
            <a:fillRect/>
          </a:stretch>
        </p:blipFill>
        <p:spPr bwMode="auto">
          <a:xfrm>
            <a:off x="214313" y="1071563"/>
            <a:ext cx="917575" cy="688975"/>
          </a:xfrm>
          <a:prstGeom prst="rect">
            <a:avLst/>
          </a:prstGeom>
          <a:noFill/>
          <a:ln w="9525">
            <a:noFill/>
            <a:miter lim="800000"/>
            <a:headEnd/>
            <a:tailEnd/>
          </a:ln>
        </p:spPr>
      </p:pic>
      <p:sp>
        <p:nvSpPr>
          <p:cNvPr id="5" name="圆角矩形 11"/>
          <p:cNvSpPr>
            <a:spLocks noChangeArrowheads="1"/>
          </p:cNvSpPr>
          <p:nvPr/>
        </p:nvSpPr>
        <p:spPr bwMode="auto">
          <a:xfrm>
            <a:off x="857250" y="2000250"/>
            <a:ext cx="7429500" cy="1349375"/>
          </a:xfrm>
          <a:prstGeom prst="roundRect">
            <a:avLst>
              <a:gd name="adj" fmla="val 374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200000"/>
              </a:lnSpc>
              <a:defRPr/>
            </a:pPr>
            <a:r>
              <a:rPr lang="en-US" sz="2000" b="1" dirty="0" err="1">
                <a:latin typeface="+mj-lt"/>
              </a:rPr>
              <a:t>document.getElementById</a:t>
            </a:r>
            <a:r>
              <a:rPr lang="en-US" sz="2000" b="1" dirty="0">
                <a:latin typeface="+mj-lt"/>
              </a:rPr>
              <a:t>("titles").</a:t>
            </a:r>
            <a:r>
              <a:rPr lang="en-US" sz="2000" b="1" dirty="0" err="1">
                <a:latin typeface="+mj-lt"/>
              </a:rPr>
              <a:t>style</a:t>
            </a:r>
            <a:r>
              <a:rPr lang="en-US" sz="2000" b="1" dirty="0" err="1">
                <a:solidFill>
                  <a:srgbClr val="FF0000"/>
                </a:solidFill>
                <a:latin typeface="+mj-lt"/>
              </a:rPr>
              <a:t>.color</a:t>
            </a:r>
            <a:r>
              <a:rPr lang="en-US" sz="2000" b="1" dirty="0">
                <a:latin typeface="+mj-lt"/>
              </a:rPr>
              <a:t>="#ff0000";</a:t>
            </a:r>
            <a:endParaRPr lang="zh-CN" altLang="en-US" sz="2000" b="1" dirty="0">
              <a:latin typeface="+mj-lt"/>
            </a:endParaRPr>
          </a:p>
          <a:p>
            <a:pPr algn="l">
              <a:lnSpc>
                <a:spcPct val="200000"/>
              </a:lnSpc>
              <a:defRPr/>
            </a:pPr>
            <a:r>
              <a:rPr lang="en-US" sz="2000" b="1" dirty="0" err="1">
                <a:latin typeface="+mj-lt"/>
              </a:rPr>
              <a:t>document.getElementById</a:t>
            </a:r>
            <a:r>
              <a:rPr lang="en-US" sz="2000" b="1" dirty="0">
                <a:latin typeface="+mj-lt"/>
              </a:rPr>
              <a:t>("titles").</a:t>
            </a:r>
            <a:r>
              <a:rPr lang="en-US" sz="2000" b="1" dirty="0" err="1">
                <a:latin typeface="+mj-lt"/>
              </a:rPr>
              <a:t>style</a:t>
            </a:r>
            <a:r>
              <a:rPr lang="en-US" sz="2000" b="1" dirty="0" err="1">
                <a:solidFill>
                  <a:srgbClr val="FF0000"/>
                </a:solidFill>
                <a:latin typeface="+mj-lt"/>
              </a:rPr>
              <a:t>.font</a:t>
            </a:r>
            <a:r>
              <a:rPr lang="en-US" sz="2000" b="1" dirty="0">
                <a:solidFill>
                  <a:srgbClr val="FF0000"/>
                </a:solidFill>
                <a:latin typeface="+mj-lt"/>
              </a:rPr>
              <a:t>-size</a:t>
            </a:r>
            <a:r>
              <a:rPr lang="en-US" sz="2000" b="1" dirty="0">
                <a:latin typeface="+mj-lt"/>
              </a:rPr>
              <a:t>="25p";</a:t>
            </a:r>
            <a:endParaRPr lang="zh-CN" altLang="en-US" sz="2000" b="1" dirty="0">
              <a:latin typeface="+mj-lt"/>
            </a:endParaRPr>
          </a:p>
        </p:txBody>
      </p:sp>
      <p:sp>
        <p:nvSpPr>
          <p:cNvPr id="6" name="矩形 5"/>
          <p:cNvSpPr/>
          <p:nvPr/>
        </p:nvSpPr>
        <p:spPr>
          <a:xfrm>
            <a:off x="7715250" y="2714625"/>
            <a:ext cx="571500" cy="584200"/>
          </a:xfrm>
          <a:prstGeom prst="rect">
            <a:avLst/>
          </a:prstGeom>
          <a:noFill/>
        </p:spPr>
        <p:txBody>
          <a:bodyPr>
            <a:spAutoFit/>
          </a:bodyPr>
          <a:lstStyle/>
          <a:p>
            <a:pPr>
              <a:defRPr/>
            </a:pPr>
            <a:r>
              <a:rPr lang="en-US" altLang="zh-CN" sz="3200" b="1" dirty="0">
                <a:solidFill>
                  <a:srgbClr val="FF0000"/>
                </a:solidFill>
              </a:rPr>
              <a:t>×</a:t>
            </a:r>
            <a:endParaRPr lang="zh-CN" altLang="en-US" sz="3200" b="1" dirty="0">
              <a:solidFill>
                <a:srgbClr val="FF0000"/>
              </a:solidFill>
              <a:latin typeface="+mj-lt"/>
            </a:endParaRPr>
          </a:p>
        </p:txBody>
      </p:sp>
      <p:sp>
        <p:nvSpPr>
          <p:cNvPr id="7" name="矩形 6"/>
          <p:cNvSpPr/>
          <p:nvPr/>
        </p:nvSpPr>
        <p:spPr>
          <a:xfrm>
            <a:off x="7715250" y="2139950"/>
            <a:ext cx="571500" cy="646113"/>
          </a:xfrm>
          <a:prstGeom prst="rect">
            <a:avLst/>
          </a:prstGeom>
          <a:noFill/>
        </p:spPr>
        <p:txBody>
          <a:bodyPr>
            <a:spAutoFit/>
          </a:bodyPr>
          <a:lstStyle/>
          <a:p>
            <a:pPr>
              <a:defRPr/>
            </a:pPr>
            <a:r>
              <a:rPr lang="zh-CN" altLang="en-US" sz="3600" dirty="0">
                <a:solidFill>
                  <a:srgbClr val="FF0000"/>
                </a:solidFill>
              </a:rPr>
              <a:t>√</a:t>
            </a:r>
            <a:endParaRPr lang="zh-CN" altLang="en-US" sz="3600"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style</a:t>
            </a:r>
            <a:r>
              <a:rPr lang="zh-CN" smtClean="0"/>
              <a:t>对象的属性</a:t>
            </a:r>
            <a:endParaRPr lang="zh-CN" altLang="en-US" smtClean="0"/>
          </a:p>
        </p:txBody>
      </p:sp>
      <p:sp>
        <p:nvSpPr>
          <p:cNvPr id="17411" name="内容占位符 2"/>
          <p:cNvSpPr>
            <a:spLocks noGrp="1"/>
          </p:cNvSpPr>
          <p:nvPr>
            <p:ph idx="1"/>
          </p:nvPr>
        </p:nvSpPr>
        <p:spPr>
          <a:xfrm>
            <a:off x="755650" y="1071563"/>
            <a:ext cx="7931150" cy="652462"/>
          </a:xfrm>
        </p:spPr>
        <p:txBody>
          <a:bodyPr/>
          <a:lstStyle/>
          <a:p>
            <a:r>
              <a:rPr lang="en-US" altLang="zh-CN" smtClean="0"/>
              <a:t> style</a:t>
            </a:r>
            <a:r>
              <a:rPr lang="zh-CN" altLang="en-US" smtClean="0"/>
              <a:t>对象的常用属性</a:t>
            </a:r>
          </a:p>
        </p:txBody>
      </p:sp>
      <p:graphicFrame>
        <p:nvGraphicFramePr>
          <p:cNvPr id="4" name="表格 3"/>
          <p:cNvGraphicFramePr>
            <a:graphicFrameLocks noGrp="1"/>
          </p:cNvGraphicFramePr>
          <p:nvPr/>
        </p:nvGraphicFramePr>
        <p:xfrm>
          <a:off x="714375" y="1714500"/>
          <a:ext cx="8072438" cy="4793301"/>
        </p:xfrm>
        <a:graphic>
          <a:graphicData uri="http://schemas.openxmlformats.org/drawingml/2006/table">
            <a:tbl>
              <a:tblPr/>
              <a:tblGrid>
                <a:gridCol w="1714500"/>
                <a:gridCol w="2643188"/>
                <a:gridCol w="3714750"/>
              </a:tblGrid>
              <a:tr h="500063">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类别</a:t>
                      </a:r>
                      <a:endParaRPr kumimoji="0" 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dpi="0" rotWithShape="1">
                      <a:blip r:embed="rId2"/>
                      <a:srcRect/>
                      <a:stretch>
                        <a:fillRect/>
                      </a:stretch>
                    </a:blip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属性</a:t>
                      </a:r>
                      <a:endParaRPr kumimoji="0" 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dpi="0" rotWithShape="1">
                      <a:blip r:embed="rId2"/>
                      <a:srcRect/>
                      <a:stretch>
                        <a:fillRect/>
                      </a:stretch>
                    </a:blip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描述</a:t>
                      </a:r>
                      <a:endParaRPr kumimoji="0" 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dpi="0" rotWithShape="1">
                      <a:blip r:embed="rId2"/>
                      <a:srcRect/>
                      <a:stretch>
                        <a:fillRect/>
                      </a:stretch>
                    </a:blipFill>
                  </a:tcPr>
                </a:tc>
              </a:tr>
              <a:tr h="500063">
                <a:tc row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Background</a:t>
                      </a:r>
                      <a:endParaRPr kumimoji="0" lang="zh-CN"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宋体" pitchFamily="2" charset="-122"/>
                          <a:cs typeface="Times New Roman" pitchFamily="18" charset="0"/>
                        </a:rPr>
                        <a:t>（背景）</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backgroundColor</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设置元素的背景颜色</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backgroundImage</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设置元素的背景图像</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backgroundRepeat</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设置是否及如何重复背景图像</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rowSpan="6">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Text</a:t>
                      </a:r>
                      <a:endParaRPr kumimoji="0" lang="zh-CN"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宋体" pitchFamily="2" charset="-122"/>
                          <a:cs typeface="Times New Roman" pitchFamily="18" charset="0"/>
                        </a:rPr>
                        <a:t>（文本）</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fontSize</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设置元素的字体大小</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fontWeight</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设置字体的粗细</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textAlign</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排列文本</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textDecoration</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设置文本的修饰</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font</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在一行设置所有的字体属性</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color</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设置文本的颜色</a:t>
                      </a:r>
                    </a:p>
                  </a:txBody>
                  <a:tcPr marL="59009" marR="5900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表格 4"/>
          <p:cNvGraphicFramePr>
            <a:graphicFrameLocks noGrp="1"/>
          </p:cNvGraphicFramePr>
          <p:nvPr/>
        </p:nvGraphicFramePr>
        <p:xfrm>
          <a:off x="714375" y="1714500"/>
          <a:ext cx="8072495" cy="4786346"/>
        </p:xfrm>
        <a:graphic>
          <a:graphicData uri="http://schemas.openxmlformats.org/drawingml/2006/table">
            <a:tbl>
              <a:tblPr/>
              <a:tblGrid>
                <a:gridCol w="1714512"/>
                <a:gridCol w="2643206"/>
                <a:gridCol w="3714777"/>
              </a:tblGrid>
              <a:tr h="500066">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类别</a:t>
                      </a:r>
                      <a:endParaRPr lang="zh-CN" sz="2000" kern="100" dirty="0">
                        <a:solidFill>
                          <a:schemeClr val="bg1"/>
                        </a:solidFill>
                        <a:latin typeface="Times New Roman"/>
                        <a:ea typeface="宋体"/>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属性</a:t>
                      </a:r>
                      <a:endParaRPr lang="zh-CN" sz="2000" kern="100" dirty="0">
                        <a:solidFill>
                          <a:schemeClr val="bg1"/>
                        </a:solidFill>
                        <a:latin typeface="Times New Roman"/>
                        <a:ea typeface="宋体"/>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描述</a:t>
                      </a:r>
                      <a:endParaRPr lang="zh-CN" sz="2000" kern="100" dirty="0">
                        <a:solidFill>
                          <a:schemeClr val="bg1"/>
                        </a:solidFill>
                        <a:latin typeface="Times New Roman"/>
                        <a:ea typeface="宋体"/>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500066">
                <a:tc rowSpan="2">
                  <a:txBody>
                    <a:bodyPr/>
                    <a:lstStyle/>
                    <a:p>
                      <a:pPr algn="ctr">
                        <a:lnSpc>
                          <a:spcPct val="150000"/>
                        </a:lnSpc>
                        <a:spcAft>
                          <a:spcPts val="0"/>
                        </a:spcAft>
                      </a:pPr>
                      <a:r>
                        <a:rPr lang="en-US" sz="1800" b="1" kern="100" dirty="0">
                          <a:latin typeface="+mj-lt"/>
                          <a:ea typeface="+mn-ea"/>
                          <a:cs typeface="Times New Roman"/>
                        </a:rPr>
                        <a:t>Padding</a:t>
                      </a:r>
                      <a:endParaRPr lang="zh-CN" sz="1800" b="1" kern="100" dirty="0">
                        <a:latin typeface="+mj-lt"/>
                        <a:ea typeface="+mn-ea"/>
                        <a:cs typeface="Times New Roman"/>
                      </a:endParaRPr>
                    </a:p>
                    <a:p>
                      <a:pPr algn="ctr">
                        <a:lnSpc>
                          <a:spcPct val="150000"/>
                        </a:lnSpc>
                        <a:spcAft>
                          <a:spcPts val="0"/>
                        </a:spcAft>
                      </a:pPr>
                      <a:r>
                        <a:rPr lang="zh-CN" sz="1800" kern="100" dirty="0">
                          <a:latin typeface="+mn-ea"/>
                          <a:ea typeface="+mn-ea"/>
                          <a:cs typeface="Times New Roman"/>
                        </a:rPr>
                        <a:t>（边距）</a:t>
                      </a: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en-US" sz="1800" b="1" kern="100" dirty="0">
                          <a:latin typeface="+mj-lt"/>
                          <a:ea typeface="+mn-ea"/>
                          <a:cs typeface="Times New Roman"/>
                        </a:rPr>
                        <a:t>padding</a:t>
                      </a:r>
                      <a:endParaRPr lang="zh-CN" sz="1800" b="1" kern="100" dirty="0">
                        <a:latin typeface="+mj-lt"/>
                        <a:ea typeface="+mn-ea"/>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kern="100" dirty="0">
                          <a:latin typeface="+mn-ea"/>
                          <a:ea typeface="+mn-ea"/>
                          <a:cs typeface="Times New Roman"/>
                        </a:rPr>
                        <a:t>设置元素的填充</a:t>
                      </a: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714512">
                <a:tc vMerge="1">
                  <a:txBody>
                    <a:bodyPr/>
                    <a:lstStyle/>
                    <a:p>
                      <a:endParaRPr lang="zh-CN" altLang="en-US"/>
                    </a:p>
                  </a:txBody>
                  <a:tcPr/>
                </a:tc>
                <a:tc>
                  <a:txBody>
                    <a:bodyPr/>
                    <a:lstStyle/>
                    <a:p>
                      <a:pPr algn="just">
                        <a:lnSpc>
                          <a:spcPct val="150000"/>
                        </a:lnSpc>
                        <a:spcAft>
                          <a:spcPts val="0"/>
                        </a:spcAft>
                      </a:pPr>
                      <a:r>
                        <a:rPr lang="en-US" sz="1800" b="1" kern="100" dirty="0" err="1">
                          <a:latin typeface="+mj-lt"/>
                          <a:ea typeface="+mn-ea"/>
                          <a:cs typeface="Times New Roman"/>
                        </a:rPr>
                        <a:t>paddingTop</a:t>
                      </a:r>
                      <a:r>
                        <a:rPr lang="en-US" sz="1800" b="1" kern="100" dirty="0">
                          <a:latin typeface="+mj-lt"/>
                          <a:ea typeface="+mn-ea"/>
                          <a:cs typeface="Times New Roman"/>
                        </a:rPr>
                        <a:t> </a:t>
                      </a:r>
                      <a:r>
                        <a:rPr lang="en-US" sz="1800" b="1" kern="100" dirty="0" err="1">
                          <a:latin typeface="+mj-lt"/>
                          <a:ea typeface="+mn-ea"/>
                          <a:cs typeface="Times New Roman"/>
                        </a:rPr>
                        <a:t>paddingBottom</a:t>
                      </a:r>
                      <a:endParaRPr lang="zh-CN" sz="1800" b="1" kern="100" dirty="0">
                        <a:latin typeface="+mj-lt"/>
                        <a:ea typeface="+mn-ea"/>
                        <a:cs typeface="Times New Roman"/>
                      </a:endParaRPr>
                    </a:p>
                    <a:p>
                      <a:pPr algn="just">
                        <a:lnSpc>
                          <a:spcPct val="150000"/>
                        </a:lnSpc>
                        <a:spcAft>
                          <a:spcPts val="0"/>
                        </a:spcAft>
                      </a:pPr>
                      <a:r>
                        <a:rPr lang="en-US" sz="1800" b="1" kern="100" dirty="0" err="1">
                          <a:latin typeface="+mj-lt"/>
                          <a:ea typeface="+mn-ea"/>
                          <a:cs typeface="Times New Roman"/>
                        </a:rPr>
                        <a:t>paddingLeft</a:t>
                      </a:r>
                      <a:endParaRPr lang="zh-CN" sz="1800" b="1" kern="100" dirty="0">
                        <a:latin typeface="+mj-lt"/>
                        <a:ea typeface="+mn-ea"/>
                        <a:cs typeface="Times New Roman"/>
                      </a:endParaRPr>
                    </a:p>
                    <a:p>
                      <a:pPr algn="just">
                        <a:lnSpc>
                          <a:spcPct val="150000"/>
                        </a:lnSpc>
                        <a:spcAft>
                          <a:spcPts val="0"/>
                        </a:spcAft>
                      </a:pPr>
                      <a:r>
                        <a:rPr lang="en-US" sz="1800" b="1" kern="100" dirty="0" err="1">
                          <a:latin typeface="+mj-lt"/>
                          <a:ea typeface="+mn-ea"/>
                          <a:cs typeface="Times New Roman"/>
                        </a:rPr>
                        <a:t>paddingRight</a:t>
                      </a:r>
                      <a:endParaRPr lang="zh-CN" sz="1800" b="1" kern="100" dirty="0">
                        <a:latin typeface="+mj-lt"/>
                        <a:ea typeface="+mn-ea"/>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kern="100" dirty="0">
                          <a:latin typeface="+mn-ea"/>
                          <a:ea typeface="+mn-ea"/>
                          <a:cs typeface="Times New Roman"/>
                        </a:rPr>
                        <a:t>设置元素的上、下、左、右填充</a:t>
                      </a: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6582">
                <a:tc rowSpan="2">
                  <a:txBody>
                    <a:bodyPr/>
                    <a:lstStyle/>
                    <a:p>
                      <a:pPr algn="ctr">
                        <a:lnSpc>
                          <a:spcPct val="150000"/>
                        </a:lnSpc>
                        <a:spcAft>
                          <a:spcPts val="0"/>
                        </a:spcAft>
                      </a:pPr>
                      <a:r>
                        <a:rPr lang="en-US" sz="1800" b="1" kern="100" dirty="0">
                          <a:latin typeface="+mj-lt"/>
                          <a:ea typeface="+mn-ea"/>
                          <a:cs typeface="Times New Roman"/>
                        </a:rPr>
                        <a:t>Border</a:t>
                      </a:r>
                      <a:endParaRPr lang="zh-CN" sz="1800" b="1" kern="100" dirty="0">
                        <a:latin typeface="+mj-lt"/>
                        <a:ea typeface="+mn-ea"/>
                        <a:cs typeface="Times New Roman"/>
                      </a:endParaRPr>
                    </a:p>
                    <a:p>
                      <a:pPr algn="ctr">
                        <a:lnSpc>
                          <a:spcPct val="150000"/>
                        </a:lnSpc>
                        <a:spcAft>
                          <a:spcPts val="0"/>
                        </a:spcAft>
                      </a:pPr>
                      <a:r>
                        <a:rPr lang="zh-CN" sz="1800" kern="100" dirty="0">
                          <a:latin typeface="+mn-ea"/>
                          <a:ea typeface="+mn-ea"/>
                          <a:cs typeface="Times New Roman"/>
                        </a:rPr>
                        <a:t>（边框）</a:t>
                      </a: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en-US" sz="1800" b="1" kern="100" dirty="0">
                          <a:latin typeface="+mj-lt"/>
                          <a:ea typeface="+mn-ea"/>
                          <a:cs typeface="Times New Roman"/>
                        </a:rPr>
                        <a:t>border</a:t>
                      </a:r>
                      <a:endParaRPr lang="zh-CN" sz="1800" b="1" kern="100" dirty="0">
                        <a:latin typeface="+mj-lt"/>
                        <a:ea typeface="+mn-ea"/>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kern="100" dirty="0">
                          <a:latin typeface="+mn-ea"/>
                          <a:ea typeface="+mn-ea"/>
                          <a:cs typeface="Times New Roman"/>
                        </a:rPr>
                        <a:t>设置四个边框所有的属性</a:t>
                      </a: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26132">
                <a:tc vMerge="1">
                  <a:txBody>
                    <a:bodyPr/>
                    <a:lstStyle/>
                    <a:p>
                      <a:endParaRPr lang="zh-CN" altLang="en-US"/>
                    </a:p>
                  </a:txBody>
                  <a:tcPr/>
                </a:tc>
                <a:tc>
                  <a:txBody>
                    <a:bodyPr/>
                    <a:lstStyle/>
                    <a:p>
                      <a:pPr algn="just">
                        <a:lnSpc>
                          <a:spcPct val="150000"/>
                        </a:lnSpc>
                        <a:spcAft>
                          <a:spcPts val="0"/>
                        </a:spcAft>
                      </a:pPr>
                      <a:r>
                        <a:rPr lang="en-US" sz="1800" b="1" kern="100" dirty="0" err="1">
                          <a:latin typeface="+mj-lt"/>
                          <a:ea typeface="+mn-ea"/>
                          <a:cs typeface="Times New Roman"/>
                        </a:rPr>
                        <a:t>borderTop</a:t>
                      </a:r>
                      <a:endParaRPr lang="zh-CN" sz="1800" b="1" kern="100" dirty="0">
                        <a:latin typeface="+mj-lt"/>
                        <a:ea typeface="+mn-ea"/>
                        <a:cs typeface="Times New Roman"/>
                      </a:endParaRPr>
                    </a:p>
                    <a:p>
                      <a:pPr algn="just">
                        <a:lnSpc>
                          <a:spcPct val="150000"/>
                        </a:lnSpc>
                        <a:spcAft>
                          <a:spcPts val="0"/>
                        </a:spcAft>
                      </a:pPr>
                      <a:r>
                        <a:rPr lang="en-US" sz="1800" b="1" kern="100" dirty="0" err="1">
                          <a:latin typeface="+mj-lt"/>
                          <a:ea typeface="+mn-ea"/>
                          <a:cs typeface="Times New Roman"/>
                        </a:rPr>
                        <a:t>borderBtttom</a:t>
                      </a:r>
                      <a:endParaRPr lang="zh-CN" sz="1800" b="1" kern="100" dirty="0">
                        <a:latin typeface="+mj-lt"/>
                        <a:ea typeface="+mn-ea"/>
                        <a:cs typeface="Times New Roman"/>
                      </a:endParaRPr>
                    </a:p>
                    <a:p>
                      <a:pPr algn="just">
                        <a:lnSpc>
                          <a:spcPct val="150000"/>
                        </a:lnSpc>
                        <a:spcAft>
                          <a:spcPts val="0"/>
                        </a:spcAft>
                      </a:pPr>
                      <a:r>
                        <a:rPr lang="en-US" sz="1800" b="1" kern="100" dirty="0" err="1">
                          <a:latin typeface="+mj-lt"/>
                          <a:ea typeface="+mn-ea"/>
                          <a:cs typeface="Times New Roman"/>
                        </a:rPr>
                        <a:t>borderLeft</a:t>
                      </a:r>
                      <a:endParaRPr lang="zh-CN" sz="1800" b="1" kern="100" dirty="0">
                        <a:latin typeface="+mj-lt"/>
                        <a:ea typeface="+mn-ea"/>
                        <a:cs typeface="Times New Roman"/>
                      </a:endParaRPr>
                    </a:p>
                    <a:p>
                      <a:pPr algn="just">
                        <a:lnSpc>
                          <a:spcPct val="150000"/>
                        </a:lnSpc>
                        <a:spcAft>
                          <a:spcPts val="0"/>
                        </a:spcAft>
                      </a:pPr>
                      <a:r>
                        <a:rPr lang="en-US" sz="1800" b="1" kern="100" dirty="0" err="1">
                          <a:latin typeface="+mj-lt"/>
                          <a:ea typeface="+mn-ea"/>
                          <a:cs typeface="Times New Roman"/>
                        </a:rPr>
                        <a:t>borderRight</a:t>
                      </a:r>
                      <a:endParaRPr lang="zh-CN" sz="1800" b="1" kern="100" dirty="0">
                        <a:latin typeface="+mj-lt"/>
                        <a:ea typeface="+mn-ea"/>
                        <a:cs typeface="Times New Roman"/>
                      </a:endParaRP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kern="100" dirty="0">
                          <a:latin typeface="+mn-ea"/>
                          <a:ea typeface="+mn-ea"/>
                          <a:cs typeface="Times New Roman"/>
                        </a:rPr>
                        <a:t>设置上、下、左、右边框的属性</a:t>
                      </a:r>
                    </a:p>
                  </a:txBody>
                  <a:tcPr marL="59009" marR="590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使用</a:t>
            </a:r>
            <a:r>
              <a:rPr lang="en-US" altLang="zh-CN" smtClean="0"/>
              <a:t>style属性制作菜单</a:t>
            </a:r>
            <a:endParaRPr lang="zh-CN" altLang="en-US" smtClean="0"/>
          </a:p>
        </p:txBody>
      </p:sp>
      <p:sp>
        <p:nvSpPr>
          <p:cNvPr id="18435" name="内容占位符 2"/>
          <p:cNvSpPr>
            <a:spLocks noGrp="1"/>
          </p:cNvSpPr>
          <p:nvPr>
            <p:ph idx="1"/>
          </p:nvPr>
        </p:nvSpPr>
        <p:spPr>
          <a:xfrm>
            <a:off x="1069975" y="1143000"/>
            <a:ext cx="7716838" cy="795338"/>
          </a:xfrm>
        </p:spPr>
        <p:txBody>
          <a:bodyPr/>
          <a:lstStyle/>
          <a:p>
            <a:pPr>
              <a:buFont typeface="Wingdings" pitchFamily="2" charset="2"/>
              <a:buNone/>
            </a:pPr>
            <a:r>
              <a:rPr lang="zh-CN" altLang="en-US" smtClean="0"/>
              <a:t>如何制作当鼠标移动菜单上时，菜单背景变化？</a:t>
            </a:r>
          </a:p>
        </p:txBody>
      </p:sp>
      <p:pic>
        <p:nvPicPr>
          <p:cNvPr id="18436" name="Picture 2"/>
          <p:cNvPicPr>
            <a:picLocks noChangeAspect="1" noChangeArrowheads="1"/>
          </p:cNvPicPr>
          <p:nvPr/>
        </p:nvPicPr>
        <p:blipFill>
          <a:blip r:embed="rId2"/>
          <a:srcRect/>
          <a:stretch>
            <a:fillRect/>
          </a:stretch>
        </p:blipFill>
        <p:spPr bwMode="auto">
          <a:xfrm>
            <a:off x="2071688" y="1857375"/>
            <a:ext cx="4429125" cy="1833563"/>
          </a:xfrm>
          <a:prstGeom prst="rect">
            <a:avLst/>
          </a:prstGeom>
          <a:noFill/>
          <a:ln w="9525">
            <a:noFill/>
            <a:miter lim="800000"/>
            <a:headEnd/>
            <a:tailEnd/>
          </a:ln>
        </p:spPr>
      </p:pic>
      <p:pic>
        <p:nvPicPr>
          <p:cNvPr id="18437" name="Picture 49" descr="问题"/>
          <p:cNvPicPr>
            <a:picLocks noChangeAspect="1" noChangeArrowheads="1"/>
          </p:cNvPicPr>
          <p:nvPr/>
        </p:nvPicPr>
        <p:blipFill>
          <a:blip r:embed="rId3"/>
          <a:srcRect/>
          <a:stretch>
            <a:fillRect/>
          </a:stretch>
        </p:blipFill>
        <p:spPr bwMode="auto">
          <a:xfrm>
            <a:off x="142875" y="1000125"/>
            <a:ext cx="917575" cy="688975"/>
          </a:xfrm>
          <a:prstGeom prst="rect">
            <a:avLst/>
          </a:prstGeom>
          <a:noFill/>
          <a:ln w="9525">
            <a:noFill/>
            <a:miter lim="800000"/>
            <a:headEnd/>
            <a:tailEnd/>
          </a:ln>
        </p:spPr>
      </p:pic>
      <p:pic>
        <p:nvPicPr>
          <p:cNvPr id="6" name="Picture 50" descr="分析1"/>
          <p:cNvPicPr>
            <a:picLocks noChangeAspect="1" noChangeArrowheads="1"/>
          </p:cNvPicPr>
          <p:nvPr/>
        </p:nvPicPr>
        <p:blipFill>
          <a:blip r:embed="rId4"/>
          <a:srcRect/>
          <a:stretch>
            <a:fillRect/>
          </a:stretch>
        </p:blipFill>
        <p:spPr bwMode="auto">
          <a:xfrm>
            <a:off x="82550" y="3929063"/>
            <a:ext cx="917575" cy="688975"/>
          </a:xfrm>
          <a:prstGeom prst="rect">
            <a:avLst/>
          </a:prstGeom>
          <a:noFill/>
          <a:ln w="9525">
            <a:noFill/>
            <a:miter lim="800000"/>
            <a:headEnd/>
            <a:tailEnd/>
          </a:ln>
        </p:spPr>
      </p:pic>
      <p:sp>
        <p:nvSpPr>
          <p:cNvPr id="7" name="内容占位符 2"/>
          <p:cNvSpPr txBox="1">
            <a:spLocks/>
          </p:cNvSpPr>
          <p:nvPr/>
        </p:nvSpPr>
        <p:spPr bwMode="auto">
          <a:xfrm>
            <a:off x="1069975" y="4071938"/>
            <a:ext cx="7716838" cy="1428750"/>
          </a:xfrm>
          <a:prstGeom prst="rect">
            <a:avLst/>
          </a:prstGeom>
          <a:noFill/>
          <a:ln w="9525">
            <a:noFill/>
            <a:miter lim="800000"/>
            <a:headEnd/>
            <a:tailEnd/>
          </a:ln>
        </p:spPr>
        <p:txBody>
          <a:bodyPr/>
          <a:lstStyle/>
          <a:p>
            <a:pPr marL="342900" indent="-342900" algn="l" eaLnBrk="0" hangingPunct="0">
              <a:spcBef>
                <a:spcPct val="20000"/>
              </a:spcBef>
              <a:buClr>
                <a:schemeClr val="tx2"/>
              </a:buClr>
              <a:buFont typeface="Wingdings" pitchFamily="2" charset="2"/>
              <a:buNone/>
              <a:defRPr/>
            </a:pPr>
            <a:r>
              <a:rPr lang="en-US" altLang="zh-CN" sz="2800" b="1" kern="0" dirty="0">
                <a:latin typeface="+mn-lt"/>
                <a:ea typeface="+mn-ea"/>
              </a:rPr>
              <a:t>1、</a:t>
            </a:r>
            <a:r>
              <a:rPr lang="zh-CN" altLang="en-US" sz="2800" b="1" kern="0" dirty="0">
                <a:latin typeface="+mn-lt"/>
                <a:ea typeface="+mn-ea"/>
              </a:rPr>
              <a:t>鼠标移到菜单上时改变菜单样式</a:t>
            </a:r>
            <a:endParaRPr lang="en-US" altLang="zh-CN" sz="2800" b="1" kern="0" dirty="0">
              <a:latin typeface="+mn-lt"/>
              <a:ea typeface="+mn-ea"/>
            </a:endParaRPr>
          </a:p>
          <a:p>
            <a:pPr marL="342900" indent="-342900" algn="l" eaLnBrk="0" hangingPunct="0">
              <a:spcBef>
                <a:spcPct val="20000"/>
              </a:spcBef>
              <a:buClr>
                <a:schemeClr val="tx2"/>
              </a:buClr>
              <a:buFont typeface="Wingdings" pitchFamily="2" charset="2"/>
              <a:buNone/>
              <a:defRPr/>
            </a:pPr>
            <a:r>
              <a:rPr lang="en-US" altLang="zh-CN" sz="2800" b="1" kern="0" dirty="0">
                <a:latin typeface="+mn-lt"/>
                <a:ea typeface="+mn-ea"/>
              </a:rPr>
              <a:t>2、</a:t>
            </a:r>
            <a:r>
              <a:rPr lang="zh-CN" altLang="en-US" sz="2800" b="1" kern="0" dirty="0">
                <a:latin typeface="+mn-lt"/>
                <a:ea typeface="+mn-ea"/>
              </a:rPr>
              <a:t>鼠标移出菜单时恢复为原来的样式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常用事件</a:t>
            </a:r>
          </a:p>
        </p:txBody>
      </p:sp>
      <p:sp>
        <p:nvSpPr>
          <p:cNvPr id="19459" name="内容占位符 2"/>
          <p:cNvSpPr>
            <a:spLocks noGrp="1"/>
          </p:cNvSpPr>
          <p:nvPr>
            <p:ph idx="1"/>
          </p:nvPr>
        </p:nvSpPr>
        <p:spPr>
          <a:xfrm>
            <a:off x="755650" y="1276350"/>
            <a:ext cx="7931150" cy="581025"/>
          </a:xfrm>
        </p:spPr>
        <p:txBody>
          <a:bodyPr/>
          <a:lstStyle/>
          <a:p>
            <a:r>
              <a:rPr lang="en-US" altLang="zh-CN" smtClean="0"/>
              <a:t>JavaScript</a:t>
            </a:r>
            <a:r>
              <a:rPr lang="zh-CN" altLang="en-US" smtClean="0"/>
              <a:t>中常用的事件列表</a:t>
            </a:r>
          </a:p>
        </p:txBody>
      </p:sp>
      <p:graphicFrame>
        <p:nvGraphicFramePr>
          <p:cNvPr id="4" name="表格 3"/>
          <p:cNvGraphicFramePr>
            <a:graphicFrameLocks noGrp="1"/>
          </p:cNvGraphicFramePr>
          <p:nvPr/>
        </p:nvGraphicFramePr>
        <p:xfrm>
          <a:off x="1214438" y="2143125"/>
          <a:ext cx="7143800" cy="3143273"/>
        </p:xfrm>
        <a:graphic>
          <a:graphicData uri="http://schemas.openxmlformats.org/drawingml/2006/table">
            <a:tbl>
              <a:tblPr/>
              <a:tblGrid>
                <a:gridCol w="1991747"/>
                <a:gridCol w="5152053"/>
              </a:tblGrid>
              <a:tr h="0">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名称</a:t>
                      </a:r>
                      <a:endParaRPr lang="zh-CN" sz="2000" kern="100" dirty="0">
                        <a:solidFill>
                          <a:schemeClr val="bg1"/>
                        </a:solidFill>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614370">
                <a:tc>
                  <a:txBody>
                    <a:bodyPr/>
                    <a:lstStyle/>
                    <a:p>
                      <a:pPr algn="l">
                        <a:lnSpc>
                          <a:spcPct val="150000"/>
                        </a:lnSpc>
                        <a:spcAft>
                          <a:spcPts val="0"/>
                        </a:spcAft>
                      </a:pPr>
                      <a:r>
                        <a:rPr lang="en-US" sz="1800" b="1" kern="100" dirty="0" err="1">
                          <a:latin typeface="+mj-lt"/>
                          <a:ea typeface="宋体"/>
                          <a:cs typeface="Times New Roman"/>
                        </a:rPr>
                        <a:t>onclick</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当用户单击某个对象时调用事件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l">
                        <a:lnSpc>
                          <a:spcPct val="150000"/>
                        </a:lnSpc>
                        <a:spcAft>
                          <a:spcPts val="0"/>
                        </a:spcAft>
                      </a:pPr>
                      <a:r>
                        <a:rPr lang="en-US" sz="1800" b="1" kern="100" dirty="0" err="1">
                          <a:latin typeface="+mj-lt"/>
                          <a:ea typeface="宋体"/>
                          <a:cs typeface="Times New Roman"/>
                        </a:rPr>
                        <a:t>onmouseover</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鼠标移到某元素之上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818">
                <a:tc>
                  <a:txBody>
                    <a:bodyPr/>
                    <a:lstStyle/>
                    <a:p>
                      <a:pPr algn="l">
                        <a:lnSpc>
                          <a:spcPct val="150000"/>
                        </a:lnSpc>
                        <a:spcAft>
                          <a:spcPts val="0"/>
                        </a:spcAft>
                      </a:pPr>
                      <a:r>
                        <a:rPr lang="en-US" sz="1800" b="1" kern="100" dirty="0" err="1">
                          <a:latin typeface="+mj-lt"/>
                          <a:ea typeface="宋体"/>
                          <a:cs typeface="Times New Roman"/>
                        </a:rPr>
                        <a:t>onmouseout</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鼠标从某元素移开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a:txBody>
                    <a:bodyPr/>
                    <a:lstStyle/>
                    <a:p>
                      <a:pPr algn="l">
                        <a:lnSpc>
                          <a:spcPct val="150000"/>
                        </a:lnSpc>
                        <a:spcAft>
                          <a:spcPts val="0"/>
                        </a:spcAft>
                      </a:pPr>
                      <a:r>
                        <a:rPr lang="en-US" sz="1800" b="1" kern="100" dirty="0" err="1">
                          <a:latin typeface="+mj-lt"/>
                          <a:ea typeface="宋体"/>
                          <a:cs typeface="Times New Roman"/>
                        </a:rPr>
                        <a:t>onmousedown</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鼠标按钮被按下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使用</a:t>
            </a:r>
            <a:r>
              <a:rPr lang="en-US" altLang="zh-CN" smtClean="0"/>
              <a:t>style</a:t>
            </a:r>
            <a:r>
              <a:rPr lang="zh-CN" smtClean="0"/>
              <a:t>属性改变样式</a:t>
            </a:r>
            <a:endParaRPr lang="zh-CN" altLang="en-US" smtClean="0"/>
          </a:p>
        </p:txBody>
      </p:sp>
      <p:sp>
        <p:nvSpPr>
          <p:cNvPr id="20483" name="内容占位符 2"/>
          <p:cNvSpPr>
            <a:spLocks noGrp="1"/>
          </p:cNvSpPr>
          <p:nvPr>
            <p:ph idx="1"/>
          </p:nvPr>
        </p:nvSpPr>
        <p:spPr>
          <a:xfrm>
            <a:off x="1212850" y="1071563"/>
            <a:ext cx="5287963" cy="642937"/>
          </a:xfrm>
        </p:spPr>
        <p:txBody>
          <a:bodyPr/>
          <a:lstStyle/>
          <a:p>
            <a:pPr>
              <a:buFont typeface="Wingdings" pitchFamily="2" charset="2"/>
              <a:buNone/>
            </a:pPr>
            <a:r>
              <a:rPr lang="zh-CN" altLang="en-US" smtClean="0"/>
              <a:t>使用</a:t>
            </a:r>
            <a:r>
              <a:rPr lang="en-US" altLang="zh-CN" smtClean="0"/>
              <a:t>style</a:t>
            </a:r>
            <a:r>
              <a:rPr lang="zh-CN" altLang="en-US" smtClean="0"/>
              <a:t>属性改变样式</a:t>
            </a:r>
          </a:p>
        </p:txBody>
      </p:sp>
      <p:pic>
        <p:nvPicPr>
          <p:cNvPr id="20484" name="Picture 52" descr="示例"/>
          <p:cNvPicPr>
            <a:picLocks noChangeAspect="1" noChangeArrowheads="1"/>
          </p:cNvPicPr>
          <p:nvPr/>
        </p:nvPicPr>
        <p:blipFill>
          <a:blip r:embed="rId2"/>
          <a:srcRect/>
          <a:stretch>
            <a:fillRect/>
          </a:stretch>
        </p:blipFill>
        <p:spPr bwMode="auto">
          <a:xfrm>
            <a:off x="214313" y="857250"/>
            <a:ext cx="917575" cy="688975"/>
          </a:xfrm>
          <a:prstGeom prst="rect">
            <a:avLst/>
          </a:prstGeom>
          <a:noFill/>
          <a:ln w="9525">
            <a:noFill/>
            <a:miter lim="800000"/>
            <a:headEnd/>
            <a:tailEnd/>
          </a:ln>
        </p:spPr>
      </p:pic>
      <p:sp>
        <p:nvSpPr>
          <p:cNvPr id="5" name="圆角矩形 11"/>
          <p:cNvSpPr>
            <a:spLocks noChangeArrowheads="1"/>
          </p:cNvSpPr>
          <p:nvPr/>
        </p:nvSpPr>
        <p:spPr bwMode="auto">
          <a:xfrm>
            <a:off x="142875" y="1643063"/>
            <a:ext cx="8929688" cy="4370387"/>
          </a:xfrm>
          <a:prstGeom prst="roundRect">
            <a:avLst>
              <a:gd name="adj" fmla="val 535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defRPr/>
            </a:pPr>
            <a:r>
              <a:rPr lang="en-US" b="1" dirty="0">
                <a:latin typeface="+mj-lt"/>
              </a:rPr>
              <a:t>……</a:t>
            </a:r>
            <a:endParaRPr lang="zh-CN" altLang="en-US" b="1" dirty="0">
              <a:latin typeface="+mj-lt"/>
            </a:endParaRPr>
          </a:p>
          <a:p>
            <a:pPr algn="l">
              <a:lnSpc>
                <a:spcPct val="150000"/>
              </a:lnSpc>
              <a:defRPr/>
            </a:pPr>
            <a:r>
              <a:rPr lang="en-US" b="1" dirty="0">
                <a:latin typeface="+mj-lt"/>
              </a:rPr>
              <a:t>&lt;</a:t>
            </a:r>
            <a:r>
              <a:rPr lang="en-US" b="1" dirty="0" err="1">
                <a:latin typeface="+mj-lt"/>
              </a:rPr>
              <a:t>ul</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li</a:t>
            </a:r>
            <a:r>
              <a:rPr lang="en-US" b="1" dirty="0">
                <a:latin typeface="+mj-lt"/>
              </a:rPr>
              <a:t> </a:t>
            </a:r>
            <a:r>
              <a:rPr lang="en-US" b="1" dirty="0" err="1">
                <a:solidFill>
                  <a:srgbClr val="FF0000"/>
                </a:solidFill>
                <a:latin typeface="+mj-lt"/>
              </a:rPr>
              <a:t>onmouseover</a:t>
            </a:r>
            <a:r>
              <a:rPr lang="en-US" b="1" dirty="0">
                <a:solidFill>
                  <a:srgbClr val="FF0000"/>
                </a:solidFill>
                <a:latin typeface="+mj-lt"/>
              </a:rPr>
              <a:t>="</a:t>
            </a:r>
            <a:r>
              <a:rPr lang="en-US" b="1" dirty="0" err="1">
                <a:solidFill>
                  <a:srgbClr val="FF0000"/>
                </a:solidFill>
                <a:latin typeface="+mj-lt"/>
              </a:rPr>
              <a:t>this.style.backgroundImage</a:t>
            </a:r>
            <a:r>
              <a:rPr lang="en-US" b="1" dirty="0">
                <a:solidFill>
                  <a:srgbClr val="FF0000"/>
                </a:solidFill>
                <a:latin typeface="+mj-lt"/>
              </a:rPr>
              <a:t>='</a:t>
            </a:r>
            <a:r>
              <a:rPr lang="en-US" b="1" dirty="0" err="1">
                <a:solidFill>
                  <a:srgbClr val="FF0000"/>
                </a:solidFill>
                <a:latin typeface="+mj-lt"/>
              </a:rPr>
              <a:t>url</a:t>
            </a:r>
            <a:r>
              <a:rPr lang="en-US" b="1" dirty="0">
                <a:solidFill>
                  <a:srgbClr val="FF0000"/>
                </a:solidFill>
                <a:latin typeface="+mj-lt"/>
              </a:rPr>
              <a:t>(images/bg2.gif)'" </a:t>
            </a:r>
            <a:endParaRPr lang="zh-CN" altLang="en-US" b="1" dirty="0">
              <a:solidFill>
                <a:srgbClr val="FF0000"/>
              </a:solidFill>
              <a:latin typeface="+mj-lt"/>
            </a:endParaRPr>
          </a:p>
          <a:p>
            <a:pPr algn="l">
              <a:lnSpc>
                <a:spcPct val="150000"/>
              </a:lnSpc>
              <a:defRPr/>
            </a:pPr>
            <a:r>
              <a:rPr lang="en-US" b="1" dirty="0" err="1">
                <a:solidFill>
                  <a:srgbClr val="FF0000"/>
                </a:solidFill>
                <a:latin typeface="+mj-lt"/>
              </a:rPr>
              <a:t>onmouseout</a:t>
            </a:r>
            <a:r>
              <a:rPr lang="en-US" b="1" dirty="0">
                <a:solidFill>
                  <a:srgbClr val="FF0000"/>
                </a:solidFill>
                <a:latin typeface="+mj-lt"/>
              </a:rPr>
              <a:t>="</a:t>
            </a:r>
            <a:r>
              <a:rPr lang="en-US" b="1" dirty="0" err="1">
                <a:solidFill>
                  <a:srgbClr val="FF0000"/>
                </a:solidFill>
                <a:latin typeface="+mj-lt"/>
              </a:rPr>
              <a:t>this.style.backgroundImage</a:t>
            </a:r>
            <a:r>
              <a:rPr lang="en-US" b="1" dirty="0">
                <a:solidFill>
                  <a:srgbClr val="FF0000"/>
                </a:solidFill>
                <a:latin typeface="+mj-lt"/>
              </a:rPr>
              <a:t>='</a:t>
            </a:r>
            <a:r>
              <a:rPr lang="en-US" b="1" dirty="0" err="1">
                <a:solidFill>
                  <a:srgbClr val="FF0000"/>
                </a:solidFill>
                <a:latin typeface="+mj-lt"/>
              </a:rPr>
              <a:t>url</a:t>
            </a:r>
            <a:r>
              <a:rPr lang="en-US" b="1" dirty="0">
                <a:solidFill>
                  <a:srgbClr val="FF0000"/>
                </a:solidFill>
                <a:latin typeface="+mj-lt"/>
              </a:rPr>
              <a:t>(images/bg1.gif)'"</a:t>
            </a:r>
            <a:r>
              <a:rPr lang="en-US" b="1" dirty="0">
                <a:latin typeface="+mj-lt"/>
              </a:rPr>
              <a:t>&gt;</a:t>
            </a:r>
            <a:r>
              <a:rPr lang="zh-CN" altLang="en-US" b="1" dirty="0">
                <a:latin typeface="+mj-lt"/>
              </a:rPr>
              <a:t>资讯动态</a:t>
            </a:r>
            <a:r>
              <a:rPr lang="en-US" b="1" dirty="0">
                <a:latin typeface="+mj-lt"/>
              </a:rPr>
              <a:t>&lt;/</a:t>
            </a:r>
            <a:r>
              <a:rPr lang="en-US" b="1" dirty="0" err="1">
                <a:latin typeface="+mj-lt"/>
              </a:rPr>
              <a:t>li</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li</a:t>
            </a:r>
            <a:r>
              <a:rPr lang="en-US" b="1" dirty="0">
                <a:latin typeface="+mj-lt"/>
              </a:rPr>
              <a:t> </a:t>
            </a:r>
            <a:r>
              <a:rPr lang="en-US" b="1" dirty="0" err="1">
                <a:latin typeface="+mj-lt"/>
              </a:rPr>
              <a:t>onmouseover</a:t>
            </a:r>
            <a:r>
              <a:rPr lang="en-US" b="1" dirty="0">
                <a:latin typeface="+mj-lt"/>
              </a:rPr>
              <a:t>="</a:t>
            </a:r>
            <a:r>
              <a:rPr lang="en-US" b="1" dirty="0" err="1">
                <a:latin typeface="+mj-lt"/>
              </a:rPr>
              <a:t>this.style.backgroundImage</a:t>
            </a:r>
            <a:r>
              <a:rPr lang="en-US" b="1" dirty="0">
                <a:latin typeface="+mj-lt"/>
              </a:rPr>
              <a:t>='</a:t>
            </a:r>
            <a:r>
              <a:rPr lang="en-US" b="1" dirty="0" err="1">
                <a:latin typeface="+mj-lt"/>
              </a:rPr>
              <a:t>url</a:t>
            </a:r>
            <a:r>
              <a:rPr lang="en-US" b="1" dirty="0">
                <a:latin typeface="+mj-lt"/>
              </a:rPr>
              <a:t>(images/bg2.gif)'" </a:t>
            </a:r>
            <a:endParaRPr lang="zh-CN" altLang="en-US" b="1" dirty="0">
              <a:latin typeface="+mj-lt"/>
            </a:endParaRPr>
          </a:p>
          <a:p>
            <a:pPr algn="l">
              <a:lnSpc>
                <a:spcPct val="150000"/>
              </a:lnSpc>
              <a:defRPr/>
            </a:pPr>
            <a:r>
              <a:rPr lang="en-US" b="1" dirty="0" err="1">
                <a:latin typeface="+mj-lt"/>
              </a:rPr>
              <a:t>onmouseout</a:t>
            </a:r>
            <a:r>
              <a:rPr lang="en-US" b="1" dirty="0">
                <a:latin typeface="+mj-lt"/>
              </a:rPr>
              <a:t>="</a:t>
            </a:r>
            <a:r>
              <a:rPr lang="en-US" b="1" dirty="0" err="1">
                <a:latin typeface="+mj-lt"/>
              </a:rPr>
              <a:t>this.style.backgroundImage</a:t>
            </a:r>
            <a:r>
              <a:rPr lang="en-US" b="1" dirty="0">
                <a:latin typeface="+mj-lt"/>
              </a:rPr>
              <a:t>='</a:t>
            </a:r>
            <a:r>
              <a:rPr lang="en-US" b="1" dirty="0" err="1">
                <a:latin typeface="+mj-lt"/>
              </a:rPr>
              <a:t>url</a:t>
            </a:r>
            <a:r>
              <a:rPr lang="en-US" b="1" dirty="0">
                <a:latin typeface="+mj-lt"/>
              </a:rPr>
              <a:t>(images/bg1.gif)'"&gt;</a:t>
            </a:r>
            <a:r>
              <a:rPr lang="zh-CN" altLang="en-US" b="1" dirty="0">
                <a:latin typeface="+mj-lt"/>
              </a:rPr>
              <a:t>产品世界</a:t>
            </a:r>
            <a:r>
              <a:rPr lang="en-US" b="1" dirty="0">
                <a:latin typeface="+mj-lt"/>
              </a:rPr>
              <a:t>&lt;/</a:t>
            </a:r>
            <a:r>
              <a:rPr lang="en-US" b="1" dirty="0" err="1">
                <a:latin typeface="+mj-lt"/>
              </a:rPr>
              <a:t>li</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li</a:t>
            </a:r>
            <a:r>
              <a:rPr lang="en-US" b="1" dirty="0">
                <a:latin typeface="+mj-lt"/>
              </a:rPr>
              <a:t> </a:t>
            </a:r>
            <a:r>
              <a:rPr lang="en-US" b="1" dirty="0" err="1">
                <a:latin typeface="+mj-lt"/>
              </a:rPr>
              <a:t>onmouseover</a:t>
            </a:r>
            <a:r>
              <a:rPr lang="en-US" b="1" dirty="0">
                <a:latin typeface="+mj-lt"/>
              </a:rPr>
              <a:t>="</a:t>
            </a:r>
            <a:r>
              <a:rPr lang="en-US" b="1" dirty="0" err="1">
                <a:latin typeface="+mj-lt"/>
              </a:rPr>
              <a:t>this.style.backgroundImage</a:t>
            </a:r>
            <a:r>
              <a:rPr lang="en-US" b="1" dirty="0">
                <a:latin typeface="+mj-lt"/>
              </a:rPr>
              <a:t>='</a:t>
            </a:r>
            <a:r>
              <a:rPr lang="en-US" b="1" dirty="0" err="1">
                <a:latin typeface="+mj-lt"/>
              </a:rPr>
              <a:t>url</a:t>
            </a:r>
            <a:r>
              <a:rPr lang="en-US" b="1" dirty="0">
                <a:latin typeface="+mj-lt"/>
              </a:rPr>
              <a:t>(images/bg2.gif)'" </a:t>
            </a:r>
            <a:endParaRPr lang="zh-CN" altLang="en-US" b="1" dirty="0">
              <a:latin typeface="+mj-lt"/>
            </a:endParaRPr>
          </a:p>
          <a:p>
            <a:pPr algn="l">
              <a:lnSpc>
                <a:spcPct val="150000"/>
              </a:lnSpc>
              <a:defRPr/>
            </a:pPr>
            <a:r>
              <a:rPr lang="en-US" b="1" dirty="0" err="1">
                <a:latin typeface="+mj-lt"/>
              </a:rPr>
              <a:t>onmouseout</a:t>
            </a:r>
            <a:r>
              <a:rPr lang="en-US" b="1" dirty="0">
                <a:latin typeface="+mj-lt"/>
              </a:rPr>
              <a:t>="</a:t>
            </a:r>
            <a:r>
              <a:rPr lang="en-US" b="1" dirty="0" err="1">
                <a:latin typeface="+mj-lt"/>
              </a:rPr>
              <a:t>this.style.backgroundImage</a:t>
            </a:r>
            <a:r>
              <a:rPr lang="en-US" b="1" dirty="0">
                <a:latin typeface="+mj-lt"/>
              </a:rPr>
              <a:t>='</a:t>
            </a:r>
            <a:r>
              <a:rPr lang="en-US" b="1" dirty="0" err="1">
                <a:latin typeface="+mj-lt"/>
              </a:rPr>
              <a:t>url</a:t>
            </a:r>
            <a:r>
              <a:rPr lang="en-US" b="1" dirty="0">
                <a:latin typeface="+mj-lt"/>
              </a:rPr>
              <a:t>(images/bg1.gif)'"&gt;</a:t>
            </a:r>
            <a:r>
              <a:rPr lang="zh-CN" altLang="en-US" b="1" dirty="0">
                <a:latin typeface="+mj-lt"/>
              </a:rPr>
              <a:t>市场营销</a:t>
            </a:r>
            <a:r>
              <a:rPr lang="en-US" b="1" dirty="0">
                <a:latin typeface="+mj-lt"/>
              </a:rPr>
              <a:t>&lt;/</a:t>
            </a:r>
            <a:r>
              <a:rPr lang="en-US" b="1" dirty="0" err="1">
                <a:latin typeface="+mj-lt"/>
              </a:rPr>
              <a:t>li</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ul</a:t>
            </a:r>
            <a:r>
              <a:rPr lang="en-US" b="1" dirty="0">
                <a:latin typeface="+mj-lt"/>
              </a:rPr>
              <a:t>&gt;</a:t>
            </a:r>
            <a:endParaRPr lang="zh-CN" altLang="en-US" b="1" dirty="0">
              <a:latin typeface="+mj-lt"/>
            </a:endParaRPr>
          </a:p>
          <a:p>
            <a:pPr algn="l">
              <a:lnSpc>
                <a:spcPct val="150000"/>
              </a:lnSpc>
              <a:defRPr/>
            </a:pPr>
            <a:r>
              <a:rPr lang="en-US" b="1" dirty="0">
                <a:latin typeface="+mj-lt"/>
              </a:rPr>
              <a:t>……</a:t>
            </a:r>
            <a:endParaRPr lang="zh-CN" altLang="en-US" b="1" dirty="0">
              <a:latin typeface="+mj-lt"/>
            </a:endParaRPr>
          </a:p>
        </p:txBody>
      </p:sp>
      <p:sp>
        <p:nvSpPr>
          <p:cNvPr id="6" name="AutoShape 22"/>
          <p:cNvSpPr>
            <a:spLocks noChangeArrowheads="1"/>
          </p:cNvSpPr>
          <p:nvPr/>
        </p:nvSpPr>
        <p:spPr bwMode="auto">
          <a:xfrm>
            <a:off x="1071563" y="5429250"/>
            <a:ext cx="678656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spcBef>
                <a:spcPct val="50000"/>
              </a:spcBef>
              <a:defRPr/>
            </a:pPr>
            <a:r>
              <a:rPr lang="zh-CN" altLang="en-US" sz="2400" b="1" dirty="0">
                <a:solidFill>
                  <a:srgbClr val="FF0000"/>
                </a:solidFill>
                <a:effectLst>
                  <a:outerShdw blurRad="38100" dist="38100" dir="2700000" algn="tl">
                    <a:srgbClr val="000000">
                      <a:alpha val="43137"/>
                    </a:srgbClr>
                  </a:outerShdw>
                </a:effectLst>
              </a:rPr>
              <a:t>是否可以对这些相似的重复代码进行简化？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完善菜单特效</a:t>
            </a:r>
          </a:p>
        </p:txBody>
      </p:sp>
      <p:sp>
        <p:nvSpPr>
          <p:cNvPr id="21507" name="内容占位符 2"/>
          <p:cNvSpPr>
            <a:spLocks noGrp="1"/>
          </p:cNvSpPr>
          <p:nvPr>
            <p:ph idx="1"/>
          </p:nvPr>
        </p:nvSpPr>
        <p:spPr>
          <a:xfrm>
            <a:off x="428625" y="1071563"/>
            <a:ext cx="8358188" cy="2857500"/>
          </a:xfrm>
        </p:spPr>
        <p:txBody>
          <a:bodyPr/>
          <a:lstStyle/>
          <a:p>
            <a:r>
              <a:rPr lang="zh-CN" altLang="en-US" smtClean="0"/>
              <a:t>思路分析</a:t>
            </a:r>
            <a:endParaRPr lang="en-US" altLang="zh-CN" smtClean="0"/>
          </a:p>
          <a:p>
            <a:pPr lvl="1"/>
            <a:r>
              <a:rPr lang="zh-CN" altLang="en-US" smtClean="0"/>
              <a:t>设置项目列表的初始状态。</a:t>
            </a:r>
          </a:p>
          <a:p>
            <a:pPr lvl="1"/>
            <a:r>
              <a:rPr lang="zh-CN" altLang="en-US" smtClean="0"/>
              <a:t>使用</a:t>
            </a:r>
            <a:r>
              <a:rPr lang="en-US" altLang="zh-CN" smtClean="0"/>
              <a:t>document.getElementsByTagName("li")</a:t>
            </a:r>
            <a:r>
              <a:rPr lang="zh-CN" altLang="en-US" smtClean="0"/>
              <a:t>获取所有的</a:t>
            </a:r>
            <a:r>
              <a:rPr lang="en-US" altLang="zh-CN" smtClean="0"/>
              <a:t>&lt;li&gt;</a:t>
            </a:r>
            <a:r>
              <a:rPr lang="zh-CN" altLang="en-US" smtClean="0"/>
              <a:t>标签。</a:t>
            </a:r>
          </a:p>
          <a:p>
            <a:pPr lvl="1"/>
            <a:r>
              <a:rPr lang="zh-CN" altLang="en-US" smtClean="0"/>
              <a:t>在每一个</a:t>
            </a:r>
            <a:r>
              <a:rPr lang="en-US" altLang="zh-CN" smtClean="0"/>
              <a:t>&lt;li&gt;</a:t>
            </a:r>
            <a:r>
              <a:rPr lang="zh-CN" altLang="en-US" smtClean="0"/>
              <a:t>标签设置事件，使用“事件名</a:t>
            </a:r>
            <a:r>
              <a:rPr lang="en-US" altLang="zh-CN" smtClean="0"/>
              <a:t>=function(){…}”</a:t>
            </a:r>
            <a:r>
              <a:rPr lang="zh-CN" altLang="en-US" smtClean="0"/>
              <a:t>的方式设置鼠标移进移出的效果</a:t>
            </a:r>
          </a:p>
        </p:txBody>
      </p:sp>
      <p:sp>
        <p:nvSpPr>
          <p:cNvPr id="4" name="圆角矩形 11"/>
          <p:cNvSpPr>
            <a:spLocks noChangeArrowheads="1"/>
          </p:cNvSpPr>
          <p:nvPr/>
        </p:nvSpPr>
        <p:spPr bwMode="auto">
          <a:xfrm>
            <a:off x="571500" y="2857500"/>
            <a:ext cx="8215313" cy="3657600"/>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solidFill>
                  <a:srgbClr val="FF0000"/>
                </a:solidFill>
              </a:rPr>
              <a:t>var objli=document.getElementsByTagName("li");</a:t>
            </a:r>
            <a:endParaRPr lang="zh-CN" altLang="en-US">
              <a:solidFill>
                <a:srgbClr val="FF0000"/>
              </a:solidFill>
            </a:endParaRPr>
          </a:p>
          <a:p>
            <a:pPr algn="l">
              <a:lnSpc>
                <a:spcPts val="3000"/>
              </a:lnSpc>
            </a:pPr>
            <a:r>
              <a:rPr lang="en-US" altLang="zh-CN" b="1"/>
              <a:t>for(var i=0;i&lt; objli.length;i++){</a:t>
            </a:r>
            <a:endParaRPr lang="zh-CN" altLang="en-US"/>
          </a:p>
          <a:p>
            <a:pPr algn="l">
              <a:lnSpc>
                <a:spcPts val="3000"/>
              </a:lnSpc>
            </a:pPr>
            <a:r>
              <a:rPr lang="en-US" altLang="zh-CN"/>
              <a:t>	</a:t>
            </a:r>
            <a:r>
              <a:rPr lang="en-US" altLang="zh-CN" b="1">
                <a:solidFill>
                  <a:srgbClr val="FF0000"/>
                </a:solidFill>
              </a:rPr>
              <a:t>objli [i].onmouseover=function()</a:t>
            </a:r>
            <a:r>
              <a:rPr lang="en-US" altLang="zh-CN" b="1"/>
              <a:t>{</a:t>
            </a:r>
            <a:endParaRPr lang="zh-CN" altLang="en-US"/>
          </a:p>
          <a:p>
            <a:pPr algn="l">
              <a:lnSpc>
                <a:spcPts val="3000"/>
              </a:lnSpc>
            </a:pPr>
            <a:r>
              <a:rPr lang="en-US" altLang="zh-CN" b="1"/>
              <a:t>		this.style.backgroundImage="url(images/bg2.gif)";</a:t>
            </a:r>
            <a:endParaRPr lang="zh-CN" altLang="en-US"/>
          </a:p>
          <a:p>
            <a:pPr algn="l">
              <a:lnSpc>
                <a:spcPts val="3000"/>
              </a:lnSpc>
            </a:pPr>
            <a:r>
              <a:rPr lang="en-US" altLang="zh-CN" b="1"/>
              <a:t>		}</a:t>
            </a:r>
            <a:endParaRPr lang="zh-CN" altLang="en-US"/>
          </a:p>
          <a:p>
            <a:pPr algn="l">
              <a:lnSpc>
                <a:spcPts val="3000"/>
              </a:lnSpc>
            </a:pPr>
            <a:r>
              <a:rPr lang="en-US" altLang="zh-CN"/>
              <a:t>	</a:t>
            </a:r>
            <a:r>
              <a:rPr lang="en-US" altLang="zh-CN" b="1"/>
              <a:t>objli [i].onmouseout=function(){</a:t>
            </a:r>
            <a:endParaRPr lang="zh-CN" altLang="en-US"/>
          </a:p>
          <a:p>
            <a:pPr algn="l">
              <a:lnSpc>
                <a:spcPts val="3000"/>
              </a:lnSpc>
            </a:pPr>
            <a:r>
              <a:rPr lang="en-US" altLang="zh-CN" b="1"/>
              <a:t>		this.style.backgroundImage="url(images/bg1.gif)";</a:t>
            </a:r>
            <a:endParaRPr lang="zh-CN" altLang="en-US"/>
          </a:p>
          <a:p>
            <a:pPr algn="l">
              <a:lnSpc>
                <a:spcPts val="3000"/>
              </a:lnSpc>
            </a:pPr>
            <a:r>
              <a:rPr lang="en-US" altLang="zh-CN" b="1"/>
              <a:t>		}	</a:t>
            </a:r>
            <a:endParaRPr lang="zh-CN" altLang="en-US"/>
          </a:p>
          <a:p>
            <a:pPr algn="l">
              <a:lnSpc>
                <a:spcPts val="3000"/>
              </a:lnSpc>
            </a:pP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b="1" smtClean="0"/>
              <a:t>className</a:t>
            </a:r>
            <a:r>
              <a:rPr lang="zh-CN" b="1" smtClean="0"/>
              <a:t>属性</a:t>
            </a:r>
            <a:endParaRPr lang="zh-CN" altLang="en-US" smtClean="0"/>
          </a:p>
        </p:txBody>
      </p:sp>
      <p:sp>
        <p:nvSpPr>
          <p:cNvPr id="3" name="内容占位符 2"/>
          <p:cNvSpPr>
            <a:spLocks noGrp="1"/>
          </p:cNvSpPr>
          <p:nvPr>
            <p:ph idx="1"/>
          </p:nvPr>
        </p:nvSpPr>
        <p:spPr>
          <a:xfrm>
            <a:off x="1112838" y="1285875"/>
            <a:ext cx="6388100" cy="652463"/>
          </a:xfrm>
        </p:spPr>
        <p:txBody>
          <a:bodyPr/>
          <a:lstStyle/>
          <a:p>
            <a:pPr>
              <a:buFont typeface="Wingdings" pitchFamily="2" charset="2"/>
              <a:buNone/>
            </a:pPr>
            <a:r>
              <a:rPr lang="en-US" altLang="zh-CN" smtClean="0"/>
              <a:t>HTML</a:t>
            </a:r>
            <a:r>
              <a:rPr lang="zh-CN" altLang="en-US" smtClean="0"/>
              <a:t>元素</a:t>
            </a:r>
            <a:r>
              <a:rPr lang="en-US" altLang="zh-CN" smtClean="0"/>
              <a:t>.className="</a:t>
            </a:r>
            <a:r>
              <a:rPr lang="zh-CN" altLang="en-US" smtClean="0"/>
              <a:t>类样式名</a:t>
            </a:r>
            <a:r>
              <a:rPr lang="en-US" altLang="zh-CN" smtClean="0"/>
              <a:t>"</a:t>
            </a:r>
            <a:endParaRPr lang="zh-CN" altLang="en-US" smtClean="0"/>
          </a:p>
        </p:txBody>
      </p:sp>
      <p:pic>
        <p:nvPicPr>
          <p:cNvPr id="4" name="Picture 53" descr="语法"/>
          <p:cNvPicPr>
            <a:picLocks noChangeAspect="1" noChangeArrowheads="1"/>
          </p:cNvPicPr>
          <p:nvPr/>
        </p:nvPicPr>
        <p:blipFill>
          <a:blip r:embed="rId2"/>
          <a:srcRect/>
          <a:stretch>
            <a:fillRect/>
          </a:stretch>
        </p:blipFill>
        <p:spPr bwMode="auto">
          <a:xfrm>
            <a:off x="214313" y="1214438"/>
            <a:ext cx="917575" cy="688975"/>
          </a:xfrm>
          <a:prstGeom prst="rect">
            <a:avLst/>
          </a:prstGeom>
          <a:noFill/>
          <a:ln w="9525">
            <a:noFill/>
            <a:miter lim="800000"/>
            <a:headEnd/>
            <a:tailEnd/>
          </a:ln>
        </p:spPr>
      </p:pic>
      <p:sp>
        <p:nvSpPr>
          <p:cNvPr id="6" name="AutoShape 22"/>
          <p:cNvSpPr>
            <a:spLocks noChangeArrowheads="1"/>
          </p:cNvSpPr>
          <p:nvPr/>
        </p:nvSpPr>
        <p:spPr bwMode="auto">
          <a:xfrm>
            <a:off x="1143000" y="2071688"/>
            <a:ext cx="5286375"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lgn="l">
              <a:defRPr/>
            </a:pPr>
            <a:r>
              <a:rPr lang="zh-CN" altLang="en-US" sz="2000" b="1" dirty="0">
                <a:latin typeface="+mj-ea"/>
              </a:rPr>
              <a:t>使用</a:t>
            </a:r>
            <a:r>
              <a:rPr lang="en-US" altLang="zh-CN" sz="2000" b="1" dirty="0" err="1"/>
              <a:t>className</a:t>
            </a:r>
            <a:r>
              <a:rPr lang="en-US" altLang="zh-CN" sz="2000" b="1" dirty="0" err="1">
                <a:latin typeface="+mj-ea"/>
              </a:rPr>
              <a:t>属性修改菜单特效的例子</a:t>
            </a:r>
            <a:endParaRPr lang="zh-CN" altLang="en-US" sz="2000" b="1" dirty="0">
              <a:latin typeface="+mj-ea"/>
            </a:endParaRPr>
          </a:p>
        </p:txBody>
      </p:sp>
      <p:sp>
        <p:nvSpPr>
          <p:cNvPr id="7" name="TextBox 6"/>
          <p:cNvSpPr txBox="1"/>
          <p:nvPr/>
        </p:nvSpPr>
        <p:spPr>
          <a:xfrm>
            <a:off x="928688" y="2928938"/>
            <a:ext cx="7858125" cy="2400300"/>
          </a:xfrm>
          <a:prstGeom prst="rect">
            <a:avLst/>
          </a:prstGeom>
          <a:noFill/>
        </p:spPr>
        <p:txBody>
          <a:bodyPr>
            <a:spAutoFit/>
          </a:bodyPr>
          <a:lstStyle/>
          <a:p>
            <a:pPr algn="l">
              <a:lnSpc>
                <a:spcPct val="150000"/>
              </a:lnSpc>
              <a:defRPr/>
            </a:pPr>
            <a:r>
              <a:rPr lang="zh-CN" altLang="en-US" sz="2000" b="1" dirty="0">
                <a:latin typeface="+mn-ea"/>
                <a:ea typeface="+mn-ea"/>
              </a:rPr>
              <a:t>实现思路：</a:t>
            </a:r>
            <a:endParaRPr lang="en-US" altLang="zh-CN" sz="2000" b="1" dirty="0">
              <a:latin typeface="+mn-ea"/>
              <a:ea typeface="+mn-ea"/>
            </a:endParaRPr>
          </a:p>
          <a:p>
            <a:pPr marL="342900" indent="-342900" algn="l">
              <a:lnSpc>
                <a:spcPct val="150000"/>
              </a:lnSpc>
              <a:buFont typeface="+mj-lt"/>
              <a:buAutoNum type="arabicPeriod"/>
              <a:defRPr/>
            </a:pPr>
            <a:r>
              <a:rPr lang="en-US" sz="2000" b="1" dirty="0">
                <a:latin typeface="+mj-lt"/>
                <a:ea typeface="+mn-ea"/>
              </a:rPr>
              <a:t>&lt;</a:t>
            </a:r>
            <a:r>
              <a:rPr lang="en-US" sz="2000" b="1" dirty="0" err="1">
                <a:latin typeface="+mj-lt"/>
                <a:ea typeface="+mn-ea"/>
              </a:rPr>
              <a:t>li</a:t>
            </a:r>
            <a:r>
              <a:rPr lang="en-US" sz="2000" b="1" dirty="0">
                <a:latin typeface="+mj-lt"/>
                <a:ea typeface="+mn-ea"/>
              </a:rPr>
              <a:t>&gt;</a:t>
            </a:r>
            <a:r>
              <a:rPr lang="zh-CN" altLang="en-US" sz="2000" b="1" dirty="0">
                <a:latin typeface="+mn-ea"/>
                <a:ea typeface="+mn-ea"/>
              </a:rPr>
              <a:t>标签的初始状态不改变，设置两个类样式</a:t>
            </a:r>
            <a:r>
              <a:rPr lang="en-US" sz="2000" b="1" dirty="0">
                <a:latin typeface="+mj-lt"/>
                <a:ea typeface="+mn-ea"/>
              </a:rPr>
              <a:t>over</a:t>
            </a:r>
            <a:r>
              <a:rPr lang="zh-CN" altLang="en-US" sz="2000" b="1" dirty="0">
                <a:latin typeface="+mn-ea"/>
                <a:ea typeface="+mn-ea"/>
              </a:rPr>
              <a:t>和</a:t>
            </a:r>
            <a:r>
              <a:rPr lang="en-US" sz="2000" b="1" dirty="0">
                <a:latin typeface="+mj-lt"/>
                <a:ea typeface="+mn-ea"/>
              </a:rPr>
              <a:t>out</a:t>
            </a:r>
            <a:r>
              <a:rPr lang="zh-CN" altLang="en-US" sz="2000" b="1" dirty="0">
                <a:latin typeface="+mn-ea"/>
                <a:ea typeface="+mn-ea"/>
              </a:rPr>
              <a:t>，分别表示鼠标移至菜单上和移出菜单的效果</a:t>
            </a:r>
          </a:p>
          <a:p>
            <a:pPr marL="342900" indent="-342900" algn="l">
              <a:lnSpc>
                <a:spcPct val="150000"/>
              </a:lnSpc>
              <a:buFont typeface="+mj-lt"/>
              <a:buAutoNum type="arabicPeriod"/>
              <a:defRPr/>
            </a:pPr>
            <a:r>
              <a:rPr lang="zh-CN" altLang="en-US" sz="2000" b="1" dirty="0">
                <a:latin typeface="+mn-ea"/>
                <a:ea typeface="+mn-ea"/>
              </a:rPr>
              <a:t>在</a:t>
            </a:r>
            <a:r>
              <a:rPr lang="en-US" sz="2000" b="1" dirty="0">
                <a:latin typeface="+mj-lt"/>
                <a:ea typeface="+mn-ea"/>
              </a:rPr>
              <a:t>&lt;</a:t>
            </a:r>
            <a:r>
              <a:rPr lang="en-US" sz="2000" b="1" dirty="0" err="1">
                <a:latin typeface="+mj-lt"/>
                <a:ea typeface="+mn-ea"/>
              </a:rPr>
              <a:t>li</a:t>
            </a:r>
            <a:r>
              <a:rPr lang="en-US" sz="2000" b="1" dirty="0">
                <a:latin typeface="+mj-lt"/>
                <a:ea typeface="+mn-ea"/>
              </a:rPr>
              <a:t>&gt;</a:t>
            </a:r>
            <a:r>
              <a:rPr lang="zh-CN" altLang="en-US" sz="2000" b="1" dirty="0">
                <a:latin typeface="+mn-ea"/>
                <a:ea typeface="+mn-ea"/>
              </a:rPr>
              <a:t>标签中添加上</a:t>
            </a:r>
            <a:r>
              <a:rPr lang="en-US" sz="2000" b="1" dirty="0" err="1">
                <a:latin typeface="+mj-lt"/>
                <a:ea typeface="+mn-ea"/>
              </a:rPr>
              <a:t>onmouseover</a:t>
            </a:r>
            <a:r>
              <a:rPr lang="zh-CN" altLang="en-US" sz="2000" b="1" dirty="0">
                <a:latin typeface="+mn-ea"/>
                <a:ea typeface="+mn-ea"/>
              </a:rPr>
              <a:t>事件和</a:t>
            </a:r>
            <a:r>
              <a:rPr lang="en-US" sz="2000" b="1" dirty="0" err="1">
                <a:latin typeface="+mj-lt"/>
                <a:ea typeface="+mn-ea"/>
              </a:rPr>
              <a:t>onmouseout</a:t>
            </a:r>
            <a:r>
              <a:rPr lang="zh-CN" altLang="en-US" sz="2000" b="1" dirty="0">
                <a:latin typeface="+mn-ea"/>
                <a:ea typeface="+mn-ea"/>
              </a:rPr>
              <a:t>事件，这两个事件分别设置标签的样式为</a:t>
            </a:r>
            <a:r>
              <a:rPr lang="en-US" sz="2000" b="1" dirty="0">
                <a:latin typeface="+mj-lt"/>
                <a:ea typeface="+mn-ea"/>
              </a:rPr>
              <a:t>over</a:t>
            </a:r>
            <a:r>
              <a:rPr lang="zh-CN" altLang="en-US" sz="2000" b="1" dirty="0">
                <a:latin typeface="+mn-ea"/>
                <a:ea typeface="+mn-ea"/>
              </a:rPr>
              <a:t>和</a:t>
            </a:r>
            <a:r>
              <a:rPr lang="en-US" sz="2000" b="1" dirty="0">
                <a:latin typeface="+mj-lt"/>
                <a:ea typeface="+mn-ea"/>
              </a:rPr>
              <a:t>out</a:t>
            </a:r>
            <a:endParaRPr lang="zh-CN" altLang="en-US" sz="2000" b="1" dirty="0">
              <a:latin typeface="+mn-ea"/>
              <a:ea typeface="+mn-ea"/>
            </a:endParaRPr>
          </a:p>
        </p:txBody>
      </p:sp>
      <p:sp>
        <p:nvSpPr>
          <p:cNvPr id="8" name="圆角矩形 11"/>
          <p:cNvSpPr>
            <a:spLocks noChangeArrowheads="1"/>
          </p:cNvSpPr>
          <p:nvPr/>
        </p:nvSpPr>
        <p:spPr bwMode="auto">
          <a:xfrm>
            <a:off x="428625" y="2000250"/>
            <a:ext cx="8215313" cy="3462338"/>
          </a:xfrm>
          <a:prstGeom prst="roundRect">
            <a:avLst>
              <a:gd name="adj" fmla="val 535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defRPr/>
            </a:pPr>
            <a:r>
              <a:rPr lang="en-US" b="1" dirty="0">
                <a:latin typeface="+mj-lt"/>
              </a:rPr>
              <a:t>&lt;</a:t>
            </a:r>
            <a:r>
              <a:rPr lang="en-US" b="1" dirty="0" err="1">
                <a:latin typeface="+mj-lt"/>
              </a:rPr>
              <a:t>ul</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li</a:t>
            </a:r>
            <a:r>
              <a:rPr lang="en-US" b="1" dirty="0">
                <a:latin typeface="+mj-lt"/>
              </a:rPr>
              <a:t> </a:t>
            </a:r>
            <a:r>
              <a:rPr lang="en-US" b="1" dirty="0" err="1">
                <a:solidFill>
                  <a:srgbClr val="FF0000"/>
                </a:solidFill>
                <a:latin typeface="+mj-lt"/>
              </a:rPr>
              <a:t>onmouseover</a:t>
            </a:r>
            <a:r>
              <a:rPr lang="en-US" b="1" dirty="0">
                <a:solidFill>
                  <a:srgbClr val="FF0000"/>
                </a:solidFill>
                <a:latin typeface="+mj-lt"/>
              </a:rPr>
              <a:t>="</a:t>
            </a:r>
            <a:r>
              <a:rPr lang="en-US" b="1" dirty="0" err="1">
                <a:solidFill>
                  <a:srgbClr val="FF0000"/>
                </a:solidFill>
                <a:latin typeface="+mj-lt"/>
              </a:rPr>
              <a:t>this.className</a:t>
            </a:r>
            <a:r>
              <a:rPr lang="en-US" b="1" dirty="0">
                <a:solidFill>
                  <a:srgbClr val="FF0000"/>
                </a:solidFill>
                <a:latin typeface="+mj-lt"/>
              </a:rPr>
              <a:t>='over'" </a:t>
            </a:r>
            <a:r>
              <a:rPr lang="en-US" b="1" dirty="0" err="1">
                <a:solidFill>
                  <a:srgbClr val="FF0000"/>
                </a:solidFill>
                <a:latin typeface="+mj-lt"/>
              </a:rPr>
              <a:t>onmouseout</a:t>
            </a:r>
            <a:r>
              <a:rPr lang="en-US" b="1" dirty="0">
                <a:solidFill>
                  <a:srgbClr val="FF0000"/>
                </a:solidFill>
                <a:latin typeface="+mj-lt"/>
              </a:rPr>
              <a:t>="</a:t>
            </a:r>
            <a:r>
              <a:rPr lang="en-US" b="1" dirty="0" err="1">
                <a:solidFill>
                  <a:srgbClr val="FF0000"/>
                </a:solidFill>
                <a:latin typeface="+mj-lt"/>
              </a:rPr>
              <a:t>this.className</a:t>
            </a:r>
            <a:r>
              <a:rPr lang="en-US" b="1" dirty="0">
                <a:solidFill>
                  <a:srgbClr val="FF0000"/>
                </a:solidFill>
                <a:latin typeface="+mj-lt"/>
              </a:rPr>
              <a:t>='out'"&gt;</a:t>
            </a:r>
            <a:r>
              <a:rPr lang="zh-CN" altLang="en-US" b="1" dirty="0">
                <a:latin typeface="+mj-lt"/>
              </a:rPr>
              <a:t>资讯动态</a:t>
            </a:r>
            <a:r>
              <a:rPr lang="en-US" b="1" dirty="0">
                <a:latin typeface="+mj-lt"/>
              </a:rPr>
              <a:t>&lt;/</a:t>
            </a:r>
            <a:r>
              <a:rPr lang="en-US" b="1" dirty="0" err="1">
                <a:latin typeface="+mj-lt"/>
              </a:rPr>
              <a:t>li</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li</a:t>
            </a:r>
            <a:r>
              <a:rPr lang="en-US" b="1" dirty="0">
                <a:latin typeface="+mj-lt"/>
              </a:rPr>
              <a:t> </a:t>
            </a:r>
            <a:r>
              <a:rPr lang="en-US" b="1" dirty="0" err="1">
                <a:latin typeface="+mj-lt"/>
              </a:rPr>
              <a:t>onmouseover</a:t>
            </a:r>
            <a:r>
              <a:rPr lang="en-US" b="1" dirty="0">
                <a:latin typeface="+mj-lt"/>
              </a:rPr>
              <a:t>="</a:t>
            </a:r>
            <a:r>
              <a:rPr lang="en-US" b="1" dirty="0" err="1">
                <a:latin typeface="+mj-lt"/>
              </a:rPr>
              <a:t>this.className</a:t>
            </a:r>
            <a:r>
              <a:rPr lang="en-US" b="1" dirty="0">
                <a:latin typeface="+mj-lt"/>
              </a:rPr>
              <a:t>='over'" </a:t>
            </a:r>
            <a:r>
              <a:rPr lang="en-US" b="1" dirty="0" err="1">
                <a:latin typeface="+mj-lt"/>
              </a:rPr>
              <a:t>onmouseout</a:t>
            </a:r>
            <a:r>
              <a:rPr lang="en-US" b="1" dirty="0">
                <a:latin typeface="+mj-lt"/>
              </a:rPr>
              <a:t>="</a:t>
            </a:r>
            <a:r>
              <a:rPr lang="en-US" b="1" dirty="0" err="1">
                <a:latin typeface="+mj-lt"/>
              </a:rPr>
              <a:t>this.className</a:t>
            </a:r>
            <a:r>
              <a:rPr lang="en-US" b="1" dirty="0">
                <a:latin typeface="+mj-lt"/>
              </a:rPr>
              <a:t>='out'"&gt;</a:t>
            </a:r>
            <a:r>
              <a:rPr lang="zh-CN" altLang="en-US" b="1" dirty="0">
                <a:latin typeface="+mj-lt"/>
              </a:rPr>
              <a:t>产品世界</a:t>
            </a:r>
            <a:r>
              <a:rPr lang="en-US" b="1" dirty="0">
                <a:latin typeface="+mj-lt"/>
              </a:rPr>
              <a:t>&lt;/</a:t>
            </a:r>
            <a:r>
              <a:rPr lang="en-US" b="1" dirty="0" err="1">
                <a:latin typeface="+mj-lt"/>
              </a:rPr>
              <a:t>li</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li</a:t>
            </a:r>
            <a:r>
              <a:rPr lang="en-US" b="1" dirty="0">
                <a:latin typeface="+mj-lt"/>
              </a:rPr>
              <a:t> </a:t>
            </a:r>
            <a:r>
              <a:rPr lang="en-US" b="1" dirty="0" err="1">
                <a:latin typeface="+mj-lt"/>
              </a:rPr>
              <a:t>onmouseover</a:t>
            </a:r>
            <a:r>
              <a:rPr lang="en-US" b="1" dirty="0">
                <a:latin typeface="+mj-lt"/>
              </a:rPr>
              <a:t>="</a:t>
            </a:r>
            <a:r>
              <a:rPr lang="en-US" b="1" dirty="0" err="1">
                <a:latin typeface="+mj-lt"/>
              </a:rPr>
              <a:t>this.className</a:t>
            </a:r>
            <a:r>
              <a:rPr lang="en-US" b="1" dirty="0">
                <a:latin typeface="+mj-lt"/>
              </a:rPr>
              <a:t>='over'" </a:t>
            </a:r>
            <a:r>
              <a:rPr lang="en-US" b="1" dirty="0" err="1">
                <a:latin typeface="+mj-lt"/>
              </a:rPr>
              <a:t>onmouseout</a:t>
            </a:r>
            <a:r>
              <a:rPr lang="en-US" b="1" dirty="0">
                <a:latin typeface="+mj-lt"/>
              </a:rPr>
              <a:t>="</a:t>
            </a:r>
            <a:r>
              <a:rPr lang="en-US" b="1" dirty="0" err="1">
                <a:latin typeface="+mj-lt"/>
              </a:rPr>
              <a:t>this.className</a:t>
            </a:r>
            <a:r>
              <a:rPr lang="en-US" b="1" dirty="0">
                <a:latin typeface="+mj-lt"/>
              </a:rPr>
              <a:t>='out'"&gt;</a:t>
            </a:r>
            <a:r>
              <a:rPr lang="zh-CN" altLang="en-US" b="1" dirty="0">
                <a:latin typeface="+mj-lt"/>
              </a:rPr>
              <a:t>市场营销</a:t>
            </a:r>
            <a:r>
              <a:rPr lang="en-US" b="1" dirty="0">
                <a:latin typeface="+mj-lt"/>
              </a:rPr>
              <a:t>&lt;/</a:t>
            </a:r>
            <a:r>
              <a:rPr lang="en-US" b="1" dirty="0" err="1">
                <a:latin typeface="+mj-lt"/>
              </a:rPr>
              <a:t>li</a:t>
            </a:r>
            <a:r>
              <a:rPr lang="en-US" b="1" dirty="0">
                <a:latin typeface="+mj-lt"/>
              </a:rPr>
              <a:t>&gt;</a:t>
            </a:r>
            <a:endParaRPr lang="zh-CN" altLang="en-US" b="1" dirty="0">
              <a:latin typeface="+mj-lt"/>
            </a:endParaRPr>
          </a:p>
          <a:p>
            <a:pPr algn="l">
              <a:lnSpc>
                <a:spcPct val="150000"/>
              </a:lnSpc>
              <a:defRPr/>
            </a:pPr>
            <a:r>
              <a:rPr lang="en-US" b="1" dirty="0">
                <a:latin typeface="+mj-lt"/>
              </a:rPr>
              <a:t>&lt;/</a:t>
            </a:r>
            <a:r>
              <a:rPr lang="en-US" b="1" dirty="0" err="1">
                <a:latin typeface="+mj-lt"/>
              </a:rPr>
              <a:t>ul</a:t>
            </a:r>
            <a:r>
              <a:rPr lang="en-US" b="1" dirty="0">
                <a:latin typeface="+mj-lt"/>
              </a:rPr>
              <a:t>&gt;</a:t>
            </a:r>
            <a:endParaRPr lang="zh-CN" altLang="en-US" b="1" dirty="0">
              <a:latin typeface="+mj-lt"/>
            </a:endParaRPr>
          </a:p>
        </p:txBody>
      </p:sp>
      <p:sp>
        <p:nvSpPr>
          <p:cNvPr id="9" name="TextBox 8"/>
          <p:cNvSpPr txBox="1">
            <a:spLocks noChangeArrowheads="1"/>
          </p:cNvSpPr>
          <p:nvPr/>
        </p:nvSpPr>
        <p:spPr bwMode="auto">
          <a:xfrm>
            <a:off x="857250" y="1357313"/>
            <a:ext cx="8120063" cy="461962"/>
          </a:xfrm>
          <a:prstGeom prst="rect">
            <a:avLst/>
          </a:prstGeom>
          <a:noFill/>
          <a:ln w="9525">
            <a:noFill/>
            <a:miter lim="800000"/>
            <a:headEnd/>
            <a:tailEnd/>
          </a:ln>
        </p:spPr>
        <p:txBody>
          <a:bodyPr wrap="none">
            <a:spAutoFit/>
          </a:bodyPr>
          <a:lstStyle/>
          <a:p>
            <a:r>
              <a:rPr lang="en-US" altLang="zh-CN" sz="2400" b="1"/>
              <a:t>over和out分别为鼠标移到菜单上和移出菜单时</a:t>
            </a:r>
            <a:r>
              <a:rPr lang="zh-CN" altLang="en-US" sz="2400" b="1"/>
              <a:t>的菜单样式</a:t>
            </a:r>
          </a:p>
        </p:txBody>
      </p:sp>
      <p:pic>
        <p:nvPicPr>
          <p:cNvPr id="10" name="Picture 52" descr="示例"/>
          <p:cNvPicPr>
            <a:picLocks noChangeAspect="1" noChangeArrowheads="1"/>
          </p:cNvPicPr>
          <p:nvPr/>
        </p:nvPicPr>
        <p:blipFill>
          <a:blip r:embed="rId3"/>
          <a:srcRect/>
          <a:stretch>
            <a:fillRect/>
          </a:stretch>
        </p:blipFill>
        <p:spPr bwMode="auto">
          <a:xfrm>
            <a:off x="71438" y="1000125"/>
            <a:ext cx="917575" cy="688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5" presetClass="entr" presetSubtype="1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heckerboard(across)">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p:bldP spid="7" grpId="1"/>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使用函数改变菜单特效</a:t>
            </a:r>
          </a:p>
        </p:txBody>
      </p:sp>
      <p:sp>
        <p:nvSpPr>
          <p:cNvPr id="23555" name="内容占位符 2"/>
          <p:cNvSpPr>
            <a:spLocks noGrp="1"/>
          </p:cNvSpPr>
          <p:nvPr>
            <p:ph idx="1"/>
          </p:nvPr>
        </p:nvSpPr>
        <p:spPr>
          <a:xfrm>
            <a:off x="285750" y="1071563"/>
            <a:ext cx="8572500" cy="2867025"/>
          </a:xfrm>
        </p:spPr>
        <p:txBody>
          <a:bodyPr/>
          <a:lstStyle/>
          <a:p>
            <a:r>
              <a:rPr lang="zh-CN" altLang="en-US" smtClean="0"/>
              <a:t>实现思路</a:t>
            </a:r>
            <a:endParaRPr lang="en-US" altLang="zh-CN" smtClean="0"/>
          </a:p>
          <a:p>
            <a:pPr lvl="1"/>
            <a:r>
              <a:rPr lang="zh-CN" altLang="en-US" smtClean="0"/>
              <a:t>设置每一个</a:t>
            </a:r>
            <a:r>
              <a:rPr lang="en-US" altLang="zh-CN" smtClean="0"/>
              <a:t>li</a:t>
            </a:r>
            <a:r>
              <a:rPr lang="zh-CN" altLang="en-US" smtClean="0"/>
              <a:t>标签的初始状态</a:t>
            </a:r>
          </a:p>
          <a:p>
            <a:pPr lvl="1"/>
            <a:r>
              <a:rPr lang="zh-CN" altLang="en-US" smtClean="0"/>
              <a:t>设置两个样式</a:t>
            </a:r>
            <a:r>
              <a:rPr lang="en-US" altLang="zh-CN" smtClean="0"/>
              <a:t>over</a:t>
            </a:r>
            <a:r>
              <a:rPr lang="zh-CN" altLang="en-US" smtClean="0"/>
              <a:t>和</a:t>
            </a:r>
            <a:r>
              <a:rPr lang="en-US" altLang="zh-CN" smtClean="0"/>
              <a:t>out</a:t>
            </a:r>
            <a:r>
              <a:rPr lang="zh-CN" altLang="en-US" smtClean="0"/>
              <a:t>，表示鼠标移至菜单和移出菜单的效果</a:t>
            </a:r>
          </a:p>
          <a:p>
            <a:pPr lvl="1"/>
            <a:r>
              <a:rPr lang="zh-CN" altLang="en-US" smtClean="0"/>
              <a:t>统一为每一个</a:t>
            </a:r>
            <a:r>
              <a:rPr lang="en-US" altLang="zh-CN" smtClean="0"/>
              <a:t>li</a:t>
            </a:r>
            <a:r>
              <a:rPr lang="zh-CN" altLang="en-US" smtClean="0"/>
              <a:t>标签设置</a:t>
            </a:r>
            <a:r>
              <a:rPr lang="en-US" altLang="zh-CN" smtClean="0"/>
              <a:t>onmouseover</a:t>
            </a:r>
            <a:r>
              <a:rPr lang="zh-CN" altLang="en-US" smtClean="0"/>
              <a:t>事件和</a:t>
            </a:r>
            <a:r>
              <a:rPr lang="en-US" altLang="zh-CN" smtClean="0"/>
              <a:t>onmouseout</a:t>
            </a:r>
            <a:r>
              <a:rPr lang="zh-CN" altLang="en-US" smtClean="0"/>
              <a:t>事件效果</a:t>
            </a:r>
          </a:p>
        </p:txBody>
      </p:sp>
      <p:sp>
        <p:nvSpPr>
          <p:cNvPr id="4" name="圆角矩形 11"/>
          <p:cNvSpPr>
            <a:spLocks noChangeArrowheads="1"/>
          </p:cNvSpPr>
          <p:nvPr/>
        </p:nvSpPr>
        <p:spPr bwMode="auto">
          <a:xfrm>
            <a:off x="642938" y="2714625"/>
            <a:ext cx="6500812" cy="3943350"/>
          </a:xfrm>
          <a:prstGeom prst="roundRect">
            <a:avLst>
              <a:gd name="adj" fmla="val 535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defRPr/>
            </a:pPr>
            <a:r>
              <a:rPr lang="en-US" b="1" dirty="0" err="1">
                <a:latin typeface="+mj-lt"/>
              </a:rPr>
              <a:t>var</a:t>
            </a:r>
            <a:r>
              <a:rPr lang="en-US" b="1" dirty="0">
                <a:latin typeface="+mj-lt"/>
              </a:rPr>
              <a:t> </a:t>
            </a:r>
            <a:r>
              <a:rPr lang="en-US" b="1" dirty="0" err="1">
                <a:latin typeface="+mj-lt"/>
              </a:rPr>
              <a:t>len</a:t>
            </a:r>
            <a:r>
              <a:rPr lang="en-US" b="1" dirty="0">
                <a:latin typeface="+mj-lt"/>
              </a:rPr>
              <a:t>=</a:t>
            </a:r>
            <a:r>
              <a:rPr lang="en-US" b="1" dirty="0" err="1">
                <a:latin typeface="+mj-lt"/>
              </a:rPr>
              <a:t>document.getElementsByTagName</a:t>
            </a:r>
            <a:r>
              <a:rPr lang="en-US" b="1" dirty="0">
                <a:latin typeface="+mj-lt"/>
              </a:rPr>
              <a:t>("</a:t>
            </a:r>
            <a:r>
              <a:rPr lang="en-US" b="1" dirty="0" err="1">
                <a:latin typeface="+mj-lt"/>
              </a:rPr>
              <a:t>li</a:t>
            </a:r>
            <a:r>
              <a:rPr lang="en-US" b="1" dirty="0">
                <a:latin typeface="+mj-lt"/>
              </a:rPr>
              <a:t>");</a:t>
            </a:r>
            <a:endParaRPr lang="zh-CN" altLang="en-US" b="1" dirty="0">
              <a:latin typeface="+mj-lt"/>
            </a:endParaRPr>
          </a:p>
          <a:p>
            <a:pPr algn="l">
              <a:lnSpc>
                <a:spcPct val="150000"/>
              </a:lnSpc>
              <a:defRPr/>
            </a:pPr>
            <a:r>
              <a:rPr lang="en-US" b="1" dirty="0">
                <a:latin typeface="+mj-lt"/>
              </a:rPr>
              <a:t>for(</a:t>
            </a:r>
            <a:r>
              <a:rPr lang="en-US" b="1" dirty="0" err="1">
                <a:latin typeface="+mj-lt"/>
              </a:rPr>
              <a:t>var</a:t>
            </a:r>
            <a:r>
              <a:rPr lang="en-US" b="1" dirty="0">
                <a:latin typeface="+mj-lt"/>
              </a:rPr>
              <a:t> </a:t>
            </a:r>
            <a:r>
              <a:rPr lang="en-US" b="1" dirty="0" err="1">
                <a:latin typeface="+mj-lt"/>
              </a:rPr>
              <a:t>i</a:t>
            </a:r>
            <a:r>
              <a:rPr lang="en-US" b="1" dirty="0">
                <a:latin typeface="+mj-lt"/>
              </a:rPr>
              <a:t>=0;i&lt;</a:t>
            </a:r>
            <a:r>
              <a:rPr lang="en-US" b="1" dirty="0" err="1">
                <a:latin typeface="+mj-lt"/>
              </a:rPr>
              <a:t>len.length;i</a:t>
            </a:r>
            <a:r>
              <a:rPr lang="en-US" b="1" dirty="0">
                <a:latin typeface="+mj-lt"/>
              </a:rPr>
              <a:t>++){</a:t>
            </a:r>
            <a:endParaRPr lang="zh-CN" altLang="en-US" b="1" dirty="0">
              <a:latin typeface="+mj-lt"/>
            </a:endParaRPr>
          </a:p>
          <a:p>
            <a:pPr algn="l">
              <a:lnSpc>
                <a:spcPct val="150000"/>
              </a:lnSpc>
              <a:defRPr/>
            </a:pPr>
            <a:r>
              <a:rPr lang="en-US" b="1" dirty="0">
                <a:latin typeface="+mj-lt"/>
              </a:rPr>
              <a:t>	</a:t>
            </a:r>
            <a:r>
              <a:rPr lang="en-US" b="1" dirty="0" err="1">
                <a:solidFill>
                  <a:srgbClr val="FF0000"/>
                </a:solidFill>
                <a:latin typeface="+mj-lt"/>
              </a:rPr>
              <a:t>len</a:t>
            </a:r>
            <a:r>
              <a:rPr lang="en-US" b="1" dirty="0">
                <a:solidFill>
                  <a:srgbClr val="FF0000"/>
                </a:solidFill>
                <a:latin typeface="+mj-lt"/>
              </a:rPr>
              <a:t>[</a:t>
            </a:r>
            <a:r>
              <a:rPr lang="en-US" b="1" dirty="0" err="1">
                <a:solidFill>
                  <a:srgbClr val="FF0000"/>
                </a:solidFill>
                <a:latin typeface="+mj-lt"/>
              </a:rPr>
              <a:t>i</a:t>
            </a:r>
            <a:r>
              <a:rPr lang="en-US" b="1" dirty="0">
                <a:solidFill>
                  <a:srgbClr val="FF0000"/>
                </a:solidFill>
                <a:latin typeface="+mj-lt"/>
              </a:rPr>
              <a:t>].</a:t>
            </a:r>
            <a:r>
              <a:rPr lang="en-US" b="1" dirty="0" err="1">
                <a:solidFill>
                  <a:srgbClr val="FF0000"/>
                </a:solidFill>
                <a:latin typeface="+mj-lt"/>
              </a:rPr>
              <a:t>onmouseover</a:t>
            </a:r>
            <a:r>
              <a:rPr lang="en-US" b="1" dirty="0">
                <a:solidFill>
                  <a:srgbClr val="FF0000"/>
                </a:solidFill>
                <a:latin typeface="+mj-lt"/>
              </a:rPr>
              <a:t>=function</a:t>
            </a:r>
            <a:r>
              <a:rPr lang="en-US" b="1" dirty="0">
                <a:latin typeface="+mj-lt"/>
              </a:rPr>
              <a:t>(){</a:t>
            </a:r>
            <a:endParaRPr lang="zh-CN" altLang="en-US" b="1" dirty="0">
              <a:latin typeface="+mj-lt"/>
            </a:endParaRPr>
          </a:p>
          <a:p>
            <a:pPr algn="l">
              <a:lnSpc>
                <a:spcPct val="150000"/>
              </a:lnSpc>
              <a:defRPr/>
            </a:pPr>
            <a:r>
              <a:rPr lang="en-US" b="1" dirty="0">
                <a:latin typeface="+mj-lt"/>
              </a:rPr>
              <a:t>		</a:t>
            </a:r>
            <a:r>
              <a:rPr lang="en-US" b="1" dirty="0" err="1">
                <a:latin typeface="+mj-lt"/>
              </a:rPr>
              <a:t>this.className</a:t>
            </a:r>
            <a:r>
              <a:rPr lang="en-US" b="1" dirty="0">
                <a:latin typeface="+mj-lt"/>
              </a:rPr>
              <a:t>="over";</a:t>
            </a:r>
            <a:endParaRPr lang="zh-CN" altLang="en-US" b="1" dirty="0">
              <a:latin typeface="+mj-lt"/>
            </a:endParaRPr>
          </a:p>
          <a:p>
            <a:pPr algn="l">
              <a:lnSpc>
                <a:spcPct val="150000"/>
              </a:lnSpc>
              <a:defRPr/>
            </a:pPr>
            <a:r>
              <a:rPr lang="en-US" b="1" dirty="0">
                <a:latin typeface="+mj-lt"/>
              </a:rPr>
              <a:t>		}</a:t>
            </a:r>
            <a:endParaRPr lang="zh-CN" altLang="en-US" b="1" dirty="0">
              <a:latin typeface="+mj-lt"/>
            </a:endParaRPr>
          </a:p>
          <a:p>
            <a:pPr algn="l">
              <a:lnSpc>
                <a:spcPct val="150000"/>
              </a:lnSpc>
              <a:defRPr/>
            </a:pPr>
            <a:r>
              <a:rPr lang="en-US" b="1" dirty="0">
                <a:latin typeface="+mj-lt"/>
              </a:rPr>
              <a:t>	</a:t>
            </a:r>
            <a:r>
              <a:rPr lang="en-US" b="1" dirty="0" err="1">
                <a:solidFill>
                  <a:srgbClr val="FF0000"/>
                </a:solidFill>
                <a:latin typeface="+mj-lt"/>
              </a:rPr>
              <a:t>len</a:t>
            </a:r>
            <a:r>
              <a:rPr lang="en-US" b="1" dirty="0">
                <a:solidFill>
                  <a:srgbClr val="FF0000"/>
                </a:solidFill>
                <a:latin typeface="+mj-lt"/>
              </a:rPr>
              <a:t>[</a:t>
            </a:r>
            <a:r>
              <a:rPr lang="en-US" b="1" dirty="0" err="1">
                <a:solidFill>
                  <a:srgbClr val="FF0000"/>
                </a:solidFill>
                <a:latin typeface="+mj-lt"/>
              </a:rPr>
              <a:t>i</a:t>
            </a:r>
            <a:r>
              <a:rPr lang="en-US" b="1" dirty="0">
                <a:solidFill>
                  <a:srgbClr val="FF0000"/>
                </a:solidFill>
                <a:latin typeface="+mj-lt"/>
              </a:rPr>
              <a:t>].</a:t>
            </a:r>
            <a:r>
              <a:rPr lang="en-US" b="1" dirty="0" err="1">
                <a:solidFill>
                  <a:srgbClr val="FF0000"/>
                </a:solidFill>
                <a:latin typeface="+mj-lt"/>
              </a:rPr>
              <a:t>onmouseout</a:t>
            </a:r>
            <a:r>
              <a:rPr lang="en-US" b="1" dirty="0">
                <a:solidFill>
                  <a:srgbClr val="FF0000"/>
                </a:solidFill>
                <a:latin typeface="+mj-lt"/>
              </a:rPr>
              <a:t>=function</a:t>
            </a:r>
            <a:r>
              <a:rPr lang="en-US" b="1" dirty="0">
                <a:latin typeface="+mj-lt"/>
              </a:rPr>
              <a:t>(){</a:t>
            </a:r>
            <a:endParaRPr lang="zh-CN" altLang="en-US" b="1" dirty="0">
              <a:latin typeface="+mj-lt"/>
            </a:endParaRPr>
          </a:p>
          <a:p>
            <a:pPr algn="l">
              <a:lnSpc>
                <a:spcPct val="150000"/>
              </a:lnSpc>
              <a:defRPr/>
            </a:pPr>
            <a:r>
              <a:rPr lang="en-US" b="1" dirty="0">
                <a:latin typeface="+mj-lt"/>
              </a:rPr>
              <a:t>		</a:t>
            </a:r>
            <a:r>
              <a:rPr lang="en-US" b="1" dirty="0" err="1">
                <a:latin typeface="+mj-lt"/>
              </a:rPr>
              <a:t>this.className</a:t>
            </a:r>
            <a:r>
              <a:rPr lang="en-US" b="1" dirty="0">
                <a:latin typeface="+mj-lt"/>
              </a:rPr>
              <a:t>="out";</a:t>
            </a:r>
            <a:endParaRPr lang="zh-CN" altLang="en-US" b="1" dirty="0">
              <a:latin typeface="+mj-lt"/>
            </a:endParaRPr>
          </a:p>
          <a:p>
            <a:pPr algn="l">
              <a:lnSpc>
                <a:spcPct val="150000"/>
              </a:lnSpc>
              <a:defRPr/>
            </a:pPr>
            <a:r>
              <a:rPr lang="en-US" b="1" dirty="0">
                <a:latin typeface="+mj-lt"/>
              </a:rPr>
              <a:t>		}	</a:t>
            </a:r>
            <a:endParaRPr lang="zh-CN" altLang="en-US" b="1" dirty="0">
              <a:latin typeface="+mj-lt"/>
            </a:endParaRPr>
          </a:p>
          <a:p>
            <a:pPr algn="l">
              <a:lnSpc>
                <a:spcPct val="150000"/>
              </a:lnSpc>
              <a:defRPr/>
            </a:pPr>
            <a:r>
              <a:rPr lang="en-US" b="1" dirty="0">
                <a:latin typeface="+mj-lt"/>
              </a:rPr>
              <a:t>	}</a:t>
            </a:r>
            <a:endParaRPr lang="zh-CN" altLang="en-US" b="1" dirty="0">
              <a:latin typeface="+mj-lt"/>
            </a:endParaRPr>
          </a:p>
        </p:txBody>
      </p:sp>
      <p:pic>
        <p:nvPicPr>
          <p:cNvPr id="5" name="Picture 2"/>
          <p:cNvPicPr>
            <a:picLocks noChangeAspect="1" noChangeArrowheads="1"/>
          </p:cNvPicPr>
          <p:nvPr/>
        </p:nvPicPr>
        <p:blipFill>
          <a:blip r:embed="rId2"/>
          <a:srcRect/>
          <a:stretch>
            <a:fillRect/>
          </a:stretch>
        </p:blipFill>
        <p:spPr bwMode="auto">
          <a:xfrm>
            <a:off x="2786063" y="4000500"/>
            <a:ext cx="5694362" cy="2357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练习－</a:t>
            </a:r>
            <a:r>
              <a:rPr lang="zh-CN" smtClean="0"/>
              <a:t>动态改变文本样式</a:t>
            </a:r>
            <a:endParaRPr lang="zh-CN" altLang="en-US" smtClean="0"/>
          </a:p>
        </p:txBody>
      </p:sp>
      <p:sp>
        <p:nvSpPr>
          <p:cNvPr id="24579" name="内容占位符 2"/>
          <p:cNvSpPr>
            <a:spLocks noGrp="1"/>
          </p:cNvSpPr>
          <p:nvPr>
            <p:ph idx="1"/>
          </p:nvPr>
        </p:nvSpPr>
        <p:spPr>
          <a:xfrm>
            <a:off x="285750" y="1643063"/>
            <a:ext cx="8358188" cy="2786062"/>
          </a:xfrm>
        </p:spPr>
        <p:txBody>
          <a:bodyPr/>
          <a:lstStyle/>
          <a:p>
            <a:pPr>
              <a:lnSpc>
                <a:spcPts val="4000"/>
              </a:lnSpc>
            </a:pPr>
            <a:r>
              <a:rPr lang="zh-CN" altLang="en-US" smtClean="0"/>
              <a:t>需求说明</a:t>
            </a:r>
            <a:endParaRPr lang="en-US" altLang="zh-CN" smtClean="0"/>
          </a:p>
          <a:p>
            <a:pPr lvl="1">
              <a:lnSpc>
                <a:spcPts val="4000"/>
              </a:lnSpc>
            </a:pPr>
            <a:r>
              <a:rPr lang="zh-CN" altLang="en-US" smtClean="0"/>
              <a:t>黙认状态下，“首页”、“家用电器”等文本的背景图片为</a:t>
            </a:r>
            <a:r>
              <a:rPr lang="en-US" altLang="zh-CN" smtClean="0"/>
              <a:t>bg1.jpg</a:t>
            </a:r>
            <a:r>
              <a:rPr lang="zh-CN" altLang="en-US" smtClean="0"/>
              <a:t>，字体大小为</a:t>
            </a:r>
            <a:r>
              <a:rPr lang="en-US" altLang="zh-CN" smtClean="0"/>
              <a:t>14px</a:t>
            </a:r>
            <a:r>
              <a:rPr lang="zh-CN" altLang="en-US" smtClean="0"/>
              <a:t>，加粗显示，字体颜色为白色</a:t>
            </a:r>
          </a:p>
          <a:p>
            <a:pPr lvl="1">
              <a:lnSpc>
                <a:spcPts val="4000"/>
              </a:lnSpc>
            </a:pPr>
            <a:r>
              <a:rPr lang="zh-CN" altLang="en-US" smtClean="0"/>
              <a:t>当鼠标移到某个菜单项时，该菜单项出现光照效果</a:t>
            </a:r>
          </a:p>
          <a:p>
            <a:pPr lvl="1">
              <a:lnSpc>
                <a:spcPts val="4000"/>
              </a:lnSpc>
            </a:pPr>
            <a:r>
              <a:rPr lang="zh-CN" altLang="en-US" smtClean="0"/>
              <a:t>当鼠标移出菜单项时，该菜单项恢复为默认状态</a:t>
            </a:r>
          </a:p>
        </p:txBody>
      </p:sp>
      <p:pic>
        <p:nvPicPr>
          <p:cNvPr id="24580" name="Picture 58" descr="练习"/>
          <p:cNvPicPr>
            <a:picLocks noChangeAspect="1" noChangeArrowheads="1"/>
          </p:cNvPicPr>
          <p:nvPr/>
        </p:nvPicPr>
        <p:blipFill>
          <a:blip r:embed="rId2"/>
          <a:srcRect/>
          <a:stretch>
            <a:fillRect/>
          </a:stretch>
        </p:blipFill>
        <p:spPr bwMode="auto">
          <a:xfrm>
            <a:off x="153988" y="785813"/>
            <a:ext cx="917575" cy="688975"/>
          </a:xfrm>
          <a:prstGeom prst="rect">
            <a:avLst/>
          </a:prstGeom>
          <a:noFill/>
          <a:ln w="9525">
            <a:noFill/>
            <a:miter lim="800000"/>
            <a:headEnd/>
            <a:tailEnd/>
          </a:ln>
        </p:spPr>
      </p:pic>
      <p:sp>
        <p:nvSpPr>
          <p:cNvPr id="6" name="AutoShape 22"/>
          <p:cNvSpPr>
            <a:spLocks noChangeArrowheads="1"/>
          </p:cNvSpPr>
          <p:nvPr/>
        </p:nvSpPr>
        <p:spPr bwMode="auto">
          <a:xfrm>
            <a:off x="500063" y="5786438"/>
            <a:ext cx="307181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spcBef>
                <a:spcPct val="50000"/>
              </a:spcBef>
              <a:defRPr/>
            </a:pPr>
            <a:r>
              <a:rPr lang="zh-CN" altLang="en-US" b="1" dirty="0"/>
              <a:t>完成时间：</a:t>
            </a:r>
            <a:r>
              <a:rPr lang="en-US" altLang="zh-CN" b="1" dirty="0">
                <a:solidFill>
                  <a:srgbClr val="FF0000"/>
                </a:solidFill>
              </a:rPr>
              <a:t>25</a:t>
            </a:r>
            <a:r>
              <a:rPr lang="zh-CN" altLang="en-US" b="1" dirty="0">
                <a:solidFill>
                  <a:srgbClr val="FF0000"/>
                </a:solidFill>
              </a:rPr>
              <a:t>分钟</a:t>
            </a:r>
            <a:r>
              <a:rPr lang="zh-CN" altLang="en-US" b="1" dirty="0"/>
              <a:t> </a:t>
            </a:r>
          </a:p>
        </p:txBody>
      </p:sp>
      <p:sp>
        <p:nvSpPr>
          <p:cNvPr id="7" name="矩形 6"/>
          <p:cNvSpPr>
            <a:spLocks noChangeArrowheads="1"/>
          </p:cNvSpPr>
          <p:nvPr/>
        </p:nvSpPr>
        <p:spPr bwMode="auto">
          <a:xfrm>
            <a:off x="5643563" y="6143625"/>
            <a:ext cx="1579562" cy="369888"/>
          </a:xfrm>
          <a:prstGeom prst="rect">
            <a:avLst/>
          </a:prstGeom>
          <a:noFill/>
          <a:ln w="9525">
            <a:noFill/>
            <a:miter lim="800000"/>
            <a:headEnd/>
            <a:tailEnd/>
          </a:ln>
        </p:spPr>
        <p:txBody>
          <a:bodyPr wrap="none">
            <a:spAutoFit/>
          </a:bodyPr>
          <a:lstStyle/>
          <a:p>
            <a:pPr>
              <a:spcBef>
                <a:spcPct val="20000"/>
              </a:spcBef>
            </a:pPr>
            <a:r>
              <a:rPr lang="zh-CN" altLang="en-US" b="1">
                <a:hlinkClick r:id="rId3" action="ppaction://hlinkfile"/>
              </a:rPr>
              <a:t>查看完整代码</a:t>
            </a:r>
            <a:endParaRPr lang="zh-CN" altLang="en-US" b="1"/>
          </a:p>
        </p:txBody>
      </p:sp>
      <p:pic>
        <p:nvPicPr>
          <p:cNvPr id="20488" name="Picture 8"/>
          <p:cNvPicPr>
            <a:picLocks noChangeAspect="1" noChangeArrowheads="1"/>
          </p:cNvPicPr>
          <p:nvPr/>
        </p:nvPicPr>
        <p:blipFill>
          <a:blip r:embed="rId4"/>
          <a:srcRect/>
          <a:stretch>
            <a:fillRect/>
          </a:stretch>
        </p:blipFill>
        <p:spPr bwMode="auto">
          <a:xfrm>
            <a:off x="2714625" y="1857375"/>
            <a:ext cx="6072188" cy="3319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checkerboard(across)">
                                      <p:cBhvr>
                                        <p:cTn id="7" dur="500"/>
                                        <p:tgtEl>
                                          <p:spTgt spid="2048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7064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t>本章目标</a:t>
            </a:r>
          </a:p>
        </p:txBody>
      </p:sp>
      <p:sp>
        <p:nvSpPr>
          <p:cNvPr id="7171" name="Rectangle 3"/>
          <p:cNvSpPr>
            <a:spLocks noGrp="1" noChangeArrowheads="1"/>
          </p:cNvSpPr>
          <p:nvPr>
            <p:ph type="body" idx="1"/>
          </p:nvPr>
        </p:nvSpPr>
        <p:spPr>
          <a:xfrm>
            <a:off x="755650" y="1276350"/>
            <a:ext cx="7931150" cy="2581275"/>
          </a:xfrm>
        </p:spPr>
        <p:txBody>
          <a:bodyPr/>
          <a:lstStyle/>
          <a:p>
            <a:pPr eaLnBrk="1" hangingPunct="1">
              <a:lnSpc>
                <a:spcPct val="150000"/>
              </a:lnSpc>
            </a:pPr>
            <a:r>
              <a:rPr lang="zh-CN" altLang="en-US" smtClean="0"/>
              <a:t>使用</a:t>
            </a:r>
            <a:r>
              <a:rPr lang="en-US" altLang="zh-CN" smtClean="0"/>
              <a:t>style</a:t>
            </a:r>
            <a:r>
              <a:rPr lang="zh-CN" altLang="en-US" smtClean="0"/>
              <a:t>属性制作菜单特效</a:t>
            </a:r>
          </a:p>
          <a:p>
            <a:pPr eaLnBrk="1" hangingPunct="1">
              <a:lnSpc>
                <a:spcPct val="150000"/>
              </a:lnSpc>
            </a:pPr>
            <a:r>
              <a:rPr lang="zh-CN" altLang="en-US" smtClean="0"/>
              <a:t>使用</a:t>
            </a:r>
            <a:r>
              <a:rPr lang="en-US" altLang="zh-CN" smtClean="0"/>
              <a:t>className</a:t>
            </a:r>
            <a:r>
              <a:rPr lang="zh-CN" altLang="en-US" smtClean="0"/>
              <a:t>属性制作菜单特效</a:t>
            </a:r>
          </a:p>
          <a:p>
            <a:pPr eaLnBrk="1" hangingPunct="1">
              <a:lnSpc>
                <a:spcPct val="150000"/>
              </a:lnSpc>
            </a:pPr>
            <a:r>
              <a:rPr lang="zh-CN" altLang="en-US" smtClean="0"/>
              <a:t>使用</a:t>
            </a:r>
            <a:r>
              <a:rPr lang="en-US" altLang="zh-CN" smtClean="0"/>
              <a:t>scrollTop</a:t>
            </a:r>
            <a:r>
              <a:rPr lang="zh-CN" altLang="en-US" smtClean="0"/>
              <a:t>制作随鼠标滚动的广告图片</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共性问题集中讲解</a:t>
            </a:r>
          </a:p>
        </p:txBody>
      </p:sp>
      <p:sp>
        <p:nvSpPr>
          <p:cNvPr id="25603" name="Text Box 4"/>
          <p:cNvSpPr txBox="1">
            <a:spLocks noChangeArrowheads="1"/>
          </p:cNvSpPr>
          <p:nvPr/>
        </p:nvSpPr>
        <p:spPr bwMode="auto">
          <a:xfrm>
            <a:off x="2052638" y="4076700"/>
            <a:ext cx="4248150" cy="779463"/>
          </a:xfrm>
          <a:prstGeom prst="rect">
            <a:avLst/>
          </a:prstGeom>
          <a:noFill/>
          <a:ln w="9525" algn="ctr">
            <a:noFill/>
            <a:miter lim="800000"/>
            <a:headEnd/>
            <a:tailEnd/>
          </a:ln>
        </p:spPr>
        <p:txBody>
          <a:bodyPr>
            <a:spAutoFit/>
          </a:bodyPr>
          <a:lstStyle/>
          <a:p>
            <a:pPr algn="l">
              <a:spcBef>
                <a:spcPct val="50000"/>
              </a:spcBef>
              <a:buFont typeface="Wingdings" pitchFamily="2" charset="2"/>
              <a:buChar char="n"/>
            </a:pPr>
            <a:r>
              <a:rPr lang="zh-CN" altLang="en-US" b="1"/>
              <a:t>常见调试问题及解决办法</a:t>
            </a:r>
          </a:p>
          <a:p>
            <a:pPr algn="l">
              <a:spcBef>
                <a:spcPct val="50000"/>
              </a:spcBef>
              <a:buFont typeface="Wingdings" pitchFamily="2" charset="2"/>
              <a:buChar char="n"/>
            </a:pPr>
            <a:r>
              <a:rPr lang="zh-CN" altLang="en-US" b="1"/>
              <a:t>代码规范问题</a:t>
            </a:r>
          </a:p>
        </p:txBody>
      </p:sp>
      <p:sp>
        <p:nvSpPr>
          <p:cNvPr id="5" name="AutoShape 5"/>
          <p:cNvSpPr>
            <a:spLocks noChangeArrowheads="1"/>
          </p:cNvSpPr>
          <p:nvPr/>
        </p:nvSpPr>
        <p:spPr bwMode="auto">
          <a:xfrm>
            <a:off x="2051050" y="2565400"/>
            <a:ext cx="4719638" cy="1158875"/>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53882" dir="2700000" algn="ctr" rotWithShape="0">
              <a:schemeClr val="bg2">
                <a:alpha val="50000"/>
              </a:schemeClr>
            </a:outerShdw>
          </a:effectLst>
        </p:spPr>
        <p:txBody>
          <a:bodyPr anchor="ctr"/>
          <a:lstStyle/>
          <a:p>
            <a:pPr>
              <a:spcBef>
                <a:spcPct val="50000"/>
              </a:spcBef>
              <a:defRPr/>
            </a:pPr>
            <a:r>
              <a:rPr lang="zh-CN" altLang="en-US" sz="2400" b="1"/>
              <a:t>共性问题集中讲解</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小结</a:t>
            </a:r>
          </a:p>
        </p:txBody>
      </p:sp>
      <p:sp>
        <p:nvSpPr>
          <p:cNvPr id="26627" name="内容占位符 2"/>
          <p:cNvSpPr>
            <a:spLocks noGrp="1"/>
          </p:cNvSpPr>
          <p:nvPr>
            <p:ph idx="1"/>
          </p:nvPr>
        </p:nvSpPr>
        <p:spPr>
          <a:xfrm>
            <a:off x="500063" y="1071563"/>
            <a:ext cx="8429625" cy="1285875"/>
          </a:xfrm>
        </p:spPr>
        <p:txBody>
          <a:bodyPr/>
          <a:lstStyle/>
          <a:p>
            <a:r>
              <a:rPr lang="zh-CN" altLang="en-US" smtClean="0"/>
              <a:t>在页面中有一个</a:t>
            </a:r>
            <a:r>
              <a:rPr lang="en-US" altLang="zh-CN" smtClean="0"/>
              <a:t>ID为title的层，当鼠标移动层上时，下面（ ）可以正确的改变层中文字样式。假设var title=document.getElementById("title")</a:t>
            </a:r>
            <a:endParaRPr lang="zh-CN" altLang="en-US" smtClean="0"/>
          </a:p>
        </p:txBody>
      </p:sp>
      <p:sp>
        <p:nvSpPr>
          <p:cNvPr id="4" name="矩形 3"/>
          <p:cNvSpPr>
            <a:spLocks noChangeArrowheads="1"/>
          </p:cNvSpPr>
          <p:nvPr/>
        </p:nvSpPr>
        <p:spPr bwMode="auto">
          <a:xfrm>
            <a:off x="857250" y="2643188"/>
            <a:ext cx="6000750" cy="461962"/>
          </a:xfrm>
          <a:prstGeom prst="rect">
            <a:avLst/>
          </a:prstGeom>
          <a:noFill/>
          <a:ln w="9525">
            <a:noFill/>
            <a:miter lim="800000"/>
            <a:headEnd/>
            <a:tailEnd/>
          </a:ln>
        </p:spPr>
        <p:txBody>
          <a:bodyPr>
            <a:spAutoFit/>
          </a:bodyPr>
          <a:lstStyle/>
          <a:p>
            <a:pPr algn="l"/>
            <a:r>
              <a:rPr lang="en-US" altLang="zh-CN" sz="2400" b="1"/>
              <a:t>A.  title.style.color="#ff0000";</a:t>
            </a:r>
            <a:endParaRPr lang="zh-CN" altLang="en-US" sz="2400" b="1"/>
          </a:p>
        </p:txBody>
      </p:sp>
      <p:sp>
        <p:nvSpPr>
          <p:cNvPr id="5" name="矩形 4"/>
          <p:cNvSpPr>
            <a:spLocks noChangeArrowheads="1"/>
          </p:cNvSpPr>
          <p:nvPr/>
        </p:nvSpPr>
        <p:spPr bwMode="auto">
          <a:xfrm>
            <a:off x="857250" y="3286125"/>
            <a:ext cx="7143750" cy="461963"/>
          </a:xfrm>
          <a:prstGeom prst="rect">
            <a:avLst/>
          </a:prstGeom>
          <a:noFill/>
          <a:ln w="9525">
            <a:noFill/>
            <a:miter lim="800000"/>
            <a:headEnd/>
            <a:tailEnd/>
          </a:ln>
        </p:spPr>
        <p:txBody>
          <a:bodyPr>
            <a:spAutoFit/>
          </a:bodyPr>
          <a:lstStyle/>
          <a:p>
            <a:pPr algn="l"/>
            <a:r>
              <a:rPr lang="en-US" altLang="zh-CN" sz="2400" b="1"/>
              <a:t>B. title.style.textDecoration="underline";</a:t>
            </a:r>
            <a:endParaRPr lang="zh-CN" altLang="en-US" sz="2400" b="1"/>
          </a:p>
        </p:txBody>
      </p:sp>
      <p:sp>
        <p:nvSpPr>
          <p:cNvPr id="6" name="矩形 5"/>
          <p:cNvSpPr>
            <a:spLocks noChangeArrowheads="1"/>
          </p:cNvSpPr>
          <p:nvPr/>
        </p:nvSpPr>
        <p:spPr bwMode="auto">
          <a:xfrm>
            <a:off x="857250" y="3929063"/>
            <a:ext cx="7143750" cy="461962"/>
          </a:xfrm>
          <a:prstGeom prst="rect">
            <a:avLst/>
          </a:prstGeom>
          <a:noFill/>
          <a:ln w="9525">
            <a:noFill/>
            <a:miter lim="800000"/>
            <a:headEnd/>
            <a:tailEnd/>
          </a:ln>
        </p:spPr>
        <p:txBody>
          <a:bodyPr>
            <a:spAutoFit/>
          </a:bodyPr>
          <a:lstStyle/>
          <a:p>
            <a:pPr algn="l"/>
            <a:r>
              <a:rPr lang="en-US" altLang="zh-CN" sz="2400" b="1"/>
              <a:t>C. title.style.font-weight="bold";</a:t>
            </a:r>
            <a:endParaRPr lang="zh-CN" altLang="en-US" sz="2400" b="1"/>
          </a:p>
        </p:txBody>
      </p:sp>
      <p:sp>
        <p:nvSpPr>
          <p:cNvPr id="7" name="矩形 6"/>
          <p:cNvSpPr>
            <a:spLocks noChangeArrowheads="1"/>
          </p:cNvSpPr>
          <p:nvPr/>
        </p:nvSpPr>
        <p:spPr bwMode="auto">
          <a:xfrm>
            <a:off x="857250" y="4673600"/>
            <a:ext cx="7143750" cy="461963"/>
          </a:xfrm>
          <a:prstGeom prst="rect">
            <a:avLst/>
          </a:prstGeom>
          <a:noFill/>
          <a:ln w="9525">
            <a:noFill/>
            <a:miter lim="800000"/>
            <a:headEnd/>
            <a:tailEnd/>
          </a:ln>
        </p:spPr>
        <p:txBody>
          <a:bodyPr>
            <a:spAutoFit/>
          </a:bodyPr>
          <a:lstStyle/>
          <a:p>
            <a:pPr algn="l"/>
            <a:r>
              <a:rPr lang="en-US" altLang="zh-CN" sz="2400" b="1"/>
              <a:t>D. title.style.font-Size="16px";</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b="1" smtClean="0"/>
              <a:t>JavaScript</a:t>
            </a:r>
            <a:r>
              <a:rPr lang="zh-CN" b="1" smtClean="0"/>
              <a:t>访问样式的应用</a:t>
            </a:r>
            <a:endParaRPr lang="zh-CN" altLang="en-US" smtClean="0"/>
          </a:p>
        </p:txBody>
      </p:sp>
      <p:sp>
        <p:nvSpPr>
          <p:cNvPr id="27651" name="内容占位符 2"/>
          <p:cNvSpPr>
            <a:spLocks noGrp="1"/>
          </p:cNvSpPr>
          <p:nvPr>
            <p:ph idx="1"/>
          </p:nvPr>
        </p:nvSpPr>
        <p:spPr>
          <a:xfrm>
            <a:off x="785813" y="1143000"/>
            <a:ext cx="7931150" cy="1223963"/>
          </a:xfrm>
        </p:spPr>
        <p:txBody>
          <a:bodyPr/>
          <a:lstStyle/>
          <a:p>
            <a:pPr>
              <a:buFont typeface="Wingdings" pitchFamily="2" charset="2"/>
              <a:buNone/>
            </a:pPr>
            <a:r>
              <a:rPr lang="zh-CN" altLang="en-US" smtClean="0"/>
              <a:t>   如何实现广告图片总是显示在页面上方，并且随滚动条同步移动？</a:t>
            </a:r>
          </a:p>
        </p:txBody>
      </p:sp>
      <p:pic>
        <p:nvPicPr>
          <p:cNvPr id="27652" name="Picture 49" descr="问题"/>
          <p:cNvPicPr>
            <a:picLocks noChangeAspect="1" noChangeArrowheads="1"/>
          </p:cNvPicPr>
          <p:nvPr/>
        </p:nvPicPr>
        <p:blipFill>
          <a:blip r:embed="rId2"/>
          <a:srcRect/>
          <a:stretch>
            <a:fillRect/>
          </a:stretch>
        </p:blipFill>
        <p:spPr bwMode="auto">
          <a:xfrm>
            <a:off x="214313" y="1000125"/>
            <a:ext cx="917575" cy="688975"/>
          </a:xfrm>
          <a:prstGeom prst="rect">
            <a:avLst/>
          </a:prstGeom>
          <a:noFill/>
          <a:ln w="9525">
            <a:noFill/>
            <a:miter lim="800000"/>
            <a:headEnd/>
            <a:tailEnd/>
          </a:ln>
        </p:spPr>
      </p:pic>
      <p:pic>
        <p:nvPicPr>
          <p:cNvPr id="5" name="Picture 50" descr="分析1"/>
          <p:cNvPicPr>
            <a:picLocks noChangeAspect="1" noChangeArrowheads="1"/>
          </p:cNvPicPr>
          <p:nvPr/>
        </p:nvPicPr>
        <p:blipFill>
          <a:blip r:embed="rId3"/>
          <a:srcRect/>
          <a:stretch>
            <a:fillRect/>
          </a:stretch>
        </p:blipFill>
        <p:spPr bwMode="auto">
          <a:xfrm>
            <a:off x="214313" y="2571750"/>
            <a:ext cx="917575" cy="688975"/>
          </a:xfrm>
          <a:prstGeom prst="rect">
            <a:avLst/>
          </a:prstGeom>
          <a:noFill/>
          <a:ln w="9525">
            <a:noFill/>
            <a:miter lim="800000"/>
            <a:headEnd/>
            <a:tailEnd/>
          </a:ln>
        </p:spPr>
      </p:pic>
      <p:sp>
        <p:nvSpPr>
          <p:cNvPr id="6" name="矩形 5"/>
          <p:cNvSpPr>
            <a:spLocks noChangeArrowheads="1"/>
          </p:cNvSpPr>
          <p:nvPr/>
        </p:nvSpPr>
        <p:spPr bwMode="auto">
          <a:xfrm>
            <a:off x="1285875" y="2714625"/>
            <a:ext cx="7429500" cy="2341563"/>
          </a:xfrm>
          <a:prstGeom prst="rect">
            <a:avLst/>
          </a:prstGeom>
          <a:noFill/>
          <a:ln w="9525">
            <a:noFill/>
            <a:miter lim="800000"/>
            <a:headEnd/>
            <a:tailEnd/>
          </a:ln>
        </p:spPr>
        <p:txBody>
          <a:bodyPr>
            <a:spAutoFit/>
          </a:bodyPr>
          <a:lstStyle/>
          <a:p>
            <a:pPr marL="457200" indent="-457200" algn="l">
              <a:lnSpc>
                <a:spcPct val="150000"/>
              </a:lnSpc>
              <a:buFont typeface="Arial" charset="0"/>
              <a:buAutoNum type="arabicPeriod"/>
            </a:pPr>
            <a:r>
              <a:rPr lang="zh-CN" altLang="en-US" sz="2000" b="1"/>
              <a:t>把广告图片放在一个</a:t>
            </a:r>
            <a:r>
              <a:rPr lang="en-US" altLang="zh-CN" sz="2000" b="1"/>
              <a:t>div</a:t>
            </a:r>
            <a:r>
              <a:rPr lang="zh-CN" altLang="en-US" sz="2000" b="1"/>
              <a:t>中，并且</a:t>
            </a:r>
            <a:r>
              <a:rPr lang="en-US" altLang="zh-CN" sz="2000" b="1"/>
              <a:t>div</a:t>
            </a:r>
            <a:r>
              <a:rPr lang="zh-CN" altLang="en-US" sz="2000" b="1"/>
              <a:t>总是显示在页面的上方</a:t>
            </a:r>
          </a:p>
          <a:p>
            <a:pPr marL="457200" indent="-457200" algn="l">
              <a:lnSpc>
                <a:spcPct val="150000"/>
              </a:lnSpc>
              <a:buFont typeface="Arial" charset="0"/>
              <a:buAutoNum type="arabicPeriod"/>
            </a:pPr>
            <a:r>
              <a:rPr lang="zh-CN" altLang="en-US" sz="2000" b="1"/>
              <a:t>使用</a:t>
            </a:r>
            <a:r>
              <a:rPr lang="en-US" altLang="zh-CN" sz="2000" b="1"/>
              <a:t>getElementById()</a:t>
            </a:r>
            <a:r>
              <a:rPr lang="zh-CN" altLang="en-US" sz="2000" b="1"/>
              <a:t>方法获取层对象，并且获取层在页面上的初始位置</a:t>
            </a:r>
          </a:p>
          <a:p>
            <a:pPr marL="457200" indent="-457200" algn="l">
              <a:lnSpc>
                <a:spcPct val="150000"/>
              </a:lnSpc>
              <a:buFont typeface="Arial" charset="0"/>
              <a:buAutoNum type="arabicPeriod"/>
            </a:pPr>
            <a:r>
              <a:rPr lang="zh-CN" altLang="en-US" sz="2000" b="1"/>
              <a:t>根据鼠标滚动事件，获取滚动条滚动的距离</a:t>
            </a:r>
          </a:p>
          <a:p>
            <a:pPr marL="457200" indent="-457200" algn="l">
              <a:lnSpc>
                <a:spcPct val="150000"/>
              </a:lnSpc>
              <a:buFont typeface="Arial" charset="0"/>
              <a:buAutoNum type="arabicPeriod"/>
            </a:pPr>
            <a:r>
              <a:rPr lang="zh-CN" altLang="en-US" sz="2000" b="1"/>
              <a:t>随着滚动条的移动改变层在页面上的位置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获取样式属性值</a:t>
            </a:r>
            <a:endParaRPr lang="zh-CN" altLang="en-US" smtClean="0"/>
          </a:p>
        </p:txBody>
      </p:sp>
      <p:sp>
        <p:nvSpPr>
          <p:cNvPr id="28675" name="内容占位符 2"/>
          <p:cNvSpPr>
            <a:spLocks noGrp="1"/>
          </p:cNvSpPr>
          <p:nvPr>
            <p:ph idx="1"/>
          </p:nvPr>
        </p:nvSpPr>
        <p:spPr>
          <a:xfrm>
            <a:off x="755650" y="1276350"/>
            <a:ext cx="7931150" cy="581025"/>
          </a:xfrm>
        </p:spPr>
        <p:txBody>
          <a:bodyPr/>
          <a:lstStyle/>
          <a:p>
            <a:r>
              <a:rPr lang="zh-CN" altLang="en-US" smtClean="0"/>
              <a:t>获取行内样式的方法</a:t>
            </a:r>
          </a:p>
        </p:txBody>
      </p:sp>
      <p:sp>
        <p:nvSpPr>
          <p:cNvPr id="5" name="圆角矩形 11"/>
          <p:cNvSpPr>
            <a:spLocks noChangeArrowheads="1"/>
          </p:cNvSpPr>
          <p:nvPr/>
        </p:nvSpPr>
        <p:spPr bwMode="auto">
          <a:xfrm>
            <a:off x="1143000" y="2357438"/>
            <a:ext cx="5786438" cy="949325"/>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zh-CN" b="1"/>
              <a:t>var divObj=document.getElementById("test")</a:t>
            </a:r>
            <a:r>
              <a:rPr lang="en-US" altLang="zh-CN"/>
              <a:t>;</a:t>
            </a:r>
            <a:endParaRPr lang="zh-CN" altLang="en-US"/>
          </a:p>
          <a:p>
            <a:pPr algn="l">
              <a:lnSpc>
                <a:spcPct val="150000"/>
              </a:lnSpc>
            </a:pPr>
            <a:r>
              <a:rPr lang="en-US" altLang="zh-CN" b="1"/>
              <a:t>var objTop=divObj.style.top;</a:t>
            </a:r>
            <a:endParaRPr lang="zh-CN" altLang="en-US"/>
          </a:p>
        </p:txBody>
      </p:sp>
      <p:sp>
        <p:nvSpPr>
          <p:cNvPr id="28677" name="矩形 5"/>
          <p:cNvSpPr>
            <a:spLocks noChangeArrowheads="1"/>
          </p:cNvSpPr>
          <p:nvPr/>
        </p:nvSpPr>
        <p:spPr bwMode="auto">
          <a:xfrm>
            <a:off x="1071563" y="1857375"/>
            <a:ext cx="7143750" cy="400050"/>
          </a:xfrm>
          <a:prstGeom prst="rect">
            <a:avLst/>
          </a:prstGeom>
          <a:noFill/>
          <a:ln w="9525">
            <a:noFill/>
            <a:miter lim="800000"/>
            <a:headEnd/>
            <a:tailEnd/>
          </a:ln>
        </p:spPr>
        <p:txBody>
          <a:bodyPr>
            <a:spAutoFit/>
          </a:bodyPr>
          <a:lstStyle/>
          <a:p>
            <a:pPr algn="l"/>
            <a:r>
              <a:rPr lang="en-US" altLang="zh-CN" sz="2000" b="1"/>
              <a:t>document.getElementById(elementId).</a:t>
            </a:r>
            <a:r>
              <a:rPr lang="zh-CN" altLang="en-US" sz="2000" b="1"/>
              <a:t>样式属性值</a:t>
            </a:r>
            <a:endParaRPr lang="zh-CN" altLang="en-US" sz="2000"/>
          </a:p>
        </p:txBody>
      </p:sp>
      <p:sp>
        <p:nvSpPr>
          <p:cNvPr id="7" name="内容占位符 2"/>
          <p:cNvSpPr txBox="1">
            <a:spLocks/>
          </p:cNvSpPr>
          <p:nvPr/>
        </p:nvSpPr>
        <p:spPr bwMode="auto">
          <a:xfrm>
            <a:off x="755650" y="3571875"/>
            <a:ext cx="6173788" cy="2071688"/>
          </a:xfrm>
          <a:prstGeom prst="rect">
            <a:avLst/>
          </a:prstGeom>
          <a:noFill/>
          <a:ln w="9525">
            <a:noFill/>
            <a:miter lim="800000"/>
            <a:headEnd/>
            <a:tailEnd/>
          </a:ln>
        </p:spPr>
        <p:txBody>
          <a:bodyPr/>
          <a:lstStyle/>
          <a:p>
            <a:pPr marL="342900" indent="-342900" algn="l" eaLnBrk="0" hangingPunct="0">
              <a:spcBef>
                <a:spcPct val="20000"/>
              </a:spcBef>
              <a:buClr>
                <a:schemeClr val="tx2"/>
              </a:buClr>
              <a:buFontTx/>
              <a:buBlip>
                <a:blip r:embed="rId2"/>
              </a:buBlip>
              <a:defRPr/>
            </a:pPr>
            <a:r>
              <a:rPr lang="zh-CN" altLang="en-US" sz="2800" b="1" kern="0" dirty="0">
                <a:latin typeface="+mn-lt"/>
                <a:ea typeface="+mn-ea"/>
              </a:rPr>
              <a:t>获取类样式的方法</a:t>
            </a:r>
            <a:endParaRPr lang="en-US" altLang="zh-CN" sz="2800" b="1" kern="0" dirty="0">
              <a:latin typeface="+mn-lt"/>
              <a:ea typeface="+mn-ea"/>
            </a:endParaRPr>
          </a:p>
          <a:p>
            <a:pPr marL="742950" lvl="1" indent="-285750" algn="l" eaLnBrk="0" hangingPunct="0">
              <a:lnSpc>
                <a:spcPts val="4000"/>
              </a:lnSpc>
              <a:spcBef>
                <a:spcPct val="20000"/>
              </a:spcBef>
              <a:buClr>
                <a:schemeClr val="tx2"/>
              </a:buClr>
              <a:buSzPct val="80000"/>
              <a:buFontTx/>
              <a:buBlip>
                <a:blip r:embed="rId3"/>
              </a:buBlip>
              <a:defRPr/>
            </a:pPr>
            <a:r>
              <a:rPr lang="en-US" altLang="en-US" sz="2400" b="1" dirty="0" err="1">
                <a:latin typeface="+mn-lt"/>
                <a:ea typeface="+mn-ea"/>
              </a:rPr>
              <a:t>currentStyle</a:t>
            </a:r>
            <a:endParaRPr lang="en-US" altLang="en-US" sz="2400" b="1" dirty="0">
              <a:latin typeface="+mn-lt"/>
              <a:ea typeface="+mn-ea"/>
            </a:endParaRPr>
          </a:p>
          <a:p>
            <a:pPr marL="742950" lvl="1" indent="-285750" algn="l" eaLnBrk="0" hangingPunct="0">
              <a:lnSpc>
                <a:spcPts val="4000"/>
              </a:lnSpc>
              <a:spcBef>
                <a:spcPct val="20000"/>
              </a:spcBef>
              <a:buClr>
                <a:schemeClr val="tx2"/>
              </a:buClr>
              <a:buSzPct val="80000"/>
              <a:buFontTx/>
              <a:buBlip>
                <a:blip r:embed="rId3"/>
              </a:buBlip>
              <a:defRPr/>
            </a:pPr>
            <a:r>
              <a:rPr lang="en-US" altLang="en-US" sz="2400" b="1" dirty="0" err="1">
                <a:latin typeface="+mn-lt"/>
                <a:ea typeface="+mn-ea"/>
              </a:rPr>
              <a:t>getComputedStyle</a:t>
            </a:r>
            <a:r>
              <a:rPr lang="en-US" altLang="en-US" sz="2400" b="1" dirty="0">
                <a:latin typeface="+mn-lt"/>
                <a:ea typeface="+mn-ea"/>
              </a:rPr>
              <a:t>()</a:t>
            </a:r>
            <a:endParaRPr lang="zh-CN" altLang="en-US" sz="2400" b="1" dirty="0">
              <a:latin typeface="+mn-lt"/>
              <a:ea typeface="+mn-ea"/>
            </a:endParaRPr>
          </a:p>
        </p:txBody>
      </p:sp>
      <p:sp>
        <p:nvSpPr>
          <p:cNvPr id="8" name="圆角矩形 11"/>
          <p:cNvSpPr>
            <a:spLocks noChangeArrowheads="1"/>
          </p:cNvSpPr>
          <p:nvPr/>
        </p:nvSpPr>
        <p:spPr bwMode="auto">
          <a:xfrm>
            <a:off x="857250" y="5214938"/>
            <a:ext cx="8072438" cy="1377950"/>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zh-CN" b="1"/>
              <a:t>var divObj=document.getElementById("test")</a:t>
            </a:r>
            <a:r>
              <a:rPr lang="en-US" altLang="zh-CN"/>
              <a:t>;</a:t>
            </a:r>
            <a:endParaRPr lang="zh-CN" altLang="en-US"/>
          </a:p>
          <a:p>
            <a:pPr algn="l">
              <a:lnSpc>
                <a:spcPct val="150000"/>
              </a:lnSpc>
            </a:pPr>
            <a:r>
              <a:rPr lang="en-US" altLang="zh-CN" b="1"/>
              <a:t>var objTop= divObj.currentStyle.top;</a:t>
            </a:r>
          </a:p>
          <a:p>
            <a:pPr algn="l">
              <a:lnSpc>
                <a:spcPct val="150000"/>
              </a:lnSpc>
            </a:pPr>
            <a:r>
              <a:rPr lang="en-US" altLang="zh-CN" b="1"/>
              <a:t>var objTop </a:t>
            </a:r>
            <a:r>
              <a:rPr lang="en-US" altLang="zh-CN"/>
              <a:t>=</a:t>
            </a:r>
            <a:r>
              <a:rPr lang="en-US" altLang="zh-CN" b="1"/>
              <a:t>document.defaultView.getComputedStyle(divObj,null).top</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制作随鼠标滚动的广告图片</a:t>
            </a:r>
            <a:endParaRPr lang="zh-CN" altLang="en-US" smtClean="0"/>
          </a:p>
        </p:txBody>
      </p:sp>
      <p:sp>
        <p:nvSpPr>
          <p:cNvPr id="29699" name="内容占位符 2"/>
          <p:cNvSpPr>
            <a:spLocks noGrp="1"/>
          </p:cNvSpPr>
          <p:nvPr>
            <p:ph idx="1"/>
          </p:nvPr>
        </p:nvSpPr>
        <p:spPr>
          <a:xfrm>
            <a:off x="857250" y="1000125"/>
            <a:ext cx="7931150" cy="1009650"/>
          </a:xfrm>
        </p:spPr>
        <p:txBody>
          <a:bodyPr/>
          <a:lstStyle/>
          <a:p>
            <a:pPr>
              <a:lnSpc>
                <a:spcPct val="150000"/>
              </a:lnSpc>
              <a:buFont typeface="Wingdings" pitchFamily="2" charset="2"/>
              <a:buNone/>
            </a:pPr>
            <a:r>
              <a:rPr lang="zh-CN" altLang="en-US" sz="2000" smtClean="0"/>
              <a:t>    使用</a:t>
            </a:r>
            <a:r>
              <a:rPr lang="en-US" altLang="zh-CN" sz="2000" smtClean="0"/>
              <a:t>currentStyle</a:t>
            </a:r>
            <a:r>
              <a:rPr lang="zh-CN" altLang="en-US" sz="2000" smtClean="0"/>
              <a:t>或</a:t>
            </a:r>
            <a:r>
              <a:rPr lang="en-US" altLang="zh-CN" sz="2000" smtClean="0"/>
              <a:t>getComputedStyle()</a:t>
            </a:r>
            <a:r>
              <a:rPr lang="zh-CN" altLang="en-US" sz="2000" smtClean="0"/>
              <a:t> 可以获得层在网页中的位置，但是如何获取滚动条滚动的距离呢？</a:t>
            </a:r>
          </a:p>
        </p:txBody>
      </p:sp>
      <p:pic>
        <p:nvPicPr>
          <p:cNvPr id="29700" name="Picture 49" descr="问题"/>
          <p:cNvPicPr>
            <a:picLocks noChangeAspect="1" noChangeArrowheads="1"/>
          </p:cNvPicPr>
          <p:nvPr/>
        </p:nvPicPr>
        <p:blipFill>
          <a:blip r:embed="rId2"/>
          <a:srcRect/>
          <a:stretch>
            <a:fillRect/>
          </a:stretch>
        </p:blipFill>
        <p:spPr bwMode="auto">
          <a:xfrm>
            <a:off x="142875" y="1071563"/>
            <a:ext cx="917575" cy="688975"/>
          </a:xfrm>
          <a:prstGeom prst="rect">
            <a:avLst/>
          </a:prstGeom>
          <a:noFill/>
          <a:ln w="9525">
            <a:noFill/>
            <a:miter lim="800000"/>
            <a:headEnd/>
            <a:tailEnd/>
          </a:ln>
        </p:spPr>
      </p:pic>
      <p:graphicFrame>
        <p:nvGraphicFramePr>
          <p:cNvPr id="5" name="表格 4"/>
          <p:cNvGraphicFramePr>
            <a:graphicFrameLocks noGrp="1"/>
          </p:cNvGraphicFramePr>
          <p:nvPr/>
        </p:nvGraphicFramePr>
        <p:xfrm>
          <a:off x="214313" y="2854325"/>
          <a:ext cx="8643998" cy="3748091"/>
        </p:xfrm>
        <a:graphic>
          <a:graphicData uri="http://schemas.openxmlformats.org/drawingml/2006/table">
            <a:tbl>
              <a:tblPr/>
              <a:tblGrid>
                <a:gridCol w="1616357"/>
                <a:gridCol w="7027641"/>
              </a:tblGrid>
              <a:tr h="510697">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属性</a:t>
                      </a:r>
                      <a:endParaRPr lang="zh-CN" sz="2000" kern="100" dirty="0">
                        <a:solidFill>
                          <a:schemeClr val="bg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a:stretch>
                    </a:blipFill>
                  </a:tcPr>
                </a:tc>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描述</a:t>
                      </a:r>
                      <a:endParaRPr lang="zh-CN" sz="2000" kern="100" dirty="0">
                        <a:solidFill>
                          <a:schemeClr val="bg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a:stretch>
                    </a:blipFill>
                  </a:tcPr>
                </a:tc>
              </a:tr>
              <a:tr h="706595">
                <a:tc>
                  <a:txBody>
                    <a:bodyPr/>
                    <a:lstStyle/>
                    <a:p>
                      <a:pPr algn="l">
                        <a:lnSpc>
                          <a:spcPct val="150000"/>
                        </a:lnSpc>
                        <a:spcAft>
                          <a:spcPts val="0"/>
                        </a:spcAft>
                      </a:pPr>
                      <a:r>
                        <a:rPr lang="en-US" sz="1800" b="1" kern="100">
                          <a:latin typeface="+mj-lt"/>
                          <a:ea typeface="宋体"/>
                          <a:cs typeface="Times New Roman"/>
                        </a:rPr>
                        <a:t>scrollTop</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设置或获取位于对象最顶端和窗口中可见内容的最顶端之间的距离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a:txBody>
                    <a:bodyPr/>
                    <a:lstStyle/>
                    <a:p>
                      <a:pPr algn="l">
                        <a:lnSpc>
                          <a:spcPct val="150000"/>
                        </a:lnSpc>
                        <a:spcAft>
                          <a:spcPts val="0"/>
                        </a:spcAft>
                      </a:pPr>
                      <a:r>
                        <a:rPr lang="en-US" sz="1800" b="1" kern="100">
                          <a:latin typeface="+mj-lt"/>
                          <a:ea typeface="宋体"/>
                          <a:cs typeface="Times New Roman"/>
                        </a:rPr>
                        <a:t>scrollLeft</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设置或获取位于对象左边界和窗口中目前可见内容的最左端之间的距离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495">
                <a:tc>
                  <a:txBody>
                    <a:bodyPr/>
                    <a:lstStyle/>
                    <a:p>
                      <a:pPr algn="l">
                        <a:lnSpc>
                          <a:spcPct val="150000"/>
                        </a:lnSpc>
                        <a:spcAft>
                          <a:spcPts val="0"/>
                        </a:spcAft>
                      </a:pPr>
                      <a:r>
                        <a:rPr lang="en-US" sz="1800" b="1" kern="100">
                          <a:latin typeface="+mj-lt"/>
                          <a:ea typeface="宋体"/>
                          <a:cs typeface="Times New Roman"/>
                        </a:rPr>
                        <a:t>clientWidth</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浏览器中可见内容的高度，不包括滚动条等边线，会随窗口的显示大小改变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610">
                <a:tc>
                  <a:txBody>
                    <a:bodyPr/>
                    <a:lstStyle/>
                    <a:p>
                      <a:pPr algn="l">
                        <a:lnSpc>
                          <a:spcPct val="150000"/>
                        </a:lnSpc>
                        <a:spcAft>
                          <a:spcPts val="0"/>
                        </a:spcAft>
                      </a:pPr>
                      <a:r>
                        <a:rPr lang="en-US" sz="1800" b="1" kern="100" dirty="0" err="1">
                          <a:latin typeface="+mj-lt"/>
                          <a:ea typeface="宋体"/>
                          <a:cs typeface="Times New Roman"/>
                        </a:rPr>
                        <a:t>clientHeight</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黑体" pitchFamily="2" charset="-122"/>
                          <a:ea typeface="黑体" pitchFamily="2" charset="-122"/>
                          <a:cs typeface="Times New Roman"/>
                        </a:rPr>
                        <a:t>浏览器中可以看到内容的区域的高度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内容占位符 2"/>
          <p:cNvSpPr txBox="1">
            <a:spLocks/>
          </p:cNvSpPr>
          <p:nvPr/>
        </p:nvSpPr>
        <p:spPr bwMode="auto">
          <a:xfrm>
            <a:off x="642938" y="2071688"/>
            <a:ext cx="5786437" cy="581025"/>
          </a:xfrm>
          <a:prstGeom prst="rect">
            <a:avLst/>
          </a:prstGeom>
          <a:noFill/>
          <a:ln w="9525">
            <a:noFill/>
            <a:miter lim="800000"/>
            <a:headEnd/>
            <a:tailEnd/>
          </a:ln>
        </p:spPr>
        <p:txBody>
          <a:bodyPr/>
          <a:lstStyle/>
          <a:p>
            <a:pPr marL="342900" indent="-342900" algn="l" eaLnBrk="0" hangingPunct="0">
              <a:spcBef>
                <a:spcPct val="20000"/>
              </a:spcBef>
              <a:buClr>
                <a:schemeClr val="tx2"/>
              </a:buClr>
              <a:buFontTx/>
              <a:buBlip>
                <a:blip r:embed="rId4"/>
              </a:buBlip>
              <a:defRPr/>
            </a:pPr>
            <a:r>
              <a:rPr lang="en-US" altLang="zh-CN" sz="2800" b="1" dirty="0" err="1">
                <a:latin typeface="Times New Roman" pitchFamily="18" charset="0"/>
                <a:cs typeface="Times New Roman" pitchFamily="18" charset="0"/>
              </a:rPr>
              <a:t>scrollTop</a:t>
            </a:r>
            <a:r>
              <a:rPr lang="zh-CN" altLang="en-US" sz="2800" b="1" dirty="0">
                <a:latin typeface="Times New Roman" pitchFamily="18" charset="0"/>
                <a:cs typeface="Times New Roman" pitchFamily="18" charset="0"/>
              </a:rPr>
              <a:t>、</a:t>
            </a:r>
            <a:r>
              <a:rPr lang="en-US" altLang="zh-CN" sz="2800" b="1" dirty="0" err="1">
                <a:latin typeface="Times New Roman" pitchFamily="18" charset="0"/>
                <a:cs typeface="Times New Roman" pitchFamily="18" charset="0"/>
              </a:rPr>
              <a:t>scrollLeft</a:t>
            </a:r>
            <a:r>
              <a:rPr lang="zh-CN" altLang="en-US" sz="2800" b="1" dirty="0">
                <a:latin typeface="Times New Roman" pitchFamily="18" charset="0"/>
                <a:cs typeface="Times New Roman" pitchFamily="18" charset="0"/>
              </a:rPr>
              <a:t>属性</a:t>
            </a:r>
            <a:endParaRPr lang="zh-CN" altLang="en-US" sz="2800" b="1"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获取滚动条在窗口中滚动的距离</a:t>
            </a:r>
            <a:endParaRPr lang="zh-CN" altLang="en-US" smtClean="0"/>
          </a:p>
        </p:txBody>
      </p:sp>
      <p:sp>
        <p:nvSpPr>
          <p:cNvPr id="30723" name="内容占位符 2"/>
          <p:cNvSpPr>
            <a:spLocks noGrp="1"/>
          </p:cNvSpPr>
          <p:nvPr>
            <p:ph idx="1"/>
          </p:nvPr>
        </p:nvSpPr>
        <p:spPr>
          <a:xfrm>
            <a:off x="1357313" y="1143000"/>
            <a:ext cx="7216775" cy="1143000"/>
          </a:xfrm>
        </p:spPr>
        <p:txBody>
          <a:bodyPr/>
          <a:lstStyle/>
          <a:p>
            <a:pPr>
              <a:buFont typeface="Wingdings" pitchFamily="2" charset="2"/>
              <a:buNone/>
            </a:pPr>
            <a:r>
              <a:rPr lang="en-US" altLang="zh-CN" smtClean="0"/>
              <a:t>document.documentElement.scrollTop;</a:t>
            </a:r>
            <a:endParaRPr lang="zh-CN" altLang="en-US" smtClean="0"/>
          </a:p>
          <a:p>
            <a:pPr>
              <a:buFont typeface="Wingdings" pitchFamily="2" charset="2"/>
              <a:buNone/>
            </a:pPr>
            <a:r>
              <a:rPr lang="en-US" altLang="zh-CN" smtClean="0"/>
              <a:t>document.documentElement.scrollLeft;</a:t>
            </a:r>
            <a:endParaRPr lang="zh-CN" altLang="en-US" smtClean="0"/>
          </a:p>
          <a:p>
            <a:pPr>
              <a:buFont typeface="Wingdings" pitchFamily="2" charset="2"/>
              <a:buNone/>
            </a:pPr>
            <a:endParaRPr lang="zh-CN" altLang="en-US" smtClean="0"/>
          </a:p>
        </p:txBody>
      </p:sp>
      <p:pic>
        <p:nvPicPr>
          <p:cNvPr id="30724" name="Picture 53" descr="语法"/>
          <p:cNvPicPr>
            <a:picLocks noChangeAspect="1" noChangeArrowheads="1"/>
          </p:cNvPicPr>
          <p:nvPr/>
        </p:nvPicPr>
        <p:blipFill>
          <a:blip r:embed="rId2"/>
          <a:srcRect/>
          <a:stretch>
            <a:fillRect/>
          </a:stretch>
        </p:blipFill>
        <p:spPr bwMode="auto">
          <a:xfrm>
            <a:off x="357188" y="1071563"/>
            <a:ext cx="917575" cy="688975"/>
          </a:xfrm>
          <a:prstGeom prst="rect">
            <a:avLst/>
          </a:prstGeom>
          <a:noFill/>
          <a:ln w="9525">
            <a:noFill/>
            <a:miter lim="800000"/>
            <a:headEnd/>
            <a:tailEnd/>
          </a:ln>
        </p:spPr>
      </p:pic>
      <p:sp>
        <p:nvSpPr>
          <p:cNvPr id="5" name="矩形 4"/>
          <p:cNvSpPr>
            <a:spLocks noChangeArrowheads="1"/>
          </p:cNvSpPr>
          <p:nvPr/>
        </p:nvSpPr>
        <p:spPr bwMode="auto">
          <a:xfrm>
            <a:off x="357188" y="2428875"/>
            <a:ext cx="6858000" cy="523875"/>
          </a:xfrm>
          <a:prstGeom prst="rect">
            <a:avLst/>
          </a:prstGeom>
          <a:noFill/>
          <a:ln w="9525">
            <a:noFill/>
            <a:miter lim="800000"/>
            <a:headEnd/>
            <a:tailEnd/>
          </a:ln>
        </p:spPr>
        <p:txBody>
          <a:bodyPr>
            <a:spAutoFit/>
          </a:bodyPr>
          <a:lstStyle/>
          <a:p>
            <a:pPr algn="l"/>
            <a:r>
              <a:rPr lang="zh-CN" altLang="en-US" sz="2800" b="1"/>
              <a:t>制作随鼠标滚动的广告图片实现思路</a:t>
            </a:r>
          </a:p>
        </p:txBody>
      </p:sp>
      <p:sp>
        <p:nvSpPr>
          <p:cNvPr id="6" name="矩形 5"/>
          <p:cNvSpPr>
            <a:spLocks noChangeArrowheads="1"/>
          </p:cNvSpPr>
          <p:nvPr/>
        </p:nvSpPr>
        <p:spPr bwMode="auto">
          <a:xfrm>
            <a:off x="500063" y="3000375"/>
            <a:ext cx="7715250" cy="2532063"/>
          </a:xfrm>
          <a:prstGeom prst="rect">
            <a:avLst/>
          </a:prstGeom>
          <a:noFill/>
          <a:ln w="9525">
            <a:noFill/>
            <a:miter lim="800000"/>
            <a:headEnd/>
            <a:tailEnd/>
          </a:ln>
        </p:spPr>
        <p:txBody>
          <a:bodyPr>
            <a:spAutoFit/>
          </a:bodyPr>
          <a:lstStyle/>
          <a:p>
            <a:pPr marL="342900" indent="-342900" algn="l">
              <a:lnSpc>
                <a:spcPct val="150000"/>
              </a:lnSpc>
              <a:buFont typeface="Arial" charset="0"/>
              <a:buAutoNum type="arabicPeriod"/>
            </a:pPr>
            <a:r>
              <a:rPr lang="zh-CN" altLang="en-US"/>
              <a:t>图片放在一个层中，使用</a:t>
            </a:r>
            <a:r>
              <a:rPr lang="en-US" altLang="zh-CN"/>
              <a:t>CSS</a:t>
            </a:r>
            <a:r>
              <a:rPr lang="zh-CN" altLang="en-US"/>
              <a:t>样式设置层的初始位置</a:t>
            </a:r>
          </a:p>
          <a:p>
            <a:pPr marL="342900" indent="-342900" algn="l">
              <a:lnSpc>
                <a:spcPct val="150000"/>
              </a:lnSpc>
              <a:buFont typeface="Arial" charset="0"/>
              <a:buAutoNum type="arabicPeriod"/>
            </a:pPr>
            <a:r>
              <a:rPr lang="zh-CN" altLang="en-US"/>
              <a:t>页面加载时，获取图片所在层的具体位置，即页面的</a:t>
            </a:r>
            <a:r>
              <a:rPr lang="en-US" altLang="zh-CN"/>
              <a:t>left</a:t>
            </a:r>
            <a:r>
              <a:rPr lang="zh-CN" altLang="en-US"/>
              <a:t>和</a:t>
            </a:r>
            <a:r>
              <a:rPr lang="en-US" altLang="zh-CN"/>
              <a:t>top</a:t>
            </a:r>
            <a:r>
              <a:rPr lang="zh-CN" altLang="en-US"/>
              <a:t>位置</a:t>
            </a:r>
            <a:endParaRPr lang="en-US" altLang="zh-CN"/>
          </a:p>
          <a:p>
            <a:pPr marL="342900" indent="-342900" algn="l">
              <a:lnSpc>
                <a:spcPct val="150000"/>
              </a:lnSpc>
              <a:buFont typeface="Arial" charset="0"/>
              <a:buAutoNum type="arabicPeriod"/>
            </a:pPr>
            <a:r>
              <a:rPr lang="zh-CN" altLang="en-US"/>
              <a:t>获取页面初始位置时，要判断当前浏览器的类型，本例只判断是</a:t>
            </a:r>
            <a:r>
              <a:rPr lang="en-US" altLang="zh-CN"/>
              <a:t>IE</a:t>
            </a:r>
            <a:r>
              <a:rPr lang="zh-CN" altLang="en-US"/>
              <a:t>还是</a:t>
            </a:r>
            <a:r>
              <a:rPr lang="en-US" altLang="zh-CN"/>
              <a:t>fireFox</a:t>
            </a:r>
          </a:p>
          <a:p>
            <a:pPr marL="342900" indent="-342900" algn="l">
              <a:lnSpc>
                <a:spcPct val="150000"/>
              </a:lnSpc>
              <a:buFont typeface="Arial" charset="0"/>
              <a:buAutoNum type="arabicPeriod"/>
            </a:pPr>
            <a:r>
              <a:rPr lang="zh-CN" altLang="en-US"/>
              <a:t>当滚动条滚动时，获取滚动条距离页面顶端和左侧的距离，同时改变层距离顶端和左侧的位置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随鼠标滚动的广告图片</a:t>
            </a:r>
            <a:endParaRPr lang="zh-CN" altLang="en-US" smtClean="0"/>
          </a:p>
        </p:txBody>
      </p:sp>
      <p:sp>
        <p:nvSpPr>
          <p:cNvPr id="31747" name="内容占位符 2"/>
          <p:cNvSpPr>
            <a:spLocks noGrp="1"/>
          </p:cNvSpPr>
          <p:nvPr>
            <p:ph idx="1"/>
          </p:nvPr>
        </p:nvSpPr>
        <p:spPr>
          <a:xfrm>
            <a:off x="755650" y="1276350"/>
            <a:ext cx="7931150" cy="866775"/>
          </a:xfrm>
        </p:spPr>
        <p:txBody>
          <a:bodyPr/>
          <a:lstStyle/>
          <a:p>
            <a:r>
              <a:rPr lang="zh-CN" altLang="en-US" smtClean="0"/>
              <a:t>制作随鼠标滚动的广告图片</a:t>
            </a:r>
          </a:p>
        </p:txBody>
      </p:sp>
      <p:pic>
        <p:nvPicPr>
          <p:cNvPr id="31748" name="Picture 52" descr="示例"/>
          <p:cNvPicPr>
            <a:picLocks noChangeAspect="1" noChangeArrowheads="1"/>
          </p:cNvPicPr>
          <p:nvPr/>
        </p:nvPicPr>
        <p:blipFill>
          <a:blip r:embed="rId2"/>
          <a:srcRect/>
          <a:stretch>
            <a:fillRect/>
          </a:stretch>
        </p:blipFill>
        <p:spPr bwMode="auto">
          <a:xfrm>
            <a:off x="214313" y="857250"/>
            <a:ext cx="917575" cy="688975"/>
          </a:xfrm>
          <a:prstGeom prst="rect">
            <a:avLst/>
          </a:prstGeom>
          <a:noFill/>
          <a:ln w="9525">
            <a:noFill/>
            <a:miter lim="800000"/>
            <a:headEnd/>
            <a:tailEnd/>
          </a:ln>
        </p:spPr>
      </p:pic>
      <p:sp>
        <p:nvSpPr>
          <p:cNvPr id="31749" name="圆角矩形 11"/>
          <p:cNvSpPr>
            <a:spLocks noChangeArrowheads="1"/>
          </p:cNvSpPr>
          <p:nvPr/>
        </p:nvSpPr>
        <p:spPr bwMode="auto">
          <a:xfrm>
            <a:off x="428625" y="2428875"/>
            <a:ext cx="8429625" cy="3514725"/>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zh-CN"/>
              <a:t>function move(){</a:t>
            </a:r>
          </a:p>
          <a:p>
            <a:pPr algn="l">
              <a:lnSpc>
                <a:spcPct val="150000"/>
              </a:lnSpc>
            </a:pPr>
            <a:r>
              <a:rPr lang="en-US" altLang="zh-CN"/>
              <a:t>adverObject.style.top=adverTop+parseInt(document.documentElement.scrollTop)+"px";</a:t>
            </a:r>
          </a:p>
          <a:p>
            <a:pPr algn="l">
              <a:lnSpc>
                <a:spcPct val="150000"/>
              </a:lnSpc>
            </a:pPr>
            <a:r>
              <a:rPr lang="en-US" altLang="zh-CN"/>
              <a:t>adverObject.style.left=adverLeft+parseInt(document.documentElement.scrollLeft)+"px";</a:t>
            </a:r>
          </a:p>
          <a:p>
            <a:pPr algn="l">
              <a:lnSpc>
                <a:spcPct val="150000"/>
              </a:lnSpc>
            </a:pPr>
            <a:r>
              <a:rPr lang="en-US" altLang="zh-CN"/>
              <a:t>}  </a:t>
            </a:r>
          </a:p>
          <a:p>
            <a:pPr algn="l">
              <a:lnSpc>
                <a:spcPct val="150000"/>
              </a:lnSpc>
            </a:pPr>
            <a:r>
              <a:rPr lang="en-US" altLang="zh-CN">
                <a:solidFill>
                  <a:srgbClr val="FF0000"/>
                </a:solidFill>
              </a:rPr>
              <a:t>window.onload=inix;</a:t>
            </a:r>
          </a:p>
          <a:p>
            <a:pPr algn="l">
              <a:lnSpc>
                <a:spcPct val="150000"/>
              </a:lnSpc>
            </a:pPr>
            <a:r>
              <a:rPr lang="en-US" altLang="zh-CN">
                <a:solidFill>
                  <a:srgbClr val="FF0000"/>
                </a:solidFill>
              </a:rPr>
              <a:t>window.onscroll=move; </a:t>
            </a:r>
            <a:endParaRPr lang="zh-CN" altLang="en-US">
              <a:solidFill>
                <a:srgbClr val="FF0000"/>
              </a:solidFill>
            </a:endParaRPr>
          </a:p>
        </p:txBody>
      </p:sp>
      <p:sp>
        <p:nvSpPr>
          <p:cNvPr id="6" name="AutoShape 5"/>
          <p:cNvSpPr>
            <a:spLocks noChangeArrowheads="1"/>
          </p:cNvSpPr>
          <p:nvPr/>
        </p:nvSpPr>
        <p:spPr bwMode="auto">
          <a:xfrm>
            <a:off x="3071813" y="2000250"/>
            <a:ext cx="1355725" cy="714375"/>
          </a:xfrm>
          <a:prstGeom prst="wedgeRoundRectCallout">
            <a:avLst>
              <a:gd name="adj1" fmla="val -29161"/>
              <a:gd name="adj2" fmla="val 9766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b="1" dirty="0"/>
              <a:t>层距页面顶端坐标</a:t>
            </a:r>
          </a:p>
        </p:txBody>
      </p:sp>
      <p:sp>
        <p:nvSpPr>
          <p:cNvPr id="7" name="AutoShape 5"/>
          <p:cNvSpPr>
            <a:spLocks noChangeArrowheads="1"/>
          </p:cNvSpPr>
          <p:nvPr/>
        </p:nvSpPr>
        <p:spPr bwMode="auto">
          <a:xfrm>
            <a:off x="3214688" y="4500563"/>
            <a:ext cx="1355725" cy="714375"/>
          </a:xfrm>
          <a:prstGeom prst="wedgeRoundRectCallout">
            <a:avLst>
              <a:gd name="adj1" fmla="val -32425"/>
              <a:gd name="adj2" fmla="val -106521"/>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b="1" dirty="0"/>
              <a:t>层距页面左侧坐标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练习</a:t>
            </a:r>
            <a:r>
              <a:rPr lang="en-US" altLang="zh-CN" smtClean="0"/>
              <a:t>——</a:t>
            </a:r>
            <a:r>
              <a:rPr lang="zh-CN" altLang="en-US" smtClean="0"/>
              <a:t>制作带关闭按钮的滚动广告</a:t>
            </a:r>
            <a:r>
              <a:rPr lang="en-US" altLang="zh-CN" smtClean="0"/>
              <a:t/>
            </a:r>
            <a:br>
              <a:rPr lang="en-US" altLang="zh-CN" smtClean="0"/>
            </a:br>
            <a:endParaRPr lang="zh-CN" altLang="en-US" smtClean="0"/>
          </a:p>
        </p:txBody>
      </p:sp>
      <p:sp>
        <p:nvSpPr>
          <p:cNvPr id="32771" name="内容占位符 2"/>
          <p:cNvSpPr>
            <a:spLocks noGrp="1"/>
          </p:cNvSpPr>
          <p:nvPr>
            <p:ph idx="1"/>
          </p:nvPr>
        </p:nvSpPr>
        <p:spPr>
          <a:xfrm>
            <a:off x="857250" y="1214438"/>
            <a:ext cx="8143875" cy="3286125"/>
          </a:xfrm>
        </p:spPr>
        <p:txBody>
          <a:bodyPr/>
          <a:lstStyle/>
          <a:p>
            <a:pPr>
              <a:lnSpc>
                <a:spcPct val="150000"/>
              </a:lnSpc>
            </a:pPr>
            <a:r>
              <a:rPr lang="zh-CN" altLang="en-US" smtClean="0"/>
              <a:t>需求说明</a:t>
            </a:r>
            <a:endParaRPr lang="en-US" altLang="zh-CN" smtClean="0"/>
          </a:p>
          <a:p>
            <a:pPr lvl="1">
              <a:lnSpc>
                <a:spcPct val="150000"/>
              </a:lnSpc>
            </a:pPr>
            <a:r>
              <a:rPr lang="zh-CN" altLang="en-US" smtClean="0"/>
              <a:t>在页面中有一个图片和一个关闭按钮</a:t>
            </a:r>
          </a:p>
          <a:p>
            <a:pPr lvl="1">
              <a:lnSpc>
                <a:spcPct val="150000"/>
              </a:lnSpc>
            </a:pPr>
            <a:r>
              <a:rPr lang="zh-CN" altLang="en-US" smtClean="0"/>
              <a:t>当滚动条向下或向右移动时，图片和关闭按钮随滚动条移动，相对于浏览器的位置固定</a:t>
            </a:r>
          </a:p>
          <a:p>
            <a:pPr lvl="1">
              <a:lnSpc>
                <a:spcPct val="150000"/>
              </a:lnSpc>
            </a:pPr>
            <a:r>
              <a:rPr lang="zh-CN" altLang="en-US" smtClean="0"/>
              <a:t>单击关闭按钮，页面中的图片和关闭按钮不显示</a:t>
            </a:r>
          </a:p>
        </p:txBody>
      </p:sp>
      <p:pic>
        <p:nvPicPr>
          <p:cNvPr id="32772" name="Picture 58" descr="练习"/>
          <p:cNvPicPr>
            <a:picLocks noChangeAspect="1" noChangeArrowheads="1"/>
          </p:cNvPicPr>
          <p:nvPr/>
        </p:nvPicPr>
        <p:blipFill>
          <a:blip r:embed="rId3"/>
          <a:srcRect/>
          <a:stretch>
            <a:fillRect/>
          </a:stretch>
        </p:blipFill>
        <p:spPr bwMode="auto">
          <a:xfrm>
            <a:off x="142875" y="785813"/>
            <a:ext cx="917575" cy="688975"/>
          </a:xfrm>
          <a:prstGeom prst="rect">
            <a:avLst/>
          </a:prstGeom>
          <a:noFill/>
          <a:ln w="9525">
            <a:noFill/>
            <a:miter lim="800000"/>
            <a:headEnd/>
            <a:tailEnd/>
          </a:ln>
        </p:spPr>
      </p:pic>
      <p:sp>
        <p:nvSpPr>
          <p:cNvPr id="33797" name="TextBox 4"/>
          <p:cNvSpPr txBox="1">
            <a:spLocks noChangeArrowheads="1"/>
          </p:cNvSpPr>
          <p:nvPr/>
        </p:nvSpPr>
        <p:spPr bwMode="auto">
          <a:xfrm>
            <a:off x="5643563" y="5929313"/>
            <a:ext cx="2349500" cy="523875"/>
          </a:xfrm>
          <a:prstGeom prst="rect">
            <a:avLst/>
          </a:prstGeom>
          <a:noFill/>
          <a:ln w="9525">
            <a:noFill/>
            <a:miter lim="800000"/>
            <a:headEnd/>
            <a:tailEnd/>
          </a:ln>
        </p:spPr>
        <p:txBody>
          <a:bodyPr wrap="none">
            <a:spAutoFit/>
          </a:bodyPr>
          <a:lstStyle/>
          <a:p>
            <a:r>
              <a:rPr lang="zh-CN" altLang="en-US" sz="2800" b="1">
                <a:hlinkClick r:id="rId4" action="ppaction://hlinkfile"/>
              </a:rPr>
              <a:t>查看完整代码</a:t>
            </a:r>
            <a:endParaRPr lang="zh-CN" altLang="en-US" sz="2800" b="1"/>
          </a:p>
        </p:txBody>
      </p:sp>
      <p:sp>
        <p:nvSpPr>
          <p:cNvPr id="6" name="AutoShape 22"/>
          <p:cNvSpPr>
            <a:spLocks noChangeArrowheads="1"/>
          </p:cNvSpPr>
          <p:nvPr/>
        </p:nvSpPr>
        <p:spPr bwMode="auto">
          <a:xfrm>
            <a:off x="500063" y="5786438"/>
            <a:ext cx="307181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spcBef>
                <a:spcPct val="50000"/>
              </a:spcBef>
              <a:defRPr/>
            </a:pPr>
            <a:r>
              <a:rPr lang="zh-CN" altLang="en-US" b="1" dirty="0"/>
              <a:t>完成时间：</a:t>
            </a:r>
            <a:r>
              <a:rPr lang="en-US" altLang="zh-CN" b="1" dirty="0">
                <a:solidFill>
                  <a:srgbClr val="FF0000"/>
                </a:solidFill>
              </a:rPr>
              <a:t>20</a:t>
            </a:r>
            <a:r>
              <a:rPr lang="zh-CN" altLang="en-US" b="1" dirty="0">
                <a:solidFill>
                  <a:srgbClr val="FF0000"/>
                </a:solidFill>
              </a:rPr>
              <a:t>分钟</a:t>
            </a:r>
            <a:r>
              <a:rPr lang="zh-CN" altLang="en-US" b="1" dirty="0"/>
              <a:t> </a:t>
            </a:r>
          </a:p>
        </p:txBody>
      </p:sp>
      <p:pic>
        <p:nvPicPr>
          <p:cNvPr id="29704" name="Picture 8"/>
          <p:cNvPicPr>
            <a:picLocks noChangeAspect="1" noChangeArrowheads="1"/>
          </p:cNvPicPr>
          <p:nvPr/>
        </p:nvPicPr>
        <p:blipFill>
          <a:blip r:embed="rId5"/>
          <a:srcRect/>
          <a:stretch>
            <a:fillRect/>
          </a:stretch>
        </p:blipFill>
        <p:spPr bwMode="auto">
          <a:xfrm>
            <a:off x="4572000" y="1643063"/>
            <a:ext cx="4287838" cy="40719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checkerboard(across)">
                                      <p:cBhvr>
                                        <p:cTn id="7" dur="500"/>
                                        <p:tgtEl>
                                          <p:spTgt spid="2970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3797"/>
                                        </p:tgtEl>
                                        <p:attrNameLst>
                                          <p:attrName>style.visibility</p:attrName>
                                        </p:attrNameLst>
                                      </p:cBhvr>
                                      <p:to>
                                        <p:strVal val="visible"/>
                                      </p:to>
                                    </p:set>
                                    <p:anim calcmode="lin" valueType="num">
                                      <p:cBhvr additive="base">
                                        <p:cTn id="16" dur="500" fill="hold"/>
                                        <p:tgtEl>
                                          <p:spTgt spid="33797"/>
                                        </p:tgtEl>
                                        <p:attrNameLst>
                                          <p:attrName>ppt_x</p:attrName>
                                        </p:attrNameLst>
                                      </p:cBhvr>
                                      <p:tavLst>
                                        <p:tav tm="0">
                                          <p:val>
                                            <p:strVal val="#ppt_x"/>
                                          </p:val>
                                        </p:tav>
                                        <p:tav tm="100000">
                                          <p:val>
                                            <p:strVal val="#ppt_x"/>
                                          </p:val>
                                        </p:tav>
                                      </p:tavLst>
                                    </p:anim>
                                    <p:anim calcmode="lin" valueType="num">
                                      <p:cBhvr additive="base">
                                        <p:cTn id="17"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共性问题集中讲解</a:t>
            </a:r>
          </a:p>
        </p:txBody>
      </p:sp>
      <p:sp>
        <p:nvSpPr>
          <p:cNvPr id="33795" name="Text Box 4"/>
          <p:cNvSpPr txBox="1">
            <a:spLocks noChangeArrowheads="1"/>
          </p:cNvSpPr>
          <p:nvPr/>
        </p:nvSpPr>
        <p:spPr bwMode="auto">
          <a:xfrm>
            <a:off x="2052638" y="4076700"/>
            <a:ext cx="4248150" cy="779463"/>
          </a:xfrm>
          <a:prstGeom prst="rect">
            <a:avLst/>
          </a:prstGeom>
          <a:noFill/>
          <a:ln w="9525" algn="ctr">
            <a:noFill/>
            <a:miter lim="800000"/>
            <a:headEnd/>
            <a:tailEnd/>
          </a:ln>
        </p:spPr>
        <p:txBody>
          <a:bodyPr>
            <a:spAutoFit/>
          </a:bodyPr>
          <a:lstStyle/>
          <a:p>
            <a:pPr algn="l">
              <a:spcBef>
                <a:spcPct val="50000"/>
              </a:spcBef>
              <a:buFont typeface="Wingdings" pitchFamily="2" charset="2"/>
              <a:buChar char="n"/>
            </a:pPr>
            <a:r>
              <a:rPr lang="zh-CN" altLang="en-US" b="1"/>
              <a:t>常见调试问题及解决办法</a:t>
            </a:r>
          </a:p>
          <a:p>
            <a:pPr algn="l">
              <a:spcBef>
                <a:spcPct val="50000"/>
              </a:spcBef>
              <a:buFont typeface="Wingdings" pitchFamily="2" charset="2"/>
              <a:buChar char="n"/>
            </a:pPr>
            <a:r>
              <a:rPr lang="zh-CN" altLang="en-US" b="1"/>
              <a:t>代码规范问题</a:t>
            </a:r>
          </a:p>
        </p:txBody>
      </p:sp>
      <p:sp>
        <p:nvSpPr>
          <p:cNvPr id="5" name="AutoShape 5"/>
          <p:cNvSpPr>
            <a:spLocks noChangeArrowheads="1"/>
          </p:cNvSpPr>
          <p:nvPr/>
        </p:nvSpPr>
        <p:spPr bwMode="auto">
          <a:xfrm>
            <a:off x="2051050" y="2565400"/>
            <a:ext cx="4719638" cy="1158875"/>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53882" dir="2700000" algn="ctr" rotWithShape="0">
              <a:schemeClr val="bg2">
                <a:alpha val="50000"/>
              </a:schemeClr>
            </a:outerShdw>
          </a:effectLst>
        </p:spPr>
        <p:txBody>
          <a:bodyPr anchor="ctr"/>
          <a:lstStyle/>
          <a:p>
            <a:pPr>
              <a:spcBef>
                <a:spcPct val="50000"/>
              </a:spcBef>
              <a:defRPr/>
            </a:pPr>
            <a:r>
              <a:rPr lang="zh-CN" altLang="en-US" sz="2400" b="1"/>
              <a:t>共性问题集中讲解</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总结</a:t>
            </a:r>
          </a:p>
        </p:txBody>
      </p:sp>
      <p:pic>
        <p:nvPicPr>
          <p:cNvPr id="34819" name="Picture 54" descr="现场编程"/>
          <p:cNvPicPr>
            <a:picLocks noChangeAspect="1" noChangeArrowheads="1"/>
          </p:cNvPicPr>
          <p:nvPr/>
        </p:nvPicPr>
        <p:blipFill>
          <a:blip r:embed="rId3"/>
          <a:srcRect/>
          <a:stretch>
            <a:fillRect/>
          </a:stretch>
        </p:blipFill>
        <p:spPr bwMode="auto">
          <a:xfrm>
            <a:off x="0" y="1214438"/>
            <a:ext cx="1047750" cy="757237"/>
          </a:xfrm>
          <a:prstGeom prst="rect">
            <a:avLst/>
          </a:prstGeom>
          <a:noFill/>
          <a:ln w="9525">
            <a:noFill/>
            <a:miter lim="800000"/>
            <a:headEnd/>
            <a:tailEnd/>
          </a:ln>
        </p:spPr>
      </p:pic>
      <p:sp>
        <p:nvSpPr>
          <p:cNvPr id="34820" name="内容占位符 2"/>
          <p:cNvSpPr>
            <a:spLocks noGrp="1"/>
          </p:cNvSpPr>
          <p:nvPr>
            <p:ph idx="1"/>
          </p:nvPr>
        </p:nvSpPr>
        <p:spPr>
          <a:xfrm>
            <a:off x="1000125" y="1214438"/>
            <a:ext cx="7931150" cy="1509712"/>
          </a:xfrm>
        </p:spPr>
        <p:txBody>
          <a:bodyPr/>
          <a:lstStyle/>
          <a:p>
            <a:r>
              <a:rPr lang="zh-CN" altLang="en-US" smtClean="0"/>
              <a:t>一个图片在浏览器的右侧，当鼠标滚动时，图片随滚动条滚动，如图所示</a:t>
            </a:r>
          </a:p>
        </p:txBody>
      </p:sp>
      <p:pic>
        <p:nvPicPr>
          <p:cNvPr id="34821" name="Picture 6"/>
          <p:cNvPicPr>
            <a:picLocks noChangeAspect="1" noChangeArrowheads="1"/>
          </p:cNvPicPr>
          <p:nvPr/>
        </p:nvPicPr>
        <p:blipFill>
          <a:blip r:embed="rId4"/>
          <a:srcRect/>
          <a:stretch>
            <a:fillRect/>
          </a:stretch>
        </p:blipFill>
        <p:spPr bwMode="auto">
          <a:xfrm>
            <a:off x="1928813" y="2214563"/>
            <a:ext cx="4500562" cy="4449762"/>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回顾样式表</a:t>
            </a:r>
          </a:p>
        </p:txBody>
      </p:sp>
      <p:sp>
        <p:nvSpPr>
          <p:cNvPr id="8195" name="Rectangle 35"/>
          <p:cNvSpPr>
            <a:spLocks noGrp="1" noChangeArrowheads="1"/>
          </p:cNvSpPr>
          <p:nvPr>
            <p:ph idx="1"/>
          </p:nvPr>
        </p:nvSpPr>
        <p:spPr>
          <a:xfrm>
            <a:off x="755650" y="1071563"/>
            <a:ext cx="7931150" cy="3571875"/>
          </a:xfrm>
        </p:spPr>
        <p:txBody>
          <a:bodyPr/>
          <a:lstStyle/>
          <a:p>
            <a:pPr>
              <a:lnSpc>
                <a:spcPct val="150000"/>
              </a:lnSpc>
              <a:spcBef>
                <a:spcPct val="25000"/>
              </a:spcBef>
              <a:spcAft>
                <a:spcPct val="25000"/>
              </a:spcAft>
            </a:pPr>
            <a:r>
              <a:rPr lang="zh-CN" altLang="en-US" smtClean="0"/>
              <a:t>样式表的基本语法</a:t>
            </a:r>
            <a:endParaRPr lang="en-US" altLang="zh-CN" smtClean="0"/>
          </a:p>
          <a:p>
            <a:pPr lvl="1">
              <a:lnSpc>
                <a:spcPct val="150000"/>
              </a:lnSpc>
              <a:spcBef>
                <a:spcPct val="25000"/>
              </a:spcBef>
              <a:spcAft>
                <a:spcPct val="25000"/>
              </a:spcAft>
            </a:pPr>
            <a:r>
              <a:rPr lang="zh-CN" altLang="en-US" smtClean="0"/>
              <a:t>标签选择器</a:t>
            </a:r>
            <a:endParaRPr lang="en-US" altLang="zh-CN" smtClean="0"/>
          </a:p>
          <a:p>
            <a:pPr lvl="1">
              <a:lnSpc>
                <a:spcPct val="150000"/>
              </a:lnSpc>
              <a:spcBef>
                <a:spcPct val="25000"/>
              </a:spcBef>
              <a:spcAft>
                <a:spcPct val="25000"/>
              </a:spcAft>
            </a:pPr>
            <a:r>
              <a:rPr lang="en-US" altLang="zh-CN" smtClean="0"/>
              <a:t>ID</a:t>
            </a:r>
            <a:r>
              <a:rPr lang="zh-CN" altLang="en-US" smtClean="0"/>
              <a:t>选择器</a:t>
            </a:r>
            <a:endParaRPr lang="en-US" altLang="zh-CN" smtClean="0"/>
          </a:p>
          <a:p>
            <a:pPr lvl="1">
              <a:lnSpc>
                <a:spcPct val="150000"/>
              </a:lnSpc>
              <a:spcBef>
                <a:spcPct val="25000"/>
              </a:spcBef>
              <a:spcAft>
                <a:spcPct val="25000"/>
              </a:spcAft>
            </a:pPr>
            <a:r>
              <a:rPr lang="zh-CN" altLang="en-US" smtClean="0"/>
              <a:t>类选择器</a:t>
            </a:r>
            <a:endParaRPr lang="en-US" altLang="zh-CN" smtClean="0"/>
          </a:p>
        </p:txBody>
      </p:sp>
      <p:sp>
        <p:nvSpPr>
          <p:cNvPr id="5" name="圆角矩形 11"/>
          <p:cNvSpPr>
            <a:spLocks noChangeArrowheads="1"/>
          </p:cNvSpPr>
          <p:nvPr/>
        </p:nvSpPr>
        <p:spPr bwMode="auto">
          <a:xfrm>
            <a:off x="4429125" y="1143000"/>
            <a:ext cx="4429125" cy="247808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en-US" sz="2400" b="1"/>
              <a:t>input{</a:t>
            </a:r>
          </a:p>
          <a:p>
            <a:pPr algn="l">
              <a:lnSpc>
                <a:spcPct val="150000"/>
              </a:lnSpc>
            </a:pPr>
            <a:r>
              <a:rPr lang="en-US" altLang="en-US" sz="2400" b="1"/>
              <a:t>   width:120px;</a:t>
            </a:r>
          </a:p>
          <a:p>
            <a:pPr algn="l">
              <a:lnSpc>
                <a:spcPct val="150000"/>
              </a:lnSpc>
            </a:pPr>
            <a:r>
              <a:rPr lang="en-US" altLang="en-US" sz="2400" b="1"/>
              <a:t>   border:solid 1px #ff0000;</a:t>
            </a:r>
          </a:p>
          <a:p>
            <a:pPr algn="l">
              <a:lnSpc>
                <a:spcPct val="150000"/>
              </a:lnSpc>
            </a:pPr>
            <a:r>
              <a:rPr lang="en-US" altLang="en-US" sz="2400" b="1"/>
              <a:t>}</a:t>
            </a:r>
          </a:p>
        </p:txBody>
      </p:sp>
      <p:sp>
        <p:nvSpPr>
          <p:cNvPr id="6" name="圆角矩形 11"/>
          <p:cNvSpPr>
            <a:spLocks noChangeArrowheads="1"/>
          </p:cNvSpPr>
          <p:nvPr/>
        </p:nvSpPr>
        <p:spPr bwMode="auto">
          <a:xfrm>
            <a:off x="5000625" y="4000500"/>
            <a:ext cx="3357563" cy="71437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zh-CN" sz="2400" b="1"/>
              <a:t>#</a:t>
            </a:r>
            <a:r>
              <a:rPr lang="en-US" altLang="en-US" sz="2400" b="1"/>
              <a:t>flow{color:#ff0000}</a:t>
            </a:r>
          </a:p>
        </p:txBody>
      </p:sp>
      <p:sp>
        <p:nvSpPr>
          <p:cNvPr id="7" name="圆角矩形 11"/>
          <p:cNvSpPr>
            <a:spLocks noChangeArrowheads="1"/>
          </p:cNvSpPr>
          <p:nvPr/>
        </p:nvSpPr>
        <p:spPr bwMode="auto">
          <a:xfrm>
            <a:off x="785813" y="4143375"/>
            <a:ext cx="3857625" cy="255428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en-US" sz="2400" b="1"/>
              <a:t>.center{</a:t>
            </a:r>
          </a:p>
          <a:p>
            <a:pPr algn="l">
              <a:lnSpc>
                <a:spcPct val="150000"/>
              </a:lnSpc>
            </a:pPr>
            <a:r>
              <a:rPr lang="en-US" altLang="en-US" sz="2400" b="1"/>
              <a:t>   text-align:center;</a:t>
            </a:r>
          </a:p>
          <a:p>
            <a:pPr algn="l">
              <a:lnSpc>
                <a:spcPct val="150000"/>
              </a:lnSpc>
            </a:pPr>
            <a:r>
              <a:rPr lang="en-US" altLang="en-US" sz="2400" b="1"/>
              <a:t>   font-weight:bold;</a:t>
            </a:r>
          </a:p>
          <a:p>
            <a:pPr algn="l">
              <a:lnSpc>
                <a:spcPct val="150000"/>
              </a:lnSpc>
            </a:pPr>
            <a:r>
              <a:rPr lang="en-US" alt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b="1" smtClean="0"/>
              <a:t>常见样式</a:t>
            </a:r>
          </a:p>
        </p:txBody>
      </p:sp>
      <p:sp>
        <p:nvSpPr>
          <p:cNvPr id="9219" name="内容占位符 2"/>
          <p:cNvSpPr>
            <a:spLocks noGrp="1"/>
          </p:cNvSpPr>
          <p:nvPr>
            <p:ph idx="1"/>
          </p:nvPr>
        </p:nvSpPr>
        <p:spPr>
          <a:xfrm>
            <a:off x="428625" y="1000125"/>
            <a:ext cx="3357563" cy="5643563"/>
          </a:xfrm>
        </p:spPr>
        <p:txBody>
          <a:bodyPr/>
          <a:lstStyle/>
          <a:p>
            <a:pPr>
              <a:lnSpc>
                <a:spcPct val="150000"/>
              </a:lnSpc>
            </a:pPr>
            <a:r>
              <a:rPr lang="zh-CN" altLang="en-US" smtClean="0"/>
              <a:t>文本属性</a:t>
            </a:r>
            <a:endParaRPr lang="en-US" altLang="zh-CN" smtClean="0"/>
          </a:p>
          <a:p>
            <a:pPr>
              <a:lnSpc>
                <a:spcPct val="150000"/>
              </a:lnSpc>
            </a:pPr>
            <a:r>
              <a:rPr lang="zh-CN" altLang="en-US" smtClean="0"/>
              <a:t>背景属性</a:t>
            </a:r>
            <a:endParaRPr lang="en-US" altLang="zh-CN" smtClean="0"/>
          </a:p>
          <a:p>
            <a:pPr>
              <a:lnSpc>
                <a:spcPct val="150000"/>
              </a:lnSpc>
            </a:pPr>
            <a:r>
              <a:rPr lang="zh-CN" altLang="en-US" smtClean="0"/>
              <a:t>边框属性</a:t>
            </a:r>
            <a:endParaRPr lang="en-US" altLang="zh-CN" smtClean="0"/>
          </a:p>
          <a:p>
            <a:pPr>
              <a:lnSpc>
                <a:spcPct val="150000"/>
              </a:lnSpc>
            </a:pPr>
            <a:r>
              <a:rPr lang="zh-CN" altLang="en-US" smtClean="0"/>
              <a:t>边界属性</a:t>
            </a:r>
            <a:endParaRPr lang="en-US" altLang="zh-CN" smtClean="0"/>
          </a:p>
          <a:p>
            <a:pPr>
              <a:lnSpc>
                <a:spcPct val="150000"/>
              </a:lnSpc>
            </a:pPr>
            <a:r>
              <a:rPr lang="zh-CN" altLang="en-US" smtClean="0"/>
              <a:t>填充属性</a:t>
            </a:r>
            <a:endParaRPr lang="en-US" altLang="zh-CN" smtClean="0"/>
          </a:p>
          <a:p>
            <a:pPr>
              <a:lnSpc>
                <a:spcPct val="150000"/>
              </a:lnSpc>
            </a:pPr>
            <a:r>
              <a:rPr lang="zh-CN" altLang="en-US" smtClean="0"/>
              <a:t>浮动属性</a:t>
            </a:r>
            <a:endParaRPr lang="en-US" altLang="zh-CN" smtClean="0"/>
          </a:p>
          <a:p>
            <a:pPr>
              <a:lnSpc>
                <a:spcPct val="150000"/>
              </a:lnSpc>
            </a:pPr>
            <a:r>
              <a:rPr lang="zh-CN" altLang="en-US" smtClean="0"/>
              <a:t>列表属性</a:t>
            </a:r>
            <a:endParaRPr lang="en-US" altLang="zh-CN" smtClean="0"/>
          </a:p>
          <a:p>
            <a:pPr>
              <a:lnSpc>
                <a:spcPct val="150000"/>
              </a:lnSpc>
            </a:pPr>
            <a:r>
              <a:rPr lang="zh-CN" altLang="en-US" smtClean="0"/>
              <a:t>定位属性</a:t>
            </a:r>
            <a:endParaRPr lang="en-US" altLang="zh-CN" smtClean="0"/>
          </a:p>
        </p:txBody>
      </p:sp>
      <p:graphicFrame>
        <p:nvGraphicFramePr>
          <p:cNvPr id="6" name="表格 5"/>
          <p:cNvGraphicFramePr>
            <a:graphicFrameLocks noGrp="1"/>
          </p:cNvGraphicFramePr>
          <p:nvPr/>
        </p:nvGraphicFramePr>
        <p:xfrm>
          <a:off x="2857500" y="1357313"/>
          <a:ext cx="6096000" cy="4919760"/>
        </p:xfrm>
        <a:graphic>
          <a:graphicData uri="http://schemas.openxmlformats.org/drawingml/2006/table">
            <a:tbl>
              <a:tblPr/>
              <a:tblGrid>
                <a:gridCol w="1071570"/>
                <a:gridCol w="2286016"/>
                <a:gridCol w="2738414"/>
              </a:tblGrid>
              <a:tr h="571504">
                <a:tc>
                  <a:txBody>
                    <a:bodyPr/>
                    <a:lstStyle/>
                    <a:p>
                      <a:pPr algn="ctr">
                        <a:lnSpc>
                          <a:spcPct val="100000"/>
                        </a:lnSpc>
                        <a:spcAft>
                          <a:spcPts val="0"/>
                        </a:spcAft>
                      </a:pPr>
                      <a:r>
                        <a:rPr lang="zh-CN" altLang="en-US" sz="2000" b="1" kern="100" smtClean="0">
                          <a:solidFill>
                            <a:schemeClr val="bg1"/>
                          </a:solidFill>
                          <a:latin typeface="+mn-ea"/>
                          <a:ea typeface="+mn-ea"/>
                          <a:cs typeface="Times New Roman"/>
                        </a:rPr>
                        <a:t>类别</a:t>
                      </a:r>
                      <a:endParaRPr lang="zh-CN" altLang="en-US" sz="2000" kern="100" dirty="0">
                        <a:solidFill>
                          <a:schemeClr val="bg1"/>
                        </a:solidFill>
                        <a:latin typeface="+mn-ea"/>
                        <a:ea typeface="+mn-ea"/>
                        <a:cs typeface="Times New Roman"/>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00000"/>
                        </a:lnSpc>
                        <a:spcAft>
                          <a:spcPts val="0"/>
                        </a:spcAft>
                      </a:pPr>
                      <a:r>
                        <a:rPr lang="zh-CN" sz="2000" b="1" kern="100" dirty="0" smtClean="0">
                          <a:solidFill>
                            <a:schemeClr val="bg1"/>
                          </a:solidFill>
                          <a:latin typeface="+mn-ea"/>
                          <a:ea typeface="+mn-ea"/>
                          <a:cs typeface="Times New Roman"/>
                        </a:rPr>
                        <a:t>名称</a:t>
                      </a:r>
                      <a:endParaRPr lang="zh-CN" sz="2000" kern="100" dirty="0">
                        <a:solidFill>
                          <a:schemeClr val="bg1"/>
                        </a:solidFill>
                        <a:latin typeface="+mn-ea"/>
                        <a:ea typeface="+mn-ea"/>
                        <a:cs typeface="Times New Roman"/>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00000"/>
                        </a:lnSpc>
                        <a:spcAft>
                          <a:spcPts val="0"/>
                        </a:spcAft>
                      </a:pPr>
                      <a:r>
                        <a:rPr lang="zh-CN" altLang="en-US" sz="2000" b="1" kern="100" dirty="0" smtClean="0">
                          <a:solidFill>
                            <a:schemeClr val="bg1"/>
                          </a:solidFill>
                          <a:latin typeface="+mn-ea"/>
                          <a:ea typeface="+mn-ea"/>
                          <a:cs typeface="Times New Roman"/>
                        </a:rPr>
                        <a:t>描述</a:t>
                      </a:r>
                      <a:endParaRPr lang="zh-CN" altLang="en-US" sz="2000" kern="100" dirty="0">
                        <a:solidFill>
                          <a:schemeClr val="bg1"/>
                        </a:solidFill>
                        <a:latin typeface="+mn-ea"/>
                        <a:ea typeface="+mn-ea"/>
                        <a:cs typeface="Times New Roman"/>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471494">
                <a:tc rowSpan="6">
                  <a:txBody>
                    <a:bodyPr/>
                    <a:lstStyle/>
                    <a:p>
                      <a:pPr algn="ctr">
                        <a:lnSpc>
                          <a:spcPct val="150000"/>
                        </a:lnSpc>
                        <a:spcAft>
                          <a:spcPts val="0"/>
                        </a:spcAft>
                      </a:pPr>
                      <a:r>
                        <a:rPr lang="zh-CN" sz="1800" kern="100" dirty="0">
                          <a:latin typeface="黑体" pitchFamily="2" charset="-122"/>
                          <a:ea typeface="黑体" pitchFamily="2" charset="-122"/>
                          <a:cs typeface="Times New Roman"/>
                        </a:rPr>
                        <a:t>文本属性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800" b="1" kern="100" dirty="0">
                          <a:latin typeface="+mj-lt"/>
                          <a:ea typeface="+mn-ea"/>
                          <a:cs typeface="Times New Roman"/>
                        </a:rPr>
                        <a:t>font-size</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a:latin typeface="+mn-ea"/>
                          <a:ea typeface="+mn-ea"/>
                          <a:cs typeface="Times New Roman"/>
                        </a:rPr>
                        <a:t>字体大小</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font-family</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字体类型</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font-style</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字体样式</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48">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color</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设置或检索文本的颜色</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46">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text-align</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文本对齐</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line-height</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行高</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rowSpan="3">
                  <a:txBody>
                    <a:bodyPr/>
                    <a:lstStyle/>
                    <a:p>
                      <a:pPr algn="ctr">
                        <a:lnSpc>
                          <a:spcPct val="150000"/>
                        </a:lnSpc>
                        <a:spcAft>
                          <a:spcPts val="0"/>
                        </a:spcAft>
                      </a:pPr>
                      <a:r>
                        <a:rPr lang="zh-CN" sz="1800" kern="100" dirty="0">
                          <a:latin typeface="黑体" pitchFamily="2" charset="-122"/>
                          <a:ea typeface="黑体" pitchFamily="2" charset="-122"/>
                          <a:cs typeface="Times New Roman"/>
                        </a:rPr>
                        <a:t>背景属性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800" b="1" kern="100" dirty="0">
                          <a:latin typeface="+mj-lt"/>
                          <a:ea typeface="+mn-ea"/>
                          <a:cs typeface="Times New Roman"/>
                        </a:rPr>
                        <a:t>background-color</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设置背景颜色</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background-image</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设置背景图像</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612">
                <a:tc vMerge="1">
                  <a:txBody>
                    <a:bodyPr/>
                    <a:lstStyle/>
                    <a:p>
                      <a:endParaRPr lang="zh-CN" altLang="en-US"/>
                    </a:p>
                  </a:txBody>
                  <a:tcPr/>
                </a:tc>
                <a:tc>
                  <a:txBody>
                    <a:bodyPr/>
                    <a:lstStyle/>
                    <a:p>
                      <a:pPr algn="just">
                        <a:lnSpc>
                          <a:spcPct val="115000"/>
                        </a:lnSpc>
                        <a:spcAft>
                          <a:spcPts val="0"/>
                        </a:spcAft>
                      </a:pPr>
                      <a:r>
                        <a:rPr lang="en-US" sz="1800" b="1" kern="100" dirty="0">
                          <a:latin typeface="+mj-lt"/>
                          <a:ea typeface="+mn-ea"/>
                          <a:cs typeface="Times New Roman"/>
                        </a:rPr>
                        <a:t>background-repeat</a:t>
                      </a:r>
                      <a:endParaRPr lang="zh-CN" sz="1800" b="1" kern="100" dirty="0">
                        <a:latin typeface="+mj-lt"/>
                        <a:ea typeface="+mn-ea"/>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800" kern="100" dirty="0">
                          <a:latin typeface="+mn-ea"/>
                          <a:ea typeface="+mn-ea"/>
                          <a:cs typeface="Times New Roman"/>
                        </a:rPr>
                        <a:t>设置一个指定的图像如何被重复</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2857500" y="1004888"/>
          <a:ext cx="6096000" cy="5697761"/>
        </p:xfrm>
        <a:graphic>
          <a:graphicData uri="http://schemas.openxmlformats.org/drawingml/2006/table">
            <a:tbl>
              <a:tblPr/>
              <a:tblGrid>
                <a:gridCol w="1143008"/>
                <a:gridCol w="1643074"/>
                <a:gridCol w="3309918"/>
              </a:tblGrid>
              <a:tr h="214712">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类别</a:t>
                      </a:r>
                      <a:endParaRPr lang="zh-CN" sz="2000" kern="100" dirty="0">
                        <a:solidFill>
                          <a:schemeClr val="bg1"/>
                        </a:solidFill>
                        <a:latin typeface="黑体" pitchFamily="2" charset="-122"/>
                        <a:ea typeface="黑体" pitchFamily="2" charset="-122"/>
                        <a:cs typeface="Times New Roman"/>
                      </a:endParaRPr>
                    </a:p>
                  </a:txBody>
                  <a:tcPr marL="61346" marR="6134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属性</a:t>
                      </a:r>
                      <a:endParaRPr lang="zh-CN" sz="2000" kern="100" dirty="0">
                        <a:solidFill>
                          <a:schemeClr val="bg1"/>
                        </a:solidFill>
                        <a:latin typeface="黑体" pitchFamily="2" charset="-122"/>
                        <a:ea typeface="黑体" pitchFamily="2" charset="-122"/>
                        <a:cs typeface="Times New Roman"/>
                      </a:endParaRPr>
                    </a:p>
                  </a:txBody>
                  <a:tcPr marL="61346" marR="6134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61346" marR="6134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164612">
                <a:tc rowSpan="2">
                  <a:txBody>
                    <a:bodyPr/>
                    <a:lstStyle/>
                    <a:p>
                      <a:pPr algn="ctr">
                        <a:lnSpc>
                          <a:spcPct val="150000"/>
                        </a:lnSpc>
                        <a:spcAft>
                          <a:spcPts val="0"/>
                        </a:spcAft>
                      </a:pPr>
                      <a:r>
                        <a:rPr lang="zh-CN" sz="1800" b="1" kern="100" dirty="0">
                          <a:latin typeface="黑体" pitchFamily="2" charset="-122"/>
                          <a:ea typeface="黑体" pitchFamily="2" charset="-122"/>
                          <a:cs typeface="Times New Roman"/>
                        </a:rPr>
                        <a:t>文本属性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800" b="1" kern="100" dirty="0">
                          <a:latin typeface="Times New Roman"/>
                          <a:ea typeface="宋体"/>
                          <a:cs typeface="Times New Roman"/>
                        </a:rPr>
                        <a:t>font-size</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字体大小</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4612">
                <a:tc vMerge="1">
                  <a:txBody>
                    <a:bodyPr/>
                    <a:lstStyle/>
                    <a:p>
                      <a:endParaRPr lang="zh-CN" altLang="en-US"/>
                    </a:p>
                  </a:txBody>
                  <a:tcPr/>
                </a:tc>
                <a:tc>
                  <a:txBody>
                    <a:bodyPr/>
                    <a:lstStyle/>
                    <a:p>
                      <a:pPr algn="just">
                        <a:lnSpc>
                          <a:spcPct val="115000"/>
                        </a:lnSpc>
                        <a:spcAft>
                          <a:spcPts val="0"/>
                        </a:spcAft>
                      </a:pPr>
                      <a:r>
                        <a:rPr lang="en-US" sz="1800" b="1" kern="100" dirty="0">
                          <a:latin typeface="Times New Roman"/>
                          <a:ea typeface="宋体"/>
                          <a:cs typeface="Times New Roman"/>
                        </a:rPr>
                        <a:t>font-family</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字体类型</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4612">
                <a:tc rowSpan="4">
                  <a:txBody>
                    <a:bodyPr/>
                    <a:lstStyle/>
                    <a:p>
                      <a:pPr algn="ctr">
                        <a:lnSpc>
                          <a:spcPct val="150000"/>
                        </a:lnSpc>
                        <a:spcAft>
                          <a:spcPts val="0"/>
                        </a:spcAft>
                      </a:pPr>
                      <a:r>
                        <a:rPr lang="zh-CN" sz="1800" b="1" kern="100" dirty="0">
                          <a:latin typeface="黑体" pitchFamily="2" charset="-122"/>
                          <a:ea typeface="黑体" pitchFamily="2" charset="-122"/>
                          <a:cs typeface="Times New Roman"/>
                        </a:rPr>
                        <a:t>边框属性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800" b="1" kern="100" dirty="0">
                          <a:latin typeface="Times New Roman"/>
                          <a:ea typeface="宋体"/>
                          <a:cs typeface="Times New Roman"/>
                        </a:rPr>
                        <a:t>border </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设置四个边框所有的属性 </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4612">
                <a:tc vMerge="1">
                  <a:txBody>
                    <a:bodyPr/>
                    <a:lstStyle/>
                    <a:p>
                      <a:endParaRPr lang="zh-CN" altLang="en-US"/>
                    </a:p>
                  </a:txBody>
                  <a:tcPr/>
                </a:tc>
                <a:tc>
                  <a:txBody>
                    <a:bodyPr/>
                    <a:lstStyle/>
                    <a:p>
                      <a:pPr algn="just">
                        <a:lnSpc>
                          <a:spcPct val="115000"/>
                        </a:lnSpc>
                        <a:spcAft>
                          <a:spcPts val="0"/>
                        </a:spcAft>
                      </a:pPr>
                      <a:r>
                        <a:rPr lang="en-US" sz="1800" b="1" kern="100" dirty="0">
                          <a:latin typeface="Times New Roman"/>
                          <a:ea typeface="宋体"/>
                          <a:cs typeface="Times New Roman"/>
                        </a:rPr>
                        <a:t>border-width</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设置边框的宽度</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4612">
                <a:tc vMerge="1">
                  <a:txBody>
                    <a:bodyPr/>
                    <a:lstStyle/>
                    <a:p>
                      <a:endParaRPr lang="zh-CN" altLang="en-US"/>
                    </a:p>
                  </a:txBody>
                  <a:tcPr/>
                </a:tc>
                <a:tc>
                  <a:txBody>
                    <a:bodyPr/>
                    <a:lstStyle/>
                    <a:p>
                      <a:pPr algn="just">
                        <a:lnSpc>
                          <a:spcPct val="115000"/>
                        </a:lnSpc>
                        <a:spcAft>
                          <a:spcPts val="0"/>
                        </a:spcAft>
                      </a:pPr>
                      <a:r>
                        <a:rPr lang="en-US" sz="1800" b="1" kern="100" dirty="0">
                          <a:latin typeface="Times New Roman"/>
                          <a:ea typeface="宋体"/>
                          <a:cs typeface="Times New Roman"/>
                        </a:rPr>
                        <a:t>border-style</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设置边框的样式</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4612">
                <a:tc vMerge="1">
                  <a:txBody>
                    <a:bodyPr/>
                    <a:lstStyle/>
                    <a:p>
                      <a:endParaRPr lang="zh-CN" altLang="en-US"/>
                    </a:p>
                  </a:txBody>
                  <a:tcPr/>
                </a:tc>
                <a:tc>
                  <a:txBody>
                    <a:bodyPr/>
                    <a:lstStyle/>
                    <a:p>
                      <a:pPr algn="just">
                        <a:lnSpc>
                          <a:spcPct val="115000"/>
                        </a:lnSpc>
                        <a:spcAft>
                          <a:spcPts val="0"/>
                        </a:spcAft>
                      </a:pPr>
                      <a:r>
                        <a:rPr lang="en-US" sz="1800" b="1" kern="100" dirty="0">
                          <a:latin typeface="Times New Roman"/>
                          <a:ea typeface="宋体"/>
                          <a:cs typeface="Times New Roman"/>
                        </a:rPr>
                        <a:t>border-color</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设置边框的颜色</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8660">
                <a:tc rowSpan="2">
                  <a:txBody>
                    <a:bodyPr/>
                    <a:lstStyle/>
                    <a:p>
                      <a:pPr algn="ctr">
                        <a:lnSpc>
                          <a:spcPct val="150000"/>
                        </a:lnSpc>
                        <a:spcAft>
                          <a:spcPts val="0"/>
                        </a:spcAft>
                      </a:pPr>
                      <a:r>
                        <a:rPr lang="zh-CN" sz="1800" b="1" kern="100" dirty="0">
                          <a:latin typeface="黑体" pitchFamily="2" charset="-122"/>
                          <a:ea typeface="黑体" pitchFamily="2" charset="-122"/>
                          <a:cs typeface="Times New Roman"/>
                        </a:rPr>
                        <a:t>边界属性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US" sz="1800" b="1" kern="100" dirty="0">
                          <a:latin typeface="Times New Roman"/>
                          <a:ea typeface="宋体"/>
                          <a:cs typeface="Times New Roman"/>
                        </a:rPr>
                        <a:t>margin</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设置所有外边框属性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8450">
                <a:tc vMerge="1">
                  <a:txBody>
                    <a:bodyPr/>
                    <a:lstStyle/>
                    <a:p>
                      <a:endParaRPr lang="zh-CN" altLang="en-US"/>
                    </a:p>
                  </a:txBody>
                  <a:tcPr/>
                </a:tc>
                <a:tc>
                  <a:txBody>
                    <a:bodyPr/>
                    <a:lstStyle/>
                    <a:p>
                      <a:pPr algn="just">
                        <a:lnSpc>
                          <a:spcPct val="115000"/>
                        </a:lnSpc>
                        <a:spcAft>
                          <a:spcPts val="0"/>
                        </a:spcAft>
                      </a:pPr>
                      <a:r>
                        <a:rPr lang="en-US" sz="1800" b="1" kern="100" dirty="0">
                          <a:latin typeface="Times New Roman"/>
                          <a:ea typeface="宋体"/>
                          <a:cs typeface="Times New Roman"/>
                        </a:rPr>
                        <a:t>margin-left</a:t>
                      </a:r>
                      <a:endParaRPr lang="zh-CN" sz="1800" b="1" kern="100" dirty="0">
                        <a:latin typeface="Times New Roman"/>
                        <a:ea typeface="宋体"/>
                        <a:cs typeface="Times New Roman"/>
                      </a:endParaRPr>
                    </a:p>
                    <a:p>
                      <a:pPr algn="just">
                        <a:lnSpc>
                          <a:spcPct val="115000"/>
                        </a:lnSpc>
                        <a:spcAft>
                          <a:spcPts val="0"/>
                        </a:spcAft>
                      </a:pPr>
                      <a:r>
                        <a:rPr lang="en-US" sz="1800" b="1" kern="100" dirty="0">
                          <a:latin typeface="Times New Roman"/>
                          <a:ea typeface="宋体"/>
                          <a:cs typeface="Times New Roman"/>
                        </a:rPr>
                        <a:t>margin-right</a:t>
                      </a:r>
                      <a:endParaRPr lang="zh-CN" sz="1800" b="1" kern="100" dirty="0">
                        <a:latin typeface="Times New Roman"/>
                        <a:ea typeface="宋体"/>
                        <a:cs typeface="Times New Roman"/>
                      </a:endParaRPr>
                    </a:p>
                    <a:p>
                      <a:pPr algn="just">
                        <a:lnSpc>
                          <a:spcPct val="115000"/>
                        </a:lnSpc>
                        <a:spcAft>
                          <a:spcPts val="0"/>
                        </a:spcAft>
                      </a:pPr>
                      <a:r>
                        <a:rPr lang="en-US" sz="1800" b="1" kern="100" dirty="0">
                          <a:latin typeface="Times New Roman"/>
                          <a:ea typeface="宋体"/>
                          <a:cs typeface="Times New Roman"/>
                        </a:rPr>
                        <a:t>margin-top</a:t>
                      </a:r>
                      <a:endParaRPr lang="zh-CN" sz="1800" b="1" kern="100" dirty="0">
                        <a:latin typeface="Times New Roman"/>
                        <a:ea typeface="宋体"/>
                        <a:cs typeface="Times New Roman"/>
                      </a:endParaRPr>
                    </a:p>
                    <a:p>
                      <a:pPr algn="just">
                        <a:lnSpc>
                          <a:spcPct val="115000"/>
                        </a:lnSpc>
                        <a:spcAft>
                          <a:spcPts val="0"/>
                        </a:spcAft>
                      </a:pPr>
                      <a:r>
                        <a:rPr lang="en-US" sz="1800" b="1" kern="100" dirty="0">
                          <a:latin typeface="Times New Roman"/>
                          <a:ea typeface="宋体"/>
                          <a:cs typeface="Times New Roman"/>
                        </a:rPr>
                        <a:t>margin-bottom</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分别设置元素的左、右、上、下外边距</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502">
                <a:tc rowSpan="2">
                  <a:txBody>
                    <a:bodyPr/>
                    <a:lstStyle/>
                    <a:p>
                      <a:pPr algn="ctr">
                        <a:lnSpc>
                          <a:spcPct val="150000"/>
                        </a:lnSpc>
                        <a:spcAft>
                          <a:spcPts val="0"/>
                        </a:spcAft>
                      </a:pPr>
                      <a:r>
                        <a:rPr lang="zh-CN" sz="1800" b="1" kern="100" dirty="0">
                          <a:latin typeface="黑体" pitchFamily="2" charset="-122"/>
                          <a:ea typeface="黑体" pitchFamily="2" charset="-122"/>
                          <a:cs typeface="Times New Roman"/>
                        </a:rPr>
                        <a:t>填充属性</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15000"/>
                        </a:lnSpc>
                        <a:spcAft>
                          <a:spcPts val="0"/>
                        </a:spcAft>
                      </a:pPr>
                      <a:r>
                        <a:rPr lang="en-US" sz="1800" b="1" kern="100" dirty="0">
                          <a:latin typeface="Times New Roman"/>
                          <a:ea typeface="宋体"/>
                          <a:cs typeface="Times New Roman"/>
                        </a:rPr>
                        <a:t>padding</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设置元素的所有内边距</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8450">
                <a:tc vMerge="1">
                  <a:txBody>
                    <a:bodyPr/>
                    <a:lstStyle/>
                    <a:p>
                      <a:endParaRPr lang="zh-CN" altLang="en-US"/>
                    </a:p>
                  </a:txBody>
                  <a:tcPr/>
                </a:tc>
                <a:tc>
                  <a:txBody>
                    <a:bodyPr/>
                    <a:lstStyle/>
                    <a:p>
                      <a:pPr algn="just">
                        <a:lnSpc>
                          <a:spcPct val="115000"/>
                        </a:lnSpc>
                        <a:spcAft>
                          <a:spcPts val="0"/>
                        </a:spcAft>
                      </a:pPr>
                      <a:r>
                        <a:rPr lang="en-US" sz="1800" b="1" kern="100" dirty="0">
                          <a:latin typeface="Times New Roman"/>
                          <a:ea typeface="宋体"/>
                          <a:cs typeface="Times New Roman"/>
                        </a:rPr>
                        <a:t>padding-left</a:t>
                      </a:r>
                      <a:endParaRPr lang="zh-CN" sz="1800" b="1" kern="100" dirty="0">
                        <a:latin typeface="Times New Roman"/>
                        <a:ea typeface="宋体"/>
                        <a:cs typeface="Times New Roman"/>
                      </a:endParaRPr>
                    </a:p>
                    <a:p>
                      <a:pPr algn="just">
                        <a:lnSpc>
                          <a:spcPct val="115000"/>
                        </a:lnSpc>
                        <a:spcAft>
                          <a:spcPts val="0"/>
                        </a:spcAft>
                      </a:pPr>
                      <a:r>
                        <a:rPr lang="en-US" sz="1800" b="1" kern="100" dirty="0">
                          <a:latin typeface="Times New Roman"/>
                          <a:ea typeface="宋体"/>
                          <a:cs typeface="Times New Roman"/>
                        </a:rPr>
                        <a:t>padding-right</a:t>
                      </a:r>
                      <a:endParaRPr lang="zh-CN" sz="1800" b="1" kern="100" dirty="0">
                        <a:latin typeface="Times New Roman"/>
                        <a:ea typeface="宋体"/>
                        <a:cs typeface="Times New Roman"/>
                      </a:endParaRPr>
                    </a:p>
                    <a:p>
                      <a:pPr algn="just">
                        <a:lnSpc>
                          <a:spcPct val="115000"/>
                        </a:lnSpc>
                        <a:spcAft>
                          <a:spcPts val="0"/>
                        </a:spcAft>
                      </a:pPr>
                      <a:r>
                        <a:rPr lang="en-US" sz="1800" b="1" kern="100" dirty="0">
                          <a:latin typeface="Times New Roman"/>
                          <a:ea typeface="宋体"/>
                          <a:cs typeface="Times New Roman"/>
                        </a:rPr>
                        <a:t>padding-top</a:t>
                      </a:r>
                      <a:endParaRPr lang="zh-CN" sz="1800" b="1" kern="100" dirty="0">
                        <a:latin typeface="Times New Roman"/>
                        <a:ea typeface="宋体"/>
                        <a:cs typeface="Times New Roman"/>
                      </a:endParaRPr>
                    </a:p>
                    <a:p>
                      <a:pPr algn="just">
                        <a:lnSpc>
                          <a:spcPct val="115000"/>
                        </a:lnSpc>
                        <a:spcAft>
                          <a:spcPts val="0"/>
                        </a:spcAft>
                      </a:pPr>
                      <a:r>
                        <a:rPr lang="en-US" sz="1800" b="1" kern="100" dirty="0">
                          <a:latin typeface="Times New Roman"/>
                          <a:ea typeface="宋体"/>
                          <a:cs typeface="Times New Roman"/>
                        </a:rPr>
                        <a:t>padding-bottom</a:t>
                      </a:r>
                      <a:endParaRPr lang="zh-CN" sz="1800" b="1" kern="100" dirty="0">
                        <a:latin typeface="Times New Roman"/>
                        <a:ea typeface="宋体"/>
                        <a:cs typeface="Times New Roman"/>
                      </a:endParaRP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15000"/>
                        </a:lnSpc>
                        <a:spcAft>
                          <a:spcPts val="0"/>
                        </a:spcAft>
                      </a:pPr>
                      <a:r>
                        <a:rPr lang="zh-CN" sz="1800" b="1" kern="100" dirty="0">
                          <a:latin typeface="黑体" pitchFamily="2" charset="-122"/>
                          <a:ea typeface="黑体" pitchFamily="2" charset="-122"/>
                          <a:cs typeface="Times New Roman"/>
                        </a:rPr>
                        <a:t>分别设置元素的左、右、上、下内边距</a:t>
                      </a:r>
                    </a:p>
                  </a:txBody>
                  <a:tcPr marL="61346" marR="613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样式表类型</a:t>
            </a:r>
            <a:endParaRPr lang="zh-CN" altLang="en-US" smtClean="0"/>
          </a:p>
        </p:txBody>
      </p:sp>
      <p:sp>
        <p:nvSpPr>
          <p:cNvPr id="10243" name="内容占位符 2"/>
          <p:cNvSpPr>
            <a:spLocks noGrp="1"/>
          </p:cNvSpPr>
          <p:nvPr>
            <p:ph idx="1"/>
          </p:nvPr>
        </p:nvSpPr>
        <p:spPr>
          <a:xfrm>
            <a:off x="755650" y="1276350"/>
            <a:ext cx="7931150" cy="1795463"/>
          </a:xfrm>
        </p:spPr>
        <p:txBody>
          <a:bodyPr/>
          <a:lstStyle/>
          <a:p>
            <a:r>
              <a:rPr lang="zh-CN" altLang="en-US" smtClean="0"/>
              <a:t>行内样式</a:t>
            </a:r>
            <a:endParaRPr lang="en-US" altLang="zh-CN" smtClean="0"/>
          </a:p>
          <a:p>
            <a:r>
              <a:rPr lang="zh-CN" altLang="en-US" smtClean="0"/>
              <a:t>内部样式表</a:t>
            </a:r>
            <a:endParaRPr lang="en-US" altLang="zh-CN" smtClean="0"/>
          </a:p>
          <a:p>
            <a:r>
              <a:rPr lang="zh-CN" altLang="en-US" smtClean="0"/>
              <a:t>外部样式表</a:t>
            </a:r>
          </a:p>
        </p:txBody>
      </p:sp>
      <p:sp>
        <p:nvSpPr>
          <p:cNvPr id="5" name="圆角矩形 11"/>
          <p:cNvSpPr>
            <a:spLocks noChangeArrowheads="1"/>
          </p:cNvSpPr>
          <p:nvPr/>
        </p:nvSpPr>
        <p:spPr bwMode="auto">
          <a:xfrm>
            <a:off x="571500" y="3000375"/>
            <a:ext cx="8215313" cy="132873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en-US" sz="2400" b="1"/>
              <a:t>&lt;input name="user" type="text" style="width:100px; border:solid 1px #cccccc;" /&gt;</a:t>
            </a:r>
          </a:p>
        </p:txBody>
      </p:sp>
      <p:sp>
        <p:nvSpPr>
          <p:cNvPr id="6" name="AutoShape 6"/>
          <p:cNvSpPr>
            <a:spLocks noChangeArrowheads="1"/>
          </p:cNvSpPr>
          <p:nvPr/>
        </p:nvSpPr>
        <p:spPr bwMode="auto">
          <a:xfrm>
            <a:off x="428625" y="5072063"/>
            <a:ext cx="8286750" cy="78263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defRPr/>
            </a:pPr>
            <a:r>
              <a:rPr lang="en-US" altLang="zh-CN" sz="2000" b="1" dirty="0"/>
              <a:t>&lt;div style="font-size:13px; font-</a:t>
            </a:r>
            <a:r>
              <a:rPr lang="en-US" altLang="zh-CN" sz="2000" b="1" dirty="0" err="1"/>
              <a:t>weight:bold;color</a:t>
            </a:r>
            <a:r>
              <a:rPr lang="en-US" altLang="zh-CN" sz="2000" b="1" dirty="0"/>
              <a:t>:#ff0000"&gt;</a:t>
            </a:r>
            <a:r>
              <a:rPr lang="zh-CN" altLang="en-US" sz="2000" b="1" dirty="0"/>
              <a:t>红色加粗的字体</a:t>
            </a:r>
            <a:r>
              <a:rPr lang="en-US" altLang="zh-CN" sz="2000" b="1" dirty="0"/>
              <a:t>&lt;/div&gt;</a:t>
            </a:r>
            <a:endParaRPr lang="zh-CN" altLang="en-US" sz="2000" b="1" dirty="0"/>
          </a:p>
        </p:txBody>
      </p:sp>
      <p:sp>
        <p:nvSpPr>
          <p:cNvPr id="7" name="AutoShape 9"/>
          <p:cNvSpPr>
            <a:spLocks noChangeArrowheads="1"/>
          </p:cNvSpPr>
          <p:nvPr/>
        </p:nvSpPr>
        <p:spPr bwMode="auto">
          <a:xfrm rot="5400000">
            <a:off x="3829050" y="4529138"/>
            <a:ext cx="846138" cy="360362"/>
          </a:xfrm>
          <a:prstGeom prst="rightArrow">
            <a:avLst>
              <a:gd name="adj1" fmla="val 49861"/>
              <a:gd name="adj2" fmla="val 53146"/>
            </a:avLst>
          </a:prstGeom>
          <a:gradFill rotWithShape="1">
            <a:gsLst>
              <a:gs pos="0">
                <a:srgbClr val="B563CF"/>
              </a:gs>
              <a:gs pos="100000">
                <a:srgbClr val="FFFFFF"/>
              </a:gs>
            </a:gsLst>
            <a:lin ang="5400000" scaled="1"/>
          </a:gradFill>
          <a:ln w="6350">
            <a:solidFill>
              <a:srgbClr val="800080"/>
            </a:solidFill>
            <a:miter lim="800000"/>
            <a:headEnd/>
            <a:tailEnd/>
          </a:ln>
        </p:spPr>
        <p:txBody>
          <a:bodyPr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内部样式表</a:t>
            </a:r>
            <a:r>
              <a:rPr lang="en-US" altLang="zh-CN" smtClean="0"/>
              <a:t/>
            </a:r>
            <a:br>
              <a:rPr lang="en-US" altLang="zh-CN" smtClean="0"/>
            </a:br>
            <a:endParaRPr lang="zh-CN" altLang="en-US" smtClean="0"/>
          </a:p>
        </p:txBody>
      </p:sp>
      <p:sp>
        <p:nvSpPr>
          <p:cNvPr id="11267" name="内容占位符 2"/>
          <p:cNvSpPr>
            <a:spLocks noGrp="1"/>
          </p:cNvSpPr>
          <p:nvPr>
            <p:ph idx="1"/>
          </p:nvPr>
        </p:nvSpPr>
        <p:spPr>
          <a:xfrm>
            <a:off x="755650" y="1276350"/>
            <a:ext cx="7931150" cy="723900"/>
          </a:xfrm>
        </p:spPr>
        <p:txBody>
          <a:bodyPr/>
          <a:lstStyle/>
          <a:p>
            <a:r>
              <a:rPr lang="zh-CN" altLang="en-US" smtClean="0"/>
              <a:t>在</a:t>
            </a:r>
            <a:r>
              <a:rPr lang="en-US" altLang="zh-CN" smtClean="0"/>
              <a:t>&lt;head&gt;与&lt;/head&gt;标签之间的style样式</a:t>
            </a:r>
            <a:endParaRPr lang="zh-CN" altLang="en-US" smtClean="0"/>
          </a:p>
        </p:txBody>
      </p:sp>
      <p:sp>
        <p:nvSpPr>
          <p:cNvPr id="4" name="圆角矩形 11"/>
          <p:cNvSpPr>
            <a:spLocks noChangeArrowheads="1"/>
          </p:cNvSpPr>
          <p:nvPr/>
        </p:nvSpPr>
        <p:spPr bwMode="auto">
          <a:xfrm>
            <a:off x="1143000" y="2000250"/>
            <a:ext cx="4143375" cy="4046538"/>
          </a:xfrm>
          <a:prstGeom prst="roundRect">
            <a:avLst>
              <a:gd name="adj" fmla="val 374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defRPr/>
            </a:pPr>
            <a:r>
              <a:rPr lang="en-US" b="1" dirty="0">
                <a:latin typeface="+mj-lt"/>
              </a:rPr>
              <a:t>&lt;html&gt;</a:t>
            </a:r>
            <a:endParaRPr lang="zh-CN" altLang="en-US" b="1" dirty="0">
              <a:latin typeface="+mj-lt"/>
            </a:endParaRPr>
          </a:p>
          <a:p>
            <a:pPr algn="l">
              <a:defRPr/>
            </a:pPr>
            <a:r>
              <a:rPr lang="en-US" b="1" dirty="0">
                <a:latin typeface="+mj-lt"/>
              </a:rPr>
              <a:t>&lt;head&gt;</a:t>
            </a:r>
            <a:endParaRPr lang="zh-CN" altLang="en-US" b="1" dirty="0">
              <a:latin typeface="+mj-lt"/>
            </a:endParaRPr>
          </a:p>
          <a:p>
            <a:pPr algn="l">
              <a:defRPr/>
            </a:pPr>
            <a:r>
              <a:rPr lang="en-US" b="1" dirty="0">
                <a:latin typeface="+mj-lt"/>
              </a:rPr>
              <a:t>&lt;title&gt;</a:t>
            </a:r>
            <a:r>
              <a:rPr lang="zh-CN" altLang="en-US" b="1" dirty="0">
                <a:latin typeface="+mj-lt"/>
              </a:rPr>
              <a:t>内部样式表</a:t>
            </a:r>
            <a:r>
              <a:rPr lang="en-US" b="1" dirty="0">
                <a:latin typeface="+mj-lt"/>
              </a:rPr>
              <a:t>&lt;/title&gt;</a:t>
            </a:r>
            <a:endParaRPr lang="zh-CN" altLang="en-US" b="1" dirty="0">
              <a:latin typeface="+mj-lt"/>
            </a:endParaRPr>
          </a:p>
          <a:p>
            <a:pPr algn="l">
              <a:defRPr/>
            </a:pPr>
            <a:r>
              <a:rPr lang="en-US" b="1" dirty="0">
                <a:latin typeface="+mj-lt"/>
              </a:rPr>
              <a:t>&lt;style type="text/</a:t>
            </a:r>
            <a:r>
              <a:rPr lang="en-US" b="1" dirty="0" err="1">
                <a:latin typeface="+mj-lt"/>
              </a:rPr>
              <a:t>css</a:t>
            </a:r>
            <a:r>
              <a:rPr lang="en-US" b="1" dirty="0">
                <a:latin typeface="+mj-lt"/>
              </a:rPr>
              <a:t>"&gt;</a:t>
            </a:r>
            <a:endParaRPr lang="zh-CN" altLang="en-US" b="1" dirty="0">
              <a:latin typeface="+mj-lt"/>
            </a:endParaRPr>
          </a:p>
          <a:p>
            <a:pPr algn="l">
              <a:defRPr/>
            </a:pPr>
            <a:r>
              <a:rPr lang="en-US" b="1" dirty="0">
                <a:solidFill>
                  <a:srgbClr val="FF0000"/>
                </a:solidFill>
                <a:latin typeface="+mj-lt"/>
              </a:rPr>
              <a:t>    body{</a:t>
            </a:r>
            <a:endParaRPr lang="zh-CN" altLang="en-US" b="1" dirty="0">
              <a:solidFill>
                <a:srgbClr val="FF0000"/>
              </a:solidFill>
              <a:latin typeface="+mj-lt"/>
            </a:endParaRPr>
          </a:p>
          <a:p>
            <a:pPr algn="l">
              <a:defRPr/>
            </a:pPr>
            <a:r>
              <a:rPr lang="en-US" b="1" dirty="0">
                <a:solidFill>
                  <a:srgbClr val="FF0000"/>
                </a:solidFill>
                <a:latin typeface="+mj-lt"/>
              </a:rPr>
              <a:t>	font-size:12px;	</a:t>
            </a:r>
            <a:endParaRPr lang="zh-CN" altLang="en-US" b="1" dirty="0">
              <a:solidFill>
                <a:srgbClr val="FF0000"/>
              </a:solidFill>
              <a:latin typeface="+mj-lt"/>
            </a:endParaRPr>
          </a:p>
          <a:p>
            <a:pPr algn="l">
              <a:defRPr/>
            </a:pPr>
            <a:r>
              <a:rPr lang="en-US" b="1" dirty="0">
                <a:solidFill>
                  <a:srgbClr val="FF0000"/>
                </a:solidFill>
                <a:latin typeface="+mj-lt"/>
              </a:rPr>
              <a:t>	line-height:20px;</a:t>
            </a:r>
            <a:endParaRPr lang="zh-CN" altLang="en-US" b="1" dirty="0">
              <a:solidFill>
                <a:srgbClr val="FF0000"/>
              </a:solidFill>
              <a:latin typeface="+mj-lt"/>
            </a:endParaRPr>
          </a:p>
          <a:p>
            <a:pPr algn="l">
              <a:defRPr/>
            </a:pPr>
            <a:r>
              <a:rPr lang="en-US" b="1" dirty="0">
                <a:solidFill>
                  <a:srgbClr val="FF0000"/>
                </a:solidFill>
                <a:latin typeface="+mj-lt"/>
              </a:rPr>
              <a:t>	}</a:t>
            </a:r>
            <a:endParaRPr lang="zh-CN" altLang="en-US" b="1" dirty="0">
              <a:solidFill>
                <a:srgbClr val="FF0000"/>
              </a:solidFill>
              <a:latin typeface="+mj-lt"/>
            </a:endParaRPr>
          </a:p>
          <a:p>
            <a:pPr algn="l">
              <a:defRPr/>
            </a:pPr>
            <a:r>
              <a:rPr lang="en-US" b="1" dirty="0">
                <a:latin typeface="+mj-lt"/>
              </a:rPr>
              <a:t>   </a:t>
            </a:r>
            <a:r>
              <a:rPr lang="en-US" b="1" dirty="0">
                <a:solidFill>
                  <a:srgbClr val="FF0000"/>
                </a:solidFill>
                <a:latin typeface="+mj-lt"/>
              </a:rPr>
              <a:t>.video{</a:t>
            </a:r>
            <a:endParaRPr lang="zh-CN" altLang="en-US" b="1" dirty="0">
              <a:solidFill>
                <a:srgbClr val="FF0000"/>
              </a:solidFill>
              <a:latin typeface="+mj-lt"/>
            </a:endParaRPr>
          </a:p>
          <a:p>
            <a:pPr algn="l">
              <a:defRPr/>
            </a:pPr>
            <a:r>
              <a:rPr lang="en-US" b="1" dirty="0">
                <a:solidFill>
                  <a:srgbClr val="FF0000"/>
                </a:solidFill>
                <a:latin typeface="+mj-lt"/>
              </a:rPr>
              <a:t>	margin: 3px;</a:t>
            </a:r>
            <a:endParaRPr lang="zh-CN" altLang="en-US" b="1" dirty="0">
              <a:solidFill>
                <a:srgbClr val="FF0000"/>
              </a:solidFill>
              <a:latin typeface="+mj-lt"/>
            </a:endParaRPr>
          </a:p>
          <a:p>
            <a:pPr algn="l">
              <a:defRPr/>
            </a:pPr>
            <a:r>
              <a:rPr lang="en-US" b="1" dirty="0">
                <a:solidFill>
                  <a:srgbClr val="FF0000"/>
                </a:solidFill>
                <a:latin typeface="+mj-lt"/>
              </a:rPr>
              <a:t>	float: left;</a:t>
            </a:r>
            <a:endParaRPr lang="zh-CN" altLang="en-US" b="1" dirty="0">
              <a:solidFill>
                <a:srgbClr val="FF0000"/>
              </a:solidFill>
              <a:latin typeface="+mj-lt"/>
            </a:endParaRPr>
          </a:p>
          <a:p>
            <a:pPr algn="l">
              <a:defRPr/>
            </a:pPr>
            <a:r>
              <a:rPr lang="en-US" b="1" dirty="0">
                <a:solidFill>
                  <a:srgbClr val="FF0000"/>
                </a:solidFill>
                <a:latin typeface="+mj-lt"/>
              </a:rPr>
              <a:t>	}</a:t>
            </a:r>
            <a:endParaRPr lang="zh-CN" altLang="en-US" b="1" dirty="0">
              <a:solidFill>
                <a:srgbClr val="FF0000"/>
              </a:solidFill>
              <a:latin typeface="+mj-lt"/>
            </a:endParaRPr>
          </a:p>
          <a:p>
            <a:pPr algn="l">
              <a:defRPr/>
            </a:pPr>
            <a:r>
              <a:rPr lang="en-US" b="1" dirty="0">
                <a:latin typeface="+mj-lt"/>
              </a:rPr>
              <a:t>&lt;/style&gt;</a:t>
            </a:r>
            <a:endParaRPr lang="zh-CN" altLang="en-US" b="1" dirty="0">
              <a:latin typeface="+mj-lt"/>
            </a:endParaRPr>
          </a:p>
          <a:p>
            <a:pPr algn="l">
              <a:defRPr/>
            </a:pPr>
            <a:r>
              <a:rPr lang="en-US" b="1" dirty="0">
                <a:latin typeface="+mj-lt"/>
              </a:rPr>
              <a:t>&lt;/head&gt;</a:t>
            </a:r>
            <a:endParaRPr lang="zh-CN" altLang="en-US"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外部样式表</a:t>
            </a:r>
            <a:endParaRPr lang="zh-CN" altLang="en-US" smtClean="0"/>
          </a:p>
        </p:txBody>
      </p:sp>
      <p:sp>
        <p:nvSpPr>
          <p:cNvPr id="12291" name="内容占位符 2"/>
          <p:cNvSpPr>
            <a:spLocks noGrp="1"/>
          </p:cNvSpPr>
          <p:nvPr>
            <p:ph idx="1"/>
          </p:nvPr>
        </p:nvSpPr>
        <p:spPr>
          <a:xfrm>
            <a:off x="755650" y="1276350"/>
            <a:ext cx="7931150" cy="1652588"/>
          </a:xfrm>
        </p:spPr>
        <p:txBody>
          <a:bodyPr/>
          <a:lstStyle/>
          <a:p>
            <a:r>
              <a:rPr lang="zh-CN" altLang="en-US" smtClean="0"/>
              <a:t>使用外部样式表</a:t>
            </a:r>
            <a:endParaRPr lang="en-US" altLang="zh-CN" smtClean="0"/>
          </a:p>
          <a:p>
            <a:pPr lvl="1"/>
            <a:r>
              <a:rPr lang="zh-CN" altLang="en-US" smtClean="0"/>
              <a:t>使用</a:t>
            </a:r>
            <a:r>
              <a:rPr lang="en-US" altLang="zh-CN" smtClean="0"/>
              <a:t>&lt;link&gt;</a:t>
            </a:r>
            <a:r>
              <a:rPr lang="zh-CN" altLang="en-US" smtClean="0"/>
              <a:t>标签链接到外部样式文件</a:t>
            </a:r>
            <a:endParaRPr lang="en-US" altLang="zh-CN" smtClean="0"/>
          </a:p>
          <a:p>
            <a:pPr lvl="1"/>
            <a:r>
              <a:rPr lang="zh-CN" altLang="en-US" smtClean="0"/>
              <a:t>使用</a:t>
            </a:r>
            <a:r>
              <a:rPr lang="en-US" altLang="zh-CN" smtClean="0"/>
              <a:t>@import</a:t>
            </a:r>
            <a:r>
              <a:rPr lang="zh-CN" altLang="en-US" smtClean="0"/>
              <a:t>方法导入外部样式表</a:t>
            </a:r>
          </a:p>
        </p:txBody>
      </p:sp>
      <p:sp>
        <p:nvSpPr>
          <p:cNvPr id="4" name="圆角矩形 11"/>
          <p:cNvSpPr>
            <a:spLocks noChangeArrowheads="1"/>
          </p:cNvSpPr>
          <p:nvPr/>
        </p:nvSpPr>
        <p:spPr bwMode="auto">
          <a:xfrm>
            <a:off x="1143000" y="2928938"/>
            <a:ext cx="7429500" cy="2635250"/>
          </a:xfrm>
          <a:prstGeom prst="roundRect">
            <a:avLst>
              <a:gd name="adj" fmla="val 374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defRPr/>
            </a:pPr>
            <a:r>
              <a:rPr lang="en-US" b="1" dirty="0">
                <a:latin typeface="+mj-lt"/>
              </a:rPr>
              <a:t>&lt;html&gt;</a:t>
            </a:r>
            <a:endParaRPr lang="zh-CN" altLang="en-US" b="1" dirty="0">
              <a:latin typeface="+mj-lt"/>
            </a:endParaRPr>
          </a:p>
          <a:p>
            <a:pPr algn="l">
              <a:defRPr/>
            </a:pPr>
            <a:r>
              <a:rPr lang="en-US" b="1" dirty="0">
                <a:latin typeface="+mj-lt"/>
              </a:rPr>
              <a:t>&lt;head&gt;</a:t>
            </a:r>
            <a:endParaRPr lang="zh-CN" altLang="en-US" b="1" dirty="0">
              <a:latin typeface="+mj-lt"/>
            </a:endParaRPr>
          </a:p>
          <a:p>
            <a:pPr algn="l">
              <a:defRPr/>
            </a:pPr>
            <a:r>
              <a:rPr lang="en-US" b="1" dirty="0">
                <a:latin typeface="+mj-lt"/>
              </a:rPr>
              <a:t>&lt;title&gt;</a:t>
            </a:r>
            <a:r>
              <a:rPr lang="zh-CN" altLang="en-US" b="1" dirty="0">
                <a:latin typeface="+mj-lt"/>
              </a:rPr>
              <a:t>外部样式表</a:t>
            </a:r>
            <a:r>
              <a:rPr lang="en-US" b="1" dirty="0">
                <a:latin typeface="+mj-lt"/>
              </a:rPr>
              <a:t>&lt;/title&gt;</a:t>
            </a:r>
            <a:endParaRPr lang="zh-CN" altLang="en-US" b="1" dirty="0">
              <a:latin typeface="+mj-lt"/>
            </a:endParaRPr>
          </a:p>
          <a:p>
            <a:pPr algn="l">
              <a:defRPr/>
            </a:pPr>
            <a:r>
              <a:rPr lang="en-US" b="1" dirty="0">
                <a:solidFill>
                  <a:srgbClr val="FF0000"/>
                </a:solidFill>
                <a:latin typeface="+mj-lt"/>
              </a:rPr>
              <a:t>&lt;link </a:t>
            </a:r>
            <a:r>
              <a:rPr lang="en-US" b="1" dirty="0" err="1">
                <a:solidFill>
                  <a:srgbClr val="FF0000"/>
                </a:solidFill>
                <a:latin typeface="+mj-lt"/>
              </a:rPr>
              <a:t>rel</a:t>
            </a:r>
            <a:r>
              <a:rPr lang="en-US" b="1" dirty="0">
                <a:solidFill>
                  <a:srgbClr val="FF0000"/>
                </a:solidFill>
                <a:latin typeface="+mj-lt"/>
              </a:rPr>
              <a:t>="</a:t>
            </a:r>
            <a:r>
              <a:rPr lang="en-US" b="1" dirty="0" err="1">
                <a:solidFill>
                  <a:srgbClr val="FF0000"/>
                </a:solidFill>
                <a:latin typeface="+mj-lt"/>
              </a:rPr>
              <a:t>stylesheet</a:t>
            </a:r>
            <a:r>
              <a:rPr lang="en-US" b="1" dirty="0">
                <a:solidFill>
                  <a:srgbClr val="FF0000"/>
                </a:solidFill>
                <a:latin typeface="+mj-lt"/>
              </a:rPr>
              <a:t>" </a:t>
            </a:r>
            <a:r>
              <a:rPr lang="en-US" b="1" dirty="0" err="1">
                <a:solidFill>
                  <a:srgbClr val="FF0000"/>
                </a:solidFill>
                <a:latin typeface="+mj-lt"/>
              </a:rPr>
              <a:t>href</a:t>
            </a:r>
            <a:r>
              <a:rPr lang="en-US" b="1" dirty="0">
                <a:solidFill>
                  <a:srgbClr val="FF0000"/>
                </a:solidFill>
                <a:latin typeface="+mj-lt"/>
              </a:rPr>
              <a:t>="style.css" type="text/</a:t>
            </a:r>
            <a:r>
              <a:rPr lang="en-US" b="1" dirty="0" err="1">
                <a:solidFill>
                  <a:srgbClr val="FF0000"/>
                </a:solidFill>
                <a:latin typeface="+mj-lt"/>
              </a:rPr>
              <a:t>css</a:t>
            </a:r>
            <a:r>
              <a:rPr lang="en-US" b="1" dirty="0">
                <a:solidFill>
                  <a:srgbClr val="FF0000"/>
                </a:solidFill>
                <a:latin typeface="+mj-lt"/>
              </a:rPr>
              <a:t>" /&gt;</a:t>
            </a:r>
            <a:endParaRPr lang="zh-CN" altLang="en-US" b="1" dirty="0">
              <a:solidFill>
                <a:srgbClr val="FF0000"/>
              </a:solidFill>
              <a:latin typeface="+mj-lt"/>
            </a:endParaRPr>
          </a:p>
          <a:p>
            <a:pPr algn="l">
              <a:defRPr/>
            </a:pPr>
            <a:r>
              <a:rPr lang="en-US" b="1" dirty="0">
                <a:latin typeface="+mj-lt"/>
              </a:rPr>
              <a:t>&lt;/head&gt;</a:t>
            </a:r>
            <a:endParaRPr lang="zh-CN" altLang="en-US" b="1" dirty="0">
              <a:latin typeface="+mj-lt"/>
            </a:endParaRPr>
          </a:p>
          <a:p>
            <a:pPr algn="l">
              <a:defRPr/>
            </a:pPr>
            <a:r>
              <a:rPr lang="en-US" b="1" dirty="0">
                <a:latin typeface="+mj-lt"/>
              </a:rPr>
              <a:t>&lt;body&gt;</a:t>
            </a:r>
            <a:endParaRPr lang="zh-CN" altLang="en-US" b="1" dirty="0">
              <a:latin typeface="+mj-lt"/>
            </a:endParaRPr>
          </a:p>
          <a:p>
            <a:pPr algn="l">
              <a:defRPr/>
            </a:pPr>
            <a:r>
              <a:rPr lang="en-US" b="1" dirty="0">
                <a:latin typeface="+mj-lt"/>
              </a:rPr>
              <a:t>……</a:t>
            </a:r>
            <a:endParaRPr lang="zh-CN" altLang="en-US" b="1" dirty="0">
              <a:latin typeface="+mj-lt"/>
            </a:endParaRPr>
          </a:p>
          <a:p>
            <a:pPr algn="l">
              <a:defRPr/>
            </a:pPr>
            <a:r>
              <a:rPr lang="en-US" b="1" dirty="0">
                <a:latin typeface="+mj-lt"/>
              </a:rPr>
              <a:t>&lt;/body&gt;</a:t>
            </a:r>
            <a:endParaRPr lang="zh-CN" altLang="en-US" b="1" dirty="0">
              <a:latin typeface="+mj-lt"/>
            </a:endParaRPr>
          </a:p>
          <a:p>
            <a:pPr algn="l">
              <a:defRPr/>
            </a:pPr>
            <a:r>
              <a:rPr lang="en-US" b="1" dirty="0">
                <a:latin typeface="+mj-lt"/>
              </a:rPr>
              <a:t>&lt;/html&gt;</a:t>
            </a:r>
            <a:endParaRPr lang="zh-CN" altLang="en-US"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练习</a:t>
            </a:r>
            <a:r>
              <a:rPr lang="en-US" altLang="zh-CN" smtClean="0"/>
              <a:t>-</a:t>
            </a:r>
            <a:r>
              <a:rPr lang="zh-CN" altLang="en-US" smtClean="0"/>
              <a:t>美化会员登录页面</a:t>
            </a:r>
            <a:br>
              <a:rPr lang="zh-CN" altLang="en-US" smtClean="0"/>
            </a:br>
            <a:endParaRPr lang="zh-CN" altLang="en-US" smtClean="0"/>
          </a:p>
        </p:txBody>
      </p:sp>
      <p:sp>
        <p:nvSpPr>
          <p:cNvPr id="13315" name="内容占位符 2"/>
          <p:cNvSpPr>
            <a:spLocks noGrp="1"/>
          </p:cNvSpPr>
          <p:nvPr>
            <p:ph idx="1"/>
          </p:nvPr>
        </p:nvSpPr>
        <p:spPr>
          <a:xfrm>
            <a:off x="928688" y="1071563"/>
            <a:ext cx="8072437" cy="4714875"/>
          </a:xfrm>
        </p:spPr>
        <p:txBody>
          <a:bodyPr/>
          <a:lstStyle/>
          <a:p>
            <a:pPr>
              <a:lnSpc>
                <a:spcPct val="150000"/>
              </a:lnSpc>
            </a:pPr>
            <a:r>
              <a:rPr lang="zh-CN" altLang="en-US" smtClean="0"/>
              <a:t>需求说明</a:t>
            </a:r>
            <a:endParaRPr lang="en-US" altLang="zh-CN" smtClean="0"/>
          </a:p>
          <a:p>
            <a:pPr lvl="1">
              <a:lnSpc>
                <a:spcPct val="150000"/>
              </a:lnSpc>
            </a:pPr>
            <a:r>
              <a:rPr lang="zh-CN" altLang="en-US" smtClean="0"/>
              <a:t>使用</a:t>
            </a:r>
            <a:r>
              <a:rPr lang="en-US" altLang="zh-CN" smtClean="0"/>
              <a:t>CSS</a:t>
            </a:r>
            <a:r>
              <a:rPr lang="zh-CN" altLang="en-US" smtClean="0"/>
              <a:t>样式来美化会员登录页面。</a:t>
            </a:r>
          </a:p>
          <a:p>
            <a:pPr lvl="1">
              <a:lnSpc>
                <a:spcPct val="150000"/>
              </a:lnSpc>
            </a:pPr>
            <a:r>
              <a:rPr lang="zh-CN" altLang="en-US" smtClean="0"/>
              <a:t>页面中字体大小为</a:t>
            </a:r>
            <a:r>
              <a:rPr lang="en-US" altLang="zh-CN" smtClean="0"/>
              <a:t>12px</a:t>
            </a:r>
            <a:r>
              <a:rPr lang="zh-CN" altLang="en-US" smtClean="0"/>
              <a:t>，超链接文本无下划线，当鼠标移动到超链接上时，超链接文本颜色变为红色</a:t>
            </a:r>
          </a:p>
          <a:p>
            <a:pPr lvl="1">
              <a:lnSpc>
                <a:spcPct val="150000"/>
              </a:lnSpc>
            </a:pPr>
            <a:r>
              <a:rPr lang="zh-CN" altLang="en-US" smtClean="0"/>
              <a:t>会员名和密码在单元格中居右显示</a:t>
            </a:r>
          </a:p>
          <a:p>
            <a:pPr lvl="1">
              <a:lnSpc>
                <a:spcPct val="150000"/>
              </a:lnSpc>
            </a:pPr>
            <a:r>
              <a:rPr lang="zh-CN" altLang="en-US" smtClean="0"/>
              <a:t>文本输入框显示为细边框样式</a:t>
            </a:r>
          </a:p>
          <a:p>
            <a:pPr lvl="1">
              <a:lnSpc>
                <a:spcPct val="150000"/>
              </a:lnSpc>
            </a:pPr>
            <a:r>
              <a:rPr lang="zh-CN" altLang="en-US" smtClean="0"/>
              <a:t>登录按钮用图片显示。电子邮箱不能为空</a:t>
            </a:r>
          </a:p>
          <a:p>
            <a:pPr lvl="1">
              <a:lnSpc>
                <a:spcPct val="150000"/>
              </a:lnSpc>
            </a:pPr>
            <a:r>
              <a:rPr lang="zh-CN" altLang="en-US" smtClean="0"/>
              <a:t>电子邮箱中必须包含符号“</a:t>
            </a:r>
            <a:r>
              <a:rPr lang="en-US" altLang="zh-CN" smtClean="0"/>
              <a:t>@”</a:t>
            </a:r>
            <a:r>
              <a:rPr lang="zh-CN" altLang="en-US" smtClean="0"/>
              <a:t>和“</a:t>
            </a:r>
            <a:r>
              <a:rPr lang="en-US" altLang="zh-CN" smtClean="0"/>
              <a:t>.”</a:t>
            </a:r>
          </a:p>
        </p:txBody>
      </p:sp>
      <p:pic>
        <p:nvPicPr>
          <p:cNvPr id="13316" name="Picture 58" descr="练习"/>
          <p:cNvPicPr>
            <a:picLocks noChangeAspect="1" noChangeArrowheads="1"/>
          </p:cNvPicPr>
          <p:nvPr/>
        </p:nvPicPr>
        <p:blipFill>
          <a:blip r:embed="rId2"/>
          <a:srcRect/>
          <a:stretch>
            <a:fillRect/>
          </a:stretch>
        </p:blipFill>
        <p:spPr bwMode="auto">
          <a:xfrm>
            <a:off x="71438" y="928688"/>
            <a:ext cx="917575" cy="688975"/>
          </a:xfrm>
          <a:prstGeom prst="rect">
            <a:avLst/>
          </a:prstGeom>
          <a:noFill/>
          <a:ln w="9525">
            <a:noFill/>
            <a:miter lim="800000"/>
            <a:headEnd/>
            <a:tailEnd/>
          </a:ln>
        </p:spPr>
      </p:pic>
      <p:sp>
        <p:nvSpPr>
          <p:cNvPr id="6" name="AutoShape 22"/>
          <p:cNvSpPr>
            <a:spLocks noChangeArrowheads="1"/>
          </p:cNvSpPr>
          <p:nvPr/>
        </p:nvSpPr>
        <p:spPr bwMode="auto">
          <a:xfrm>
            <a:off x="357188" y="6072188"/>
            <a:ext cx="307181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spcBef>
                <a:spcPct val="50000"/>
              </a:spcBef>
              <a:defRPr/>
            </a:pPr>
            <a:r>
              <a:rPr lang="zh-CN" altLang="en-US" b="1" dirty="0"/>
              <a:t>完成时间：</a:t>
            </a:r>
            <a:r>
              <a:rPr lang="en-US" altLang="zh-CN" b="1" dirty="0">
                <a:solidFill>
                  <a:srgbClr val="FF0000"/>
                </a:solidFill>
              </a:rPr>
              <a:t>25</a:t>
            </a:r>
            <a:r>
              <a:rPr lang="zh-CN" altLang="en-US" b="1" dirty="0">
                <a:solidFill>
                  <a:srgbClr val="FF0000"/>
                </a:solidFill>
              </a:rPr>
              <a:t>分钟</a:t>
            </a:r>
            <a:r>
              <a:rPr lang="zh-CN" altLang="en-US" b="1" dirty="0"/>
              <a:t> </a:t>
            </a:r>
          </a:p>
        </p:txBody>
      </p:sp>
      <p:sp>
        <p:nvSpPr>
          <p:cNvPr id="7" name="矩形 6"/>
          <p:cNvSpPr>
            <a:spLocks noChangeArrowheads="1"/>
          </p:cNvSpPr>
          <p:nvPr/>
        </p:nvSpPr>
        <p:spPr bwMode="auto">
          <a:xfrm>
            <a:off x="3929063" y="6000750"/>
            <a:ext cx="1579562" cy="369888"/>
          </a:xfrm>
          <a:prstGeom prst="rect">
            <a:avLst/>
          </a:prstGeom>
          <a:noFill/>
          <a:ln w="9525">
            <a:noFill/>
            <a:miter lim="800000"/>
            <a:headEnd/>
            <a:tailEnd/>
          </a:ln>
        </p:spPr>
        <p:txBody>
          <a:bodyPr wrap="none">
            <a:spAutoFit/>
          </a:bodyPr>
          <a:lstStyle/>
          <a:p>
            <a:pPr>
              <a:spcBef>
                <a:spcPct val="20000"/>
              </a:spcBef>
            </a:pPr>
            <a:r>
              <a:rPr lang="zh-CN" altLang="en-US" b="1">
                <a:hlinkClick r:id="rId3" action="ppaction://hlinkfile"/>
              </a:rPr>
              <a:t>查看完整代码</a:t>
            </a:r>
            <a:endParaRPr lang="zh-CN" altLang="en-US" b="1"/>
          </a:p>
        </p:txBody>
      </p:sp>
      <p:pic>
        <p:nvPicPr>
          <p:cNvPr id="15368" name="Picture 8"/>
          <p:cNvPicPr>
            <a:picLocks noChangeAspect="1" noChangeArrowheads="1"/>
          </p:cNvPicPr>
          <p:nvPr/>
        </p:nvPicPr>
        <p:blipFill>
          <a:blip r:embed="rId4"/>
          <a:srcRect/>
          <a:stretch>
            <a:fillRect/>
          </a:stretch>
        </p:blipFill>
        <p:spPr bwMode="auto">
          <a:xfrm>
            <a:off x="4357688" y="2500313"/>
            <a:ext cx="4643437" cy="29543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checkerboard(across)">
                                      <p:cBhvr>
                                        <p:cTn id="7" dur="500"/>
                                        <p:tgtEl>
                                          <p:spTgt spid="1536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共性问题集中讲解</a:t>
            </a:r>
          </a:p>
        </p:txBody>
      </p:sp>
      <p:sp>
        <p:nvSpPr>
          <p:cNvPr id="14339" name="Text Box 4"/>
          <p:cNvSpPr txBox="1">
            <a:spLocks noChangeArrowheads="1"/>
          </p:cNvSpPr>
          <p:nvPr/>
        </p:nvSpPr>
        <p:spPr bwMode="auto">
          <a:xfrm>
            <a:off x="2052638" y="4076700"/>
            <a:ext cx="4248150" cy="779463"/>
          </a:xfrm>
          <a:prstGeom prst="rect">
            <a:avLst/>
          </a:prstGeom>
          <a:noFill/>
          <a:ln w="9525" algn="ctr">
            <a:noFill/>
            <a:miter lim="800000"/>
            <a:headEnd/>
            <a:tailEnd/>
          </a:ln>
        </p:spPr>
        <p:txBody>
          <a:bodyPr>
            <a:spAutoFit/>
          </a:bodyPr>
          <a:lstStyle/>
          <a:p>
            <a:pPr algn="l">
              <a:spcBef>
                <a:spcPct val="50000"/>
              </a:spcBef>
              <a:buFont typeface="Wingdings" pitchFamily="2" charset="2"/>
              <a:buChar char="n"/>
            </a:pPr>
            <a:r>
              <a:rPr lang="zh-CN" altLang="en-US" b="1"/>
              <a:t>常见调试问题及解决办法</a:t>
            </a:r>
          </a:p>
          <a:p>
            <a:pPr algn="l">
              <a:spcBef>
                <a:spcPct val="50000"/>
              </a:spcBef>
              <a:buFont typeface="Wingdings" pitchFamily="2" charset="2"/>
              <a:buChar char="n"/>
            </a:pPr>
            <a:r>
              <a:rPr lang="zh-CN" altLang="en-US" b="1"/>
              <a:t>代码规范问题</a:t>
            </a:r>
          </a:p>
        </p:txBody>
      </p:sp>
      <p:sp>
        <p:nvSpPr>
          <p:cNvPr id="5" name="AutoShape 5"/>
          <p:cNvSpPr>
            <a:spLocks noChangeArrowheads="1"/>
          </p:cNvSpPr>
          <p:nvPr/>
        </p:nvSpPr>
        <p:spPr bwMode="auto">
          <a:xfrm>
            <a:off x="2051050" y="2565400"/>
            <a:ext cx="4719638" cy="1158875"/>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53882" dir="2700000" algn="ctr" rotWithShape="0">
              <a:schemeClr val="bg2">
                <a:alpha val="50000"/>
              </a:schemeClr>
            </a:outerShdw>
          </a:effectLst>
        </p:spPr>
        <p:txBody>
          <a:bodyPr anchor="ctr"/>
          <a:lstStyle/>
          <a:p>
            <a:pPr>
              <a:spcBef>
                <a:spcPct val="50000"/>
              </a:spcBef>
              <a:defRPr/>
            </a:pPr>
            <a:r>
              <a:rPr lang="zh-CN" altLang="en-US" sz="2400" b="1"/>
              <a:t>共性问题集中讲解</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4001</TotalTime>
  <Words>1756</Words>
  <Application>Microsoft PowerPoint</Application>
  <PresentationFormat>全屏显示(4:3)</PresentationFormat>
  <Paragraphs>348</Paragraphs>
  <Slides>29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黑体</vt:lpstr>
      <vt:lpstr>Wingdings</vt:lpstr>
      <vt:lpstr>宋体</vt:lpstr>
      <vt:lpstr>楷体_GB2312</vt:lpstr>
      <vt:lpstr>Times New Roman</vt:lpstr>
      <vt:lpstr>Tahoma</vt:lpstr>
      <vt:lpstr>模板</vt:lpstr>
      <vt:lpstr>本章任务</vt:lpstr>
      <vt:lpstr>本章目标</vt:lpstr>
      <vt:lpstr>回顾样式表</vt:lpstr>
      <vt:lpstr>常见样式</vt:lpstr>
      <vt:lpstr>样式表类型</vt:lpstr>
      <vt:lpstr>内部样式表 </vt:lpstr>
      <vt:lpstr>外部样式表</vt:lpstr>
      <vt:lpstr>练习-美化会员登录页面 </vt:lpstr>
      <vt:lpstr>共性问题集中讲解</vt:lpstr>
      <vt:lpstr>JavaScript访问样式的常用方法</vt:lpstr>
      <vt:lpstr> Style属性</vt:lpstr>
      <vt:lpstr> style对象的属性</vt:lpstr>
      <vt:lpstr>使用style属性制作菜单</vt:lpstr>
      <vt:lpstr>常用事件</vt:lpstr>
      <vt:lpstr>使用style属性改变样式</vt:lpstr>
      <vt:lpstr>完善菜单特效</vt:lpstr>
      <vt:lpstr>className属性</vt:lpstr>
      <vt:lpstr>使用函数改变菜单特效</vt:lpstr>
      <vt:lpstr>练习－动态改变文本样式</vt:lpstr>
      <vt:lpstr>共性问题集中讲解</vt:lpstr>
      <vt:lpstr>小结</vt:lpstr>
      <vt:lpstr>JavaScript访问样式的应用</vt:lpstr>
      <vt:lpstr>获取样式属性值</vt:lpstr>
      <vt:lpstr>制作随鼠标滚动的广告图片</vt:lpstr>
      <vt:lpstr>获取滚动条在窗口中滚动的距离</vt:lpstr>
      <vt:lpstr>随鼠标滚动的广告图片</vt:lpstr>
      <vt:lpstr>练习——制作带关闭按钮的滚动广告 </vt:lpstr>
      <vt:lpstr>共性问题集中讲解</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jojo</cp:lastModifiedBy>
  <cp:revision>543</cp:revision>
  <dcterms:created xsi:type="dcterms:W3CDTF">2006-03-08T06:55:38Z</dcterms:created>
  <dcterms:modified xsi:type="dcterms:W3CDTF">2015-01-12T01:21:51Z</dcterms:modified>
</cp:coreProperties>
</file>