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8"/>
  </p:notesMasterIdLst>
  <p:handoutMasterIdLst>
    <p:handoutMasterId r:id="rId29"/>
  </p:handoutMasterIdLst>
  <p:sldIdLst>
    <p:sldId id="328" r:id="rId2"/>
    <p:sldId id="329" r:id="rId3"/>
    <p:sldId id="336" r:id="rId4"/>
    <p:sldId id="364" r:id="rId5"/>
    <p:sldId id="366" r:id="rId6"/>
    <p:sldId id="385" r:id="rId7"/>
    <p:sldId id="384" r:id="rId8"/>
    <p:sldId id="365" r:id="rId9"/>
    <p:sldId id="386" r:id="rId10"/>
    <p:sldId id="387" r:id="rId11"/>
    <p:sldId id="361" r:id="rId12"/>
    <p:sldId id="370" r:id="rId13"/>
    <p:sldId id="388" r:id="rId14"/>
    <p:sldId id="389" r:id="rId15"/>
    <p:sldId id="390" r:id="rId16"/>
    <p:sldId id="392" r:id="rId17"/>
    <p:sldId id="391" r:id="rId18"/>
    <p:sldId id="369" r:id="rId19"/>
    <p:sldId id="368" r:id="rId20"/>
    <p:sldId id="393" r:id="rId21"/>
    <p:sldId id="395" r:id="rId22"/>
    <p:sldId id="396" r:id="rId23"/>
    <p:sldId id="397" r:id="rId24"/>
    <p:sldId id="337" r:id="rId25"/>
    <p:sldId id="363" r:id="rId26"/>
    <p:sldId id="394" r:id="rId2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000FF"/>
    <a:srgbClr val="65AAE9"/>
    <a:srgbClr val="FFD869"/>
    <a:srgbClr val="CCECFF"/>
    <a:srgbClr val="FFFF00"/>
    <a:srgbClr val="969696"/>
    <a:srgbClr val="F8F8F8"/>
    <a:srgbClr val="A6E4F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81947" autoAdjust="0"/>
  </p:normalViewPr>
  <p:slideViewPr>
    <p:cSldViewPr>
      <p:cViewPr>
        <p:scale>
          <a:sx n="65" d="100"/>
          <a:sy n="65" d="100"/>
        </p:scale>
        <p:origin x="-1524" y="66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91D21598-A905-4C4E-8ACE-AB235E3464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8229594A-BD6E-4E1F-BF4C-AE1E3A695E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EBB4AB-69AD-4264-B9C0-E4DFC5720C93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47A13A-C7A1-4714-B9B6-96F088D9758F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51D729-1B99-49F9-9669-30AB85907ADF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6" descr="版本标志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932363" y="6386513"/>
            <a:ext cx="424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75"/>
          <p:cNvSpPr>
            <a:spLocks noChangeArrowheads="1"/>
          </p:cNvSpPr>
          <p:nvPr userDrawn="1"/>
        </p:nvSpPr>
        <p:spPr bwMode="auto">
          <a:xfrm flipH="1" flipV="1">
            <a:off x="2381250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" name="Rectangle 76"/>
          <p:cNvSpPr>
            <a:spLocks noChangeArrowheads="1"/>
          </p:cNvSpPr>
          <p:nvPr userDrawn="1"/>
        </p:nvSpPr>
        <p:spPr bwMode="auto">
          <a:xfrm flipH="1" flipV="1">
            <a:off x="2478088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Rectangle 84"/>
          <p:cNvSpPr>
            <a:spLocks noChangeArrowheads="1"/>
          </p:cNvSpPr>
          <p:nvPr userDrawn="1"/>
        </p:nvSpPr>
        <p:spPr bwMode="auto">
          <a:xfrm flipH="1" flipV="1">
            <a:off x="2676525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" name="Rectangle 86"/>
          <p:cNvSpPr>
            <a:spLocks noChangeArrowheads="1"/>
          </p:cNvSpPr>
          <p:nvPr userDrawn="1"/>
        </p:nvSpPr>
        <p:spPr bwMode="auto">
          <a:xfrm flipH="1" flipV="1">
            <a:off x="2576513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Rectangle 92"/>
          <p:cNvSpPr>
            <a:spLocks noChangeArrowheads="1"/>
          </p:cNvSpPr>
          <p:nvPr userDrawn="1"/>
        </p:nvSpPr>
        <p:spPr bwMode="auto">
          <a:xfrm flipH="1" flipV="1">
            <a:off x="2876550" y="4438650"/>
            <a:ext cx="892175" cy="17463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" name="Rectangle 93"/>
          <p:cNvSpPr>
            <a:spLocks noChangeArrowheads="1"/>
          </p:cNvSpPr>
          <p:nvPr userDrawn="1"/>
        </p:nvSpPr>
        <p:spPr bwMode="auto">
          <a:xfrm flipH="1">
            <a:off x="2771775" y="4508500"/>
            <a:ext cx="892175" cy="17463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" name="Rectangle 94"/>
          <p:cNvSpPr>
            <a:spLocks noChangeArrowheads="1"/>
          </p:cNvSpPr>
          <p:nvPr userDrawn="1"/>
        </p:nvSpPr>
        <p:spPr bwMode="auto">
          <a:xfrm flipH="1">
            <a:off x="2671763" y="4510088"/>
            <a:ext cx="892175" cy="17462"/>
          </a:xfrm>
          <a:prstGeom prst="rect">
            <a:avLst/>
          </a:prstGeom>
          <a:solidFill>
            <a:srgbClr val="F8F8F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" name="Rectangle 95"/>
          <p:cNvSpPr>
            <a:spLocks noChangeArrowheads="1"/>
          </p:cNvSpPr>
          <p:nvPr userDrawn="1"/>
        </p:nvSpPr>
        <p:spPr bwMode="auto">
          <a:xfrm flipH="1" flipV="1">
            <a:off x="1587500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" name="Rectangle 96"/>
          <p:cNvSpPr>
            <a:spLocks noChangeArrowheads="1"/>
          </p:cNvSpPr>
          <p:nvPr userDrawn="1"/>
        </p:nvSpPr>
        <p:spPr bwMode="auto">
          <a:xfrm flipH="1" flipV="1">
            <a:off x="1684338" y="4438650"/>
            <a:ext cx="892175" cy="17463"/>
          </a:xfrm>
          <a:prstGeom prst="rect">
            <a:avLst/>
          </a:prstGeom>
          <a:solidFill>
            <a:srgbClr val="CCECFF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" name="Rectangle 97"/>
          <p:cNvSpPr>
            <a:spLocks noChangeArrowheads="1"/>
          </p:cNvSpPr>
          <p:nvPr userDrawn="1"/>
        </p:nvSpPr>
        <p:spPr bwMode="auto">
          <a:xfrm flipH="1" flipV="1">
            <a:off x="1882775" y="4438650"/>
            <a:ext cx="892175" cy="17463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3" name="Rectangle 98"/>
          <p:cNvSpPr>
            <a:spLocks noChangeArrowheads="1"/>
          </p:cNvSpPr>
          <p:nvPr userDrawn="1"/>
        </p:nvSpPr>
        <p:spPr bwMode="auto">
          <a:xfrm flipH="1" flipV="1">
            <a:off x="1782763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4" name="Rectangle 99"/>
          <p:cNvSpPr>
            <a:spLocks noChangeArrowheads="1"/>
          </p:cNvSpPr>
          <p:nvPr userDrawn="1"/>
        </p:nvSpPr>
        <p:spPr bwMode="auto">
          <a:xfrm flipH="1" flipV="1">
            <a:off x="1985963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5" name="Rectangle 100"/>
          <p:cNvSpPr>
            <a:spLocks noChangeArrowheads="1"/>
          </p:cNvSpPr>
          <p:nvPr userDrawn="1"/>
        </p:nvSpPr>
        <p:spPr bwMode="auto">
          <a:xfrm flipH="1" flipV="1">
            <a:off x="2082800" y="4438650"/>
            <a:ext cx="892175" cy="17463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6" name="Rectangle 101"/>
          <p:cNvSpPr>
            <a:spLocks noChangeArrowheads="1"/>
          </p:cNvSpPr>
          <p:nvPr userDrawn="1"/>
        </p:nvSpPr>
        <p:spPr bwMode="auto">
          <a:xfrm flipH="1" flipV="1">
            <a:off x="2281238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7" name="Rectangle 102"/>
          <p:cNvSpPr>
            <a:spLocks noChangeArrowheads="1"/>
          </p:cNvSpPr>
          <p:nvPr userDrawn="1"/>
        </p:nvSpPr>
        <p:spPr bwMode="auto">
          <a:xfrm flipH="1" flipV="1">
            <a:off x="2181225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8" name="Rectangle 103"/>
          <p:cNvSpPr>
            <a:spLocks noChangeArrowheads="1"/>
          </p:cNvSpPr>
          <p:nvPr userDrawn="1"/>
        </p:nvSpPr>
        <p:spPr bwMode="auto">
          <a:xfrm flipH="1" flipV="1">
            <a:off x="793750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" name="Rectangle 104"/>
          <p:cNvSpPr>
            <a:spLocks noChangeArrowheads="1"/>
          </p:cNvSpPr>
          <p:nvPr userDrawn="1"/>
        </p:nvSpPr>
        <p:spPr bwMode="auto">
          <a:xfrm flipH="1" flipV="1">
            <a:off x="890588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" name="Rectangle 105"/>
          <p:cNvSpPr>
            <a:spLocks noChangeArrowheads="1"/>
          </p:cNvSpPr>
          <p:nvPr userDrawn="1"/>
        </p:nvSpPr>
        <p:spPr bwMode="auto">
          <a:xfrm flipH="1" flipV="1">
            <a:off x="1089025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1" name="Rectangle 106"/>
          <p:cNvSpPr>
            <a:spLocks noChangeArrowheads="1"/>
          </p:cNvSpPr>
          <p:nvPr userDrawn="1"/>
        </p:nvSpPr>
        <p:spPr bwMode="auto">
          <a:xfrm flipH="1" flipV="1">
            <a:off x="989013" y="4438650"/>
            <a:ext cx="892175" cy="53975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2" name="Rectangle 109"/>
          <p:cNvSpPr>
            <a:spLocks noChangeArrowheads="1"/>
          </p:cNvSpPr>
          <p:nvPr userDrawn="1"/>
        </p:nvSpPr>
        <p:spPr bwMode="auto">
          <a:xfrm flipH="1" flipV="1">
            <a:off x="1487488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3" name="Rectangle 112"/>
          <p:cNvSpPr>
            <a:spLocks noChangeArrowheads="1"/>
          </p:cNvSpPr>
          <p:nvPr userDrawn="1"/>
        </p:nvSpPr>
        <p:spPr bwMode="auto">
          <a:xfrm flipH="1" flipV="1">
            <a:off x="96838" y="4438650"/>
            <a:ext cx="892175" cy="53975"/>
          </a:xfrm>
          <a:prstGeom prst="rect">
            <a:avLst/>
          </a:prstGeom>
          <a:solidFill>
            <a:srgbClr val="CCECFF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4" name="Rectangle 115"/>
          <p:cNvSpPr>
            <a:spLocks noChangeArrowheads="1"/>
          </p:cNvSpPr>
          <p:nvPr userDrawn="1"/>
        </p:nvSpPr>
        <p:spPr bwMode="auto">
          <a:xfrm flipH="1" flipV="1">
            <a:off x="398463" y="4438650"/>
            <a:ext cx="892175" cy="53975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5" name="Rectangle 119"/>
          <p:cNvSpPr>
            <a:spLocks noChangeArrowheads="1"/>
          </p:cNvSpPr>
          <p:nvPr userDrawn="1"/>
        </p:nvSpPr>
        <p:spPr bwMode="auto">
          <a:xfrm flipH="1" flipV="1">
            <a:off x="3771900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6" name="Rectangle 120"/>
          <p:cNvSpPr>
            <a:spLocks noChangeArrowheads="1"/>
          </p:cNvSpPr>
          <p:nvPr userDrawn="1"/>
        </p:nvSpPr>
        <p:spPr bwMode="auto">
          <a:xfrm flipH="1" flipV="1">
            <a:off x="3868738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7" name="Rectangle 122"/>
          <p:cNvSpPr>
            <a:spLocks noChangeArrowheads="1"/>
          </p:cNvSpPr>
          <p:nvPr userDrawn="1"/>
        </p:nvSpPr>
        <p:spPr bwMode="auto">
          <a:xfrm flipH="1" flipV="1">
            <a:off x="2978150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8" name="Rectangle 123"/>
          <p:cNvSpPr>
            <a:spLocks noChangeArrowheads="1"/>
          </p:cNvSpPr>
          <p:nvPr userDrawn="1"/>
        </p:nvSpPr>
        <p:spPr bwMode="auto">
          <a:xfrm flipH="1" flipV="1">
            <a:off x="3074988" y="4438650"/>
            <a:ext cx="892175" cy="17463"/>
          </a:xfrm>
          <a:prstGeom prst="rect">
            <a:avLst/>
          </a:prstGeom>
          <a:solidFill>
            <a:srgbClr val="CCECFF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9" name="Rectangle 124"/>
          <p:cNvSpPr>
            <a:spLocks noChangeArrowheads="1"/>
          </p:cNvSpPr>
          <p:nvPr userDrawn="1"/>
        </p:nvSpPr>
        <p:spPr bwMode="auto">
          <a:xfrm flipH="1" flipV="1">
            <a:off x="3273425" y="4438650"/>
            <a:ext cx="892175" cy="17463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0" name="Rectangle 125"/>
          <p:cNvSpPr>
            <a:spLocks noChangeArrowheads="1"/>
          </p:cNvSpPr>
          <p:nvPr userDrawn="1"/>
        </p:nvSpPr>
        <p:spPr bwMode="auto">
          <a:xfrm flipH="1" flipV="1">
            <a:off x="3173413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1" name="Rectangle 126"/>
          <p:cNvSpPr>
            <a:spLocks noChangeArrowheads="1"/>
          </p:cNvSpPr>
          <p:nvPr userDrawn="1"/>
        </p:nvSpPr>
        <p:spPr bwMode="auto">
          <a:xfrm flipH="1" flipV="1">
            <a:off x="3376613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2" name="Rectangle 127"/>
          <p:cNvSpPr>
            <a:spLocks noChangeArrowheads="1"/>
          </p:cNvSpPr>
          <p:nvPr userDrawn="1"/>
        </p:nvSpPr>
        <p:spPr bwMode="auto">
          <a:xfrm flipH="1" flipV="1">
            <a:off x="3473450" y="4438650"/>
            <a:ext cx="892175" cy="53975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3" name="Rectangle 130"/>
          <p:cNvSpPr>
            <a:spLocks noChangeArrowheads="1"/>
          </p:cNvSpPr>
          <p:nvPr userDrawn="1"/>
        </p:nvSpPr>
        <p:spPr bwMode="auto">
          <a:xfrm flipH="1" flipV="1">
            <a:off x="2184400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4" name="Rectangle 131"/>
          <p:cNvSpPr>
            <a:spLocks noChangeArrowheads="1"/>
          </p:cNvSpPr>
          <p:nvPr userDrawn="1"/>
        </p:nvSpPr>
        <p:spPr bwMode="auto">
          <a:xfrm flipH="1" flipV="1">
            <a:off x="2281238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5" name="Rectangle 132"/>
          <p:cNvSpPr>
            <a:spLocks noChangeArrowheads="1"/>
          </p:cNvSpPr>
          <p:nvPr userDrawn="1"/>
        </p:nvSpPr>
        <p:spPr bwMode="auto">
          <a:xfrm flipH="1" flipV="1">
            <a:off x="2479675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6" name="Rectangle 133"/>
          <p:cNvSpPr>
            <a:spLocks noChangeArrowheads="1"/>
          </p:cNvSpPr>
          <p:nvPr userDrawn="1"/>
        </p:nvSpPr>
        <p:spPr bwMode="auto">
          <a:xfrm flipH="1" flipV="1">
            <a:off x="2379663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7" name="Rectangle 134"/>
          <p:cNvSpPr>
            <a:spLocks noChangeArrowheads="1"/>
          </p:cNvSpPr>
          <p:nvPr userDrawn="1"/>
        </p:nvSpPr>
        <p:spPr bwMode="auto">
          <a:xfrm flipH="1" flipV="1">
            <a:off x="2582863" y="4438650"/>
            <a:ext cx="892175" cy="174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8" name="Rectangle 135"/>
          <p:cNvSpPr>
            <a:spLocks noChangeArrowheads="1"/>
          </p:cNvSpPr>
          <p:nvPr userDrawn="1"/>
        </p:nvSpPr>
        <p:spPr bwMode="auto">
          <a:xfrm flipH="1" flipV="1">
            <a:off x="2679700" y="4438650"/>
            <a:ext cx="892175" cy="174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9" name="Rectangle 136"/>
          <p:cNvSpPr>
            <a:spLocks noChangeArrowheads="1"/>
          </p:cNvSpPr>
          <p:nvPr userDrawn="1"/>
        </p:nvSpPr>
        <p:spPr bwMode="auto">
          <a:xfrm flipH="1" flipV="1">
            <a:off x="2878138" y="4438650"/>
            <a:ext cx="892175" cy="53975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0" name="Rectangle 138"/>
          <p:cNvSpPr>
            <a:spLocks noChangeArrowheads="1"/>
          </p:cNvSpPr>
          <p:nvPr userDrawn="1"/>
        </p:nvSpPr>
        <p:spPr bwMode="auto">
          <a:xfrm flipH="1" flipV="1">
            <a:off x="1390650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1" name="Rectangle 139"/>
          <p:cNvSpPr>
            <a:spLocks noChangeArrowheads="1"/>
          </p:cNvSpPr>
          <p:nvPr userDrawn="1"/>
        </p:nvSpPr>
        <p:spPr bwMode="auto">
          <a:xfrm flipH="1" flipV="1">
            <a:off x="1487488" y="4438650"/>
            <a:ext cx="892175" cy="53975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2" name="Rectangle 142"/>
          <p:cNvSpPr>
            <a:spLocks noChangeArrowheads="1"/>
          </p:cNvSpPr>
          <p:nvPr userDrawn="1"/>
        </p:nvSpPr>
        <p:spPr bwMode="auto">
          <a:xfrm flipH="1" flipV="1">
            <a:off x="1789113" y="4438650"/>
            <a:ext cx="892175" cy="53975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3" name="Rectangle 143"/>
          <p:cNvSpPr>
            <a:spLocks noChangeArrowheads="1"/>
          </p:cNvSpPr>
          <p:nvPr userDrawn="1"/>
        </p:nvSpPr>
        <p:spPr bwMode="auto">
          <a:xfrm flipH="1" flipV="1">
            <a:off x="1885950" y="4438650"/>
            <a:ext cx="892175" cy="17463"/>
          </a:xfrm>
          <a:prstGeom prst="rect">
            <a:avLst/>
          </a:prstGeom>
          <a:solidFill>
            <a:srgbClr val="A6E4F0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4" name="Rectangle 145"/>
          <p:cNvSpPr>
            <a:spLocks noChangeArrowheads="1"/>
          </p:cNvSpPr>
          <p:nvPr userDrawn="1"/>
        </p:nvSpPr>
        <p:spPr bwMode="auto">
          <a:xfrm flipH="1" flipV="1">
            <a:off x="1984375" y="4438650"/>
            <a:ext cx="892175" cy="53975"/>
          </a:xfrm>
          <a:prstGeom prst="rect">
            <a:avLst/>
          </a:prstGeom>
          <a:solidFill>
            <a:srgbClr val="66CCFF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45" name="Picture 146" descr="JV-LOGO彩色版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438" y="50800"/>
            <a:ext cx="212407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499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499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393255" name="Text Box 39"/>
          <p:cNvSpPr txBox="1">
            <a:spLocks noChangeArrowheads="1"/>
          </p:cNvSpPr>
          <p:nvPr userDrawn="1"/>
        </p:nvSpPr>
        <p:spPr bwMode="auto">
          <a:xfrm>
            <a:off x="2195513" y="260350"/>
            <a:ext cx="6948487" cy="611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3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4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5"/>
        </a:buBlip>
        <a:defRPr sz="20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&#23398;&#21592;&#32451;&#20064;&#21442;&#32771;&#31572;&#26696;/&#32451;&#20064;1&#65306;&#39564;&#35777;&#30005;&#23376;&#37038;&#31665;&#30340;&#21512;&#27861;&#24615;/register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&#23398;&#21592;&#32451;&#20064;&#21442;&#32771;&#31572;&#26696;/&#32451;&#20064;2&#65306;&#39564;&#35777;&#36149;&#32654;&#32593;&#31449;&#27880;&#20876;&#39029;&#38754;/register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&#25945;&#21592;&#28436;&#31034;&#26696;&#20363;/&#31034;&#20363;3&#65306;&#21160;&#24577;&#25913;&#21464;&#25991;&#26412;&#26694;&#25928;&#26524;/login.html" TargetMode="Externa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hyperlink" Target="&#25945;&#21592;&#28436;&#31034;&#26696;&#20363;/&#31034;&#20363;4&#65306;&#21046;&#20316;&#25991;&#26412;&#36755;&#20837;&#25552;&#31034;&#29305;&#25928;/register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hyperlink" Target="&#23398;&#21592;&#32451;&#20064;&#21442;&#32771;&#31572;&#26696;/&#32451;&#20064;3&#65306;&#20351;&#29992;&#25991;&#26412;&#36755;&#20837;&#25552;&#31034;&#30340;&#26041;&#24335;&#39564;&#35777;&#36149;&#32654;&#32593;&#27880;&#20876;&#39029;&#38754;/register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&#25945;&#21592;&#28436;&#31034;&#26696;&#20363;/&#31034;&#20363;1&#65306;&#39564;&#35777;&#20241;&#38386;&#32593;&#30331;&#24405;&#39029;&#38754;/login.html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91513" cy="633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smtClean="0"/>
              <a:t>本章任务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000125"/>
            <a:ext cx="7931150" cy="15716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验证休闲网登录页面数据输入的有效性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验证休闲网注册页面数据输入的有效性</a:t>
            </a:r>
            <a:endParaRPr lang="en-US" altLang="zh-CN" smtClean="0"/>
          </a:p>
        </p:txBody>
      </p:sp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3708400" y="2420938"/>
            <a:ext cx="5256213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Line 8"/>
          <p:cNvSpPr>
            <a:spLocks noChangeShapeType="1"/>
          </p:cNvSpPr>
          <p:nvPr/>
        </p:nvSpPr>
        <p:spPr bwMode="auto">
          <a:xfrm>
            <a:off x="4067175" y="5157788"/>
            <a:ext cx="252095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150" name="图片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2571750"/>
            <a:ext cx="40671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图片 22" descr="图6.19修改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571750"/>
            <a:ext cx="42291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练习</a:t>
            </a:r>
            <a:r>
              <a:rPr lang="en-US" altLang="zh-CN" smtClean="0"/>
              <a:t>-</a:t>
            </a:r>
            <a:r>
              <a:rPr lang="zh-CN" smtClean="0"/>
              <a:t>验证</a:t>
            </a:r>
            <a:r>
              <a:rPr lang="zh-CN" altLang="en-US" smtClean="0"/>
              <a:t>电子邮箱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214438" y="1000125"/>
            <a:ext cx="7000875" cy="143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需求说明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电子邮箱不能为空</a:t>
            </a:r>
          </a:p>
          <a:p>
            <a:pPr lvl="1">
              <a:lnSpc>
                <a:spcPct val="150000"/>
              </a:lnSpc>
            </a:pPr>
            <a:r>
              <a:rPr lang="zh-CN" altLang="en-US" smtClean="0"/>
              <a:t>电子邮箱中必须包含符号“</a:t>
            </a:r>
            <a:r>
              <a:rPr lang="en-US" altLang="zh-CN" smtClean="0"/>
              <a:t>@”</a:t>
            </a:r>
            <a:r>
              <a:rPr lang="zh-CN" altLang="en-US" smtClean="0"/>
              <a:t>和“</a:t>
            </a:r>
            <a:r>
              <a:rPr lang="en-US" altLang="zh-CN" smtClean="0"/>
              <a:t>.”</a:t>
            </a:r>
          </a:p>
        </p:txBody>
      </p:sp>
      <p:pic>
        <p:nvPicPr>
          <p:cNvPr id="15364" name="Picture 58" descr="练习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92868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图片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5" y="3000375"/>
            <a:ext cx="5040313" cy="364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571500" y="5000625"/>
            <a:ext cx="3071813" cy="720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/>
              <a:t>完成时间：</a:t>
            </a:r>
            <a:r>
              <a:rPr lang="en-US" altLang="zh-CN" b="1" dirty="0">
                <a:solidFill>
                  <a:srgbClr val="FF0000"/>
                </a:solidFill>
              </a:rPr>
              <a:t>20</a:t>
            </a:r>
            <a:r>
              <a:rPr lang="zh-CN" altLang="en-US" b="1" dirty="0">
                <a:solidFill>
                  <a:srgbClr val="FF0000"/>
                </a:solidFill>
              </a:rPr>
              <a:t>分钟</a:t>
            </a:r>
            <a:r>
              <a:rPr lang="zh-CN" altLang="en-US" b="1" dirty="0"/>
              <a:t> 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071563" y="6072188"/>
            <a:ext cx="1579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hlinkClick r:id="rId4" action="ppaction://hlinkfile"/>
              </a:rPr>
              <a:t>查看完整代码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共性问题集中讲解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2052638" y="4076700"/>
            <a:ext cx="4248150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b="1"/>
              <a:t>常见调试问题及解决办法</a:t>
            </a:r>
          </a:p>
          <a:p>
            <a:pPr algn="l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b="1"/>
              <a:t>代码规范问题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051050" y="2565400"/>
            <a:ext cx="4719638" cy="1158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/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文本框内容验证</a:t>
            </a:r>
            <a:r>
              <a:rPr lang="en-US" altLang="zh-CN" smtClean="0"/>
              <a:t>-1</a:t>
            </a:r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14375" y="1143000"/>
            <a:ext cx="7931150" cy="1438275"/>
          </a:xfrm>
        </p:spPr>
        <p:txBody>
          <a:bodyPr/>
          <a:lstStyle/>
          <a:p>
            <a:pPr lvl="1"/>
            <a:r>
              <a:rPr lang="zh-CN" altLang="en-US" smtClean="0"/>
              <a:t>姓名不能为空，并且姓名中不能有数字</a:t>
            </a:r>
          </a:p>
          <a:p>
            <a:pPr lvl="1"/>
            <a:r>
              <a:rPr lang="zh-CN" altLang="en-US" smtClean="0"/>
              <a:t>密码不能为空，并且密码包含的字符不能少于</a:t>
            </a:r>
            <a:r>
              <a:rPr lang="en-US" altLang="zh-CN" smtClean="0"/>
              <a:t>6</a:t>
            </a:r>
            <a:r>
              <a:rPr lang="zh-CN" altLang="en-US" smtClean="0"/>
              <a:t>个</a:t>
            </a:r>
          </a:p>
          <a:p>
            <a:pPr lvl="1"/>
            <a:r>
              <a:rPr lang="zh-CN" altLang="en-US" smtClean="0"/>
              <a:t>两次输入的密码必须一致</a:t>
            </a:r>
          </a:p>
        </p:txBody>
      </p:sp>
      <p:pic>
        <p:nvPicPr>
          <p:cNvPr id="17412" name="Picture 49" descr="问题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92868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图片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428875"/>
            <a:ext cx="399097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文本框内容验证</a:t>
            </a:r>
            <a:r>
              <a:rPr lang="en-US" altLang="zh-CN" smtClean="0"/>
              <a:t>-2</a:t>
            </a:r>
            <a:endParaRPr lang="zh-CN" altLang="en-US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652463"/>
          </a:xfrm>
        </p:spPr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String</a:t>
            </a:r>
            <a:r>
              <a:rPr lang="zh-CN" altLang="en-US" smtClean="0"/>
              <a:t>对象的</a:t>
            </a:r>
            <a:r>
              <a:rPr lang="en-US" altLang="zh-CN" smtClean="0"/>
              <a:t>length</a:t>
            </a:r>
            <a:r>
              <a:rPr lang="zh-CN" altLang="en-US" smtClean="0"/>
              <a:t>属性验证密码的长度</a:t>
            </a:r>
          </a:p>
        </p:txBody>
      </p:sp>
      <p:sp>
        <p:nvSpPr>
          <p:cNvPr id="18436" name="圆角矩形 11"/>
          <p:cNvSpPr>
            <a:spLocks noChangeArrowheads="1"/>
          </p:cNvSpPr>
          <p:nvPr/>
        </p:nvSpPr>
        <p:spPr bwMode="auto">
          <a:xfrm>
            <a:off x="1071563" y="1928813"/>
            <a:ext cx="6786562" cy="19415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b="1"/>
              <a:t>var pwd=document.getElementById("pwd").value;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    if(</a:t>
            </a:r>
            <a:r>
              <a:rPr lang="en-US" altLang="en-US" b="1">
                <a:solidFill>
                  <a:srgbClr val="FF0000"/>
                </a:solidFill>
              </a:rPr>
              <a:t>pwd.length&lt;6</a:t>
            </a:r>
            <a:r>
              <a:rPr lang="en-US" altLang="en-US" b="1"/>
              <a:t>){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      alert("</a:t>
            </a:r>
            <a:r>
              <a:rPr lang="zh-CN" altLang="en-US" b="1"/>
              <a:t>密码必须等于或大于</a:t>
            </a:r>
            <a:r>
              <a:rPr lang="en-US" altLang="zh-CN" b="1"/>
              <a:t>6</a:t>
            </a:r>
            <a:r>
              <a:rPr lang="zh-CN" altLang="en-US" b="1"/>
              <a:t>个字符</a:t>
            </a:r>
            <a:r>
              <a:rPr lang="en-US" altLang="zh-CN" b="1"/>
              <a:t>");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      return false;	}</a:t>
            </a:r>
            <a:endParaRPr lang="zh-CN" altLang="en-US" b="1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14375" y="3929063"/>
            <a:ext cx="7931150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FontTx/>
              <a:buBlip>
                <a:blip r:embed="rId2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验证两次输入密码是否一致</a:t>
            </a:r>
          </a:p>
        </p:txBody>
      </p:sp>
      <p:sp>
        <p:nvSpPr>
          <p:cNvPr id="18438" name="圆角矩形 11"/>
          <p:cNvSpPr>
            <a:spLocks noChangeArrowheads="1"/>
          </p:cNvSpPr>
          <p:nvPr/>
        </p:nvSpPr>
        <p:spPr bwMode="auto">
          <a:xfrm>
            <a:off x="1071563" y="4500563"/>
            <a:ext cx="6786562" cy="19415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b="1"/>
              <a:t>var repwd=document.getElementById("repwd").value;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if(</a:t>
            </a:r>
            <a:r>
              <a:rPr lang="en-US" altLang="en-US" b="1">
                <a:solidFill>
                  <a:srgbClr val="FF0000"/>
                </a:solidFill>
              </a:rPr>
              <a:t>pwd!=repwd</a:t>
            </a:r>
            <a:r>
              <a:rPr lang="en-US" altLang="en-US" b="1"/>
              <a:t>){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   alert("</a:t>
            </a:r>
            <a:r>
              <a:rPr lang="zh-CN" altLang="en-US" b="1"/>
              <a:t>两次输入的密码不一致</a:t>
            </a:r>
            <a:r>
              <a:rPr lang="en-US" altLang="zh-CN" b="1"/>
              <a:t>");</a:t>
            </a:r>
          </a:p>
          <a:p>
            <a:pPr algn="l">
              <a:lnSpc>
                <a:spcPct val="150000"/>
              </a:lnSpc>
            </a:pPr>
            <a:r>
              <a:rPr lang="en-US" altLang="zh-CN" b="1"/>
              <a:t>   </a:t>
            </a:r>
            <a:r>
              <a:rPr lang="en-US" altLang="en-US" b="1"/>
              <a:t>return false;</a:t>
            </a:r>
            <a:r>
              <a:rPr lang="zh-CN" altLang="en-US" b="1"/>
              <a:t>   </a:t>
            </a:r>
            <a:r>
              <a:rPr lang="en-US" altLang="en-US" b="1"/>
              <a:t>}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文本框内容验证</a:t>
            </a:r>
            <a:r>
              <a:rPr lang="en-US" altLang="zh-CN" smtClean="0"/>
              <a:t>-3</a:t>
            </a:r>
            <a:endParaRPr lang="zh-CN" altLang="en-US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1581150"/>
          </a:xfrm>
        </p:spPr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length</a:t>
            </a:r>
            <a:r>
              <a:rPr lang="zh-CN" altLang="en-US" smtClean="0"/>
              <a:t>属性获取文本长度，使用</a:t>
            </a:r>
            <a:r>
              <a:rPr lang="en-US" altLang="zh-CN" smtClean="0"/>
              <a:t>for</a:t>
            </a:r>
            <a:r>
              <a:rPr lang="zh-CN" altLang="en-US" smtClean="0"/>
              <a:t>循环和</a:t>
            </a:r>
            <a:r>
              <a:rPr lang="en-US" altLang="zh-CN" smtClean="0"/>
              <a:t>substring()</a:t>
            </a:r>
            <a:r>
              <a:rPr lang="zh-CN" altLang="en-US" smtClean="0"/>
              <a:t>方法依次截断单个字符，判断每个字符是否是数字</a:t>
            </a:r>
          </a:p>
        </p:txBody>
      </p:sp>
      <p:sp>
        <p:nvSpPr>
          <p:cNvPr id="19460" name="圆角矩形 11"/>
          <p:cNvSpPr>
            <a:spLocks noChangeArrowheads="1"/>
          </p:cNvSpPr>
          <p:nvPr/>
        </p:nvSpPr>
        <p:spPr bwMode="auto">
          <a:xfrm>
            <a:off x="1071563" y="2714625"/>
            <a:ext cx="6786562" cy="33194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b="1"/>
              <a:t>var user=document.getElementById("user").value;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    </a:t>
            </a:r>
            <a:r>
              <a:rPr lang="en-US" altLang="en-US" b="1">
                <a:solidFill>
                  <a:srgbClr val="FF0000"/>
                </a:solidFill>
              </a:rPr>
              <a:t>for(var i=0;i&lt;user.length;i++</a:t>
            </a:r>
            <a:r>
              <a:rPr lang="en-US" altLang="en-US" b="1"/>
              <a:t>){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	var j=</a:t>
            </a:r>
            <a:r>
              <a:rPr lang="en-US" altLang="en-US" b="1">
                <a:solidFill>
                  <a:srgbClr val="FF0000"/>
                </a:solidFill>
              </a:rPr>
              <a:t>user.substring(i,i+1)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	if(</a:t>
            </a:r>
            <a:r>
              <a:rPr lang="en-US" altLang="en-US" b="1">
                <a:solidFill>
                  <a:srgbClr val="FF0000"/>
                </a:solidFill>
              </a:rPr>
              <a:t>j&gt;=0</a:t>
            </a:r>
            <a:r>
              <a:rPr lang="en-US" altLang="en-US" b="1"/>
              <a:t>){</a:t>
            </a:r>
          </a:p>
          <a:p>
            <a:pPr algn="l">
              <a:lnSpc>
                <a:spcPct val="150000"/>
              </a:lnSpc>
            </a:pPr>
            <a:r>
              <a:rPr lang="en-US" altLang="en-US" b="1"/>
              <a:t>	   alert("</a:t>
            </a:r>
            <a:r>
              <a:rPr lang="zh-CN" altLang="en-US" b="1"/>
              <a:t>姓名中不能包含数字</a:t>
            </a:r>
            <a:r>
              <a:rPr lang="en-US" altLang="zh-CN" b="1"/>
              <a:t>");</a:t>
            </a:r>
          </a:p>
          <a:p>
            <a:pPr algn="l">
              <a:lnSpc>
                <a:spcPct val="150000"/>
              </a:lnSpc>
            </a:pPr>
            <a:r>
              <a:rPr lang="en-US" altLang="zh-CN" b="1"/>
              <a:t>	}</a:t>
            </a:r>
          </a:p>
          <a:p>
            <a:pPr algn="l">
              <a:lnSpc>
                <a:spcPct val="150000"/>
              </a:lnSpc>
            </a:pPr>
            <a:r>
              <a:rPr lang="en-US" altLang="zh-CN" b="1"/>
              <a:t>    }</a:t>
            </a:r>
            <a:endParaRPr lang="zh-CN" altLang="en-US" b="1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357438" y="6215063"/>
            <a:ext cx="3673475" cy="463550"/>
            <a:chOff x="2290" y="3113"/>
            <a:chExt cx="2314" cy="292"/>
          </a:xfrm>
        </p:grpSpPr>
        <p:sp>
          <p:nvSpPr>
            <p:cNvPr id="19462" name="AutoShape 14"/>
            <p:cNvSpPr>
              <a:spLocks noChangeArrowheads="1"/>
            </p:cNvSpPr>
            <p:nvPr/>
          </p:nvSpPr>
          <p:spPr bwMode="auto">
            <a:xfrm>
              <a:off x="2290" y="3113"/>
              <a:ext cx="2314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  <a:headEnd/>
              <a:tailEnd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9463" name="Picture 15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26" y="3113"/>
              <a:ext cx="418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2739" y="3113"/>
              <a:ext cx="1566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/>
                <a:t>教师现场演示编码过程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练习－</a:t>
            </a:r>
            <a:r>
              <a:rPr lang="zh-CN" smtClean="0"/>
              <a:t>验证贵美网注册页面</a:t>
            </a:r>
            <a:endParaRPr lang="zh-CN" altLang="en-US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357188" y="1214438"/>
            <a:ext cx="8358187" cy="2143125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zh-CN" altLang="en-US" smtClean="0"/>
              <a:t>需求说明</a:t>
            </a:r>
            <a:endParaRPr lang="en-US" altLang="zh-CN" smtClean="0"/>
          </a:p>
          <a:p>
            <a:pPr lvl="1">
              <a:lnSpc>
                <a:spcPts val="4000"/>
              </a:lnSpc>
            </a:pPr>
            <a:r>
              <a:rPr lang="zh-CN" altLang="en-US" smtClean="0"/>
              <a:t>名字和姓氏不能为空，且名称和姓氏中不能有数字，当名字中出现数字时，弹出提示信息</a:t>
            </a:r>
          </a:p>
          <a:p>
            <a:pPr lvl="1">
              <a:lnSpc>
                <a:spcPts val="4000"/>
              </a:lnSpc>
            </a:pPr>
            <a:r>
              <a:rPr lang="zh-CN" altLang="en-US" smtClean="0"/>
              <a:t>密码至少包含</a:t>
            </a:r>
            <a:r>
              <a:rPr lang="en-US" altLang="zh-CN" smtClean="0"/>
              <a:t>6</a:t>
            </a:r>
            <a:r>
              <a:rPr lang="zh-CN" altLang="en-US" smtClean="0"/>
              <a:t>个字符，并且两次输入的密码必须一致</a:t>
            </a:r>
          </a:p>
        </p:txBody>
      </p:sp>
      <p:pic>
        <p:nvPicPr>
          <p:cNvPr id="20484" name="Picture 58" descr="练习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785813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图片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3643313"/>
            <a:ext cx="53879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142875" y="5000625"/>
            <a:ext cx="3071813" cy="720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/>
              <a:t>完成时间：</a:t>
            </a:r>
            <a:r>
              <a:rPr lang="en-US" altLang="zh-CN" b="1" dirty="0">
                <a:solidFill>
                  <a:srgbClr val="FF0000"/>
                </a:solidFill>
              </a:rPr>
              <a:t>25</a:t>
            </a:r>
            <a:r>
              <a:rPr lang="zh-CN" altLang="en-US" b="1" dirty="0">
                <a:solidFill>
                  <a:srgbClr val="FF0000"/>
                </a:solidFill>
              </a:rPr>
              <a:t>分钟</a:t>
            </a:r>
            <a:r>
              <a:rPr lang="zh-CN" altLang="en-US" b="1" dirty="0"/>
              <a:t> 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42938" y="6072188"/>
            <a:ext cx="1579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hlinkClick r:id="rId4" action="ppaction://hlinkfile"/>
              </a:rPr>
              <a:t>查看完整代码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共性问题集中讲解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2052638" y="4076700"/>
            <a:ext cx="4248150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b="1"/>
              <a:t>常见调试问题及解决办法</a:t>
            </a:r>
          </a:p>
          <a:p>
            <a:pPr algn="l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b="1"/>
              <a:t>代码规范问题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051050" y="2565400"/>
            <a:ext cx="4719638" cy="1158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/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小结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714375" y="1285875"/>
            <a:ext cx="8143875" cy="785813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zh-CN" altLang="en-US" smtClean="0"/>
              <a:t>编写如下图所示的注册页面，实现注册表单的验证功能</a:t>
            </a:r>
          </a:p>
        </p:txBody>
      </p:sp>
      <p:pic>
        <p:nvPicPr>
          <p:cNvPr id="22532" name="Picture 54" descr="现场编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928688"/>
            <a:ext cx="1047750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857375"/>
            <a:ext cx="6500813" cy="4746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38" y="2786063"/>
            <a:ext cx="1514475" cy="1133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313" y="2857500"/>
            <a:ext cx="3629025" cy="1133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625" y="3857625"/>
            <a:ext cx="1400175" cy="1133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43438" y="4143375"/>
            <a:ext cx="1571625" cy="1133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pic>
        <p:nvPicPr>
          <p:cNvPr id="7271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8625" y="5500688"/>
            <a:ext cx="2876550" cy="1133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pic>
        <p:nvPicPr>
          <p:cNvPr id="72712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86250" y="5500688"/>
            <a:ext cx="2819400" cy="1133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2643188" y="3857625"/>
            <a:ext cx="142875" cy="7143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3286125" y="3929063"/>
            <a:ext cx="642938" cy="64293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1785938" y="4500563"/>
            <a:ext cx="714375" cy="42862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3786188" y="4857750"/>
            <a:ext cx="857250" cy="7143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1857375" y="5143500"/>
            <a:ext cx="714375" cy="42862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 flipV="1">
            <a:off x="3571875" y="5143500"/>
            <a:ext cx="714375" cy="64293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文本框效果</a:t>
            </a:r>
            <a:endParaRPr lang="zh-CN" altLang="en-US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866775"/>
          </a:xfrm>
        </p:spPr>
        <p:txBody>
          <a:bodyPr/>
          <a:lstStyle/>
          <a:p>
            <a:pPr lvl="1"/>
            <a:r>
              <a:rPr lang="zh-CN" altLang="en-US" smtClean="0"/>
              <a:t>如何实现如图所示效果，完善验证</a:t>
            </a:r>
            <a:r>
              <a:rPr lang="en-US" altLang="zh-CN" smtClean="0"/>
              <a:t>Email的</a:t>
            </a:r>
            <a:r>
              <a:rPr lang="zh-CN" altLang="en-US" smtClean="0"/>
              <a:t>例子</a:t>
            </a:r>
          </a:p>
        </p:txBody>
      </p:sp>
      <p:pic>
        <p:nvPicPr>
          <p:cNvPr id="23556" name="Picture 49" descr="问题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92868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0" name="图片 14" descr="图6.15修改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1857375"/>
            <a:ext cx="36957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61" name="图片 13" descr="图6.1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3" y="1857375"/>
            <a:ext cx="36957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4214813" y="3211513"/>
            <a:ext cx="928687" cy="360362"/>
          </a:xfrm>
          <a:prstGeom prst="rightArrow">
            <a:avLst>
              <a:gd name="adj1" fmla="val 49861"/>
              <a:gd name="adj2" fmla="val 53117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pic>
        <p:nvPicPr>
          <p:cNvPr id="9" name="Picture 50" descr="分析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50" y="5357813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285875" y="5643563"/>
            <a:ext cx="75009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/>
              <a:t>使用文本框对象的相关属性、事件和方法实现此效果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文本框对象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785813" y="928688"/>
            <a:ext cx="7931150" cy="7953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文本框对象的属性、方法和事件</a:t>
            </a:r>
            <a:endParaRPr lang="zh-CN" altLang="en-US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63" y="1643063"/>
          <a:ext cx="8286809" cy="4706974"/>
        </p:xfrm>
        <a:graphic>
          <a:graphicData uri="http://schemas.openxmlformats.org/drawingml/2006/table">
            <a:tbl>
              <a:tblPr/>
              <a:tblGrid>
                <a:gridCol w="1143357"/>
                <a:gridCol w="1857039"/>
                <a:gridCol w="5286413"/>
              </a:tblGrid>
              <a:tr h="6429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类别</a:t>
                      </a:r>
                      <a:endParaRPr lang="zh-CN" sz="2000" kern="1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名称</a:t>
                      </a:r>
                      <a:endParaRPr lang="zh-CN" sz="2000" kern="1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描述</a:t>
                      </a:r>
                      <a:endParaRPr lang="zh-CN" altLang="en-US" sz="2000" kern="1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508004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ea"/>
                          <a:ea typeface="+mn-ea"/>
                          <a:cs typeface="Times New Roman"/>
                        </a:rPr>
                        <a:t>事件</a:t>
                      </a:r>
                    </a:p>
                  </a:txBody>
                  <a:tcPr marL="53591" marR="535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latin typeface="+mj-lt"/>
                          <a:ea typeface="宋体"/>
                          <a:cs typeface="Times New Roman"/>
                        </a:rPr>
                        <a:t>onblur</a:t>
                      </a:r>
                      <a:endParaRPr lang="zh-CN" sz="1800" b="1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3591" marR="535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ea"/>
                          <a:ea typeface="+mn-ea"/>
                          <a:cs typeface="Times New Roman"/>
                        </a:rPr>
                        <a:t>失去焦点，当光标离开某个文本框时触发</a:t>
                      </a:r>
                    </a:p>
                  </a:txBody>
                  <a:tcPr marL="53591" marR="535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latin typeface="+mj-lt"/>
                          <a:ea typeface="宋体"/>
                          <a:cs typeface="Times New Roman"/>
                        </a:rPr>
                        <a:t>onfocus</a:t>
                      </a:r>
                      <a:endParaRPr lang="zh-CN" sz="1800" b="1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3591" marR="535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ea"/>
                          <a:ea typeface="+mn-ea"/>
                          <a:cs typeface="Times New Roman"/>
                        </a:rPr>
                        <a:t>获得焦点，当光标进入某个文本框时触发</a:t>
                      </a:r>
                    </a:p>
                  </a:txBody>
                  <a:tcPr marL="53591" marR="535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+mj-lt"/>
                          <a:ea typeface="宋体"/>
                          <a:cs typeface="Times New Roman"/>
                        </a:rPr>
                        <a:t>onkeypress</a:t>
                      </a:r>
                      <a:endParaRPr lang="zh-CN" sz="1800" b="1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3591" marR="535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ea"/>
                          <a:ea typeface="+mn-ea"/>
                          <a:cs typeface="Times New Roman"/>
                        </a:rPr>
                        <a:t>某个键盘按键被按下并松开</a:t>
                      </a:r>
                    </a:p>
                  </a:txBody>
                  <a:tcPr marL="53591" marR="535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4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ea"/>
                          <a:ea typeface="+mn-ea"/>
                          <a:cs typeface="Times New Roman"/>
                        </a:rPr>
                        <a:t>方法</a:t>
                      </a:r>
                    </a:p>
                  </a:txBody>
                  <a:tcPr marL="53591" marR="535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+mj-lt"/>
                          <a:ea typeface="宋体"/>
                          <a:cs typeface="Times New Roman"/>
                        </a:rPr>
                        <a:t>blur()</a:t>
                      </a:r>
                      <a:endParaRPr lang="zh-CN" sz="1800" b="1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3591" marR="535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ea"/>
                          <a:ea typeface="+mn-ea"/>
                          <a:cs typeface="Times New Roman"/>
                        </a:rPr>
                        <a:t>从文本域中移开焦点</a:t>
                      </a:r>
                    </a:p>
                  </a:txBody>
                  <a:tcPr marL="53591" marR="535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+mj-lt"/>
                          <a:ea typeface="宋体"/>
                          <a:cs typeface="Times New Roman"/>
                        </a:rPr>
                        <a:t>focus()</a:t>
                      </a:r>
                      <a:endParaRPr lang="zh-CN" sz="1800" b="1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3591" marR="535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ea"/>
                          <a:ea typeface="+mn-ea"/>
                          <a:cs typeface="Times New Roman"/>
                        </a:rPr>
                        <a:t>在文本域中设置焦点，即获得鼠标光标</a:t>
                      </a:r>
                    </a:p>
                  </a:txBody>
                  <a:tcPr marL="53591" marR="535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+mj-lt"/>
                          <a:ea typeface="宋体"/>
                          <a:cs typeface="Times New Roman"/>
                        </a:rPr>
                        <a:t>select()</a:t>
                      </a:r>
                      <a:endParaRPr lang="zh-CN" sz="1800" b="1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3591" marR="535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ea"/>
                          <a:ea typeface="+mn-ea"/>
                          <a:cs typeface="Times New Roman"/>
                        </a:rPr>
                        <a:t>选取文本域中的内容</a:t>
                      </a:r>
                    </a:p>
                  </a:txBody>
                  <a:tcPr marL="53591" marR="535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ea"/>
                          <a:ea typeface="+mn-ea"/>
                          <a:cs typeface="Times New Roman"/>
                        </a:rPr>
                        <a:t>属性</a:t>
                      </a:r>
                    </a:p>
                  </a:txBody>
                  <a:tcPr marL="53591" marR="535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+mj-lt"/>
                          <a:ea typeface="宋体"/>
                          <a:cs typeface="Times New Roman"/>
                        </a:rPr>
                        <a:t>id</a:t>
                      </a:r>
                      <a:endParaRPr lang="zh-CN" sz="1800" b="1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3591" marR="535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ea"/>
                          <a:ea typeface="+mn-ea"/>
                          <a:cs typeface="Times New Roman"/>
                        </a:rPr>
                        <a:t>设置或返回文本域的</a:t>
                      </a:r>
                      <a:r>
                        <a:rPr lang="en-US" sz="1800" b="1" kern="100" dirty="0">
                          <a:latin typeface="+mn-ea"/>
                          <a:ea typeface="+mn-ea"/>
                          <a:cs typeface="Times New Roman"/>
                        </a:rPr>
                        <a:t>id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591" marR="535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j-lt"/>
                          <a:ea typeface="宋体"/>
                          <a:cs typeface="Times New Roman"/>
                        </a:rPr>
                        <a:t>value</a:t>
                      </a:r>
                      <a:endParaRPr lang="zh-CN" sz="1800" b="1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53591" marR="535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ea"/>
                          <a:ea typeface="+mn-ea"/>
                          <a:cs typeface="Times New Roman"/>
                        </a:rPr>
                        <a:t>设置或返回文本域的</a:t>
                      </a:r>
                      <a:r>
                        <a:rPr lang="en-US" sz="1800" b="1" kern="100" dirty="0">
                          <a:latin typeface="+mn-ea"/>
                          <a:ea typeface="+mn-ea"/>
                          <a:cs typeface="Times New Roman"/>
                        </a:rPr>
                        <a:t>value</a:t>
                      </a:r>
                      <a:r>
                        <a:rPr lang="zh-CN" sz="1800" b="1" kern="100" dirty="0">
                          <a:latin typeface="+mn-ea"/>
                          <a:ea typeface="+mn-ea"/>
                          <a:cs typeface="Times New Roman"/>
                        </a:rPr>
                        <a:t>属性的值</a:t>
                      </a:r>
                    </a:p>
                  </a:txBody>
                  <a:tcPr marL="53591" marR="5359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064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smtClean="0"/>
              <a:t>本章目标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276350"/>
            <a:ext cx="7931150" cy="25812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使用表单事件和脚本函数实现表单验证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String</a:t>
            </a:r>
            <a:r>
              <a:rPr lang="zh-CN" altLang="en-US" smtClean="0"/>
              <a:t>对象和文本框控件常用属性和方法实现客户端验证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制作文本框效果</a:t>
            </a:r>
            <a:r>
              <a:rPr lang="en-US" altLang="zh-CN" smtClean="0"/>
              <a:t>-1</a:t>
            </a:r>
            <a:endParaRPr lang="zh-CN" altLang="en-US" smtClean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927100" y="1214438"/>
            <a:ext cx="7931150" cy="938212"/>
          </a:xfrm>
        </p:spPr>
        <p:txBody>
          <a:bodyPr/>
          <a:lstStyle/>
          <a:p>
            <a:r>
              <a:rPr lang="zh-CN" altLang="en-US" smtClean="0"/>
              <a:t>清除文本框中初始内容，并设置边框为红色</a:t>
            </a:r>
          </a:p>
        </p:txBody>
      </p:sp>
      <p:sp>
        <p:nvSpPr>
          <p:cNvPr id="5" name="圆角矩形 11"/>
          <p:cNvSpPr>
            <a:spLocks noChangeArrowheads="1"/>
          </p:cNvSpPr>
          <p:nvPr/>
        </p:nvSpPr>
        <p:spPr bwMode="auto">
          <a:xfrm>
            <a:off x="571500" y="1928813"/>
            <a:ext cx="8143875" cy="3230562"/>
          </a:xfrm>
          <a:prstGeom prst="roundRect">
            <a:avLst>
              <a:gd name="adj" fmla="val 53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b="1" dirty="0">
                <a:latin typeface="+mj-lt"/>
              </a:rPr>
              <a:t>function </a:t>
            </a:r>
            <a:r>
              <a:rPr lang="en-US" b="1" dirty="0" err="1">
                <a:latin typeface="+mj-lt"/>
              </a:rPr>
              <a:t>clearText</a:t>
            </a:r>
            <a:r>
              <a:rPr lang="en-US" b="1" dirty="0">
                <a:latin typeface="+mj-lt"/>
              </a:rPr>
              <a:t>(){</a:t>
            </a:r>
            <a:endParaRPr lang="zh-CN" altLang="en-US" b="1" dirty="0">
              <a:latin typeface="+mj-lt"/>
            </a:endParaRPr>
          </a:p>
          <a:p>
            <a:pPr algn="l">
              <a:defRPr/>
            </a:pPr>
            <a:r>
              <a:rPr lang="en-US" b="1" dirty="0">
                <a:latin typeface="+mj-lt"/>
              </a:rPr>
              <a:t>    </a:t>
            </a:r>
            <a:r>
              <a:rPr lang="en-US" b="1" dirty="0" err="1">
                <a:latin typeface="+mj-lt"/>
              </a:rPr>
              <a:t>var</a:t>
            </a:r>
            <a:r>
              <a:rPr lang="en-US" b="1" dirty="0">
                <a:latin typeface="+mj-lt"/>
              </a:rPr>
              <a:t> mail=</a:t>
            </a:r>
            <a:r>
              <a:rPr lang="en-US" b="1" dirty="0" err="1">
                <a:latin typeface="+mj-lt"/>
              </a:rPr>
              <a:t>document.getElementById</a:t>
            </a:r>
            <a:r>
              <a:rPr lang="en-US" b="1" dirty="0">
                <a:latin typeface="+mj-lt"/>
              </a:rPr>
              <a:t>("email");</a:t>
            </a:r>
            <a:endParaRPr lang="zh-CN" altLang="en-US" b="1" dirty="0">
              <a:latin typeface="+mj-lt"/>
            </a:endParaRPr>
          </a:p>
          <a:p>
            <a:pPr algn="l">
              <a:defRPr/>
            </a:pPr>
            <a:r>
              <a:rPr lang="en-US" b="1" dirty="0">
                <a:latin typeface="+mj-lt"/>
              </a:rPr>
              <a:t>    if(</a:t>
            </a:r>
            <a:r>
              <a:rPr lang="en-US" b="1" dirty="0" err="1">
                <a:latin typeface="+mj-lt"/>
              </a:rPr>
              <a:t>mail.value</a:t>
            </a:r>
            <a:r>
              <a:rPr lang="en-US" b="1" dirty="0">
                <a:latin typeface="+mj-lt"/>
              </a:rPr>
              <a:t>=="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请输入正确的电子邮箱</a:t>
            </a:r>
            <a:r>
              <a:rPr lang="en-US" b="1" dirty="0">
                <a:latin typeface="+mj-lt"/>
              </a:rPr>
              <a:t>"){</a:t>
            </a:r>
            <a:endParaRPr lang="zh-CN" altLang="en-US" b="1" dirty="0">
              <a:latin typeface="+mj-lt"/>
            </a:endParaRPr>
          </a:p>
          <a:p>
            <a:pPr algn="l">
              <a:defRPr/>
            </a:pPr>
            <a:r>
              <a:rPr lang="en-US" b="1" dirty="0">
                <a:latin typeface="+mj-lt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mail.value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="";</a:t>
            </a:r>
            <a:endParaRPr lang="zh-CN" altLang="en-US" b="1" dirty="0">
              <a:solidFill>
                <a:srgbClr val="FF0000"/>
              </a:solidFill>
              <a:latin typeface="+mj-lt"/>
            </a:endParaRPr>
          </a:p>
          <a:p>
            <a:pPr algn="l"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mail.style.borderColor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="#ff0000";</a:t>
            </a:r>
            <a:endParaRPr lang="zh-CN" altLang="en-US" b="1" dirty="0">
              <a:solidFill>
                <a:srgbClr val="FF0000"/>
              </a:solidFill>
              <a:latin typeface="+mj-lt"/>
            </a:endParaRPr>
          </a:p>
          <a:p>
            <a:pPr algn="l">
              <a:defRPr/>
            </a:pPr>
            <a:r>
              <a:rPr lang="en-US" b="1" dirty="0">
                <a:latin typeface="+mj-lt"/>
              </a:rPr>
              <a:t>       }</a:t>
            </a:r>
            <a:endParaRPr lang="zh-CN" altLang="en-US" b="1" dirty="0">
              <a:latin typeface="+mj-lt"/>
            </a:endParaRPr>
          </a:p>
          <a:p>
            <a:pPr algn="l">
              <a:defRPr/>
            </a:pPr>
            <a:r>
              <a:rPr lang="en-US" b="1" dirty="0">
                <a:latin typeface="+mj-lt"/>
              </a:rPr>
              <a:t>}</a:t>
            </a:r>
            <a:endParaRPr lang="zh-CN" altLang="en-US" b="1" dirty="0">
              <a:latin typeface="+mj-lt"/>
            </a:endParaRPr>
          </a:p>
          <a:p>
            <a:pPr algn="l">
              <a:defRPr/>
            </a:pPr>
            <a:r>
              <a:rPr lang="en-US" b="1" dirty="0">
                <a:latin typeface="+mj-lt"/>
              </a:rPr>
              <a:t>……</a:t>
            </a:r>
            <a:endParaRPr lang="zh-CN" altLang="en-US" b="1" dirty="0">
              <a:latin typeface="+mj-lt"/>
            </a:endParaRPr>
          </a:p>
          <a:p>
            <a:pPr algn="l">
              <a:defRPr/>
            </a:pPr>
            <a:r>
              <a:rPr lang="en-US" b="1" dirty="0">
                <a:latin typeface="+mj-lt"/>
              </a:rPr>
              <a:t>    &lt;td&gt;Email</a:t>
            </a:r>
            <a:r>
              <a:rPr lang="zh-CN" altLang="en-US" b="1" dirty="0">
                <a:latin typeface="+mj-lt"/>
              </a:rPr>
              <a:t>：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&lt;input id="email" type="text"  class="inputs" value="</a:t>
            </a:r>
            <a:r>
              <a:rPr lang="zh-CN" altLang="en-US" b="1" dirty="0">
                <a:solidFill>
                  <a:srgbClr val="FF0000"/>
                </a:solidFill>
                <a:latin typeface="+mj-lt"/>
              </a:rPr>
              <a:t>请输入正确的电子邮箱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" 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onfocus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="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clearText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()"</a:t>
            </a:r>
            <a:r>
              <a:rPr lang="en-US" b="1" dirty="0">
                <a:latin typeface="+mj-lt"/>
              </a:rPr>
              <a:t>/&gt;&lt;/td&gt;</a:t>
            </a:r>
            <a:endParaRPr lang="zh-CN" altLang="en-US" b="1" dirty="0">
              <a:latin typeface="+mj-lt"/>
            </a:endParaRPr>
          </a:p>
          <a:p>
            <a:pPr algn="l">
              <a:defRPr/>
            </a:pPr>
            <a:r>
              <a:rPr lang="en-US" b="1" dirty="0">
                <a:latin typeface="+mj-lt"/>
              </a:rPr>
              <a:t>  &lt;/</a:t>
            </a:r>
            <a:r>
              <a:rPr lang="en-US" b="1" dirty="0" err="1">
                <a:latin typeface="+mj-lt"/>
              </a:rPr>
              <a:t>tr</a:t>
            </a:r>
            <a:r>
              <a:rPr lang="en-US" b="1" dirty="0">
                <a:latin typeface="+mj-lt"/>
              </a:rPr>
              <a:t>&gt;</a:t>
            </a:r>
            <a:endParaRPr lang="zh-CN" altLang="en-US" b="1" dirty="0">
              <a:latin typeface="+mj-lt"/>
            </a:endParaRPr>
          </a:p>
        </p:txBody>
      </p:sp>
      <p:pic>
        <p:nvPicPr>
          <p:cNvPr id="79874" name="图片 13" descr="图6.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13" y="2714625"/>
            <a:ext cx="45720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52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988" y="92868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制作文本框效果</a:t>
            </a:r>
            <a:r>
              <a:rPr lang="en-US" altLang="zh-CN" smtClean="0"/>
              <a:t>-2</a:t>
            </a:r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1141413" y="1071563"/>
            <a:ext cx="7645400" cy="1509712"/>
          </a:xfrm>
        </p:spPr>
        <p:txBody>
          <a:bodyPr/>
          <a:lstStyle/>
          <a:p>
            <a:r>
              <a:rPr lang="zh-CN" altLang="en-US" smtClean="0"/>
              <a:t>当用户输入无效的电子邮件地址，</a:t>
            </a:r>
            <a:r>
              <a:rPr lang="en-US" altLang="zh-CN" smtClean="0"/>
              <a:t>Email</a:t>
            </a:r>
            <a:r>
              <a:rPr lang="zh-CN" altLang="en-US" smtClean="0"/>
              <a:t>文本框中的内容将被自动选中并且高亮显示，提示用户重新输入</a:t>
            </a:r>
          </a:p>
        </p:txBody>
      </p:sp>
      <p:sp>
        <p:nvSpPr>
          <p:cNvPr id="4" name="圆角矩形 11"/>
          <p:cNvSpPr>
            <a:spLocks noChangeArrowheads="1"/>
          </p:cNvSpPr>
          <p:nvPr/>
        </p:nvSpPr>
        <p:spPr bwMode="auto">
          <a:xfrm>
            <a:off x="714375" y="2571750"/>
            <a:ext cx="7286625" cy="2232025"/>
          </a:xfrm>
          <a:prstGeom prst="roundRect">
            <a:avLst>
              <a:gd name="adj" fmla="val 53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b="1" dirty="0">
                <a:latin typeface="+mj-lt"/>
              </a:rPr>
              <a:t>if(</a:t>
            </a:r>
            <a:r>
              <a:rPr lang="en-US" b="1" dirty="0" err="1">
                <a:latin typeface="+mj-lt"/>
              </a:rPr>
              <a:t>mail.indexOf</a:t>
            </a:r>
            <a:r>
              <a:rPr lang="en-US" b="1" dirty="0">
                <a:latin typeface="+mj-lt"/>
              </a:rPr>
              <a:t>("@")==-1 || </a:t>
            </a:r>
            <a:r>
              <a:rPr lang="en-US" b="1" dirty="0" err="1">
                <a:latin typeface="+mj-lt"/>
              </a:rPr>
              <a:t>mail.indexOf</a:t>
            </a:r>
            <a:r>
              <a:rPr lang="en-US" b="1" dirty="0">
                <a:latin typeface="+mj-lt"/>
              </a:rPr>
              <a:t>(".")==-1){</a:t>
            </a:r>
          </a:p>
          <a:p>
            <a:pPr algn="l">
              <a:lnSpc>
                <a:spcPct val="150000"/>
              </a:lnSpc>
              <a:defRPr/>
            </a:pPr>
            <a:r>
              <a:rPr lang="en-US" b="1" dirty="0">
                <a:latin typeface="+mj-lt"/>
              </a:rPr>
              <a:t>    alert("Email</a:t>
            </a:r>
            <a:r>
              <a:rPr lang="zh-CN" altLang="en-US" b="1" dirty="0">
                <a:latin typeface="+mj-lt"/>
              </a:rPr>
              <a:t>格式不正确</a:t>
            </a:r>
            <a:r>
              <a:rPr lang="en-US" altLang="zh-CN" b="1" dirty="0">
                <a:latin typeface="+mj-lt"/>
              </a:rPr>
              <a:t>\</a:t>
            </a:r>
            <a:r>
              <a:rPr lang="en-US" b="1" dirty="0">
                <a:latin typeface="+mj-lt"/>
              </a:rPr>
              <a:t>n</a:t>
            </a:r>
            <a:r>
              <a:rPr lang="zh-CN" altLang="en-US" b="1" dirty="0">
                <a:latin typeface="+mj-lt"/>
              </a:rPr>
              <a:t>必须包含符号</a:t>
            </a:r>
            <a:r>
              <a:rPr lang="en-US" altLang="zh-CN" b="1" dirty="0">
                <a:latin typeface="+mj-lt"/>
              </a:rPr>
              <a:t>@</a:t>
            </a:r>
            <a:r>
              <a:rPr lang="zh-CN" altLang="en-US" b="1" dirty="0">
                <a:latin typeface="+mj-lt"/>
              </a:rPr>
              <a:t>和</a:t>
            </a:r>
            <a:r>
              <a:rPr lang="en-US" altLang="zh-CN" b="1" dirty="0">
                <a:latin typeface="+mj-lt"/>
              </a:rPr>
              <a:t>.");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+mj-lt"/>
              </a:rPr>
              <a:t>document.getElementById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("email").select();</a:t>
            </a:r>
          </a:p>
          <a:p>
            <a:pPr algn="l">
              <a:lnSpc>
                <a:spcPct val="150000"/>
              </a:lnSpc>
              <a:defRPr/>
            </a:pPr>
            <a:r>
              <a:rPr lang="en-US" b="1" dirty="0">
                <a:latin typeface="+mj-lt"/>
              </a:rPr>
              <a:t>    return false;</a:t>
            </a:r>
          </a:p>
          <a:p>
            <a:pPr algn="l">
              <a:lnSpc>
                <a:spcPct val="150000"/>
              </a:lnSpc>
              <a:defRPr/>
            </a:pPr>
            <a:r>
              <a:rPr lang="en-US" b="1" dirty="0">
                <a:latin typeface="+mj-lt"/>
              </a:rPr>
              <a:t>}</a:t>
            </a:r>
            <a:endParaRPr lang="zh-CN" altLang="en-US" b="1" dirty="0">
              <a:latin typeface="+mj-lt"/>
            </a:endParaRPr>
          </a:p>
        </p:txBody>
      </p:sp>
      <p:pic>
        <p:nvPicPr>
          <p:cNvPr id="80898" name="图片 16" descr="图6.17修改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0" y="2214563"/>
            <a:ext cx="4591050" cy="39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52" descr="示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857250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631" name="Group 15"/>
          <p:cNvGrpSpPr>
            <a:grpSpLocks/>
          </p:cNvGrpSpPr>
          <p:nvPr/>
        </p:nvGrpSpPr>
        <p:grpSpPr bwMode="auto">
          <a:xfrm>
            <a:off x="1643063" y="6215063"/>
            <a:ext cx="4786312" cy="463550"/>
            <a:chOff x="1837" y="3748"/>
            <a:chExt cx="3266" cy="292"/>
          </a:xfrm>
        </p:grpSpPr>
        <p:sp>
          <p:nvSpPr>
            <p:cNvPr id="26632" name="AutoShape 12"/>
            <p:cNvSpPr>
              <a:spLocks noChangeArrowheads="1"/>
            </p:cNvSpPr>
            <p:nvPr/>
          </p:nvSpPr>
          <p:spPr bwMode="auto">
            <a:xfrm>
              <a:off x="1837" y="3748"/>
              <a:ext cx="3266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  <a:headEnd/>
              <a:tailEnd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6633" name="Picture 13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73" y="3748"/>
              <a:ext cx="418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6634" name="Text Box 14"/>
            <p:cNvSpPr txBox="1">
              <a:spLocks noChangeArrowheads="1"/>
            </p:cNvSpPr>
            <p:nvPr/>
          </p:nvSpPr>
          <p:spPr bwMode="auto">
            <a:xfrm>
              <a:off x="2360" y="3748"/>
              <a:ext cx="2516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/>
                <a:t>演示示例：</a:t>
              </a:r>
              <a:r>
                <a:rPr lang="zh-CN" altLang="en-US" b="1">
                  <a:hlinkClick r:id="rId5" action="ppaction://hlinkfile"/>
                </a:rPr>
                <a:t>动态改变文本框效果</a:t>
              </a:r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文本提示特效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998538" y="1143000"/>
            <a:ext cx="7931150" cy="866775"/>
          </a:xfrm>
        </p:spPr>
        <p:txBody>
          <a:bodyPr/>
          <a:lstStyle/>
          <a:p>
            <a:r>
              <a:rPr lang="zh-CN" altLang="en-US" smtClean="0"/>
              <a:t>如何实现如图所示的文本提示特效？</a:t>
            </a:r>
          </a:p>
        </p:txBody>
      </p:sp>
      <p:pic>
        <p:nvPicPr>
          <p:cNvPr id="81922" name="图片 22" descr="图6.19修改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88" y="1785938"/>
            <a:ext cx="4857750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49" descr="问题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" y="1025525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0" descr="分析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3" y="2214563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14438" y="2357438"/>
            <a:ext cx="7643812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800" b="1" dirty="0">
                <a:latin typeface="+mj-ea"/>
                <a:ea typeface="+mj-ea"/>
              </a:rPr>
              <a:t>文本框失去焦点事件</a:t>
            </a:r>
            <a:r>
              <a:rPr lang="en-US" altLang="zh-CN" sz="2800" b="1" dirty="0" err="1">
                <a:latin typeface="+mj-ea"/>
                <a:ea typeface="+mj-ea"/>
              </a:rPr>
              <a:t>onblur</a:t>
            </a:r>
            <a:endParaRPr lang="en-US" altLang="zh-CN" sz="2800" b="1" dirty="0">
              <a:latin typeface="+mj-ea"/>
              <a:ea typeface="+mj-ea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800" b="1" dirty="0">
                <a:latin typeface="+mj-ea"/>
                <a:ea typeface="+mj-ea"/>
              </a:rPr>
              <a:t>使用</a:t>
            </a:r>
            <a:r>
              <a:rPr lang="en-US" altLang="zh-CN" sz="2800" b="1" dirty="0" err="1">
                <a:latin typeface="+mj-ea"/>
                <a:ea typeface="+mj-ea"/>
              </a:rPr>
              <a:t>innerHTML属性</a:t>
            </a:r>
            <a:r>
              <a:rPr lang="zh-CN" altLang="en-US" sz="2800" b="1" dirty="0">
                <a:latin typeface="+mj-ea"/>
                <a:ea typeface="+mj-ea"/>
              </a:rPr>
              <a:t>动态改</a:t>
            </a:r>
            <a:r>
              <a:rPr lang="en-US" altLang="zh-CN" sz="2800" b="1" dirty="0" err="1">
                <a:latin typeface="+mj-ea"/>
                <a:ea typeface="+mj-ea"/>
              </a:rPr>
              <a:t>div添中内容</a:t>
            </a:r>
            <a:endParaRPr lang="zh-CN" altLang="en-US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文本提示特效代码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1000125" y="1071563"/>
            <a:ext cx="4959350" cy="652462"/>
          </a:xfrm>
        </p:spPr>
        <p:txBody>
          <a:bodyPr/>
          <a:lstStyle/>
          <a:p>
            <a:r>
              <a:rPr lang="en-US" altLang="zh-CN" smtClean="0"/>
              <a:t>提示Email不能为空</a:t>
            </a:r>
            <a:endParaRPr lang="zh-CN" altLang="en-US" smtClean="0"/>
          </a:p>
        </p:txBody>
      </p:sp>
      <p:pic>
        <p:nvPicPr>
          <p:cNvPr id="28676" name="Picture 52" descr="示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8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圆角矩形 11"/>
          <p:cNvSpPr>
            <a:spLocks noChangeArrowheads="1"/>
          </p:cNvSpPr>
          <p:nvPr/>
        </p:nvSpPr>
        <p:spPr bwMode="auto">
          <a:xfrm>
            <a:off x="642938" y="1643063"/>
            <a:ext cx="8001000" cy="4513262"/>
          </a:xfrm>
          <a:prstGeom prst="roundRect">
            <a:avLst>
              <a:gd name="adj" fmla="val 535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/>
              <a:t>function checkEmail(){</a:t>
            </a:r>
          </a:p>
          <a:p>
            <a:pPr algn="l">
              <a:lnSpc>
                <a:spcPct val="150000"/>
              </a:lnSpc>
            </a:pPr>
            <a:r>
              <a:rPr lang="en-US" altLang="zh-CN" b="1"/>
              <a:t>    var mail= document.getElementById ("email");</a:t>
            </a:r>
          </a:p>
          <a:p>
            <a:pPr algn="l">
              <a:lnSpc>
                <a:spcPct val="150000"/>
              </a:lnSpc>
            </a:pPr>
            <a:r>
              <a:rPr lang="en-US" altLang="zh-CN" b="1"/>
              <a:t>    var divID= document.getElementById ("DivEmail");</a:t>
            </a:r>
          </a:p>
          <a:p>
            <a:pPr algn="l">
              <a:lnSpc>
                <a:spcPct val="150000"/>
              </a:lnSpc>
            </a:pPr>
            <a:r>
              <a:rPr lang="en-US" altLang="zh-CN" b="1"/>
              <a:t>    divID.innerHTML="";</a:t>
            </a:r>
          </a:p>
          <a:p>
            <a:pPr algn="l">
              <a:lnSpc>
                <a:spcPct val="150000"/>
              </a:lnSpc>
            </a:pPr>
            <a:r>
              <a:rPr lang="en-US" altLang="zh-CN" b="1"/>
              <a:t>    if(mail.value==""){</a:t>
            </a:r>
          </a:p>
          <a:p>
            <a:pPr algn="l">
              <a:lnSpc>
                <a:spcPct val="150000"/>
              </a:lnSpc>
            </a:pPr>
            <a:r>
              <a:rPr lang="en-US" altLang="zh-CN" b="1"/>
              <a:t>         </a:t>
            </a:r>
            <a:r>
              <a:rPr lang="en-US" altLang="zh-CN" b="1">
                <a:solidFill>
                  <a:srgbClr val="FF0000"/>
                </a:solidFill>
              </a:rPr>
              <a:t>divID.innerHTML="Email</a:t>
            </a:r>
            <a:r>
              <a:rPr lang="zh-CN" altLang="en-US" b="1">
                <a:solidFill>
                  <a:srgbClr val="FF0000"/>
                </a:solidFill>
              </a:rPr>
              <a:t>不能为空</a:t>
            </a:r>
            <a:r>
              <a:rPr lang="en-US" altLang="zh-CN" b="1">
                <a:solidFill>
                  <a:srgbClr val="FF0000"/>
                </a:solidFill>
              </a:rPr>
              <a:t>";</a:t>
            </a:r>
          </a:p>
          <a:p>
            <a:pPr algn="l">
              <a:lnSpc>
                <a:spcPct val="150000"/>
              </a:lnSpc>
            </a:pPr>
            <a:r>
              <a:rPr lang="en-US" altLang="zh-CN" b="1"/>
              <a:t>         return false;</a:t>
            </a:r>
          </a:p>
          <a:p>
            <a:pPr algn="l">
              <a:lnSpc>
                <a:spcPct val="150000"/>
              </a:lnSpc>
            </a:pPr>
            <a:r>
              <a:rPr lang="en-US" altLang="zh-CN" b="1"/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zh-CN" b="1"/>
              <a:t>……</a:t>
            </a:r>
          </a:p>
          <a:p>
            <a:pPr algn="l"/>
            <a:r>
              <a:rPr lang="en-US" altLang="zh-CN" b="1"/>
              <a:t>&lt;input id="email" type="text" class="inputs"  </a:t>
            </a:r>
            <a:r>
              <a:rPr lang="en-US" altLang="zh-CN" b="1">
                <a:solidFill>
                  <a:srgbClr val="FF0000"/>
                </a:solidFill>
              </a:rPr>
              <a:t>onblur="checkEmail()"</a:t>
            </a:r>
            <a:r>
              <a:rPr lang="en-US" altLang="zh-CN" b="1"/>
              <a:t>/&gt;</a:t>
            </a:r>
            <a:endParaRPr lang="zh-CN" altLang="en-US" b="1"/>
          </a:p>
          <a:p>
            <a:pPr algn="l"/>
            <a:r>
              <a:rPr lang="en-US" altLang="zh-CN" b="1">
                <a:solidFill>
                  <a:srgbClr val="FF0000"/>
                </a:solidFill>
              </a:rPr>
              <a:t>&lt;div class="red" id="DivEmail"&gt;&lt;/div&gt;</a:t>
            </a:r>
            <a:endParaRPr lang="zh-CN" altLang="en-US" b="1">
              <a:solidFill>
                <a:srgbClr val="FF0000"/>
              </a:solidFill>
            </a:endParaRPr>
          </a:p>
        </p:txBody>
      </p:sp>
      <p:grpSp>
        <p:nvGrpSpPr>
          <p:cNvPr id="28678" name="Group 15"/>
          <p:cNvGrpSpPr>
            <a:grpSpLocks/>
          </p:cNvGrpSpPr>
          <p:nvPr/>
        </p:nvGrpSpPr>
        <p:grpSpPr bwMode="auto">
          <a:xfrm>
            <a:off x="1643063" y="6323013"/>
            <a:ext cx="4786312" cy="463550"/>
            <a:chOff x="1837" y="3748"/>
            <a:chExt cx="3266" cy="292"/>
          </a:xfrm>
        </p:grpSpPr>
        <p:sp>
          <p:nvSpPr>
            <p:cNvPr id="28679" name="AutoShape 12"/>
            <p:cNvSpPr>
              <a:spLocks noChangeArrowheads="1"/>
            </p:cNvSpPr>
            <p:nvPr/>
          </p:nvSpPr>
          <p:spPr bwMode="auto">
            <a:xfrm>
              <a:off x="1837" y="3748"/>
              <a:ext cx="3266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  <a:headEnd/>
              <a:tailEnd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8680" name="Picture 13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73" y="3748"/>
              <a:ext cx="418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8681" name="Text Box 14"/>
            <p:cNvSpPr txBox="1">
              <a:spLocks noChangeArrowheads="1"/>
            </p:cNvSpPr>
            <p:nvPr/>
          </p:nvSpPr>
          <p:spPr bwMode="auto">
            <a:xfrm>
              <a:off x="2360" y="3748"/>
              <a:ext cx="2516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/>
                <a:t>演示示例：</a:t>
              </a:r>
              <a:r>
                <a:rPr lang="zh-CN" altLang="en-US" b="1">
                  <a:hlinkClick r:id="rId4" action="ppaction://hlinkfile"/>
                </a:rPr>
                <a:t>制作文本输入提示特效</a:t>
              </a:r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练习</a:t>
            </a:r>
            <a:r>
              <a:rPr lang="en-US" altLang="zh-CN" smtClean="0"/>
              <a:t>-</a:t>
            </a:r>
            <a:r>
              <a:rPr lang="zh-CN" smtClean="0"/>
              <a:t>文本输入提示</a:t>
            </a:r>
            <a:r>
              <a:rPr lang="zh-CN" altLang="en-US" smtClean="0"/>
              <a:t>特效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857250" y="1214438"/>
            <a:ext cx="8143875" cy="27860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需求说明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zh-CN" altLang="en-US" smtClean="0"/>
              <a:t>名字和姓氏均不能为空，并且不能有数字</a:t>
            </a:r>
          </a:p>
          <a:p>
            <a:pPr lvl="1">
              <a:lnSpc>
                <a:spcPct val="150000"/>
              </a:lnSpc>
            </a:pPr>
            <a:r>
              <a:rPr lang="zh-CN" altLang="en-US" smtClean="0"/>
              <a:t>密码不能少于</a:t>
            </a:r>
            <a:r>
              <a:rPr lang="en-US" altLang="zh-CN" smtClean="0"/>
              <a:t>6</a:t>
            </a:r>
            <a:r>
              <a:rPr lang="zh-CN" altLang="en-US" smtClean="0"/>
              <a:t>位，两次输入的密码必须相同</a:t>
            </a:r>
          </a:p>
          <a:p>
            <a:pPr lvl="1">
              <a:lnSpc>
                <a:spcPct val="150000"/>
              </a:lnSpc>
            </a:pPr>
            <a:r>
              <a:rPr lang="zh-CN" altLang="en-US" smtClean="0"/>
              <a:t>电子邮箱不能为空，并且必须包含符号“</a:t>
            </a:r>
            <a:r>
              <a:rPr lang="en-US" altLang="zh-CN" smtClean="0"/>
              <a:t>@”</a:t>
            </a:r>
            <a:r>
              <a:rPr lang="zh-CN" altLang="en-US" smtClean="0"/>
              <a:t>和“</a:t>
            </a:r>
            <a:r>
              <a:rPr lang="en-US" altLang="zh-CN" smtClean="0"/>
              <a:t>.”</a:t>
            </a:r>
          </a:p>
        </p:txBody>
      </p:sp>
      <p:pic>
        <p:nvPicPr>
          <p:cNvPr id="29700" name="Picture 58" descr="练习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" y="785813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5643563" y="5929313"/>
            <a:ext cx="2349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hlinkClick r:id="rId4" action="ppaction://hlinkfile"/>
              </a:rPr>
              <a:t>查看完整代码</a:t>
            </a:r>
            <a:endParaRPr lang="zh-CN" altLang="en-US" sz="2800" b="1"/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500063" y="5786438"/>
            <a:ext cx="3071812" cy="720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/>
              <a:t>完成时间：</a:t>
            </a:r>
            <a:r>
              <a:rPr lang="en-US" altLang="zh-CN" b="1" dirty="0">
                <a:solidFill>
                  <a:srgbClr val="FF0000"/>
                </a:solidFill>
              </a:rPr>
              <a:t>25</a:t>
            </a:r>
            <a:r>
              <a:rPr lang="zh-CN" altLang="en-US" b="1" dirty="0">
                <a:solidFill>
                  <a:srgbClr val="FF0000"/>
                </a:solidFill>
              </a:rPr>
              <a:t>分钟</a:t>
            </a:r>
            <a:r>
              <a:rPr lang="zh-CN" altLang="en-US" b="1" dirty="0"/>
              <a:t> </a:t>
            </a:r>
          </a:p>
        </p:txBody>
      </p:sp>
      <p:pic>
        <p:nvPicPr>
          <p:cNvPr id="31752" name="图片 1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7375" y="1785938"/>
            <a:ext cx="5143500" cy="3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共性问题集中讲解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2052638" y="4076700"/>
            <a:ext cx="4248150" cy="77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b="1"/>
              <a:t>常见调试问题及解决办法</a:t>
            </a:r>
          </a:p>
          <a:p>
            <a:pPr algn="l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b="1"/>
              <a:t>代码规范问题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051050" y="2565400"/>
            <a:ext cx="4719638" cy="1158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/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总结</a:t>
            </a:r>
          </a:p>
        </p:txBody>
      </p:sp>
      <p:pic>
        <p:nvPicPr>
          <p:cNvPr id="31747" name="Picture 54" descr="现场编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928688"/>
            <a:ext cx="1047750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38" y="2071688"/>
            <a:ext cx="6429375" cy="4686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sp>
        <p:nvSpPr>
          <p:cNvPr id="19" name="TextBox 18"/>
          <p:cNvSpPr txBox="1"/>
          <p:nvPr/>
        </p:nvSpPr>
        <p:spPr>
          <a:xfrm>
            <a:off x="1419225" y="1071563"/>
            <a:ext cx="7224713" cy="1477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2" algn="l">
              <a:lnSpc>
                <a:spcPct val="150000"/>
              </a:lnSpc>
              <a:defRPr/>
            </a:pPr>
            <a:r>
              <a:rPr lang="zh-CN" altLang="en-US" sz="2000" b="1" dirty="0">
                <a:latin typeface="+mn-ea"/>
                <a:ea typeface="+mn-ea"/>
              </a:rPr>
              <a:t>修改小结练习，使用</a:t>
            </a:r>
            <a:r>
              <a:rPr lang="en-US" altLang="zh-CN" sz="2000" b="1" dirty="0" err="1">
                <a:latin typeface="+mn-ea"/>
                <a:ea typeface="+mn-ea"/>
              </a:rPr>
              <a:t>JavaScript实现文本输入提示特效，页面效果如图所示</a:t>
            </a:r>
            <a:endParaRPr lang="zh-CN" altLang="en-US" sz="2000" b="1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defRPr/>
            </a:pPr>
            <a:endParaRPr lang="zh-CN" altLang="en-US" sz="20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什么需要表单验证</a:t>
            </a:r>
            <a:endParaRPr lang="zh-CN" altLang="en-US" smtClean="0"/>
          </a:p>
        </p:txBody>
      </p:sp>
      <p:sp>
        <p:nvSpPr>
          <p:cNvPr id="4" name="Rectangle 35"/>
          <p:cNvSpPr>
            <a:spLocks noGrp="1" noChangeArrowheads="1"/>
          </p:cNvSpPr>
          <p:nvPr>
            <p:ph idx="1"/>
          </p:nvPr>
        </p:nvSpPr>
        <p:spPr>
          <a:xfrm>
            <a:off x="755650" y="1071563"/>
            <a:ext cx="7931150" cy="185737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zh-CN" altLang="en-US" smtClean="0"/>
              <a:t>减轻服务器的压力</a:t>
            </a:r>
            <a:endParaRPr lang="en-US" altLang="zh-CN" smtClean="0"/>
          </a:p>
          <a:p>
            <a:pPr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zh-CN" altLang="en-US" smtClean="0"/>
              <a:t>保证输入的数据符合要求</a:t>
            </a:r>
            <a:endParaRPr lang="en-US" altLang="zh-CN" smtClean="0"/>
          </a:p>
        </p:txBody>
      </p:sp>
      <p:pic>
        <p:nvPicPr>
          <p:cNvPr id="8196" name="图片 1" descr="Snap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75" y="2714625"/>
            <a:ext cx="6143625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表单验证的内容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714375" y="1143000"/>
            <a:ext cx="7931150" cy="36433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日期是否有效或日期格式是否正确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表单元素是否为空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用户名和密码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E-mail</a:t>
            </a:r>
            <a:r>
              <a:rPr lang="zh-CN" altLang="en-US" smtClean="0"/>
              <a:t>地址是否正确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身份证号码等是否是数字</a:t>
            </a:r>
            <a:endParaRPr lang="en-US" altLang="zh-CN" smtClean="0"/>
          </a:p>
        </p:txBody>
      </p:sp>
      <p:pic>
        <p:nvPicPr>
          <p:cNvPr id="9223" name="图片 2" descr="图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5" y="1285875"/>
            <a:ext cx="481965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表单验证思路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642938" y="1285875"/>
            <a:ext cx="7643812" cy="16430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mtClean="0"/>
              <a:t>    当输入的表单数据不符合要求时，如何编写脚本来进行提示？</a:t>
            </a:r>
            <a:endParaRPr lang="en-US" altLang="zh-CN" smtClean="0"/>
          </a:p>
        </p:txBody>
      </p:sp>
      <p:pic>
        <p:nvPicPr>
          <p:cNvPr id="10244" name="Picture 51" descr="提问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928688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图片 3" descr="图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0" y="2071688"/>
            <a:ext cx="46545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0" descr="分析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0" y="3071813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000125" y="3429000"/>
            <a:ext cx="7715250" cy="22685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 algn="l">
              <a:lnSpc>
                <a:spcPts val="4400"/>
              </a:lnSpc>
              <a:buFont typeface="+mj-lt"/>
              <a:buAutoNum type="arabicPeriod"/>
              <a:defRPr/>
            </a:pPr>
            <a:r>
              <a:rPr lang="zh-CN" altLang="en-US" sz="2800" b="1" dirty="0">
                <a:latin typeface="+mn-ea"/>
                <a:ea typeface="+mn-ea"/>
              </a:rPr>
              <a:t>获得表单元素值</a:t>
            </a:r>
            <a:endParaRPr lang="en-US" altLang="zh-CN" sz="2800" b="1" dirty="0">
              <a:latin typeface="+mn-ea"/>
              <a:ea typeface="+mn-ea"/>
            </a:endParaRPr>
          </a:p>
          <a:p>
            <a:pPr marL="514350" indent="-514350" algn="l">
              <a:lnSpc>
                <a:spcPts val="4400"/>
              </a:lnSpc>
              <a:buFont typeface="+mj-lt"/>
              <a:buAutoNum type="arabicPeriod"/>
              <a:defRPr/>
            </a:pPr>
            <a:r>
              <a:rPr lang="en-US" altLang="zh-CN" sz="2800" b="1" dirty="0" err="1">
                <a:latin typeface="+mn-ea"/>
                <a:ea typeface="+mn-ea"/>
              </a:rPr>
              <a:t>使用JavaScript的一些方法对数据进行判断</a:t>
            </a:r>
            <a:endParaRPr lang="en-US" altLang="zh-CN" sz="2800" b="1" dirty="0">
              <a:latin typeface="+mn-ea"/>
              <a:ea typeface="+mn-ea"/>
            </a:endParaRPr>
          </a:p>
          <a:p>
            <a:pPr marL="514350" indent="-514350" algn="l">
              <a:lnSpc>
                <a:spcPts val="4400"/>
              </a:lnSpc>
              <a:buFont typeface="+mj-lt"/>
              <a:buAutoNum type="arabicPeriod"/>
              <a:defRPr/>
            </a:pPr>
            <a:r>
              <a:rPr lang="en-US" altLang="zh-CN" sz="2800" b="1" dirty="0" err="1">
                <a:latin typeface="+mn-ea"/>
                <a:ea typeface="+mn-ea"/>
              </a:rPr>
              <a:t>当表单提示时，触发</a:t>
            </a:r>
            <a:r>
              <a:rPr lang="en-US" sz="2800" b="1" dirty="0">
                <a:latin typeface="+mn-ea"/>
                <a:ea typeface="+mn-ea"/>
              </a:rPr>
              <a:t> </a:t>
            </a:r>
            <a:r>
              <a:rPr lang="en-US" sz="2800" b="1" dirty="0" err="1">
                <a:latin typeface="+mn-ea"/>
                <a:ea typeface="+mn-ea"/>
              </a:rPr>
              <a:t>onsubmit</a:t>
            </a:r>
            <a:r>
              <a:rPr lang="zh-CN" altLang="en-US" sz="2800" b="1" dirty="0">
                <a:latin typeface="+mn-ea"/>
                <a:ea typeface="+mn-ea"/>
              </a:rPr>
              <a:t>事件，对获取的数据进行验证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String对象</a:t>
            </a:r>
            <a:endParaRPr lang="zh-CN" altLang="en-US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1295400"/>
          </a:xfrm>
        </p:spPr>
        <p:txBody>
          <a:bodyPr/>
          <a:lstStyle/>
          <a:p>
            <a:r>
              <a:rPr lang="zh-CN" altLang="en-US" smtClean="0"/>
              <a:t>字符串对象的属性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     </a:t>
            </a:r>
            <a:r>
              <a:rPr lang="zh-CN" altLang="en-US" smtClean="0"/>
              <a:t>字符串对象</a:t>
            </a:r>
            <a:r>
              <a:rPr lang="en-US" altLang="zh-CN" smtClean="0"/>
              <a:t>.length</a:t>
            </a:r>
            <a:endParaRPr lang="zh-CN" altLang="en-US" smtClean="0"/>
          </a:p>
        </p:txBody>
      </p:sp>
      <p:pic>
        <p:nvPicPr>
          <p:cNvPr id="11268" name="Picture 53" descr="语法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2239963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圆角矩形 11"/>
          <p:cNvSpPr>
            <a:spLocks noChangeArrowheads="1"/>
          </p:cNvSpPr>
          <p:nvPr/>
        </p:nvSpPr>
        <p:spPr bwMode="auto">
          <a:xfrm>
            <a:off x="714375" y="3429000"/>
            <a:ext cx="5143500" cy="1328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2400" b="1"/>
              <a:t>var str="this is JavaScript";</a:t>
            </a:r>
          </a:p>
          <a:p>
            <a:pPr algn="l">
              <a:lnSpc>
                <a:spcPct val="150000"/>
              </a:lnSpc>
            </a:pPr>
            <a:r>
              <a:rPr lang="en-US" altLang="en-US" sz="2400" b="1"/>
              <a:t>var strLength=str.length;</a:t>
            </a:r>
            <a:endParaRPr lang="en-US" altLang="zh-CN" sz="2400" b="1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571750" y="5286375"/>
            <a:ext cx="1357313" cy="714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defRPr/>
            </a:pPr>
            <a:r>
              <a:rPr lang="zh-CN" altLang="en-US" sz="3600" b="1" dirty="0"/>
              <a:t> </a:t>
            </a:r>
            <a:r>
              <a:rPr lang="en-US" altLang="zh-CN" sz="3600" b="1" dirty="0"/>
              <a:t>18</a:t>
            </a:r>
            <a:endParaRPr lang="zh-CN" altLang="en-US" sz="3600" b="1" dirty="0"/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3071813" y="4786313"/>
            <a:ext cx="360362" cy="504825"/>
          </a:xfrm>
          <a:prstGeom prst="downArrow">
            <a:avLst>
              <a:gd name="adj1" fmla="val 50000"/>
              <a:gd name="adj2" fmla="val 35022"/>
            </a:avLst>
          </a:prstGeom>
          <a:gradFill rotWithShape="1">
            <a:gsLst>
              <a:gs pos="0">
                <a:srgbClr val="FFFFFF"/>
              </a:gs>
              <a:gs pos="100000">
                <a:srgbClr val="B563CF"/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String对象</a:t>
            </a:r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755650" y="1071563"/>
            <a:ext cx="7931150" cy="723900"/>
          </a:xfrm>
        </p:spPr>
        <p:txBody>
          <a:bodyPr/>
          <a:lstStyle/>
          <a:p>
            <a:r>
              <a:rPr lang="zh-CN" altLang="en-US" smtClean="0"/>
              <a:t>字符串对象的方法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1643063" y="1714500"/>
            <a:ext cx="4214812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b="1" dirty="0">
                <a:latin typeface="+mn-ea"/>
                <a:ea typeface="+mn-ea"/>
              </a:rPr>
              <a:t>字符串对象</a:t>
            </a:r>
            <a:r>
              <a:rPr lang="en-US" sz="2800" b="1" dirty="0">
                <a:latin typeface="+mn-ea"/>
                <a:ea typeface="+mn-ea"/>
              </a:rPr>
              <a:t>.</a:t>
            </a:r>
            <a:r>
              <a:rPr lang="zh-CN" altLang="en-US" sz="2800" b="1" dirty="0">
                <a:latin typeface="+mn-ea"/>
                <a:ea typeface="+mn-ea"/>
              </a:rPr>
              <a:t>方法名</a:t>
            </a:r>
            <a:r>
              <a:rPr lang="en-US" sz="2800" b="1" dirty="0">
                <a:latin typeface="+mn-ea"/>
                <a:ea typeface="+mn-ea"/>
              </a:rPr>
              <a:t>( )</a:t>
            </a:r>
            <a:endParaRPr lang="zh-CN" altLang="en-US" sz="2800" b="1" dirty="0">
              <a:latin typeface="+mn-ea"/>
              <a:ea typeface="+mn-ea"/>
            </a:endParaRPr>
          </a:p>
        </p:txBody>
      </p:sp>
      <p:pic>
        <p:nvPicPr>
          <p:cNvPr id="12293" name="Picture 53" descr="语法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1643063"/>
            <a:ext cx="917575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85750" y="2500313"/>
          <a:ext cx="8643999" cy="3980116"/>
        </p:xfrm>
        <a:graphic>
          <a:graphicData uri="http://schemas.openxmlformats.org/drawingml/2006/table">
            <a:tbl>
              <a:tblPr/>
              <a:tblGrid>
                <a:gridCol w="2985131"/>
                <a:gridCol w="5658868"/>
              </a:tblGrid>
              <a:tr h="5715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方法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</a:tr>
              <a:tr h="4694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latin typeface="+mj-lt"/>
                          <a:ea typeface="宋体"/>
                          <a:cs typeface="Times New Roman"/>
                        </a:rPr>
                        <a:t>toLowerCase</a:t>
                      </a:r>
                      <a:r>
                        <a:rPr lang="en-US" sz="1800" b="1" kern="100" dirty="0">
                          <a:latin typeface="+mj-lt"/>
                          <a:ea typeface="宋体"/>
                          <a:cs typeface="Times New Roman"/>
                        </a:rPr>
                        <a:t>()</a:t>
                      </a:r>
                      <a:endParaRPr lang="zh-CN" sz="1800" b="1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楷体_GB2312" pitchFamily="49" charset="-122"/>
                          <a:ea typeface="楷体_GB2312" pitchFamily="49" charset="-122"/>
                          <a:cs typeface="Times New Roman"/>
                        </a:rPr>
                        <a:t>把字符串转化为小写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4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latin typeface="+mj-lt"/>
                          <a:ea typeface="宋体"/>
                          <a:cs typeface="Times New Roman"/>
                        </a:rPr>
                        <a:t>toUpperCase</a:t>
                      </a:r>
                      <a:r>
                        <a:rPr lang="en-US" sz="1800" b="1" kern="100" dirty="0">
                          <a:latin typeface="+mj-lt"/>
                          <a:ea typeface="宋体"/>
                          <a:cs typeface="Times New Roman"/>
                        </a:rPr>
                        <a:t>()</a:t>
                      </a:r>
                      <a:endParaRPr lang="zh-CN" sz="1800" b="1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楷体_GB2312" pitchFamily="49" charset="-122"/>
                          <a:ea typeface="楷体_GB2312" pitchFamily="49" charset="-122"/>
                          <a:cs typeface="Times New Roman"/>
                        </a:rPr>
                        <a:t>把字符串转化为大写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8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+mj-lt"/>
                          <a:ea typeface="宋体"/>
                          <a:cs typeface="Times New Roman"/>
                        </a:rPr>
                        <a:t>charAt(index)</a:t>
                      </a:r>
                      <a:endParaRPr lang="zh-CN" sz="1800" b="1" kern="10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楷体_GB2312" pitchFamily="49" charset="-122"/>
                          <a:ea typeface="楷体_GB2312" pitchFamily="49" charset="-122"/>
                          <a:cs typeface="Times New Roman"/>
                        </a:rPr>
                        <a:t>返回在指定位置的字符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latin typeface="+mj-lt"/>
                          <a:ea typeface="宋体"/>
                          <a:cs typeface="Times New Roman"/>
                        </a:rPr>
                        <a:t>indexOf</a:t>
                      </a:r>
                      <a:r>
                        <a:rPr lang="en-US" sz="1800" b="1" kern="100" dirty="0">
                          <a:latin typeface="+mj-lt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zh-CN" sz="1800" b="1" kern="100" dirty="0">
                          <a:latin typeface="+mj-lt"/>
                          <a:ea typeface="宋体"/>
                          <a:cs typeface="Times New Roman"/>
                        </a:rPr>
                        <a:t>字符串，</a:t>
                      </a:r>
                      <a:r>
                        <a:rPr lang="en-US" sz="1800" b="1" kern="100" dirty="0">
                          <a:latin typeface="+mj-lt"/>
                          <a:ea typeface="宋体"/>
                          <a:cs typeface="Times New Roman"/>
                        </a:rPr>
                        <a:t>index)</a:t>
                      </a:r>
                      <a:endParaRPr lang="zh-CN" sz="1800" b="1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楷体_GB2312" pitchFamily="49" charset="-122"/>
                          <a:ea typeface="楷体_GB2312" pitchFamily="49" charset="-122"/>
                          <a:cs typeface="Times New Roman"/>
                        </a:rPr>
                        <a:t>查找某个指定的字符串值在字符串中首次出现的位置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97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j-lt"/>
                          <a:ea typeface="宋体"/>
                          <a:cs typeface="Times New Roman"/>
                        </a:rPr>
                        <a:t>substring(index1,index2)</a:t>
                      </a:r>
                      <a:endParaRPr lang="zh-CN" sz="1800" b="1" kern="100" dirty="0">
                        <a:latin typeface="+mj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楷体_GB2312" pitchFamily="49" charset="-122"/>
                          <a:ea typeface="楷体_GB2312" pitchFamily="49" charset="-122"/>
                          <a:cs typeface="Times New Roman"/>
                        </a:rPr>
                        <a:t>返回位于指定索引</a:t>
                      </a:r>
                      <a:r>
                        <a:rPr lang="en-US" sz="1800" b="1" kern="100" dirty="0">
                          <a:latin typeface="楷体_GB2312" pitchFamily="49" charset="-122"/>
                          <a:ea typeface="楷体_GB2312" pitchFamily="49" charset="-122"/>
                          <a:cs typeface="Times New Roman"/>
                        </a:rPr>
                        <a:t>index1</a:t>
                      </a:r>
                      <a:r>
                        <a:rPr lang="zh-CN" sz="1800" b="1" kern="100" dirty="0">
                          <a:latin typeface="楷体_GB2312" pitchFamily="49" charset="-122"/>
                          <a:ea typeface="楷体_GB2312" pitchFamily="49" charset="-122"/>
                          <a:cs typeface="Times New Roman"/>
                        </a:rPr>
                        <a:t>和</a:t>
                      </a:r>
                      <a:r>
                        <a:rPr lang="en-US" sz="1800" b="1" kern="100" dirty="0">
                          <a:latin typeface="楷体_GB2312" pitchFamily="49" charset="-122"/>
                          <a:ea typeface="楷体_GB2312" pitchFamily="49" charset="-122"/>
                          <a:cs typeface="Times New Roman"/>
                        </a:rPr>
                        <a:t>index2</a:t>
                      </a:r>
                      <a:r>
                        <a:rPr lang="zh-CN" sz="1800" b="1" kern="100" dirty="0">
                          <a:latin typeface="楷体_GB2312" pitchFamily="49" charset="-122"/>
                          <a:ea typeface="楷体_GB2312" pitchFamily="49" charset="-122"/>
                          <a:cs typeface="Times New Roman"/>
                        </a:rPr>
                        <a:t>之间的字符串，并且包括索引</a:t>
                      </a:r>
                      <a:r>
                        <a:rPr lang="en-US" sz="1800" b="1" kern="100" dirty="0">
                          <a:latin typeface="楷体_GB2312" pitchFamily="49" charset="-122"/>
                          <a:ea typeface="楷体_GB2312" pitchFamily="49" charset="-122"/>
                          <a:cs typeface="Times New Roman"/>
                        </a:rPr>
                        <a:t>index1</a:t>
                      </a:r>
                      <a:r>
                        <a:rPr lang="zh-CN" sz="1800" b="1" kern="100" dirty="0">
                          <a:latin typeface="楷体_GB2312" pitchFamily="49" charset="-122"/>
                          <a:ea typeface="楷体_GB2312" pitchFamily="49" charset="-122"/>
                          <a:cs typeface="Times New Roman"/>
                        </a:rPr>
                        <a:t>对应的字符，不包括索引</a:t>
                      </a:r>
                      <a:r>
                        <a:rPr lang="en-US" sz="1800" b="1" kern="100" dirty="0">
                          <a:latin typeface="楷体_GB2312" pitchFamily="49" charset="-122"/>
                          <a:ea typeface="楷体_GB2312" pitchFamily="49" charset="-122"/>
                          <a:cs typeface="Times New Roman"/>
                        </a:rPr>
                        <a:t>index2</a:t>
                      </a:r>
                      <a:r>
                        <a:rPr lang="zh-CN" sz="1800" b="1" kern="100" dirty="0">
                          <a:latin typeface="楷体_GB2312" pitchFamily="49" charset="-122"/>
                          <a:ea typeface="楷体_GB2312" pitchFamily="49" charset="-122"/>
                          <a:cs typeface="Times New Roman"/>
                        </a:rPr>
                        <a:t>对应的字符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圆角矩形 11"/>
          <p:cNvSpPr>
            <a:spLocks noChangeArrowheads="1"/>
          </p:cNvSpPr>
          <p:nvPr/>
        </p:nvSpPr>
        <p:spPr bwMode="auto">
          <a:xfrm>
            <a:off x="357188" y="2643188"/>
            <a:ext cx="6572250" cy="19415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en-US" sz="2400" b="1"/>
              <a:t>var str="this is JavaScript";</a:t>
            </a:r>
          </a:p>
          <a:p>
            <a:pPr algn="l">
              <a:lnSpc>
                <a:spcPct val="150000"/>
              </a:lnSpc>
            </a:pPr>
            <a:r>
              <a:rPr lang="en-US" altLang="en-US" sz="2400" b="1"/>
              <a:t>var selectFirst=str.indexOf("Java");</a:t>
            </a:r>
          </a:p>
          <a:p>
            <a:pPr algn="l">
              <a:lnSpc>
                <a:spcPct val="150000"/>
              </a:lnSpc>
            </a:pPr>
            <a:r>
              <a:rPr lang="en-US" altLang="en-US" sz="2400" b="1"/>
              <a:t>var selectSecond=str.indexOf("Java",12);</a:t>
            </a:r>
            <a:endParaRPr lang="en-US" altLang="zh-CN" sz="2400" b="1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72313" y="3071813"/>
            <a:ext cx="1357312" cy="714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defRPr/>
            </a:pPr>
            <a:r>
              <a:rPr lang="en-US" altLang="zh-CN" sz="3600" b="1" dirty="0"/>
              <a:t>8</a:t>
            </a:r>
            <a:endParaRPr lang="zh-CN" altLang="en-US" sz="3600" b="1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072313" y="4572000"/>
            <a:ext cx="1357312" cy="714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defRPr/>
            </a:pPr>
            <a:r>
              <a:rPr lang="en-US" altLang="zh-CN" sz="3600" b="1" dirty="0"/>
              <a:t>-1</a:t>
            </a:r>
            <a:endParaRPr lang="zh-CN" altLang="en-US" sz="3600" b="1" dirty="0"/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 rot="-329681">
            <a:off x="5803900" y="3343275"/>
            <a:ext cx="1214438" cy="431800"/>
          </a:xfrm>
          <a:prstGeom prst="rightArrow">
            <a:avLst>
              <a:gd name="adj1" fmla="val 49861"/>
              <a:gd name="adj2" fmla="val 53190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 rot="836429">
            <a:off x="6542088" y="4306888"/>
            <a:ext cx="885825" cy="433387"/>
          </a:xfrm>
          <a:prstGeom prst="rightArrow">
            <a:avLst>
              <a:gd name="adj1" fmla="val 49861"/>
              <a:gd name="adj2" fmla="val 52963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验证休闲网登录页面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785813" y="1143000"/>
            <a:ext cx="7931150" cy="795338"/>
          </a:xfrm>
        </p:spPr>
        <p:txBody>
          <a:bodyPr/>
          <a:lstStyle/>
          <a:p>
            <a:r>
              <a:rPr lang="zh-CN" altLang="en-US" smtClean="0"/>
              <a:t>验证休闲网登录页面的</a:t>
            </a:r>
            <a:r>
              <a:rPr lang="en-US" altLang="zh-CN" smtClean="0"/>
              <a:t>Email</a:t>
            </a:r>
            <a:endParaRPr lang="zh-CN" altLang="en-US" smtClean="0"/>
          </a:p>
        </p:txBody>
      </p:sp>
      <p:pic>
        <p:nvPicPr>
          <p:cNvPr id="13316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1785938"/>
            <a:ext cx="4643437" cy="4203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pic>
        <p:nvPicPr>
          <p:cNvPr id="12314" name="Picture 2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5" y="2071688"/>
            <a:ext cx="2428875" cy="1966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</p:pic>
      <p:pic>
        <p:nvPicPr>
          <p:cNvPr id="12313" name="Picture 25" descr="F:\ACCP6.0\JavaScript\课件用书图片\images06\图6.5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7938" y="3286125"/>
            <a:ext cx="2290762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12" name="Picture 24" descr="F:\ACCP6.0\JavaScript\课件用书图片\images06\图6.6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6250" y="4286250"/>
            <a:ext cx="2428875" cy="181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2357438" y="6286500"/>
            <a:ext cx="4357687" cy="463550"/>
            <a:chOff x="2643174" y="6251598"/>
            <a:chExt cx="4357718" cy="463550"/>
          </a:xfrm>
        </p:grpSpPr>
        <p:sp>
          <p:nvSpPr>
            <p:cNvPr id="13321" name="AutoShape 14"/>
            <p:cNvSpPr>
              <a:spLocks noChangeArrowheads="1"/>
            </p:cNvSpPr>
            <p:nvPr/>
          </p:nvSpPr>
          <p:spPr bwMode="auto">
            <a:xfrm>
              <a:off x="2643174" y="6251598"/>
              <a:ext cx="4357718" cy="431800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  <a:headEnd/>
              <a:tailEnd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3322" name="Picture 15" descr="说话气泡new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700324" y="6251598"/>
              <a:ext cx="663575" cy="46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3355966" y="6273823"/>
              <a:ext cx="3206773" cy="3698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/>
                <a:t>演示示例：</a:t>
              </a:r>
              <a:r>
                <a:rPr lang="zh-CN" altLang="en-US" b="1" dirty="0">
                  <a:hlinkClick r:id="rId8" action="ppaction://hlinkfile"/>
                </a:rPr>
                <a:t>电子邮件格式验证</a:t>
              </a:r>
              <a:endParaRPr lang="zh-CN" alt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电子邮件格式验证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357188" y="1071563"/>
            <a:ext cx="8358187" cy="2786062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zh-CN" altLang="en-US" smtClean="0"/>
              <a:t>思路分析</a:t>
            </a:r>
            <a:endParaRPr lang="en-US" altLang="zh-CN" smtClean="0"/>
          </a:p>
          <a:p>
            <a:pPr lvl="1">
              <a:lnSpc>
                <a:spcPts val="4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getElementById()</a:t>
            </a:r>
            <a:r>
              <a:rPr lang="zh-CN" altLang="en-US" smtClean="0"/>
              <a:t>获取</a:t>
            </a:r>
            <a:r>
              <a:rPr lang="en-US" altLang="zh-CN" smtClean="0"/>
              <a:t>Email</a:t>
            </a:r>
            <a:r>
              <a:rPr lang="zh-CN" altLang="en-US" smtClean="0"/>
              <a:t>的值</a:t>
            </a:r>
          </a:p>
          <a:p>
            <a:pPr lvl="1">
              <a:lnSpc>
                <a:spcPts val="4000"/>
              </a:lnSpc>
            </a:pPr>
            <a:r>
              <a:rPr lang="zh-CN" altLang="en-US" smtClean="0"/>
              <a:t>使用字符串方法</a:t>
            </a:r>
            <a:r>
              <a:rPr lang="en-US" altLang="zh-CN" smtClean="0"/>
              <a:t>indexOf( )</a:t>
            </a:r>
            <a:r>
              <a:rPr lang="zh-CN" altLang="en-US" smtClean="0"/>
              <a:t> 判断</a:t>
            </a:r>
            <a:r>
              <a:rPr lang="en-US" altLang="zh-CN" smtClean="0"/>
              <a:t>Email</a:t>
            </a:r>
            <a:r>
              <a:rPr lang="zh-CN" altLang="en-US" smtClean="0"/>
              <a:t>的值是否包含“</a:t>
            </a:r>
            <a:r>
              <a:rPr lang="en-US" altLang="zh-CN" smtClean="0"/>
              <a:t>@”</a:t>
            </a:r>
            <a:r>
              <a:rPr lang="zh-CN" altLang="en-US" smtClean="0"/>
              <a:t>和“</a:t>
            </a:r>
            <a:r>
              <a:rPr lang="en-US" altLang="zh-CN" smtClean="0"/>
              <a:t>.”</a:t>
            </a:r>
            <a:r>
              <a:rPr lang="zh-CN" altLang="en-US" smtClean="0"/>
              <a:t>符号。</a:t>
            </a:r>
            <a:endParaRPr lang="en-US" altLang="zh-CN" smtClean="0"/>
          </a:p>
          <a:p>
            <a:pPr lvl="1">
              <a:lnSpc>
                <a:spcPts val="4000"/>
              </a:lnSpc>
            </a:pPr>
            <a:r>
              <a:rPr lang="zh-CN" altLang="en-US" smtClean="0"/>
              <a:t>根据函数返回值是</a:t>
            </a:r>
            <a:r>
              <a:rPr lang="en-US" altLang="zh-CN" smtClean="0"/>
              <a:t>true</a:t>
            </a:r>
            <a:r>
              <a:rPr lang="zh-CN" altLang="en-US" smtClean="0"/>
              <a:t>还是</a:t>
            </a:r>
            <a:r>
              <a:rPr lang="en-US" altLang="zh-CN" smtClean="0"/>
              <a:t>flase</a:t>
            </a:r>
            <a:r>
              <a:rPr lang="zh-CN" altLang="en-US" smtClean="0"/>
              <a:t>来决定是否提交表单</a:t>
            </a:r>
          </a:p>
        </p:txBody>
      </p:sp>
      <p:sp>
        <p:nvSpPr>
          <p:cNvPr id="4" name="圆角矩形 11"/>
          <p:cNvSpPr>
            <a:spLocks noChangeArrowheads="1"/>
          </p:cNvSpPr>
          <p:nvPr/>
        </p:nvSpPr>
        <p:spPr bwMode="auto">
          <a:xfrm>
            <a:off x="785813" y="4000500"/>
            <a:ext cx="6929437" cy="19415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da-DK" altLang="en-US" b="1"/>
              <a:t>var mail=document.getElementById("email").value;</a:t>
            </a:r>
          </a:p>
          <a:p>
            <a:pPr algn="l">
              <a:lnSpc>
                <a:spcPct val="150000"/>
              </a:lnSpc>
            </a:pPr>
            <a:r>
              <a:rPr lang="da-DK" altLang="en-US" b="1">
                <a:solidFill>
                  <a:srgbClr val="FF0000"/>
                </a:solidFill>
              </a:rPr>
              <a:t>if(mail.indexOf("@")==-1</a:t>
            </a:r>
            <a:r>
              <a:rPr lang="da-DK" altLang="en-US" b="1"/>
              <a:t>){</a:t>
            </a:r>
          </a:p>
          <a:p>
            <a:pPr algn="l">
              <a:lnSpc>
                <a:spcPct val="150000"/>
              </a:lnSpc>
            </a:pPr>
            <a:r>
              <a:rPr lang="da-DK" altLang="en-US" b="1"/>
              <a:t>  alert("Email格式不正确\n必须包含@");</a:t>
            </a:r>
          </a:p>
          <a:p>
            <a:pPr algn="l">
              <a:lnSpc>
                <a:spcPct val="150000"/>
              </a:lnSpc>
            </a:pPr>
            <a:r>
              <a:rPr lang="da-DK" altLang="en-US" b="1"/>
              <a:t>   return false;   }</a:t>
            </a:r>
            <a:endParaRPr lang="en-US" altLang="zh-CN" b="1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357438" y="6215063"/>
            <a:ext cx="3673475" cy="463550"/>
            <a:chOff x="2290" y="3113"/>
            <a:chExt cx="2314" cy="292"/>
          </a:xfrm>
        </p:grpSpPr>
        <p:sp>
          <p:nvSpPr>
            <p:cNvPr id="14342" name="AutoShape 14"/>
            <p:cNvSpPr>
              <a:spLocks noChangeArrowheads="1"/>
            </p:cNvSpPr>
            <p:nvPr/>
          </p:nvSpPr>
          <p:spPr bwMode="auto">
            <a:xfrm>
              <a:off x="2290" y="3113"/>
              <a:ext cx="2314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  <a:headEnd/>
              <a:tailEnd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4343" name="Picture 15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26" y="3113"/>
              <a:ext cx="418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2739" y="3113"/>
              <a:ext cx="1566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/>
                <a:t>教师现场演示编码过程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3536</TotalTime>
  <Words>1068</Words>
  <Application>Microsoft PowerPoint</Application>
  <PresentationFormat>全屏显示(4:3)</PresentationFormat>
  <Paragraphs>188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黑体</vt:lpstr>
      <vt:lpstr>Wingdings</vt:lpstr>
      <vt:lpstr>宋体</vt:lpstr>
      <vt:lpstr>楷体_GB2312</vt:lpstr>
      <vt:lpstr>Times New Roman</vt:lpstr>
      <vt:lpstr>Tahoma</vt:lpstr>
      <vt:lpstr>模板</vt:lpstr>
      <vt:lpstr>本章任务</vt:lpstr>
      <vt:lpstr>本章目标</vt:lpstr>
      <vt:lpstr>什么需要表单验证</vt:lpstr>
      <vt:lpstr>表单验证的内容</vt:lpstr>
      <vt:lpstr>表单验证思路</vt:lpstr>
      <vt:lpstr>String对象</vt:lpstr>
      <vt:lpstr>String对象</vt:lpstr>
      <vt:lpstr>验证休闲网登录页面</vt:lpstr>
      <vt:lpstr>电子邮件格式验证</vt:lpstr>
      <vt:lpstr>练习-验证电子邮箱</vt:lpstr>
      <vt:lpstr>共性问题集中讲解</vt:lpstr>
      <vt:lpstr>文本框内容验证-1</vt:lpstr>
      <vt:lpstr>文本框内容验证-2</vt:lpstr>
      <vt:lpstr>文本框内容验证-3</vt:lpstr>
      <vt:lpstr>练习－验证贵美网注册页面</vt:lpstr>
      <vt:lpstr>共性问题集中讲解</vt:lpstr>
      <vt:lpstr>小结</vt:lpstr>
      <vt:lpstr>文本框效果</vt:lpstr>
      <vt:lpstr>文本框对象</vt:lpstr>
      <vt:lpstr>制作文本框效果-1</vt:lpstr>
      <vt:lpstr>制作文本框效果-2</vt:lpstr>
      <vt:lpstr>文本提示特效</vt:lpstr>
      <vt:lpstr>文本提示特效代码</vt:lpstr>
      <vt:lpstr>练习-文本输入提示特效</vt:lpstr>
      <vt:lpstr>共性问题集中讲解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jojo</cp:lastModifiedBy>
  <cp:revision>489</cp:revision>
  <dcterms:created xsi:type="dcterms:W3CDTF">2006-03-08T06:55:38Z</dcterms:created>
  <dcterms:modified xsi:type="dcterms:W3CDTF">2015-01-12T01:24:00Z</dcterms:modified>
</cp:coreProperties>
</file>