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0"/>
  </p:notesMasterIdLst>
  <p:handoutMasterIdLst>
    <p:handoutMasterId r:id="rId31"/>
  </p:handoutMasterIdLst>
  <p:sldIdLst>
    <p:sldId id="328" r:id="rId2"/>
    <p:sldId id="329" r:id="rId3"/>
    <p:sldId id="336" r:id="rId4"/>
    <p:sldId id="364" r:id="rId5"/>
    <p:sldId id="398" r:id="rId6"/>
    <p:sldId id="399" r:id="rId7"/>
    <p:sldId id="400" r:id="rId8"/>
    <p:sldId id="416" r:id="rId9"/>
    <p:sldId id="417" r:id="rId10"/>
    <p:sldId id="419" r:id="rId11"/>
    <p:sldId id="418" r:id="rId12"/>
    <p:sldId id="420" r:id="rId13"/>
    <p:sldId id="421" r:id="rId14"/>
    <p:sldId id="387" r:id="rId15"/>
    <p:sldId id="361" r:id="rId16"/>
    <p:sldId id="415" r:id="rId17"/>
    <p:sldId id="403" r:id="rId18"/>
    <p:sldId id="402" r:id="rId19"/>
    <p:sldId id="422" r:id="rId20"/>
    <p:sldId id="424" r:id="rId21"/>
    <p:sldId id="425" r:id="rId22"/>
    <p:sldId id="426" r:id="rId23"/>
    <p:sldId id="427" r:id="rId24"/>
    <p:sldId id="428" r:id="rId25"/>
    <p:sldId id="429" r:id="rId26"/>
    <p:sldId id="390" r:id="rId27"/>
    <p:sldId id="392" r:id="rId28"/>
    <p:sldId id="394" r:id="rId29"/>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黑体" pitchFamily="2" charset="-122"/>
        <a:cs typeface="+mn-cs"/>
      </a:defRPr>
    </a:lvl1pPr>
    <a:lvl2pPr marL="457200" algn="ctr" rtl="0" fontAlgn="base">
      <a:spcBef>
        <a:spcPct val="0"/>
      </a:spcBef>
      <a:spcAft>
        <a:spcPct val="0"/>
      </a:spcAft>
      <a:defRPr kern="1200">
        <a:solidFill>
          <a:schemeClr val="tx1"/>
        </a:solidFill>
        <a:latin typeface="Arial" charset="0"/>
        <a:ea typeface="黑体" pitchFamily="2" charset="-122"/>
        <a:cs typeface="+mn-cs"/>
      </a:defRPr>
    </a:lvl2pPr>
    <a:lvl3pPr marL="914400" algn="ctr" rtl="0" fontAlgn="base">
      <a:spcBef>
        <a:spcPct val="0"/>
      </a:spcBef>
      <a:spcAft>
        <a:spcPct val="0"/>
      </a:spcAft>
      <a:defRPr kern="1200">
        <a:solidFill>
          <a:schemeClr val="tx1"/>
        </a:solidFill>
        <a:latin typeface="Arial" charset="0"/>
        <a:ea typeface="黑体" pitchFamily="2" charset="-122"/>
        <a:cs typeface="+mn-cs"/>
      </a:defRPr>
    </a:lvl3pPr>
    <a:lvl4pPr marL="1371600" algn="ctr" rtl="0" fontAlgn="base">
      <a:spcBef>
        <a:spcPct val="0"/>
      </a:spcBef>
      <a:spcAft>
        <a:spcPct val="0"/>
      </a:spcAft>
      <a:defRPr kern="1200">
        <a:solidFill>
          <a:schemeClr val="tx1"/>
        </a:solidFill>
        <a:latin typeface="Arial" charset="0"/>
        <a:ea typeface="黑体" pitchFamily="2" charset="-122"/>
        <a:cs typeface="+mn-cs"/>
      </a:defRPr>
    </a:lvl4pPr>
    <a:lvl5pPr marL="1828800" algn="ctr" rtl="0" fontAlgn="base">
      <a:spcBef>
        <a:spcPct val="0"/>
      </a:spcBef>
      <a:spcAft>
        <a:spcPct val="0"/>
      </a:spcAft>
      <a:defRPr kern="1200">
        <a:solidFill>
          <a:schemeClr val="tx1"/>
        </a:solidFill>
        <a:latin typeface="Arial" charset="0"/>
        <a:ea typeface="黑体" pitchFamily="2" charset="-122"/>
        <a:cs typeface="+mn-cs"/>
      </a:defRPr>
    </a:lvl5pPr>
    <a:lvl6pPr marL="2286000" algn="l" defTabSz="914400" rtl="0" eaLnBrk="1" latinLnBrk="0" hangingPunct="1">
      <a:defRPr kern="1200">
        <a:solidFill>
          <a:schemeClr val="tx1"/>
        </a:solidFill>
        <a:latin typeface="Arial" charset="0"/>
        <a:ea typeface="黑体" pitchFamily="2" charset="-122"/>
        <a:cs typeface="+mn-cs"/>
      </a:defRPr>
    </a:lvl6pPr>
    <a:lvl7pPr marL="2743200" algn="l" defTabSz="914400" rtl="0" eaLnBrk="1" latinLnBrk="0" hangingPunct="1">
      <a:defRPr kern="1200">
        <a:solidFill>
          <a:schemeClr val="tx1"/>
        </a:solidFill>
        <a:latin typeface="Arial" charset="0"/>
        <a:ea typeface="黑体" pitchFamily="2" charset="-122"/>
        <a:cs typeface="+mn-cs"/>
      </a:defRPr>
    </a:lvl7pPr>
    <a:lvl8pPr marL="3200400" algn="l" defTabSz="914400" rtl="0" eaLnBrk="1" latinLnBrk="0" hangingPunct="1">
      <a:defRPr kern="1200">
        <a:solidFill>
          <a:schemeClr val="tx1"/>
        </a:solidFill>
        <a:latin typeface="Arial" charset="0"/>
        <a:ea typeface="黑体" pitchFamily="2" charset="-122"/>
        <a:cs typeface="+mn-cs"/>
      </a:defRPr>
    </a:lvl8pPr>
    <a:lvl9pPr marL="3657600" algn="l" defTabSz="914400" rtl="0" eaLnBrk="1" latinLnBrk="0" hangingPunct="1">
      <a:defRPr kern="1200">
        <a:solidFill>
          <a:schemeClr val="tx1"/>
        </a:solidFill>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0000FF"/>
    <a:srgbClr val="65AAE9"/>
    <a:srgbClr val="FFD869"/>
    <a:srgbClr val="CCECFF"/>
    <a:srgbClr val="FFFF00"/>
    <a:srgbClr val="969696"/>
    <a:srgbClr val="F8F8F8"/>
    <a:srgbClr val="A6E4F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87978" autoAdjust="0"/>
  </p:normalViewPr>
  <p:slideViewPr>
    <p:cSldViewPr>
      <p:cViewPr>
        <p:scale>
          <a:sx n="65" d="100"/>
          <a:sy n="65" d="100"/>
        </p:scale>
        <p:origin x="-1524" y="-30"/>
      </p:cViewPr>
      <p:guideLst>
        <p:guide orient="horz" pos="2160"/>
        <p:guide orient="horz" pos="3074"/>
        <p:guide pos="2880"/>
      </p:guideLst>
    </p:cSldViewPr>
  </p:slideViewPr>
  <p:notesTextViewPr>
    <p:cViewPr>
      <p:scale>
        <a:sx n="100" d="100"/>
        <a:sy n="100" d="100"/>
      </p:scale>
      <p:origin x="0" y="0"/>
    </p:cViewPr>
  </p:notesTextViewPr>
  <p:notesViewPr>
    <p:cSldViewPr>
      <p:cViewPr varScale="1">
        <p:scale>
          <a:sx n="55" d="100"/>
          <a:sy n="55" d="100"/>
        </p:scale>
        <p:origin x="-187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928B5722-1524-417C-BEE9-AFB46E1452E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3686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2CD4E18E-6C74-419B-8A4E-1997687E3F3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9099C646-AC0D-422E-96C5-2554C0CADE8B}" type="slidenum">
              <a:rPr lang="zh-CN" altLang="en-US" smtClean="0"/>
              <a:pPr>
                <a:defRPr/>
              </a:pPr>
              <a:t>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863CDEF5-7E74-4602-94C6-853893CC006C}" type="slidenum">
              <a:rPr lang="zh-CN" altLang="en-US" smtClean="0"/>
              <a:pPr>
                <a:defRPr/>
              </a:pPr>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p:spPr>
        <p:txBody>
          <a:bodyPr/>
          <a:lstStyle/>
          <a:p>
            <a:r>
              <a:rPr lang="zh-CN" altLang="en-US" smtClean="0"/>
              <a:t>答案：</a:t>
            </a:r>
            <a:r>
              <a:rPr lang="en-US" altLang="zh-CN" smtClean="0"/>
              <a:t>AD</a:t>
            </a:r>
            <a:endParaRPr lang="zh-CN" altLang="en-US" smtClean="0"/>
          </a:p>
        </p:txBody>
      </p:sp>
      <p:sp>
        <p:nvSpPr>
          <p:cNvPr id="4" name="灯片编号占位符 3"/>
          <p:cNvSpPr>
            <a:spLocks noGrp="1"/>
          </p:cNvSpPr>
          <p:nvPr>
            <p:ph type="sldNum" sz="quarter" idx="5"/>
          </p:nvPr>
        </p:nvSpPr>
        <p:spPr/>
        <p:txBody>
          <a:bodyPr/>
          <a:lstStyle/>
          <a:p>
            <a:pPr>
              <a:defRPr/>
            </a:pPr>
            <a:fld id="{3F05BA2E-C5D9-4CF3-9A07-02F2E87250F6}" type="slidenum">
              <a:rPr lang="zh-CN" altLang="en-US" smtClean="0"/>
              <a:pPr>
                <a:defRPr/>
              </a:pPr>
              <a:t>16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C198A1C6-099E-4CB2-B61B-F3C837909240}" type="slidenum">
              <a:rPr lang="zh-CN" altLang="en-US" smtClean="0"/>
              <a:pPr>
                <a:defRPr/>
              </a:pPr>
              <a:t>21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54FC6709-025E-4233-8132-C2070FED41E8}" type="slidenum">
              <a:rPr lang="zh-CN" altLang="en-US" smtClean="0"/>
              <a:pPr>
                <a:defRPr/>
              </a:pPr>
              <a:t>28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46" descr="版本标志2"/>
          <p:cNvPicPr>
            <a:picLocks noChangeAspect="1" noChangeArrowheads="1"/>
          </p:cNvPicPr>
          <p:nvPr userDrawn="1"/>
        </p:nvPicPr>
        <p:blipFill>
          <a:blip r:embed="rId2"/>
          <a:srcRect/>
          <a:stretch>
            <a:fillRect/>
          </a:stretch>
        </p:blipFill>
        <p:spPr bwMode="auto">
          <a:xfrm>
            <a:off x="4932363" y="6386513"/>
            <a:ext cx="4248150" cy="396875"/>
          </a:xfrm>
          <a:prstGeom prst="rect">
            <a:avLst/>
          </a:prstGeom>
          <a:noFill/>
          <a:ln w="9525">
            <a:noFill/>
            <a:miter lim="800000"/>
            <a:headEnd/>
            <a:tailEnd/>
          </a:ln>
        </p:spPr>
      </p:pic>
      <p:sp>
        <p:nvSpPr>
          <p:cNvPr id="3" name="Rectangle 75"/>
          <p:cNvSpPr>
            <a:spLocks noChangeArrowheads="1"/>
          </p:cNvSpPr>
          <p:nvPr userDrawn="1"/>
        </p:nvSpPr>
        <p:spPr bwMode="auto">
          <a:xfrm flipH="1" flipV="1">
            <a:off x="238125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4" name="Rectangle 76"/>
          <p:cNvSpPr>
            <a:spLocks noChangeArrowheads="1"/>
          </p:cNvSpPr>
          <p:nvPr userDrawn="1"/>
        </p:nvSpPr>
        <p:spPr bwMode="auto">
          <a:xfrm flipH="1" flipV="1">
            <a:off x="2478088"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5" name="Rectangle 84"/>
          <p:cNvSpPr>
            <a:spLocks noChangeArrowheads="1"/>
          </p:cNvSpPr>
          <p:nvPr userDrawn="1"/>
        </p:nvSpPr>
        <p:spPr bwMode="auto">
          <a:xfrm flipH="1" flipV="1">
            <a:off x="2676525"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6" name="Rectangle 86"/>
          <p:cNvSpPr>
            <a:spLocks noChangeArrowheads="1"/>
          </p:cNvSpPr>
          <p:nvPr userDrawn="1"/>
        </p:nvSpPr>
        <p:spPr bwMode="auto">
          <a:xfrm flipH="1" flipV="1">
            <a:off x="2576513"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7" name="Rectangle 92"/>
          <p:cNvSpPr>
            <a:spLocks noChangeArrowheads="1"/>
          </p:cNvSpPr>
          <p:nvPr userDrawn="1"/>
        </p:nvSpPr>
        <p:spPr bwMode="auto">
          <a:xfrm flipH="1" flipV="1">
            <a:off x="2876550" y="4438650"/>
            <a:ext cx="892175" cy="17463"/>
          </a:xfrm>
          <a:prstGeom prst="rect">
            <a:avLst/>
          </a:prstGeom>
          <a:solidFill>
            <a:srgbClr val="F8F8F8"/>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8" name="Rectangle 93"/>
          <p:cNvSpPr>
            <a:spLocks noChangeArrowheads="1"/>
          </p:cNvSpPr>
          <p:nvPr userDrawn="1"/>
        </p:nvSpPr>
        <p:spPr bwMode="auto">
          <a:xfrm flipH="1">
            <a:off x="2771775" y="4508500"/>
            <a:ext cx="892175" cy="17463"/>
          </a:xfrm>
          <a:prstGeom prst="rect">
            <a:avLst/>
          </a:prstGeom>
          <a:solidFill>
            <a:srgbClr val="F8F8F8"/>
          </a:solidFill>
          <a:ln w="9525" algn="ctr">
            <a:noFill/>
            <a:miter lim="800000"/>
            <a:headEnd/>
            <a:tailEnd/>
          </a:ln>
          <a:effectLst/>
        </p:spPr>
        <p:txBody>
          <a:bodyPr wrap="none" anchor="ctr"/>
          <a:lstStyle/>
          <a:p>
            <a:pPr>
              <a:defRPr/>
            </a:pPr>
            <a:endParaRPr lang="zh-CN" altLang="en-US">
              <a:ea typeface="宋体" pitchFamily="2" charset="-122"/>
            </a:endParaRPr>
          </a:p>
        </p:txBody>
      </p:sp>
      <p:sp>
        <p:nvSpPr>
          <p:cNvPr id="9" name="Rectangle 94"/>
          <p:cNvSpPr>
            <a:spLocks noChangeArrowheads="1"/>
          </p:cNvSpPr>
          <p:nvPr userDrawn="1"/>
        </p:nvSpPr>
        <p:spPr bwMode="auto">
          <a:xfrm flipH="1">
            <a:off x="2671763" y="4510088"/>
            <a:ext cx="892175" cy="17462"/>
          </a:xfrm>
          <a:prstGeom prst="rect">
            <a:avLst/>
          </a:prstGeom>
          <a:solidFill>
            <a:srgbClr val="F8F8F8"/>
          </a:solidFill>
          <a:ln w="9525" algn="ctr">
            <a:noFill/>
            <a:miter lim="800000"/>
            <a:headEnd/>
            <a:tailEnd/>
          </a:ln>
          <a:effectLst/>
        </p:spPr>
        <p:txBody>
          <a:bodyPr wrap="none" anchor="ctr"/>
          <a:lstStyle/>
          <a:p>
            <a:pPr>
              <a:defRPr/>
            </a:pPr>
            <a:endParaRPr lang="zh-CN" altLang="en-US">
              <a:ea typeface="宋体" pitchFamily="2" charset="-122"/>
            </a:endParaRPr>
          </a:p>
        </p:txBody>
      </p:sp>
      <p:sp>
        <p:nvSpPr>
          <p:cNvPr id="10" name="Rectangle 95"/>
          <p:cNvSpPr>
            <a:spLocks noChangeArrowheads="1"/>
          </p:cNvSpPr>
          <p:nvPr userDrawn="1"/>
        </p:nvSpPr>
        <p:spPr bwMode="auto">
          <a:xfrm flipH="1" flipV="1">
            <a:off x="158750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1" name="Rectangle 96"/>
          <p:cNvSpPr>
            <a:spLocks noChangeArrowheads="1"/>
          </p:cNvSpPr>
          <p:nvPr userDrawn="1"/>
        </p:nvSpPr>
        <p:spPr bwMode="auto">
          <a:xfrm flipH="1" flipV="1">
            <a:off x="1684338" y="4438650"/>
            <a:ext cx="892175" cy="17463"/>
          </a:xfrm>
          <a:prstGeom prst="rect">
            <a:avLst/>
          </a:prstGeom>
          <a:solidFill>
            <a:srgbClr val="CCECFF"/>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2" name="Rectangle 97"/>
          <p:cNvSpPr>
            <a:spLocks noChangeArrowheads="1"/>
          </p:cNvSpPr>
          <p:nvPr userDrawn="1"/>
        </p:nvSpPr>
        <p:spPr bwMode="auto">
          <a:xfrm flipH="1" flipV="1">
            <a:off x="1882775" y="4438650"/>
            <a:ext cx="892175" cy="17463"/>
          </a:xfrm>
          <a:prstGeom prst="rect">
            <a:avLst/>
          </a:prstGeom>
          <a:solidFill>
            <a:schemeClr val="folHlink"/>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3" name="Rectangle 98"/>
          <p:cNvSpPr>
            <a:spLocks noChangeArrowheads="1"/>
          </p:cNvSpPr>
          <p:nvPr userDrawn="1"/>
        </p:nvSpPr>
        <p:spPr bwMode="auto">
          <a:xfrm flipH="1" flipV="1">
            <a:off x="1782763"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4" name="Rectangle 99"/>
          <p:cNvSpPr>
            <a:spLocks noChangeArrowheads="1"/>
          </p:cNvSpPr>
          <p:nvPr userDrawn="1"/>
        </p:nvSpPr>
        <p:spPr bwMode="auto">
          <a:xfrm flipH="1" flipV="1">
            <a:off x="1985963"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5" name="Rectangle 100"/>
          <p:cNvSpPr>
            <a:spLocks noChangeArrowheads="1"/>
          </p:cNvSpPr>
          <p:nvPr userDrawn="1"/>
        </p:nvSpPr>
        <p:spPr bwMode="auto">
          <a:xfrm flipH="1" flipV="1">
            <a:off x="2082800" y="4438650"/>
            <a:ext cx="892175" cy="17463"/>
          </a:xfrm>
          <a:prstGeom prst="rect">
            <a:avLst/>
          </a:prstGeom>
          <a:solidFill>
            <a:schemeClr val="folHlink"/>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6" name="Rectangle 101"/>
          <p:cNvSpPr>
            <a:spLocks noChangeArrowheads="1"/>
          </p:cNvSpPr>
          <p:nvPr userDrawn="1"/>
        </p:nvSpPr>
        <p:spPr bwMode="auto">
          <a:xfrm flipH="1" flipV="1">
            <a:off x="2281238"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7" name="Rectangle 102"/>
          <p:cNvSpPr>
            <a:spLocks noChangeArrowheads="1"/>
          </p:cNvSpPr>
          <p:nvPr userDrawn="1"/>
        </p:nvSpPr>
        <p:spPr bwMode="auto">
          <a:xfrm flipH="1" flipV="1">
            <a:off x="2181225"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8" name="Rectangle 103"/>
          <p:cNvSpPr>
            <a:spLocks noChangeArrowheads="1"/>
          </p:cNvSpPr>
          <p:nvPr userDrawn="1"/>
        </p:nvSpPr>
        <p:spPr bwMode="auto">
          <a:xfrm flipH="1" flipV="1">
            <a:off x="79375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19" name="Rectangle 104"/>
          <p:cNvSpPr>
            <a:spLocks noChangeArrowheads="1"/>
          </p:cNvSpPr>
          <p:nvPr userDrawn="1"/>
        </p:nvSpPr>
        <p:spPr bwMode="auto">
          <a:xfrm flipH="1" flipV="1">
            <a:off x="890588"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0" name="Rectangle 105"/>
          <p:cNvSpPr>
            <a:spLocks noChangeArrowheads="1"/>
          </p:cNvSpPr>
          <p:nvPr userDrawn="1"/>
        </p:nvSpPr>
        <p:spPr bwMode="auto">
          <a:xfrm flipH="1" flipV="1">
            <a:off x="1089025"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1" name="Rectangle 106"/>
          <p:cNvSpPr>
            <a:spLocks noChangeArrowheads="1"/>
          </p:cNvSpPr>
          <p:nvPr userDrawn="1"/>
        </p:nvSpPr>
        <p:spPr bwMode="auto">
          <a:xfrm flipH="1" flipV="1">
            <a:off x="989013" y="4438650"/>
            <a:ext cx="892175" cy="53975"/>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2" name="Rectangle 109"/>
          <p:cNvSpPr>
            <a:spLocks noChangeArrowheads="1"/>
          </p:cNvSpPr>
          <p:nvPr userDrawn="1"/>
        </p:nvSpPr>
        <p:spPr bwMode="auto">
          <a:xfrm flipH="1" flipV="1">
            <a:off x="1487488"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3" name="Rectangle 112"/>
          <p:cNvSpPr>
            <a:spLocks noChangeArrowheads="1"/>
          </p:cNvSpPr>
          <p:nvPr userDrawn="1"/>
        </p:nvSpPr>
        <p:spPr bwMode="auto">
          <a:xfrm flipH="1" flipV="1">
            <a:off x="96838" y="4438650"/>
            <a:ext cx="892175" cy="53975"/>
          </a:xfrm>
          <a:prstGeom prst="rect">
            <a:avLst/>
          </a:prstGeom>
          <a:solidFill>
            <a:srgbClr val="CCECFF"/>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4" name="Rectangle 115"/>
          <p:cNvSpPr>
            <a:spLocks noChangeArrowheads="1"/>
          </p:cNvSpPr>
          <p:nvPr userDrawn="1"/>
        </p:nvSpPr>
        <p:spPr bwMode="auto">
          <a:xfrm flipH="1" flipV="1">
            <a:off x="398463" y="4438650"/>
            <a:ext cx="892175" cy="53975"/>
          </a:xfrm>
          <a:prstGeom prst="rect">
            <a:avLst/>
          </a:prstGeom>
          <a:solidFill>
            <a:srgbClr val="99CCFF"/>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5" name="Rectangle 119"/>
          <p:cNvSpPr>
            <a:spLocks noChangeArrowheads="1"/>
          </p:cNvSpPr>
          <p:nvPr userDrawn="1"/>
        </p:nvSpPr>
        <p:spPr bwMode="auto">
          <a:xfrm flipH="1" flipV="1">
            <a:off x="377190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6" name="Rectangle 120"/>
          <p:cNvSpPr>
            <a:spLocks noChangeArrowheads="1"/>
          </p:cNvSpPr>
          <p:nvPr userDrawn="1"/>
        </p:nvSpPr>
        <p:spPr bwMode="auto">
          <a:xfrm flipH="1" flipV="1">
            <a:off x="3868738"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7" name="Rectangle 122"/>
          <p:cNvSpPr>
            <a:spLocks noChangeArrowheads="1"/>
          </p:cNvSpPr>
          <p:nvPr userDrawn="1"/>
        </p:nvSpPr>
        <p:spPr bwMode="auto">
          <a:xfrm flipH="1" flipV="1">
            <a:off x="297815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8" name="Rectangle 123"/>
          <p:cNvSpPr>
            <a:spLocks noChangeArrowheads="1"/>
          </p:cNvSpPr>
          <p:nvPr userDrawn="1"/>
        </p:nvSpPr>
        <p:spPr bwMode="auto">
          <a:xfrm flipH="1" flipV="1">
            <a:off x="3074988" y="4438650"/>
            <a:ext cx="892175" cy="17463"/>
          </a:xfrm>
          <a:prstGeom prst="rect">
            <a:avLst/>
          </a:prstGeom>
          <a:solidFill>
            <a:srgbClr val="CCECFF"/>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29" name="Rectangle 124"/>
          <p:cNvSpPr>
            <a:spLocks noChangeArrowheads="1"/>
          </p:cNvSpPr>
          <p:nvPr userDrawn="1"/>
        </p:nvSpPr>
        <p:spPr bwMode="auto">
          <a:xfrm flipH="1" flipV="1">
            <a:off x="3273425" y="4438650"/>
            <a:ext cx="892175" cy="17463"/>
          </a:xfrm>
          <a:prstGeom prst="rect">
            <a:avLst/>
          </a:prstGeom>
          <a:solidFill>
            <a:schemeClr val="folHlink"/>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0" name="Rectangle 125"/>
          <p:cNvSpPr>
            <a:spLocks noChangeArrowheads="1"/>
          </p:cNvSpPr>
          <p:nvPr userDrawn="1"/>
        </p:nvSpPr>
        <p:spPr bwMode="auto">
          <a:xfrm flipH="1" flipV="1">
            <a:off x="3173413"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1" name="Rectangle 126"/>
          <p:cNvSpPr>
            <a:spLocks noChangeArrowheads="1"/>
          </p:cNvSpPr>
          <p:nvPr userDrawn="1"/>
        </p:nvSpPr>
        <p:spPr bwMode="auto">
          <a:xfrm flipH="1" flipV="1">
            <a:off x="3376613"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2" name="Rectangle 127"/>
          <p:cNvSpPr>
            <a:spLocks noChangeArrowheads="1"/>
          </p:cNvSpPr>
          <p:nvPr userDrawn="1"/>
        </p:nvSpPr>
        <p:spPr bwMode="auto">
          <a:xfrm flipH="1" flipV="1">
            <a:off x="3473450" y="4438650"/>
            <a:ext cx="892175" cy="53975"/>
          </a:xfrm>
          <a:prstGeom prst="rect">
            <a:avLst/>
          </a:prstGeom>
          <a:solidFill>
            <a:schemeClr val="folHlink"/>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3" name="Rectangle 130"/>
          <p:cNvSpPr>
            <a:spLocks noChangeArrowheads="1"/>
          </p:cNvSpPr>
          <p:nvPr userDrawn="1"/>
        </p:nvSpPr>
        <p:spPr bwMode="auto">
          <a:xfrm flipH="1" flipV="1">
            <a:off x="218440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4" name="Rectangle 131"/>
          <p:cNvSpPr>
            <a:spLocks noChangeArrowheads="1"/>
          </p:cNvSpPr>
          <p:nvPr userDrawn="1"/>
        </p:nvSpPr>
        <p:spPr bwMode="auto">
          <a:xfrm flipH="1" flipV="1">
            <a:off x="2281238"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5" name="Rectangle 132"/>
          <p:cNvSpPr>
            <a:spLocks noChangeArrowheads="1"/>
          </p:cNvSpPr>
          <p:nvPr userDrawn="1"/>
        </p:nvSpPr>
        <p:spPr bwMode="auto">
          <a:xfrm flipH="1" flipV="1">
            <a:off x="2479675"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6" name="Rectangle 133"/>
          <p:cNvSpPr>
            <a:spLocks noChangeArrowheads="1"/>
          </p:cNvSpPr>
          <p:nvPr userDrawn="1"/>
        </p:nvSpPr>
        <p:spPr bwMode="auto">
          <a:xfrm flipH="1" flipV="1">
            <a:off x="2379663"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7" name="Rectangle 134"/>
          <p:cNvSpPr>
            <a:spLocks noChangeArrowheads="1"/>
          </p:cNvSpPr>
          <p:nvPr userDrawn="1"/>
        </p:nvSpPr>
        <p:spPr bwMode="auto">
          <a:xfrm flipH="1" flipV="1">
            <a:off x="2582863" y="4438650"/>
            <a:ext cx="892175" cy="17463"/>
          </a:xfrm>
          <a:prstGeom prst="rect">
            <a:avLst/>
          </a:prstGeom>
          <a:solidFill>
            <a:schemeClr val="accent1"/>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8" name="Rectangle 135"/>
          <p:cNvSpPr>
            <a:spLocks noChangeArrowheads="1"/>
          </p:cNvSpPr>
          <p:nvPr userDrawn="1"/>
        </p:nvSpPr>
        <p:spPr bwMode="auto">
          <a:xfrm flipH="1" flipV="1">
            <a:off x="2679700" y="4438650"/>
            <a:ext cx="892175" cy="17463"/>
          </a:xfrm>
          <a:prstGeom prst="rect">
            <a:avLst/>
          </a:prstGeom>
          <a:solidFill>
            <a:schemeClr val="accent1"/>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39" name="Rectangle 136"/>
          <p:cNvSpPr>
            <a:spLocks noChangeArrowheads="1"/>
          </p:cNvSpPr>
          <p:nvPr userDrawn="1"/>
        </p:nvSpPr>
        <p:spPr bwMode="auto">
          <a:xfrm flipH="1" flipV="1">
            <a:off x="2878138" y="4438650"/>
            <a:ext cx="892175" cy="53975"/>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40" name="Rectangle 138"/>
          <p:cNvSpPr>
            <a:spLocks noChangeArrowheads="1"/>
          </p:cNvSpPr>
          <p:nvPr userDrawn="1"/>
        </p:nvSpPr>
        <p:spPr bwMode="auto">
          <a:xfrm flipH="1" flipV="1">
            <a:off x="139065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41" name="Rectangle 139"/>
          <p:cNvSpPr>
            <a:spLocks noChangeArrowheads="1"/>
          </p:cNvSpPr>
          <p:nvPr userDrawn="1"/>
        </p:nvSpPr>
        <p:spPr bwMode="auto">
          <a:xfrm flipH="1" flipV="1">
            <a:off x="1487488" y="4438650"/>
            <a:ext cx="892175" cy="53975"/>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42" name="Rectangle 142"/>
          <p:cNvSpPr>
            <a:spLocks noChangeArrowheads="1"/>
          </p:cNvSpPr>
          <p:nvPr userDrawn="1"/>
        </p:nvSpPr>
        <p:spPr bwMode="auto">
          <a:xfrm flipH="1" flipV="1">
            <a:off x="1789113" y="4438650"/>
            <a:ext cx="892175" cy="53975"/>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43" name="Rectangle 143"/>
          <p:cNvSpPr>
            <a:spLocks noChangeArrowheads="1"/>
          </p:cNvSpPr>
          <p:nvPr userDrawn="1"/>
        </p:nvSpPr>
        <p:spPr bwMode="auto">
          <a:xfrm flipH="1" flipV="1">
            <a:off x="1885950" y="4438650"/>
            <a:ext cx="892175" cy="17463"/>
          </a:xfrm>
          <a:prstGeom prst="rect">
            <a:avLst/>
          </a:prstGeom>
          <a:solidFill>
            <a:srgbClr val="A6E4F0"/>
          </a:solidFill>
          <a:ln w="9525" algn="ctr">
            <a:noFill/>
            <a:miter lim="800000"/>
            <a:headEnd/>
            <a:tailEnd/>
          </a:ln>
          <a:effectLst/>
        </p:spPr>
        <p:txBody>
          <a:bodyPr rot="10800000" wrap="none" anchor="ctr"/>
          <a:lstStyle/>
          <a:p>
            <a:pPr>
              <a:defRPr/>
            </a:pPr>
            <a:endParaRPr lang="zh-CN" altLang="en-US">
              <a:ea typeface="宋体" pitchFamily="2" charset="-122"/>
            </a:endParaRPr>
          </a:p>
        </p:txBody>
      </p:sp>
      <p:sp>
        <p:nvSpPr>
          <p:cNvPr id="44" name="Rectangle 145"/>
          <p:cNvSpPr>
            <a:spLocks noChangeArrowheads="1"/>
          </p:cNvSpPr>
          <p:nvPr userDrawn="1"/>
        </p:nvSpPr>
        <p:spPr bwMode="auto">
          <a:xfrm flipH="1" flipV="1">
            <a:off x="1984375" y="4438650"/>
            <a:ext cx="892175" cy="53975"/>
          </a:xfrm>
          <a:prstGeom prst="rect">
            <a:avLst/>
          </a:prstGeom>
          <a:solidFill>
            <a:srgbClr val="66CCFF"/>
          </a:solidFill>
          <a:ln w="9525" algn="ctr">
            <a:noFill/>
            <a:miter lim="800000"/>
            <a:headEnd/>
            <a:tailEnd/>
          </a:ln>
          <a:effectLst/>
        </p:spPr>
        <p:txBody>
          <a:bodyPr rot="10800000" wrap="none" anchor="ctr"/>
          <a:lstStyle/>
          <a:p>
            <a:pPr>
              <a:defRPr/>
            </a:pPr>
            <a:endParaRPr lang="zh-CN" altLang="en-US">
              <a:ea typeface="宋体" pitchFamily="2" charset="-122"/>
            </a:endParaRPr>
          </a:p>
        </p:txBody>
      </p:sp>
      <p:pic>
        <p:nvPicPr>
          <p:cNvPr id="45" name="Picture 146" descr="JV-LOGO彩色版"/>
          <p:cNvPicPr>
            <a:picLocks noChangeAspect="1" noChangeArrowheads="1"/>
          </p:cNvPicPr>
          <p:nvPr userDrawn="1"/>
        </p:nvPicPr>
        <p:blipFill>
          <a:blip r:embed="rId3"/>
          <a:srcRect/>
          <a:stretch>
            <a:fillRect/>
          </a:stretch>
        </p:blipFill>
        <p:spPr bwMode="auto">
          <a:xfrm>
            <a:off x="71438" y="50800"/>
            <a:ext cx="2124075" cy="7778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2499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249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4"/>
          <p:cNvSpPr>
            <a:spLocks noGrp="1" noChangeArrowheads="1"/>
          </p:cNvSpPr>
          <p:nvPr>
            <p:ph type="body" idx="1"/>
          </p:nvPr>
        </p:nvSpPr>
        <p:spPr bwMode="auto">
          <a:xfrm>
            <a:off x="755650" y="1276350"/>
            <a:ext cx="793115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393255" name="Text Box 39"/>
          <p:cNvSpPr txBox="1">
            <a:spLocks noChangeArrowheads="1"/>
          </p:cNvSpPr>
          <p:nvPr userDrawn="1"/>
        </p:nvSpPr>
        <p:spPr bwMode="auto">
          <a:xfrm>
            <a:off x="2195513" y="260350"/>
            <a:ext cx="6948487" cy="611188"/>
          </a:xfrm>
          <a:prstGeom prst="rect">
            <a:avLst/>
          </a:prstGeom>
          <a:noFill/>
          <a:ln w="9525" algn="ctr">
            <a:noFill/>
            <a:miter lim="800000"/>
            <a:headEnd/>
            <a:tailEnd/>
          </a:ln>
          <a:effectLst/>
        </p:spPr>
        <p:txBody>
          <a:bodyPr anchor="b"/>
          <a:lstStyle/>
          <a:p>
            <a:pPr>
              <a:spcBef>
                <a:spcPct val="50000"/>
              </a:spcBef>
              <a:defRPr/>
            </a:pPr>
            <a:endParaRPr lang="zh-CN" alt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3896"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iming>
    <p:tnLst>
      <p:par>
        <p:cTn id="1" dur="indefinite" restart="never" nodeType="tmRoot"/>
      </p:par>
    </p:tnLst>
  </p:timing>
  <p:txStyles>
    <p:titleStyle>
      <a:lvl1pPr algn="r" rtl="0" eaLnBrk="0" fontAlgn="base" hangingPunct="0">
        <a:spcBef>
          <a:spcPct val="0"/>
        </a:spcBef>
        <a:spcAft>
          <a:spcPct val="0"/>
        </a:spcAft>
        <a:defRPr sz="3600">
          <a:solidFill>
            <a:schemeClr val="bg1"/>
          </a:solidFill>
          <a:latin typeface="+mj-lt"/>
          <a:ea typeface="+mj-ea"/>
          <a:cs typeface="+mj-cs"/>
        </a:defRPr>
      </a:lvl1pPr>
      <a:lvl2pPr algn="r" rtl="0" eaLnBrk="0" fontAlgn="base" hangingPunct="0">
        <a:spcBef>
          <a:spcPct val="0"/>
        </a:spcBef>
        <a:spcAft>
          <a:spcPct val="0"/>
        </a:spcAft>
        <a:defRPr sz="3600">
          <a:solidFill>
            <a:schemeClr val="bg1"/>
          </a:solidFill>
          <a:latin typeface="Arial" charset="0"/>
          <a:ea typeface="黑体" pitchFamily="2" charset="-122"/>
        </a:defRPr>
      </a:lvl2pPr>
      <a:lvl3pPr algn="r" rtl="0" eaLnBrk="0" fontAlgn="base" hangingPunct="0">
        <a:spcBef>
          <a:spcPct val="0"/>
        </a:spcBef>
        <a:spcAft>
          <a:spcPct val="0"/>
        </a:spcAft>
        <a:defRPr sz="3600">
          <a:solidFill>
            <a:schemeClr val="bg1"/>
          </a:solidFill>
          <a:latin typeface="Arial" charset="0"/>
          <a:ea typeface="黑体" pitchFamily="2" charset="-122"/>
        </a:defRPr>
      </a:lvl3pPr>
      <a:lvl4pPr algn="r" rtl="0" eaLnBrk="0" fontAlgn="base" hangingPunct="0">
        <a:spcBef>
          <a:spcPct val="0"/>
        </a:spcBef>
        <a:spcAft>
          <a:spcPct val="0"/>
        </a:spcAft>
        <a:defRPr sz="3600">
          <a:solidFill>
            <a:schemeClr val="bg1"/>
          </a:solidFill>
          <a:latin typeface="Arial" charset="0"/>
          <a:ea typeface="黑体" pitchFamily="2" charset="-122"/>
        </a:defRPr>
      </a:lvl4pPr>
      <a:lvl5pPr algn="r" rtl="0" eaLnBrk="0" fontAlgn="base" hangingPunct="0">
        <a:spcBef>
          <a:spcPct val="0"/>
        </a:spcBef>
        <a:spcAft>
          <a:spcPct val="0"/>
        </a:spcAft>
        <a:defRPr sz="3600">
          <a:solidFill>
            <a:schemeClr val="bg1"/>
          </a:solidFill>
          <a:latin typeface="Arial" charset="0"/>
          <a:ea typeface="黑体" pitchFamily="2" charset="-122"/>
        </a:defRPr>
      </a:lvl5pPr>
      <a:lvl6pPr marL="457200" algn="r" rtl="0" fontAlgn="base">
        <a:spcBef>
          <a:spcPct val="0"/>
        </a:spcBef>
        <a:spcAft>
          <a:spcPct val="0"/>
        </a:spcAft>
        <a:defRPr sz="3600">
          <a:solidFill>
            <a:schemeClr val="bg1"/>
          </a:solidFill>
          <a:latin typeface="Arial" charset="0"/>
          <a:ea typeface="黑体" pitchFamily="2" charset="-122"/>
        </a:defRPr>
      </a:lvl6pPr>
      <a:lvl7pPr marL="914400" algn="r" rtl="0" fontAlgn="base">
        <a:spcBef>
          <a:spcPct val="0"/>
        </a:spcBef>
        <a:spcAft>
          <a:spcPct val="0"/>
        </a:spcAft>
        <a:defRPr sz="3600">
          <a:solidFill>
            <a:schemeClr val="bg1"/>
          </a:solidFill>
          <a:latin typeface="Arial" charset="0"/>
          <a:ea typeface="黑体" pitchFamily="2" charset="-122"/>
        </a:defRPr>
      </a:lvl7pPr>
      <a:lvl8pPr marL="1371600" algn="r" rtl="0" fontAlgn="base">
        <a:spcBef>
          <a:spcPct val="0"/>
        </a:spcBef>
        <a:spcAft>
          <a:spcPct val="0"/>
        </a:spcAft>
        <a:defRPr sz="3600">
          <a:solidFill>
            <a:schemeClr val="bg1"/>
          </a:solidFill>
          <a:latin typeface="Arial" charset="0"/>
          <a:ea typeface="黑体" pitchFamily="2" charset="-122"/>
        </a:defRPr>
      </a:lvl8pPr>
      <a:lvl9pPr marL="1828800" algn="r" rtl="0" fontAlgn="base">
        <a:spcBef>
          <a:spcPct val="0"/>
        </a:spcBef>
        <a:spcAft>
          <a:spcPct val="0"/>
        </a:spcAft>
        <a:defRPr sz="36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tx2"/>
        </a:buClr>
        <a:buFont typeface="Wingdings" pitchFamily="2" charset="2"/>
        <a:buBlip>
          <a:blip r:embed="rId13"/>
        </a:buBli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0000"/>
        <a:buFont typeface="Wingdings" pitchFamily="2" charset="2"/>
        <a:buBlip>
          <a:blip r:embed="rId14"/>
        </a:buBlip>
        <a:defRPr sz="2400" b="1">
          <a:solidFill>
            <a:schemeClr val="tx1"/>
          </a:solidFill>
          <a:latin typeface="+mn-lt"/>
          <a:ea typeface="+mn-ea"/>
        </a:defRPr>
      </a:lvl2pPr>
      <a:lvl3pPr marL="1143000" indent="-228600" algn="l" rtl="0" eaLnBrk="0" fontAlgn="base" hangingPunct="0">
        <a:spcBef>
          <a:spcPct val="20000"/>
        </a:spcBef>
        <a:spcAft>
          <a:spcPct val="0"/>
        </a:spcAft>
        <a:buClr>
          <a:schemeClr val="tx1"/>
        </a:buClr>
        <a:buBlip>
          <a:blip r:embed="rId15"/>
        </a:buBlip>
        <a:defRPr sz="2000" b="1">
          <a:solidFill>
            <a:schemeClr val="tx1"/>
          </a:solidFill>
          <a:latin typeface="+mn-lt"/>
          <a:ea typeface="宋体" pitchFamily="2" charset="-122"/>
        </a:defRPr>
      </a:lvl3pPr>
      <a:lvl4pPr marL="1600200" indent="-228600" algn="l" rtl="0" eaLnBrk="0" fontAlgn="base" hangingPunct="0">
        <a:spcBef>
          <a:spcPct val="20000"/>
        </a:spcBef>
        <a:spcAft>
          <a:spcPct val="0"/>
        </a:spcAft>
        <a:buClr>
          <a:schemeClr val="tx2"/>
        </a:buClr>
        <a:buFont typeface="Wingdings" pitchFamily="2" charset="2"/>
        <a:buChar char="Ø"/>
        <a:defRPr sz="2000" b="1">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defRPr>
      </a:lvl5pPr>
      <a:lvl6pPr marL="2514600" indent="-228600" algn="l" rtl="0" fontAlgn="base">
        <a:spcBef>
          <a:spcPct val="20000"/>
        </a:spcBef>
        <a:spcAft>
          <a:spcPct val="0"/>
        </a:spcAft>
        <a:buChar char="»"/>
        <a:defRPr sz="2000" b="1">
          <a:solidFill>
            <a:schemeClr val="tx1"/>
          </a:solidFill>
          <a:latin typeface="+mn-lt"/>
          <a:ea typeface="楷体_GB2312" pitchFamily="49" charset="-122"/>
        </a:defRPr>
      </a:lvl6pPr>
      <a:lvl7pPr marL="2971800" indent="-228600" algn="l" rtl="0" fontAlgn="base">
        <a:spcBef>
          <a:spcPct val="20000"/>
        </a:spcBef>
        <a:spcAft>
          <a:spcPct val="0"/>
        </a:spcAft>
        <a:buChar char="»"/>
        <a:defRPr sz="2000" b="1">
          <a:solidFill>
            <a:schemeClr val="tx1"/>
          </a:solidFill>
          <a:latin typeface="+mn-lt"/>
          <a:ea typeface="楷体_GB2312" pitchFamily="49" charset="-122"/>
        </a:defRPr>
      </a:lvl7pPr>
      <a:lvl8pPr marL="3429000" indent="-228600" algn="l" rtl="0" fontAlgn="base">
        <a:spcBef>
          <a:spcPct val="20000"/>
        </a:spcBef>
        <a:spcAft>
          <a:spcPct val="0"/>
        </a:spcAft>
        <a:buChar char="»"/>
        <a:defRPr sz="2000" b="1">
          <a:solidFill>
            <a:schemeClr val="tx1"/>
          </a:solidFill>
          <a:latin typeface="+mn-lt"/>
          <a:ea typeface="楷体_GB2312" pitchFamily="49" charset="-122"/>
        </a:defRPr>
      </a:lvl8pPr>
      <a:lvl9pPr marL="3886200" indent="-228600" algn="l" rtl="0" fontAlgn="base">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23398;&#21592;&#32451;&#20064;&#21442;&#32771;&#31572;&#26696;/&#32451;&#20064;1&#65306;&#20351;&#29992;&#27491;&#21017;&#34920;&#36798;&#24335;&#39564;&#35777;&#27880;&#20876;&#39029;&#38754;/register.html"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23398;&#21592;&#32451;&#20064;&#21442;&#32771;&#31572;&#26696;/&#32451;&#20064;2&#65306;&#21046;&#20316;&#36149;&#32654;&#36141;&#29289;&#36710;&#39029;&#38754;&#30340;&#22320;&#22336;&#36873;&#25321;/shopping.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91513" cy="63341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200" smtClean="0"/>
              <a:t>本章任务</a:t>
            </a:r>
          </a:p>
        </p:txBody>
      </p:sp>
      <p:sp>
        <p:nvSpPr>
          <p:cNvPr id="6147" name="Rectangle 3"/>
          <p:cNvSpPr>
            <a:spLocks noGrp="1" noChangeArrowheads="1"/>
          </p:cNvSpPr>
          <p:nvPr>
            <p:ph type="body" idx="1"/>
          </p:nvPr>
        </p:nvSpPr>
        <p:spPr>
          <a:xfrm>
            <a:off x="755650" y="1000125"/>
            <a:ext cx="7931150" cy="1571625"/>
          </a:xfrm>
        </p:spPr>
        <p:txBody>
          <a:bodyPr/>
          <a:lstStyle/>
          <a:p>
            <a:pPr eaLnBrk="1" hangingPunct="1">
              <a:lnSpc>
                <a:spcPct val="150000"/>
              </a:lnSpc>
            </a:pPr>
            <a:r>
              <a:rPr lang="zh-CN" altLang="en-US" smtClean="0"/>
              <a:t>制作严谨的电子邮箱验证页面</a:t>
            </a:r>
            <a:endParaRPr lang="en-US" altLang="zh-CN" smtClean="0"/>
          </a:p>
          <a:p>
            <a:pPr eaLnBrk="1" hangingPunct="1">
              <a:lnSpc>
                <a:spcPct val="150000"/>
              </a:lnSpc>
            </a:pPr>
            <a:r>
              <a:rPr lang="zh-CN" altLang="en-US" smtClean="0"/>
              <a:t>制作省市级联效果</a:t>
            </a:r>
            <a:endParaRPr lang="en-US" altLang="zh-CN" smtClean="0"/>
          </a:p>
        </p:txBody>
      </p:sp>
      <p:sp>
        <p:nvSpPr>
          <p:cNvPr id="6148" name="Rectangle 7"/>
          <p:cNvSpPr>
            <a:spLocks noChangeArrowheads="1"/>
          </p:cNvSpPr>
          <p:nvPr/>
        </p:nvSpPr>
        <p:spPr bwMode="auto">
          <a:xfrm>
            <a:off x="3708400" y="2420938"/>
            <a:ext cx="5256213" cy="576262"/>
          </a:xfrm>
          <a:prstGeom prst="rect">
            <a:avLst/>
          </a:prstGeom>
          <a:noFill/>
          <a:ln w="9525" algn="ctr">
            <a:noFill/>
            <a:miter lim="800000"/>
            <a:headEnd/>
            <a:tailEnd/>
          </a:ln>
        </p:spPr>
        <p:txBody>
          <a:bodyPr wrap="none" anchor="ctr"/>
          <a:lstStyle/>
          <a:p>
            <a:endParaRPr lang="zh-CN" altLang="en-US"/>
          </a:p>
        </p:txBody>
      </p:sp>
      <p:sp>
        <p:nvSpPr>
          <p:cNvPr id="6149" name="Line 8"/>
          <p:cNvSpPr>
            <a:spLocks noChangeShapeType="1"/>
          </p:cNvSpPr>
          <p:nvPr/>
        </p:nvSpPr>
        <p:spPr bwMode="auto">
          <a:xfrm>
            <a:off x="4067175" y="5157788"/>
            <a:ext cx="2520950" cy="0"/>
          </a:xfrm>
          <a:prstGeom prst="line">
            <a:avLst/>
          </a:prstGeom>
          <a:noFill/>
          <a:ln w="9525">
            <a:noFill/>
            <a:round/>
            <a:headEnd/>
            <a:tailEnd/>
          </a:ln>
        </p:spPr>
        <p:txBody>
          <a:bodyPr/>
          <a:lstStyle/>
          <a:p>
            <a:endParaRPr lang="zh-CN" altLang="en-US"/>
          </a:p>
        </p:txBody>
      </p:sp>
      <p:pic>
        <p:nvPicPr>
          <p:cNvPr id="6150" name="Picture 8" descr="图7"/>
          <p:cNvPicPr>
            <a:picLocks noChangeAspect="1" noChangeArrowheads="1"/>
          </p:cNvPicPr>
          <p:nvPr/>
        </p:nvPicPr>
        <p:blipFill>
          <a:blip r:embed="rId2"/>
          <a:srcRect/>
          <a:stretch>
            <a:fillRect/>
          </a:stretch>
        </p:blipFill>
        <p:spPr bwMode="auto">
          <a:xfrm>
            <a:off x="500063" y="2571750"/>
            <a:ext cx="3482975" cy="3071813"/>
          </a:xfrm>
          <a:prstGeom prst="rect">
            <a:avLst/>
          </a:prstGeom>
          <a:noFill/>
          <a:ln w="9525">
            <a:noFill/>
            <a:miter lim="800000"/>
            <a:headEnd/>
            <a:tailEnd/>
          </a:ln>
        </p:spPr>
      </p:pic>
      <p:pic>
        <p:nvPicPr>
          <p:cNvPr id="6151" name="Picture 9"/>
          <p:cNvPicPr>
            <a:picLocks noChangeAspect="1" noChangeArrowheads="1"/>
          </p:cNvPicPr>
          <p:nvPr/>
        </p:nvPicPr>
        <p:blipFill>
          <a:blip r:embed="rId3"/>
          <a:srcRect/>
          <a:stretch>
            <a:fillRect/>
          </a:stretch>
        </p:blipFill>
        <p:spPr bwMode="auto">
          <a:xfrm>
            <a:off x="4286250" y="2538413"/>
            <a:ext cx="4457700" cy="267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smtClean="0"/>
              <a:t>正则表达式符号</a:t>
            </a:r>
            <a:endParaRPr lang="zh-CN" altLang="en-US" smtClean="0"/>
          </a:p>
        </p:txBody>
      </p:sp>
      <p:sp>
        <p:nvSpPr>
          <p:cNvPr id="15363" name="内容占位符 2"/>
          <p:cNvSpPr>
            <a:spLocks noGrp="1"/>
          </p:cNvSpPr>
          <p:nvPr>
            <p:ph idx="1"/>
          </p:nvPr>
        </p:nvSpPr>
        <p:spPr>
          <a:xfrm>
            <a:off x="785813" y="1071563"/>
            <a:ext cx="7931150" cy="1295400"/>
          </a:xfrm>
        </p:spPr>
        <p:txBody>
          <a:bodyPr/>
          <a:lstStyle/>
          <a:p>
            <a:r>
              <a:rPr lang="zh-CN" altLang="en-US" smtClean="0"/>
              <a:t>正则表达式常用符号</a:t>
            </a:r>
            <a:endParaRPr lang="en-US" altLang="zh-CN" smtClean="0"/>
          </a:p>
          <a:p>
            <a:r>
              <a:rPr lang="zh-CN" altLang="en-US" smtClean="0"/>
              <a:t>正则表达式重复字符</a:t>
            </a:r>
          </a:p>
        </p:txBody>
      </p:sp>
      <p:graphicFrame>
        <p:nvGraphicFramePr>
          <p:cNvPr id="4" name="表格 3"/>
          <p:cNvGraphicFramePr>
            <a:graphicFrameLocks noGrp="1"/>
          </p:cNvGraphicFramePr>
          <p:nvPr/>
        </p:nvGraphicFramePr>
        <p:xfrm>
          <a:off x="714375" y="1643063"/>
          <a:ext cx="7858180" cy="4914920"/>
        </p:xfrm>
        <a:graphic>
          <a:graphicData uri="http://schemas.openxmlformats.org/drawingml/2006/table">
            <a:tbl>
              <a:tblPr/>
              <a:tblGrid>
                <a:gridCol w="1143008"/>
                <a:gridCol w="6715172"/>
              </a:tblGrid>
              <a:tr h="0">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符号</a:t>
                      </a:r>
                      <a:endParaRPr lang="zh-CN" sz="2000" kern="100" dirty="0">
                        <a:solidFill>
                          <a:schemeClr val="bg1"/>
                        </a:solidFill>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描述</a:t>
                      </a:r>
                      <a:endParaRPr lang="zh-CN" sz="2000" kern="100" dirty="0">
                        <a:solidFill>
                          <a:schemeClr val="bg1"/>
                        </a:solidFill>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r>
              <a:tr h="542932">
                <a:tc>
                  <a:txBody>
                    <a:bodyPr/>
                    <a:lstStyle/>
                    <a:p>
                      <a:pPr algn="ctr">
                        <a:lnSpc>
                          <a:spcPct val="150000"/>
                        </a:lnSpc>
                        <a:spcAft>
                          <a:spcPts val="0"/>
                        </a:spcAft>
                      </a:pPr>
                      <a:r>
                        <a:rPr lang="en-US" sz="1800" b="1" kern="100">
                          <a:latin typeface="+mj-lt"/>
                          <a:ea typeface="宋体"/>
                          <a:cs typeface="Times New Roman"/>
                        </a:rPr>
                        <a:t>/…/</a:t>
                      </a:r>
                      <a:endParaRPr lang="zh-CN" sz="1800" b="1" kern="10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a:latin typeface="+mn-ea"/>
                          <a:ea typeface="+mn-ea"/>
                          <a:cs typeface="Times New Roman"/>
                        </a:rPr>
                        <a:t>代表一个模式的开始和结束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00066">
                <a:tc>
                  <a:txBody>
                    <a:bodyPr/>
                    <a:lstStyle/>
                    <a:p>
                      <a:pPr algn="ctr">
                        <a:lnSpc>
                          <a:spcPct val="150000"/>
                        </a:lnSpc>
                        <a:spcAft>
                          <a:spcPts val="0"/>
                        </a:spcAft>
                      </a:pPr>
                      <a:r>
                        <a:rPr lang="en-US" sz="1800" b="1" kern="100">
                          <a:latin typeface="+mj-lt"/>
                          <a:ea typeface="宋体"/>
                          <a:cs typeface="Times New Roman"/>
                        </a:rPr>
                        <a:t>^</a:t>
                      </a:r>
                      <a:endParaRPr lang="zh-CN" sz="1800" b="1" kern="10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a:latin typeface="+mn-ea"/>
                          <a:ea typeface="+mn-ea"/>
                          <a:cs typeface="Times New Roman"/>
                        </a:rPr>
                        <a:t>匹配字符串的开始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lnSpc>
                          <a:spcPct val="150000"/>
                        </a:lnSpc>
                        <a:spcAft>
                          <a:spcPts val="0"/>
                        </a:spcAft>
                      </a:pPr>
                      <a:r>
                        <a:rPr lang="en-US" sz="1800" b="1" kern="100">
                          <a:latin typeface="+mj-lt"/>
                          <a:ea typeface="宋体"/>
                          <a:cs typeface="Times New Roman"/>
                        </a:rPr>
                        <a:t>$</a:t>
                      </a:r>
                      <a:endParaRPr lang="zh-CN" sz="1800" b="1" kern="10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a:latin typeface="+mn-ea"/>
                          <a:ea typeface="+mn-ea"/>
                          <a:cs typeface="Times New Roman"/>
                        </a:rPr>
                        <a:t>匹配字符串的结束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5776">
                <a:tc>
                  <a:txBody>
                    <a:bodyPr/>
                    <a:lstStyle/>
                    <a:p>
                      <a:pPr algn="ctr">
                        <a:lnSpc>
                          <a:spcPct val="150000"/>
                        </a:lnSpc>
                        <a:spcAft>
                          <a:spcPts val="0"/>
                        </a:spcAft>
                      </a:pPr>
                      <a:r>
                        <a:rPr lang="en-US" sz="1800" b="1" kern="100">
                          <a:latin typeface="+mj-lt"/>
                          <a:ea typeface="宋体"/>
                          <a:cs typeface="Times New Roman"/>
                        </a:rPr>
                        <a:t>\s</a:t>
                      </a:r>
                      <a:endParaRPr lang="zh-CN" sz="1800" b="1" kern="10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a:latin typeface="+mn-ea"/>
                          <a:ea typeface="+mn-ea"/>
                          <a:cs typeface="Times New Roman"/>
                        </a:rPr>
                        <a:t>任何空白字符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00066">
                <a:tc>
                  <a:txBody>
                    <a:bodyPr/>
                    <a:lstStyle/>
                    <a:p>
                      <a:pPr algn="ctr">
                        <a:lnSpc>
                          <a:spcPct val="150000"/>
                        </a:lnSpc>
                        <a:spcAft>
                          <a:spcPts val="0"/>
                        </a:spcAft>
                      </a:pPr>
                      <a:r>
                        <a:rPr lang="en-US" sz="1800" b="1" kern="100">
                          <a:latin typeface="+mj-lt"/>
                          <a:ea typeface="宋体"/>
                          <a:cs typeface="Times New Roman"/>
                        </a:rPr>
                        <a:t>\S</a:t>
                      </a:r>
                      <a:endParaRPr lang="zh-CN" sz="1800" b="1" kern="10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dirty="0">
                          <a:latin typeface="+mn-ea"/>
                          <a:ea typeface="+mn-ea"/>
                          <a:cs typeface="Times New Roman"/>
                        </a:rPr>
                        <a:t>任何非空白字符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lnSpc>
                          <a:spcPct val="150000"/>
                        </a:lnSpc>
                        <a:spcAft>
                          <a:spcPts val="0"/>
                        </a:spcAft>
                      </a:pPr>
                      <a:r>
                        <a:rPr lang="en-US" sz="1800" b="1" kern="100">
                          <a:latin typeface="+mj-lt"/>
                          <a:ea typeface="宋体"/>
                          <a:cs typeface="Times New Roman"/>
                        </a:rPr>
                        <a:t>\d</a:t>
                      </a:r>
                      <a:endParaRPr lang="zh-CN" sz="1800" b="1" kern="10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dirty="0">
                          <a:latin typeface="+mn-ea"/>
                          <a:ea typeface="+mn-ea"/>
                          <a:cs typeface="Times New Roman"/>
                        </a:rPr>
                        <a:t>匹配一个数字字符，等价于</a:t>
                      </a:r>
                      <a:r>
                        <a:rPr lang="en-US" sz="1800" b="1" kern="100" dirty="0">
                          <a:latin typeface="+mn-ea"/>
                          <a:ea typeface="+mn-ea"/>
                          <a:cs typeface="Times New Roman"/>
                        </a:rPr>
                        <a:t>[0-9]</a:t>
                      </a:r>
                      <a:endParaRPr lang="zh-CN" sz="1800" b="1" kern="100" dirty="0">
                        <a:latin typeface="+mn-ea"/>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lnSpc>
                          <a:spcPct val="150000"/>
                        </a:lnSpc>
                        <a:spcAft>
                          <a:spcPts val="0"/>
                        </a:spcAft>
                      </a:pPr>
                      <a:r>
                        <a:rPr lang="en-US" sz="1800" b="1" kern="100">
                          <a:latin typeface="+mj-lt"/>
                          <a:ea typeface="宋体"/>
                          <a:cs typeface="Times New Roman"/>
                        </a:rPr>
                        <a:t>\D</a:t>
                      </a:r>
                      <a:endParaRPr lang="zh-CN" sz="1800" b="1" kern="10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a:latin typeface="+mn-ea"/>
                          <a:ea typeface="+mn-ea"/>
                          <a:cs typeface="Times New Roman"/>
                        </a:rPr>
                        <a:t>除了数字之外的任何字符，等价于</a:t>
                      </a:r>
                      <a:r>
                        <a:rPr lang="en-US" sz="1800" b="1" kern="100">
                          <a:latin typeface="+mn-ea"/>
                          <a:ea typeface="+mn-ea"/>
                          <a:cs typeface="Times New Roman"/>
                        </a:rPr>
                        <a:t>[^0-9]</a:t>
                      </a:r>
                      <a:endParaRPr lang="zh-CN" sz="1800" b="1" kern="100">
                        <a:latin typeface="+mn-ea"/>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lnSpc>
                          <a:spcPct val="150000"/>
                        </a:lnSpc>
                        <a:spcAft>
                          <a:spcPts val="0"/>
                        </a:spcAft>
                      </a:pPr>
                      <a:r>
                        <a:rPr lang="en-US" sz="1800" b="1" kern="100">
                          <a:latin typeface="+mj-lt"/>
                          <a:ea typeface="宋体"/>
                          <a:cs typeface="Times New Roman"/>
                        </a:rPr>
                        <a:t>\w</a:t>
                      </a:r>
                      <a:endParaRPr lang="zh-CN" sz="1800" b="1" kern="10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dirty="0">
                          <a:latin typeface="+mn-ea"/>
                          <a:ea typeface="+mn-ea"/>
                          <a:cs typeface="Times New Roman"/>
                        </a:rPr>
                        <a:t>匹配一个数字、下划线或字母字符，等价于</a:t>
                      </a:r>
                      <a:r>
                        <a:rPr lang="en-US" sz="1800" b="1" kern="100" dirty="0">
                          <a:latin typeface="+mn-ea"/>
                          <a:ea typeface="+mn-ea"/>
                          <a:cs typeface="Times New Roman"/>
                        </a:rPr>
                        <a:t>[A-Za-z0-9_]</a:t>
                      </a:r>
                      <a:endParaRPr lang="zh-CN" sz="1800" b="1" kern="100" dirty="0">
                        <a:latin typeface="+mn-ea"/>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lnSpc>
                          <a:spcPct val="150000"/>
                        </a:lnSpc>
                        <a:spcAft>
                          <a:spcPts val="0"/>
                        </a:spcAft>
                      </a:pPr>
                      <a:r>
                        <a:rPr lang="en-US" sz="1800" b="1" kern="100">
                          <a:latin typeface="+mj-lt"/>
                          <a:ea typeface="宋体"/>
                          <a:cs typeface="Times New Roman"/>
                        </a:rPr>
                        <a:t>\W</a:t>
                      </a:r>
                      <a:endParaRPr lang="zh-CN" sz="1800" b="1" kern="10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a:latin typeface="+mn-ea"/>
                          <a:ea typeface="+mn-ea"/>
                          <a:cs typeface="Times New Roman"/>
                        </a:rPr>
                        <a:t>任何非单字字符，等价于</a:t>
                      </a:r>
                      <a:r>
                        <a:rPr lang="en-US" sz="1800" b="1" kern="100">
                          <a:latin typeface="+mn-ea"/>
                          <a:ea typeface="+mn-ea"/>
                          <a:cs typeface="Times New Roman"/>
                        </a:rPr>
                        <a:t>[^a-zA-z0-9_]</a:t>
                      </a:r>
                      <a:endParaRPr lang="zh-CN" sz="1800" b="1" kern="100">
                        <a:latin typeface="+mn-ea"/>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lnSpc>
                          <a:spcPct val="150000"/>
                        </a:lnSpc>
                        <a:spcAft>
                          <a:spcPts val="0"/>
                        </a:spcAft>
                      </a:pPr>
                      <a:r>
                        <a:rPr lang="en-US" sz="1800" b="1" kern="100" dirty="0">
                          <a:latin typeface="+mj-lt"/>
                          <a:ea typeface="宋体"/>
                          <a:cs typeface="Times New Roman"/>
                        </a:rPr>
                        <a:t>.</a:t>
                      </a:r>
                      <a:endParaRPr lang="zh-CN" sz="1800" b="1" kern="100" dirty="0">
                        <a:latin typeface="+mj-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dirty="0">
                          <a:latin typeface="+mn-ea"/>
                          <a:ea typeface="+mn-ea"/>
                          <a:cs typeface="Times New Roman"/>
                        </a:rPr>
                        <a:t>除了换行符之外的任意字符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5" name="表格 4"/>
          <p:cNvGraphicFramePr>
            <a:graphicFrameLocks noGrp="1"/>
          </p:cNvGraphicFramePr>
          <p:nvPr/>
        </p:nvGraphicFramePr>
        <p:xfrm>
          <a:off x="642938" y="2143125"/>
          <a:ext cx="8143932" cy="4279001"/>
        </p:xfrm>
        <a:graphic>
          <a:graphicData uri="http://schemas.openxmlformats.org/drawingml/2006/table">
            <a:tbl>
              <a:tblPr/>
              <a:tblGrid>
                <a:gridCol w="1214446"/>
                <a:gridCol w="6929486"/>
              </a:tblGrid>
              <a:tr h="714380">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符号</a:t>
                      </a:r>
                      <a:endParaRPr lang="zh-CN" sz="2000" kern="100" dirty="0">
                        <a:solidFill>
                          <a:schemeClr val="bg1"/>
                        </a:solidFill>
                        <a:latin typeface="黑体" pitchFamily="2" charset="-122"/>
                        <a:ea typeface="黑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描述</a:t>
                      </a:r>
                      <a:endParaRPr lang="zh-CN" sz="2000" kern="100" dirty="0">
                        <a:solidFill>
                          <a:schemeClr val="bg1"/>
                        </a:solidFill>
                        <a:latin typeface="黑体" pitchFamily="2" charset="-122"/>
                        <a:ea typeface="黑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r>
              <a:tr h="588655">
                <a:tc>
                  <a:txBody>
                    <a:bodyPr/>
                    <a:lstStyle/>
                    <a:p>
                      <a:pPr algn="ctr">
                        <a:lnSpc>
                          <a:spcPct val="150000"/>
                        </a:lnSpc>
                        <a:spcAft>
                          <a:spcPts val="0"/>
                        </a:spcAft>
                      </a:pPr>
                      <a:r>
                        <a:rPr lang="en-US" sz="1800" b="1" kern="100" dirty="0">
                          <a:latin typeface="+mj-lt"/>
                          <a:ea typeface="宋体"/>
                          <a:cs typeface="Times New Roman"/>
                        </a:rPr>
                        <a:t>{n}</a:t>
                      </a:r>
                      <a:endParaRPr lang="zh-CN" sz="1800" b="1"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a:latin typeface="+mn-ea"/>
                          <a:ea typeface="+mn-ea"/>
                          <a:cs typeface="Times New Roman"/>
                        </a:rPr>
                        <a:t>匹配前一项</a:t>
                      </a:r>
                      <a:r>
                        <a:rPr lang="en-US" sz="1800" b="1" kern="100">
                          <a:latin typeface="+mn-ea"/>
                          <a:ea typeface="+mn-ea"/>
                          <a:cs typeface="Times New Roman"/>
                        </a:rPr>
                        <a:t>n</a:t>
                      </a:r>
                      <a:r>
                        <a:rPr lang="zh-CN" sz="1800" b="1" kern="100">
                          <a:latin typeface="+mn-ea"/>
                          <a:ea typeface="+mn-ea"/>
                          <a:cs typeface="Times New Roman"/>
                        </a:rPr>
                        <a:t>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algn="ctr">
                        <a:lnSpc>
                          <a:spcPct val="150000"/>
                        </a:lnSpc>
                        <a:spcAft>
                          <a:spcPts val="0"/>
                        </a:spcAft>
                      </a:pPr>
                      <a:r>
                        <a:rPr lang="en-US" sz="1800" b="1" kern="100">
                          <a:latin typeface="+mj-lt"/>
                          <a:ea typeface="宋体"/>
                          <a:cs typeface="Times New Roman"/>
                        </a:rPr>
                        <a:t>{n,}</a:t>
                      </a:r>
                      <a:endParaRPr lang="zh-CN" sz="1800" b="1" kern="10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a:latin typeface="+mn-ea"/>
                          <a:ea typeface="+mn-ea"/>
                          <a:cs typeface="Times New Roman"/>
                        </a:rPr>
                        <a:t>匹配前一项</a:t>
                      </a:r>
                      <a:r>
                        <a:rPr lang="en-US" sz="1800" b="1" kern="100">
                          <a:latin typeface="+mn-ea"/>
                          <a:ea typeface="+mn-ea"/>
                          <a:cs typeface="Times New Roman"/>
                        </a:rPr>
                        <a:t>n</a:t>
                      </a:r>
                      <a:r>
                        <a:rPr lang="zh-CN" sz="1800" b="1" kern="100">
                          <a:latin typeface="+mn-ea"/>
                          <a:ea typeface="+mn-ea"/>
                          <a:cs typeface="Times New Roman"/>
                        </a:rPr>
                        <a:t>次，或者多次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68014">
                <a:tc>
                  <a:txBody>
                    <a:bodyPr/>
                    <a:lstStyle/>
                    <a:p>
                      <a:pPr algn="ctr">
                        <a:lnSpc>
                          <a:spcPct val="150000"/>
                        </a:lnSpc>
                        <a:spcAft>
                          <a:spcPts val="0"/>
                        </a:spcAft>
                      </a:pPr>
                      <a:r>
                        <a:rPr lang="en-US" sz="1800" b="1" kern="100">
                          <a:latin typeface="+mj-lt"/>
                          <a:ea typeface="宋体"/>
                          <a:cs typeface="Times New Roman"/>
                        </a:rPr>
                        <a:t>{n,m}</a:t>
                      </a:r>
                      <a:endParaRPr lang="zh-CN" sz="1800" b="1" kern="10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dirty="0">
                          <a:latin typeface="+mn-ea"/>
                          <a:ea typeface="+mn-ea"/>
                          <a:cs typeface="Times New Roman"/>
                        </a:rPr>
                        <a:t>匹配前一项至少</a:t>
                      </a:r>
                      <a:r>
                        <a:rPr lang="en-US" sz="1800" b="1" kern="100" dirty="0">
                          <a:latin typeface="+mn-ea"/>
                          <a:ea typeface="+mn-ea"/>
                          <a:cs typeface="Times New Roman"/>
                        </a:rPr>
                        <a:t>n</a:t>
                      </a:r>
                      <a:r>
                        <a:rPr lang="zh-CN" sz="1800" b="1" kern="100" dirty="0">
                          <a:latin typeface="+mn-ea"/>
                          <a:ea typeface="+mn-ea"/>
                          <a:cs typeface="Times New Roman"/>
                        </a:rPr>
                        <a:t>次，但是不能超过</a:t>
                      </a:r>
                      <a:r>
                        <a:rPr lang="en-US" sz="1800" b="1" kern="100" dirty="0">
                          <a:latin typeface="+mn-ea"/>
                          <a:ea typeface="+mn-ea"/>
                          <a:cs typeface="Times New Roman"/>
                        </a:rPr>
                        <a:t>m</a:t>
                      </a:r>
                      <a:r>
                        <a:rPr lang="zh-CN" sz="1800" b="1" kern="100" dirty="0">
                          <a:latin typeface="+mn-ea"/>
                          <a:ea typeface="+mn-ea"/>
                          <a:cs typeface="Times New Roman"/>
                        </a:rPr>
                        <a:t>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96576">
                <a:tc>
                  <a:txBody>
                    <a:bodyPr/>
                    <a:lstStyle/>
                    <a:p>
                      <a:pPr algn="ctr">
                        <a:lnSpc>
                          <a:spcPct val="150000"/>
                        </a:lnSpc>
                        <a:spcAft>
                          <a:spcPts val="0"/>
                        </a:spcAft>
                      </a:pPr>
                      <a:r>
                        <a:rPr lang="en-US" sz="1800" b="1" kern="100">
                          <a:latin typeface="+mj-lt"/>
                          <a:ea typeface="宋体"/>
                          <a:cs typeface="Times New Roman"/>
                        </a:rPr>
                        <a:t>*</a:t>
                      </a:r>
                      <a:endParaRPr lang="zh-CN" sz="1800" b="1" kern="10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a:latin typeface="+mn-ea"/>
                          <a:ea typeface="+mn-ea"/>
                          <a:cs typeface="Times New Roman"/>
                        </a:rPr>
                        <a:t>匹配前一项</a:t>
                      </a:r>
                      <a:r>
                        <a:rPr lang="en-US" sz="1800" b="1" kern="100">
                          <a:latin typeface="+mn-ea"/>
                          <a:ea typeface="+mn-ea"/>
                          <a:cs typeface="Times New Roman"/>
                        </a:rPr>
                        <a:t>0</a:t>
                      </a:r>
                      <a:r>
                        <a:rPr lang="zh-CN" sz="1800" b="1" kern="100">
                          <a:latin typeface="+mn-ea"/>
                          <a:ea typeface="+mn-ea"/>
                          <a:cs typeface="Times New Roman"/>
                        </a:rPr>
                        <a:t>次或多次，等价于</a:t>
                      </a:r>
                      <a:r>
                        <a:rPr lang="en-US" sz="1800" b="1" kern="100">
                          <a:latin typeface="+mn-ea"/>
                          <a:ea typeface="+mn-ea"/>
                          <a:cs typeface="Times New Roman"/>
                        </a:rPr>
                        <a:t>{0,}</a:t>
                      </a:r>
                      <a:endParaRPr lang="zh-CN" sz="1800" b="1"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35962">
                <a:tc>
                  <a:txBody>
                    <a:bodyPr/>
                    <a:lstStyle/>
                    <a:p>
                      <a:pPr algn="ctr">
                        <a:lnSpc>
                          <a:spcPct val="150000"/>
                        </a:lnSpc>
                        <a:spcAft>
                          <a:spcPts val="0"/>
                        </a:spcAft>
                      </a:pPr>
                      <a:r>
                        <a:rPr lang="en-US" sz="1800" b="1" kern="100">
                          <a:latin typeface="+mj-lt"/>
                          <a:ea typeface="宋体"/>
                          <a:cs typeface="Times New Roman"/>
                        </a:rPr>
                        <a:t>+</a:t>
                      </a:r>
                      <a:endParaRPr lang="zh-CN" sz="1800" b="1" kern="10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a:latin typeface="+mn-ea"/>
                          <a:ea typeface="+mn-ea"/>
                          <a:cs typeface="Times New Roman"/>
                        </a:rPr>
                        <a:t>匹配前一项</a:t>
                      </a:r>
                      <a:r>
                        <a:rPr lang="en-US" sz="1800" b="1" kern="100">
                          <a:latin typeface="+mn-ea"/>
                          <a:ea typeface="+mn-ea"/>
                          <a:cs typeface="Times New Roman"/>
                        </a:rPr>
                        <a:t>1</a:t>
                      </a:r>
                      <a:r>
                        <a:rPr lang="zh-CN" sz="1800" b="1" kern="100">
                          <a:latin typeface="+mn-ea"/>
                          <a:ea typeface="+mn-ea"/>
                          <a:cs typeface="Times New Roman"/>
                        </a:rPr>
                        <a:t>次或多次，等价于</a:t>
                      </a:r>
                      <a:r>
                        <a:rPr lang="en-US" sz="1800" b="1" kern="100">
                          <a:latin typeface="+mn-ea"/>
                          <a:ea typeface="+mn-ea"/>
                          <a:cs typeface="Times New Roman"/>
                        </a:rPr>
                        <a:t>{1,}</a:t>
                      </a:r>
                      <a:endParaRPr lang="zh-CN" sz="1800" b="1"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03910">
                <a:tc>
                  <a:txBody>
                    <a:bodyPr/>
                    <a:lstStyle/>
                    <a:p>
                      <a:pPr algn="ctr">
                        <a:lnSpc>
                          <a:spcPct val="150000"/>
                        </a:lnSpc>
                        <a:spcAft>
                          <a:spcPts val="0"/>
                        </a:spcAft>
                      </a:pPr>
                      <a:r>
                        <a:rPr lang="zh-CN" sz="1800" b="1" kern="100" dirty="0">
                          <a:latin typeface="+mj-lt"/>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0"/>
                        </a:spcAft>
                      </a:pPr>
                      <a:r>
                        <a:rPr lang="zh-CN" sz="1800" b="1" kern="100" dirty="0">
                          <a:latin typeface="+mn-ea"/>
                          <a:ea typeface="+mn-ea"/>
                          <a:cs typeface="Times New Roman"/>
                        </a:rPr>
                        <a:t>匹配前一项</a:t>
                      </a:r>
                      <a:r>
                        <a:rPr lang="en-US" sz="1800" b="1" kern="100" dirty="0">
                          <a:latin typeface="+mn-ea"/>
                          <a:ea typeface="+mn-ea"/>
                          <a:cs typeface="Times New Roman"/>
                        </a:rPr>
                        <a:t>0</a:t>
                      </a:r>
                      <a:r>
                        <a:rPr lang="zh-CN" sz="1800" b="1" kern="100" dirty="0">
                          <a:latin typeface="+mn-ea"/>
                          <a:ea typeface="+mn-ea"/>
                          <a:cs typeface="Times New Roman"/>
                        </a:rPr>
                        <a:t>次或</a:t>
                      </a:r>
                      <a:r>
                        <a:rPr lang="en-US" sz="1800" b="1" kern="100" dirty="0">
                          <a:latin typeface="+mn-ea"/>
                          <a:ea typeface="+mn-ea"/>
                          <a:cs typeface="Times New Roman"/>
                        </a:rPr>
                        <a:t>1</a:t>
                      </a:r>
                      <a:r>
                        <a:rPr lang="zh-CN" sz="1800" b="1" kern="100" dirty="0">
                          <a:latin typeface="+mn-ea"/>
                          <a:ea typeface="+mn-ea"/>
                          <a:cs typeface="Times New Roman"/>
                        </a:rPr>
                        <a:t>次，也就是说前一项是可选的，等价于</a:t>
                      </a:r>
                      <a:r>
                        <a:rPr lang="en-US" sz="1800" b="1" kern="100" dirty="0">
                          <a:latin typeface="+mn-ea"/>
                          <a:ea typeface="+mn-ea"/>
                          <a:cs typeface="Times New Roman"/>
                        </a:rPr>
                        <a:t>{0,1}</a:t>
                      </a:r>
                      <a:endParaRPr lang="zh-CN" sz="1800" b="1"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par>
                          <p:cTn id="7" fill="hold">
                            <p:stCondLst>
                              <p:cond delay="0"/>
                            </p:stCondLst>
                            <p:childTnLst>
                              <p:par>
                                <p:cTn id="8" presetID="5" presetClass="entr" presetSubtype="1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正则表达式的应用</a:t>
            </a:r>
          </a:p>
        </p:txBody>
      </p:sp>
      <p:sp>
        <p:nvSpPr>
          <p:cNvPr id="16387" name="内容占位符 2"/>
          <p:cNvSpPr>
            <a:spLocks noGrp="1"/>
          </p:cNvSpPr>
          <p:nvPr>
            <p:ph idx="1"/>
          </p:nvPr>
        </p:nvSpPr>
        <p:spPr>
          <a:xfrm>
            <a:off x="755650" y="1276350"/>
            <a:ext cx="7931150" cy="1152525"/>
          </a:xfrm>
        </p:spPr>
        <p:txBody>
          <a:bodyPr/>
          <a:lstStyle/>
          <a:p>
            <a:r>
              <a:rPr lang="zh-CN" altLang="en-US" smtClean="0"/>
              <a:t>用户名、密码、电子邮箱、手机号码、身份证号码、生日、邮政编码、固定电话</a:t>
            </a:r>
          </a:p>
        </p:txBody>
      </p:sp>
      <p:pic>
        <p:nvPicPr>
          <p:cNvPr id="16388" name="Picture 1" descr="图7"/>
          <p:cNvPicPr>
            <a:picLocks noChangeAspect="1" noChangeArrowheads="1"/>
          </p:cNvPicPr>
          <p:nvPr/>
        </p:nvPicPr>
        <p:blipFill>
          <a:blip r:embed="rId2"/>
          <a:srcRect/>
          <a:stretch>
            <a:fillRect/>
          </a:stretch>
        </p:blipFill>
        <p:spPr bwMode="auto">
          <a:xfrm>
            <a:off x="285750" y="2357438"/>
            <a:ext cx="4276725" cy="3838575"/>
          </a:xfrm>
          <a:prstGeom prst="rect">
            <a:avLst/>
          </a:prstGeom>
          <a:noFill/>
          <a:ln w="9525">
            <a:noFill/>
            <a:miter lim="800000"/>
            <a:headEnd/>
            <a:tailEnd/>
          </a:ln>
        </p:spPr>
      </p:pic>
      <p:pic>
        <p:nvPicPr>
          <p:cNvPr id="16389" name="Picture 2" descr="图7"/>
          <p:cNvPicPr>
            <a:picLocks noChangeAspect="1" noChangeArrowheads="1"/>
          </p:cNvPicPr>
          <p:nvPr/>
        </p:nvPicPr>
        <p:blipFill>
          <a:blip r:embed="rId3"/>
          <a:srcRect/>
          <a:stretch>
            <a:fillRect/>
          </a:stretch>
        </p:blipFill>
        <p:spPr bwMode="auto">
          <a:xfrm>
            <a:off x="4643438" y="2443163"/>
            <a:ext cx="4314825" cy="37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smtClean="0"/>
              <a:t>验证邮政编码和手机号码</a:t>
            </a:r>
            <a:endParaRPr lang="zh-CN" altLang="en-US" smtClean="0"/>
          </a:p>
        </p:txBody>
      </p:sp>
      <p:sp>
        <p:nvSpPr>
          <p:cNvPr id="17411" name="内容占位符 2"/>
          <p:cNvSpPr>
            <a:spLocks noGrp="1"/>
          </p:cNvSpPr>
          <p:nvPr>
            <p:ph idx="1"/>
          </p:nvPr>
        </p:nvSpPr>
        <p:spPr>
          <a:xfrm>
            <a:off x="1112838" y="1276350"/>
            <a:ext cx="4887912" cy="723900"/>
          </a:xfrm>
        </p:spPr>
        <p:txBody>
          <a:bodyPr/>
          <a:lstStyle/>
          <a:p>
            <a:pPr>
              <a:buFont typeface="Wingdings" pitchFamily="2" charset="2"/>
              <a:buNone/>
            </a:pPr>
            <a:r>
              <a:rPr lang="zh-CN" altLang="en-US" smtClean="0"/>
              <a:t>验证邮政编码和手机号码</a:t>
            </a:r>
          </a:p>
        </p:txBody>
      </p:sp>
      <p:pic>
        <p:nvPicPr>
          <p:cNvPr id="17412" name="Picture 52" descr="示例"/>
          <p:cNvPicPr>
            <a:picLocks noChangeAspect="1" noChangeArrowheads="1"/>
          </p:cNvPicPr>
          <p:nvPr/>
        </p:nvPicPr>
        <p:blipFill>
          <a:blip r:embed="rId2"/>
          <a:srcRect/>
          <a:stretch>
            <a:fillRect/>
          </a:stretch>
        </p:blipFill>
        <p:spPr bwMode="auto">
          <a:xfrm>
            <a:off x="214313" y="1071563"/>
            <a:ext cx="917575" cy="688975"/>
          </a:xfrm>
          <a:prstGeom prst="rect">
            <a:avLst/>
          </a:prstGeom>
          <a:noFill/>
          <a:ln w="9525">
            <a:noFill/>
            <a:miter lim="800000"/>
            <a:headEnd/>
            <a:tailEnd/>
          </a:ln>
        </p:spPr>
      </p:pic>
      <p:pic>
        <p:nvPicPr>
          <p:cNvPr id="17413" name="Picture 50" descr="分析1"/>
          <p:cNvPicPr>
            <a:picLocks noChangeAspect="1" noChangeArrowheads="1"/>
          </p:cNvPicPr>
          <p:nvPr/>
        </p:nvPicPr>
        <p:blipFill>
          <a:blip r:embed="rId3"/>
          <a:srcRect/>
          <a:stretch>
            <a:fillRect/>
          </a:stretch>
        </p:blipFill>
        <p:spPr bwMode="auto">
          <a:xfrm>
            <a:off x="153988" y="2071688"/>
            <a:ext cx="917575" cy="688975"/>
          </a:xfrm>
          <a:prstGeom prst="rect">
            <a:avLst/>
          </a:prstGeom>
          <a:noFill/>
          <a:ln w="9525">
            <a:noFill/>
            <a:miter lim="800000"/>
            <a:headEnd/>
            <a:tailEnd/>
          </a:ln>
        </p:spPr>
      </p:pic>
      <p:sp>
        <p:nvSpPr>
          <p:cNvPr id="7" name="矩形 6"/>
          <p:cNvSpPr/>
          <p:nvPr/>
        </p:nvSpPr>
        <p:spPr>
          <a:xfrm>
            <a:off x="1214438" y="2214563"/>
            <a:ext cx="6572250" cy="2400300"/>
          </a:xfrm>
          <a:prstGeom prst="rect">
            <a:avLst/>
          </a:prstGeom>
        </p:spPr>
        <p:txBody>
          <a:bodyPr>
            <a:spAutoFit/>
          </a:bodyPr>
          <a:lstStyle/>
          <a:p>
            <a:pPr marL="342900" indent="-342900" algn="l">
              <a:lnSpc>
                <a:spcPct val="150000"/>
              </a:lnSpc>
              <a:buFont typeface="+mj-lt"/>
              <a:buAutoNum type="arabicPeriod"/>
              <a:defRPr/>
            </a:pPr>
            <a:r>
              <a:rPr lang="zh-CN" altLang="en-US" sz="2000" b="1" dirty="0">
                <a:latin typeface="+mn-ea"/>
                <a:ea typeface="+mn-ea"/>
              </a:rPr>
              <a:t>中国的邮政编码都是</a:t>
            </a:r>
            <a:r>
              <a:rPr lang="en-US" sz="2000" b="1" dirty="0">
                <a:latin typeface="+mn-ea"/>
                <a:ea typeface="+mn-ea"/>
              </a:rPr>
              <a:t>6</a:t>
            </a:r>
            <a:r>
              <a:rPr lang="zh-CN" altLang="en-US" sz="2000" b="1" dirty="0">
                <a:latin typeface="+mn-ea"/>
                <a:ea typeface="+mn-ea"/>
              </a:rPr>
              <a:t>位</a:t>
            </a:r>
            <a:endParaRPr lang="en-US" altLang="zh-CN" sz="2000" b="1" dirty="0">
              <a:latin typeface="+mn-ea"/>
              <a:ea typeface="+mn-ea"/>
            </a:endParaRPr>
          </a:p>
          <a:p>
            <a:pPr marL="342900" indent="-342900" algn="l">
              <a:lnSpc>
                <a:spcPct val="150000"/>
              </a:lnSpc>
              <a:buFont typeface="+mj-lt"/>
              <a:buAutoNum type="arabicPeriod"/>
              <a:defRPr/>
            </a:pPr>
            <a:r>
              <a:rPr lang="zh-CN" altLang="en-US" sz="2000" b="1" dirty="0">
                <a:latin typeface="+mn-ea"/>
                <a:ea typeface="+mn-ea"/>
              </a:rPr>
              <a:t>手机号码都是</a:t>
            </a:r>
            <a:r>
              <a:rPr lang="en-US" sz="2000" b="1" dirty="0">
                <a:latin typeface="+mn-ea"/>
                <a:ea typeface="+mn-ea"/>
              </a:rPr>
              <a:t>11</a:t>
            </a:r>
            <a:r>
              <a:rPr lang="zh-CN" altLang="en-US" sz="2000" b="1" dirty="0">
                <a:latin typeface="+mn-ea"/>
                <a:ea typeface="+mn-ea"/>
              </a:rPr>
              <a:t>位，并且第</a:t>
            </a:r>
            <a:r>
              <a:rPr lang="en-US" sz="2000" b="1" dirty="0">
                <a:latin typeface="+mn-ea"/>
                <a:ea typeface="+mn-ea"/>
              </a:rPr>
              <a:t>1</a:t>
            </a:r>
            <a:r>
              <a:rPr lang="zh-CN" altLang="en-US" sz="2000" b="1" dirty="0">
                <a:latin typeface="+mn-ea"/>
                <a:ea typeface="+mn-ea"/>
              </a:rPr>
              <a:t>位都是</a:t>
            </a:r>
            <a:r>
              <a:rPr lang="en-US" sz="2000" b="1" dirty="0">
                <a:latin typeface="+mn-ea"/>
                <a:ea typeface="+mn-ea"/>
              </a:rPr>
              <a:t>1</a:t>
            </a:r>
            <a:endParaRPr lang="en-US" altLang="zh-CN" sz="2000" b="1" dirty="0">
              <a:latin typeface="+mn-ea"/>
              <a:ea typeface="+mn-ea"/>
            </a:endParaRPr>
          </a:p>
          <a:p>
            <a:pPr marL="342900" indent="-342900" algn="l">
              <a:lnSpc>
                <a:spcPct val="150000"/>
              </a:lnSpc>
              <a:buFont typeface="+mj-lt"/>
              <a:buAutoNum type="arabicPeriod"/>
              <a:defRPr/>
            </a:pPr>
            <a:r>
              <a:rPr lang="zh-CN" altLang="en-US" sz="2000" b="1" dirty="0">
                <a:latin typeface="+mn-ea"/>
                <a:ea typeface="+mn-ea"/>
              </a:rPr>
              <a:t>邮政编码和手机号码的验证的正则表达式</a:t>
            </a:r>
          </a:p>
          <a:p>
            <a:pPr lvl="1" algn="l">
              <a:lnSpc>
                <a:spcPct val="150000"/>
              </a:lnSpc>
              <a:defRPr/>
            </a:pPr>
            <a:r>
              <a:rPr lang="en-US" sz="2000" b="1" dirty="0" err="1">
                <a:latin typeface="+mj-lt"/>
                <a:ea typeface="+mn-ea"/>
              </a:rPr>
              <a:t>var</a:t>
            </a:r>
            <a:r>
              <a:rPr lang="en-US" sz="2000" b="1" dirty="0">
                <a:latin typeface="+mj-lt"/>
                <a:ea typeface="+mn-ea"/>
              </a:rPr>
              <a:t> </a:t>
            </a:r>
            <a:r>
              <a:rPr lang="en-US" sz="2000" b="1" dirty="0" err="1">
                <a:latin typeface="+mj-lt"/>
                <a:ea typeface="+mn-ea"/>
              </a:rPr>
              <a:t>regCode</a:t>
            </a:r>
            <a:r>
              <a:rPr lang="en-US" sz="2000" b="1" dirty="0">
                <a:latin typeface="+mj-lt"/>
                <a:ea typeface="+mn-ea"/>
              </a:rPr>
              <a:t>=/^\d{6}$/;</a:t>
            </a:r>
            <a:endParaRPr lang="zh-CN" altLang="en-US" sz="2000" b="1" dirty="0">
              <a:latin typeface="+mj-lt"/>
              <a:ea typeface="+mn-ea"/>
            </a:endParaRPr>
          </a:p>
          <a:p>
            <a:pPr lvl="1" algn="l">
              <a:lnSpc>
                <a:spcPct val="150000"/>
              </a:lnSpc>
              <a:defRPr/>
            </a:pPr>
            <a:r>
              <a:rPr lang="en-US" sz="2000" b="1" dirty="0" err="1">
                <a:latin typeface="+mj-lt"/>
                <a:ea typeface="+mn-ea"/>
              </a:rPr>
              <a:t>var</a:t>
            </a:r>
            <a:r>
              <a:rPr lang="en-US" sz="2000" b="1" dirty="0">
                <a:latin typeface="+mj-lt"/>
                <a:ea typeface="+mn-ea"/>
              </a:rPr>
              <a:t> </a:t>
            </a:r>
            <a:r>
              <a:rPr lang="en-US" sz="2000" b="1" dirty="0" err="1">
                <a:latin typeface="+mj-lt"/>
                <a:ea typeface="+mn-ea"/>
              </a:rPr>
              <a:t>regMobile</a:t>
            </a:r>
            <a:r>
              <a:rPr lang="en-US" sz="2000" b="1" dirty="0">
                <a:latin typeface="+mj-lt"/>
                <a:ea typeface="+mn-ea"/>
              </a:rPr>
              <a:t>=/^1\d{10}$/;</a:t>
            </a:r>
            <a:endParaRPr lang="zh-CN" altLang="en-US" sz="2000" b="1" dirty="0">
              <a:latin typeface="+mj-lt"/>
              <a:ea typeface="+mn-ea"/>
            </a:endParaRPr>
          </a:p>
        </p:txBody>
      </p:sp>
      <p:grpSp>
        <p:nvGrpSpPr>
          <p:cNvPr id="17415" name="Group 15"/>
          <p:cNvGrpSpPr>
            <a:grpSpLocks/>
          </p:cNvGrpSpPr>
          <p:nvPr/>
        </p:nvGrpSpPr>
        <p:grpSpPr bwMode="auto">
          <a:xfrm>
            <a:off x="1357313" y="5643563"/>
            <a:ext cx="5184775" cy="463550"/>
            <a:chOff x="1837" y="3748"/>
            <a:chExt cx="3266" cy="292"/>
          </a:xfrm>
        </p:grpSpPr>
        <p:sp>
          <p:nvSpPr>
            <p:cNvPr id="17416" name="AutoShape 12"/>
            <p:cNvSpPr>
              <a:spLocks noChangeArrowheads="1"/>
            </p:cNvSpPr>
            <p:nvPr/>
          </p:nvSpPr>
          <p:spPr bwMode="auto">
            <a:xfrm>
              <a:off x="1837" y="3748"/>
              <a:ext cx="3266" cy="272"/>
            </a:xfrm>
            <a:prstGeom prst="flowChartAlternateProcess">
              <a:avLst/>
            </a:prstGeom>
            <a:gradFill rotWithShape="1">
              <a:gsLst>
                <a:gs pos="0">
                  <a:schemeClr val="bg1"/>
                </a:gs>
                <a:gs pos="100000">
                  <a:srgbClr val="A1DFED"/>
                </a:gs>
              </a:gsLst>
              <a:lin ang="5400000" scaled="1"/>
            </a:gradFill>
            <a:ln w="31750" algn="ctr">
              <a:solidFill>
                <a:srgbClr val="008080"/>
              </a:solidFill>
              <a:miter lim="800000"/>
              <a:headEnd/>
              <a:tailEnd/>
            </a:ln>
            <a:effectLst>
              <a:prstShdw prst="shdw13" dist="53882" dir="13500000">
                <a:srgbClr val="1C99C6">
                  <a:alpha val="50000"/>
                </a:srgbClr>
              </a:prstShdw>
            </a:effectLst>
          </p:spPr>
          <p:txBody>
            <a:bodyPr wrap="none" anchor="ctr"/>
            <a:lstStyle/>
            <a:p>
              <a:endParaRPr lang="zh-CN" altLang="en-US"/>
            </a:p>
          </p:txBody>
        </p:sp>
        <p:pic>
          <p:nvPicPr>
            <p:cNvPr id="17417" name="Picture 13" descr="说话气泡new"/>
            <p:cNvPicPr>
              <a:picLocks noChangeAspect="1" noChangeArrowheads="1"/>
            </p:cNvPicPr>
            <p:nvPr/>
          </p:nvPicPr>
          <p:blipFill>
            <a:blip r:embed="rId4"/>
            <a:srcRect/>
            <a:stretch>
              <a:fillRect/>
            </a:stretch>
          </p:blipFill>
          <p:spPr bwMode="auto">
            <a:xfrm>
              <a:off x="1873" y="3748"/>
              <a:ext cx="418" cy="292"/>
            </a:xfrm>
            <a:prstGeom prst="rect">
              <a:avLst/>
            </a:prstGeom>
            <a:noFill/>
            <a:ln w="9525">
              <a:noFill/>
              <a:miter lim="800000"/>
              <a:headEnd/>
              <a:tailEnd/>
            </a:ln>
            <a:effectLst>
              <a:prstShdw prst="shdw13" dist="12700" dir="10800000">
                <a:srgbClr val="0099FF">
                  <a:alpha val="50000"/>
                </a:srgbClr>
              </a:prstShdw>
            </a:effectLst>
          </p:spPr>
        </p:pic>
        <p:sp>
          <p:nvSpPr>
            <p:cNvPr id="17418" name="Text Box 14"/>
            <p:cNvSpPr txBox="1">
              <a:spLocks noChangeArrowheads="1"/>
            </p:cNvSpPr>
            <p:nvPr/>
          </p:nvSpPr>
          <p:spPr bwMode="auto">
            <a:xfrm>
              <a:off x="2360" y="3748"/>
              <a:ext cx="2516" cy="231"/>
            </a:xfrm>
            <a:prstGeom prst="rect">
              <a:avLst/>
            </a:prstGeom>
            <a:noFill/>
            <a:ln w="19050" algn="ctr">
              <a:noFill/>
              <a:miter lim="800000"/>
              <a:headEnd/>
              <a:tailEnd/>
            </a:ln>
          </p:spPr>
          <p:txBody>
            <a:bodyPr>
              <a:spAutoFit/>
            </a:bodyPr>
            <a:lstStyle/>
            <a:p>
              <a:r>
                <a:rPr lang="zh-CN" altLang="en-US" b="1"/>
                <a:t>演示示例：验证邮政编码和手机号码</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验证年龄</a:t>
            </a:r>
          </a:p>
        </p:txBody>
      </p:sp>
      <p:sp>
        <p:nvSpPr>
          <p:cNvPr id="18435" name="内容占位符 2"/>
          <p:cNvSpPr>
            <a:spLocks noGrp="1"/>
          </p:cNvSpPr>
          <p:nvPr>
            <p:ph idx="1"/>
          </p:nvPr>
        </p:nvSpPr>
        <p:spPr>
          <a:xfrm>
            <a:off x="1071563" y="1276350"/>
            <a:ext cx="7072312" cy="581025"/>
          </a:xfrm>
        </p:spPr>
        <p:txBody>
          <a:bodyPr/>
          <a:lstStyle/>
          <a:p>
            <a:pPr>
              <a:buFont typeface="Wingdings" pitchFamily="2" charset="2"/>
              <a:buNone/>
            </a:pPr>
            <a:r>
              <a:rPr lang="zh-CN" altLang="en-US" smtClean="0"/>
              <a:t>对年龄进行验证，年龄必须在</a:t>
            </a:r>
            <a:r>
              <a:rPr lang="en-US" altLang="zh-CN" smtClean="0"/>
              <a:t>0</a:t>
            </a:r>
            <a:r>
              <a:rPr lang="zh-CN" altLang="en-US" smtClean="0"/>
              <a:t>－</a:t>
            </a:r>
            <a:r>
              <a:rPr lang="en-US" altLang="zh-CN" smtClean="0"/>
              <a:t>120</a:t>
            </a:r>
            <a:r>
              <a:rPr lang="zh-CN" altLang="en-US" smtClean="0"/>
              <a:t>之间</a:t>
            </a:r>
          </a:p>
        </p:txBody>
      </p:sp>
      <p:pic>
        <p:nvPicPr>
          <p:cNvPr id="18436" name="Picture 52" descr="示例"/>
          <p:cNvPicPr>
            <a:picLocks noChangeAspect="1" noChangeArrowheads="1"/>
          </p:cNvPicPr>
          <p:nvPr/>
        </p:nvPicPr>
        <p:blipFill>
          <a:blip r:embed="rId2"/>
          <a:srcRect/>
          <a:stretch>
            <a:fillRect/>
          </a:stretch>
        </p:blipFill>
        <p:spPr bwMode="auto">
          <a:xfrm>
            <a:off x="214313" y="1071563"/>
            <a:ext cx="917575" cy="688975"/>
          </a:xfrm>
          <a:prstGeom prst="rect">
            <a:avLst/>
          </a:prstGeom>
          <a:noFill/>
          <a:ln w="9525">
            <a:noFill/>
            <a:miter lim="800000"/>
            <a:headEnd/>
            <a:tailEnd/>
          </a:ln>
        </p:spPr>
      </p:pic>
      <p:pic>
        <p:nvPicPr>
          <p:cNvPr id="18437" name="Picture 50" descr="分析1"/>
          <p:cNvPicPr>
            <a:picLocks noChangeAspect="1" noChangeArrowheads="1"/>
          </p:cNvPicPr>
          <p:nvPr/>
        </p:nvPicPr>
        <p:blipFill>
          <a:blip r:embed="rId3"/>
          <a:srcRect/>
          <a:stretch>
            <a:fillRect/>
          </a:stretch>
        </p:blipFill>
        <p:spPr bwMode="auto">
          <a:xfrm>
            <a:off x="153988" y="1857375"/>
            <a:ext cx="917575" cy="688975"/>
          </a:xfrm>
          <a:prstGeom prst="rect">
            <a:avLst/>
          </a:prstGeom>
          <a:noFill/>
          <a:ln w="9525">
            <a:noFill/>
            <a:miter lim="800000"/>
            <a:headEnd/>
            <a:tailEnd/>
          </a:ln>
        </p:spPr>
      </p:pic>
      <p:sp>
        <p:nvSpPr>
          <p:cNvPr id="6" name="矩形 5"/>
          <p:cNvSpPr/>
          <p:nvPr/>
        </p:nvSpPr>
        <p:spPr>
          <a:xfrm>
            <a:off x="1143000" y="1857375"/>
            <a:ext cx="7643813" cy="4246563"/>
          </a:xfrm>
          <a:prstGeom prst="rect">
            <a:avLst/>
          </a:prstGeom>
        </p:spPr>
        <p:txBody>
          <a:bodyPr>
            <a:spAutoFit/>
          </a:bodyPr>
          <a:lstStyle/>
          <a:p>
            <a:pPr marL="457200" indent="-457200" algn="l">
              <a:lnSpc>
                <a:spcPct val="150000"/>
              </a:lnSpc>
              <a:buFont typeface="+mj-lt"/>
              <a:buAutoNum type="arabicPeriod"/>
              <a:defRPr/>
            </a:pPr>
            <a:r>
              <a:rPr lang="en-US" sz="2000" b="1" dirty="0">
                <a:latin typeface="+mn-lt"/>
                <a:ea typeface="+mn-ea"/>
              </a:rPr>
              <a:t>10-99</a:t>
            </a:r>
            <a:r>
              <a:rPr lang="zh-CN" altLang="en-US" sz="2000" b="1" dirty="0">
                <a:latin typeface="+mn-lt"/>
                <a:ea typeface="+mn-ea"/>
              </a:rPr>
              <a:t>这个范围都是两位数，十位是</a:t>
            </a:r>
            <a:r>
              <a:rPr lang="en-US" sz="2000" b="1" dirty="0">
                <a:latin typeface="+mn-lt"/>
                <a:ea typeface="+mn-ea"/>
              </a:rPr>
              <a:t>1-9</a:t>
            </a:r>
            <a:r>
              <a:rPr lang="zh-CN" altLang="en-US" sz="2000" b="1" dirty="0">
                <a:latin typeface="+mn-lt"/>
                <a:ea typeface="+mn-ea"/>
              </a:rPr>
              <a:t>，个位是</a:t>
            </a:r>
            <a:r>
              <a:rPr lang="en-US" sz="2000" b="1" dirty="0">
                <a:latin typeface="+mn-lt"/>
                <a:ea typeface="+mn-ea"/>
              </a:rPr>
              <a:t>0-9</a:t>
            </a:r>
            <a:r>
              <a:rPr lang="zh-CN" altLang="en-US" sz="2000" b="1" dirty="0">
                <a:latin typeface="+mn-lt"/>
                <a:ea typeface="+mn-ea"/>
              </a:rPr>
              <a:t>，正则表达式为</a:t>
            </a:r>
            <a:r>
              <a:rPr lang="en-US" sz="2000" b="1" dirty="0">
                <a:latin typeface="+mn-lt"/>
                <a:ea typeface="+mn-ea"/>
              </a:rPr>
              <a:t>[1-9]\d</a:t>
            </a:r>
            <a:r>
              <a:rPr lang="zh-CN" altLang="en-US" sz="2000" b="1" dirty="0">
                <a:latin typeface="+mn-lt"/>
                <a:ea typeface="+mn-ea"/>
              </a:rPr>
              <a:t>。</a:t>
            </a:r>
          </a:p>
          <a:p>
            <a:pPr marL="457200" indent="-457200" algn="l">
              <a:lnSpc>
                <a:spcPct val="150000"/>
              </a:lnSpc>
              <a:buFont typeface="+mj-lt"/>
              <a:buAutoNum type="arabicPeriod"/>
              <a:defRPr/>
            </a:pPr>
            <a:r>
              <a:rPr lang="en-US" sz="2000" b="1" dirty="0">
                <a:latin typeface="+mn-lt"/>
                <a:ea typeface="+mn-ea"/>
              </a:rPr>
              <a:t>0-9</a:t>
            </a:r>
            <a:r>
              <a:rPr lang="zh-CN" altLang="en-US" sz="2000" b="1" dirty="0">
                <a:latin typeface="+mn-lt"/>
                <a:ea typeface="+mn-ea"/>
              </a:rPr>
              <a:t>这个范围是一位，正则表达式为</a:t>
            </a:r>
            <a:r>
              <a:rPr lang="en-US" sz="2000" b="1" dirty="0">
                <a:latin typeface="+mn-lt"/>
                <a:ea typeface="+mn-ea"/>
              </a:rPr>
              <a:t>\d</a:t>
            </a:r>
            <a:r>
              <a:rPr lang="zh-CN" altLang="en-US" sz="2000" b="1" dirty="0">
                <a:latin typeface="+mn-lt"/>
                <a:ea typeface="+mn-ea"/>
              </a:rPr>
              <a:t>。</a:t>
            </a:r>
          </a:p>
          <a:p>
            <a:pPr marL="457200" indent="-457200" algn="l">
              <a:lnSpc>
                <a:spcPct val="150000"/>
              </a:lnSpc>
              <a:buFont typeface="+mj-lt"/>
              <a:buAutoNum type="arabicPeriod"/>
              <a:defRPr/>
            </a:pPr>
            <a:r>
              <a:rPr lang="en-US" sz="2000" b="1" dirty="0">
                <a:latin typeface="+mn-lt"/>
                <a:ea typeface="+mn-ea"/>
              </a:rPr>
              <a:t>100-119</a:t>
            </a:r>
            <a:r>
              <a:rPr lang="zh-CN" altLang="en-US" sz="2000" b="1" dirty="0">
                <a:latin typeface="+mn-lt"/>
                <a:ea typeface="+mn-ea"/>
              </a:rPr>
              <a:t>这个范围是三位数，百位是</a:t>
            </a:r>
            <a:r>
              <a:rPr lang="en-US" sz="2000" b="1" dirty="0">
                <a:latin typeface="+mn-lt"/>
                <a:ea typeface="+mn-ea"/>
              </a:rPr>
              <a:t>1</a:t>
            </a:r>
            <a:r>
              <a:rPr lang="zh-CN" altLang="en-US" sz="2000" b="1" dirty="0">
                <a:latin typeface="+mn-lt"/>
                <a:ea typeface="+mn-ea"/>
              </a:rPr>
              <a:t>，十位是</a:t>
            </a:r>
            <a:r>
              <a:rPr lang="en-US" sz="2000" b="1" dirty="0">
                <a:latin typeface="+mn-lt"/>
                <a:ea typeface="+mn-ea"/>
              </a:rPr>
              <a:t>0-1</a:t>
            </a:r>
            <a:r>
              <a:rPr lang="zh-CN" altLang="en-US" sz="2000" b="1" dirty="0">
                <a:latin typeface="+mn-lt"/>
                <a:ea typeface="+mn-ea"/>
              </a:rPr>
              <a:t>，个位是</a:t>
            </a:r>
            <a:r>
              <a:rPr lang="en-US" sz="2000" b="1" dirty="0">
                <a:latin typeface="+mn-lt"/>
                <a:ea typeface="+mn-ea"/>
              </a:rPr>
              <a:t>0-9</a:t>
            </a:r>
            <a:r>
              <a:rPr lang="zh-CN" altLang="en-US" sz="2000" b="1" dirty="0">
                <a:latin typeface="+mn-lt"/>
                <a:ea typeface="+mn-ea"/>
              </a:rPr>
              <a:t>，正则表达式为</a:t>
            </a:r>
            <a:r>
              <a:rPr lang="en-US" sz="2000" b="1" dirty="0">
                <a:latin typeface="+mn-lt"/>
                <a:ea typeface="+mn-ea"/>
              </a:rPr>
              <a:t>1[0-1]\d</a:t>
            </a:r>
            <a:r>
              <a:rPr lang="zh-CN" altLang="en-US" sz="2000" b="1" dirty="0">
                <a:latin typeface="+mn-lt"/>
                <a:ea typeface="+mn-ea"/>
              </a:rPr>
              <a:t>。</a:t>
            </a:r>
          </a:p>
          <a:p>
            <a:pPr marL="457200" indent="-457200" algn="l">
              <a:lnSpc>
                <a:spcPct val="150000"/>
              </a:lnSpc>
              <a:buFont typeface="+mj-lt"/>
              <a:buAutoNum type="arabicPeriod"/>
              <a:defRPr/>
            </a:pPr>
            <a:r>
              <a:rPr lang="zh-CN" altLang="en-US" sz="2000" b="1" dirty="0">
                <a:latin typeface="+mn-lt"/>
                <a:ea typeface="+mn-ea"/>
              </a:rPr>
              <a:t>根据以上可知，所有年龄的个位都是</a:t>
            </a:r>
            <a:r>
              <a:rPr lang="en-US" sz="2000" b="1" dirty="0">
                <a:latin typeface="+mn-lt"/>
                <a:ea typeface="+mn-ea"/>
              </a:rPr>
              <a:t>0-9</a:t>
            </a:r>
            <a:r>
              <a:rPr lang="zh-CN" altLang="en-US" sz="2000" b="1" dirty="0">
                <a:latin typeface="+mn-lt"/>
                <a:ea typeface="+mn-ea"/>
              </a:rPr>
              <a:t>，当百位是</a:t>
            </a:r>
            <a:r>
              <a:rPr lang="en-US" sz="2000" b="1" dirty="0">
                <a:latin typeface="+mn-lt"/>
                <a:ea typeface="+mn-ea"/>
              </a:rPr>
              <a:t>1</a:t>
            </a:r>
            <a:r>
              <a:rPr lang="zh-CN" altLang="en-US" sz="2000" b="1" dirty="0">
                <a:latin typeface="+mn-lt"/>
                <a:ea typeface="+mn-ea"/>
              </a:rPr>
              <a:t>时十位是</a:t>
            </a:r>
            <a:r>
              <a:rPr lang="en-US" sz="2000" b="1" dirty="0">
                <a:latin typeface="+mn-lt"/>
                <a:ea typeface="+mn-ea"/>
              </a:rPr>
              <a:t>0-1</a:t>
            </a:r>
            <a:r>
              <a:rPr lang="zh-CN" altLang="en-US" sz="2000" b="1" dirty="0">
                <a:latin typeface="+mn-lt"/>
                <a:ea typeface="+mn-ea"/>
              </a:rPr>
              <a:t>，当年龄为两位数时十位是</a:t>
            </a:r>
            <a:r>
              <a:rPr lang="en-US" sz="2000" b="1" dirty="0">
                <a:latin typeface="+mn-lt"/>
                <a:ea typeface="+mn-ea"/>
              </a:rPr>
              <a:t>1-9</a:t>
            </a:r>
            <a:r>
              <a:rPr lang="zh-CN" altLang="en-US" sz="2000" b="1" dirty="0">
                <a:latin typeface="+mn-lt"/>
                <a:ea typeface="+mn-ea"/>
              </a:rPr>
              <a:t>，因此</a:t>
            </a:r>
            <a:r>
              <a:rPr lang="en-US" sz="2000" b="1" dirty="0">
                <a:latin typeface="+mn-lt"/>
                <a:ea typeface="+mn-ea"/>
              </a:rPr>
              <a:t>0-119</a:t>
            </a:r>
            <a:r>
              <a:rPr lang="zh-CN" altLang="en-US" sz="2000" b="1" dirty="0">
                <a:latin typeface="+mn-lt"/>
                <a:ea typeface="+mn-ea"/>
              </a:rPr>
              <a:t>这个范围的正则表达式为</a:t>
            </a:r>
            <a:r>
              <a:rPr lang="en-US" sz="2000" b="1" dirty="0">
                <a:latin typeface="+mn-lt"/>
                <a:ea typeface="+mn-ea"/>
              </a:rPr>
              <a:t>(1[0-1]|[1-9])?\d</a:t>
            </a:r>
            <a:endParaRPr lang="zh-CN" altLang="en-US" sz="2000" b="1" dirty="0">
              <a:latin typeface="+mn-lt"/>
              <a:ea typeface="+mn-ea"/>
            </a:endParaRPr>
          </a:p>
          <a:p>
            <a:pPr marL="457200" indent="-457200" algn="l">
              <a:lnSpc>
                <a:spcPct val="150000"/>
              </a:lnSpc>
              <a:buFont typeface="+mj-lt"/>
              <a:buAutoNum type="arabicPeriod"/>
              <a:defRPr/>
            </a:pPr>
            <a:r>
              <a:rPr lang="zh-CN" altLang="en-US" sz="2000" b="1" dirty="0">
                <a:latin typeface="+mn-lt"/>
                <a:ea typeface="+mn-ea"/>
              </a:rPr>
              <a:t>年龄</a:t>
            </a:r>
            <a:r>
              <a:rPr lang="en-US" sz="2000" b="1" dirty="0">
                <a:latin typeface="+mn-lt"/>
                <a:ea typeface="+mn-ea"/>
              </a:rPr>
              <a:t>120</a:t>
            </a:r>
            <a:r>
              <a:rPr lang="zh-CN" altLang="en-US" sz="2000" b="1" dirty="0">
                <a:latin typeface="+mn-lt"/>
                <a:ea typeface="+mn-ea"/>
              </a:rPr>
              <a:t>是单独的一种情况，需要单独列出来</a:t>
            </a:r>
          </a:p>
        </p:txBody>
      </p:sp>
      <p:grpSp>
        <p:nvGrpSpPr>
          <p:cNvPr id="18439" name="Group 15"/>
          <p:cNvGrpSpPr>
            <a:grpSpLocks/>
          </p:cNvGrpSpPr>
          <p:nvPr/>
        </p:nvGrpSpPr>
        <p:grpSpPr bwMode="auto">
          <a:xfrm>
            <a:off x="1357313" y="6215063"/>
            <a:ext cx="5184775" cy="463550"/>
            <a:chOff x="1837" y="3748"/>
            <a:chExt cx="3266" cy="292"/>
          </a:xfrm>
        </p:grpSpPr>
        <p:sp>
          <p:nvSpPr>
            <p:cNvPr id="18440" name="AutoShape 12"/>
            <p:cNvSpPr>
              <a:spLocks noChangeArrowheads="1"/>
            </p:cNvSpPr>
            <p:nvPr/>
          </p:nvSpPr>
          <p:spPr bwMode="auto">
            <a:xfrm>
              <a:off x="1837" y="3748"/>
              <a:ext cx="3266" cy="272"/>
            </a:xfrm>
            <a:prstGeom prst="flowChartAlternateProcess">
              <a:avLst/>
            </a:prstGeom>
            <a:gradFill rotWithShape="1">
              <a:gsLst>
                <a:gs pos="0">
                  <a:schemeClr val="bg1"/>
                </a:gs>
                <a:gs pos="100000">
                  <a:srgbClr val="A1DFED"/>
                </a:gs>
              </a:gsLst>
              <a:lin ang="5400000" scaled="1"/>
            </a:gradFill>
            <a:ln w="31750" algn="ctr">
              <a:solidFill>
                <a:srgbClr val="008080"/>
              </a:solidFill>
              <a:miter lim="800000"/>
              <a:headEnd/>
              <a:tailEnd/>
            </a:ln>
            <a:effectLst>
              <a:prstShdw prst="shdw13" dist="53882" dir="13500000">
                <a:srgbClr val="1C99C6">
                  <a:alpha val="50000"/>
                </a:srgbClr>
              </a:prstShdw>
            </a:effectLst>
          </p:spPr>
          <p:txBody>
            <a:bodyPr wrap="none" anchor="ctr"/>
            <a:lstStyle/>
            <a:p>
              <a:endParaRPr lang="zh-CN" altLang="en-US"/>
            </a:p>
          </p:txBody>
        </p:sp>
        <p:pic>
          <p:nvPicPr>
            <p:cNvPr id="18441" name="Picture 13" descr="说话气泡new"/>
            <p:cNvPicPr>
              <a:picLocks noChangeAspect="1" noChangeArrowheads="1"/>
            </p:cNvPicPr>
            <p:nvPr/>
          </p:nvPicPr>
          <p:blipFill>
            <a:blip r:embed="rId4"/>
            <a:srcRect/>
            <a:stretch>
              <a:fillRect/>
            </a:stretch>
          </p:blipFill>
          <p:spPr bwMode="auto">
            <a:xfrm>
              <a:off x="1873" y="3748"/>
              <a:ext cx="418" cy="292"/>
            </a:xfrm>
            <a:prstGeom prst="rect">
              <a:avLst/>
            </a:prstGeom>
            <a:noFill/>
            <a:ln w="9525">
              <a:noFill/>
              <a:miter lim="800000"/>
              <a:headEnd/>
              <a:tailEnd/>
            </a:ln>
            <a:effectLst>
              <a:prstShdw prst="shdw13" dist="12700" dir="10800000">
                <a:srgbClr val="0099FF">
                  <a:alpha val="50000"/>
                </a:srgbClr>
              </a:prstShdw>
            </a:effectLst>
          </p:spPr>
        </p:pic>
        <p:sp>
          <p:nvSpPr>
            <p:cNvPr id="18442" name="Text Box 14"/>
            <p:cNvSpPr txBox="1">
              <a:spLocks noChangeArrowheads="1"/>
            </p:cNvSpPr>
            <p:nvPr/>
          </p:nvSpPr>
          <p:spPr bwMode="auto">
            <a:xfrm>
              <a:off x="2360" y="3748"/>
              <a:ext cx="2516" cy="231"/>
            </a:xfrm>
            <a:prstGeom prst="rect">
              <a:avLst/>
            </a:prstGeom>
            <a:noFill/>
            <a:ln w="19050" algn="ctr">
              <a:noFill/>
              <a:miter lim="800000"/>
              <a:headEnd/>
              <a:tailEnd/>
            </a:ln>
          </p:spPr>
          <p:txBody>
            <a:bodyPr>
              <a:spAutoFit/>
            </a:bodyPr>
            <a:lstStyle/>
            <a:p>
              <a:r>
                <a:rPr lang="zh-CN" altLang="en-US" b="1"/>
                <a:t>演示示例：验证年龄</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练习</a:t>
            </a:r>
            <a:r>
              <a:rPr lang="en-US" altLang="zh-CN" smtClean="0"/>
              <a:t>-</a:t>
            </a:r>
            <a:r>
              <a:rPr lang="zh-CN" altLang="en-US" smtClean="0"/>
              <a:t>验证注册</a:t>
            </a:r>
            <a:r>
              <a:rPr lang="zh-CN" smtClean="0"/>
              <a:t>页面</a:t>
            </a:r>
            <a:r>
              <a:rPr lang="zh-CN" altLang="en-US" smtClean="0"/>
              <a:t/>
            </a:r>
            <a:br>
              <a:rPr lang="zh-CN" altLang="en-US" smtClean="0"/>
            </a:br>
            <a:endParaRPr lang="zh-CN" altLang="en-US" smtClean="0"/>
          </a:p>
        </p:txBody>
      </p:sp>
      <p:sp>
        <p:nvSpPr>
          <p:cNvPr id="19459" name="内容占位符 2"/>
          <p:cNvSpPr>
            <a:spLocks noGrp="1"/>
          </p:cNvSpPr>
          <p:nvPr>
            <p:ph idx="1"/>
          </p:nvPr>
        </p:nvSpPr>
        <p:spPr>
          <a:xfrm>
            <a:off x="857250" y="1071563"/>
            <a:ext cx="8072438" cy="4357687"/>
          </a:xfrm>
        </p:spPr>
        <p:txBody>
          <a:bodyPr/>
          <a:lstStyle/>
          <a:p>
            <a:pPr>
              <a:lnSpc>
                <a:spcPct val="150000"/>
              </a:lnSpc>
            </a:pPr>
            <a:r>
              <a:rPr lang="zh-CN" altLang="en-US" smtClean="0"/>
              <a:t>需求说明</a:t>
            </a:r>
            <a:endParaRPr lang="en-US" altLang="zh-CN" smtClean="0"/>
          </a:p>
          <a:p>
            <a:pPr lvl="1">
              <a:lnSpc>
                <a:spcPct val="150000"/>
              </a:lnSpc>
            </a:pPr>
            <a:r>
              <a:rPr lang="zh-CN" altLang="en-US" smtClean="0"/>
              <a:t>使用正则表达式验证博客园注册页面，验证用户名、密码、电子邮箱、手机号码和生日</a:t>
            </a:r>
          </a:p>
          <a:p>
            <a:pPr lvl="1">
              <a:lnSpc>
                <a:spcPct val="150000"/>
              </a:lnSpc>
            </a:pPr>
            <a:r>
              <a:rPr lang="zh-CN" altLang="en-US" smtClean="0"/>
              <a:t>用户名只能由英文字母和数字组成，长度为</a:t>
            </a:r>
            <a:r>
              <a:rPr lang="en-US" altLang="zh-CN" smtClean="0"/>
              <a:t>4-16</a:t>
            </a:r>
            <a:r>
              <a:rPr lang="zh-CN" altLang="en-US" smtClean="0"/>
              <a:t>个字符，并且以英文字母开头</a:t>
            </a:r>
          </a:p>
          <a:p>
            <a:pPr lvl="1">
              <a:lnSpc>
                <a:spcPct val="150000"/>
              </a:lnSpc>
            </a:pPr>
            <a:r>
              <a:rPr lang="zh-CN" altLang="en-US" smtClean="0"/>
              <a:t>密码只能由英文字母和数字组成，长度为</a:t>
            </a:r>
            <a:r>
              <a:rPr lang="en-US" altLang="zh-CN" smtClean="0"/>
              <a:t>4-10</a:t>
            </a:r>
            <a:r>
              <a:rPr lang="zh-CN" altLang="en-US" smtClean="0"/>
              <a:t>个字符</a:t>
            </a:r>
          </a:p>
          <a:p>
            <a:pPr lvl="1">
              <a:lnSpc>
                <a:spcPct val="150000"/>
              </a:lnSpc>
            </a:pPr>
            <a:r>
              <a:rPr lang="zh-CN" altLang="en-US" smtClean="0"/>
              <a:t>生日的年份在</a:t>
            </a:r>
            <a:r>
              <a:rPr lang="en-US" altLang="zh-CN" smtClean="0"/>
              <a:t>1900-2009</a:t>
            </a:r>
            <a:r>
              <a:rPr lang="zh-CN" altLang="en-US" smtClean="0"/>
              <a:t>之间，生日格式为</a:t>
            </a:r>
            <a:r>
              <a:rPr lang="en-US" altLang="zh-CN" smtClean="0"/>
              <a:t>1980-5-12</a:t>
            </a:r>
            <a:r>
              <a:rPr lang="zh-CN" altLang="en-US" smtClean="0"/>
              <a:t>或</a:t>
            </a:r>
            <a:r>
              <a:rPr lang="en-US" altLang="zh-CN" smtClean="0"/>
              <a:t>1988-05-04</a:t>
            </a:r>
            <a:r>
              <a:rPr lang="zh-CN" altLang="en-US" smtClean="0"/>
              <a:t>的形式</a:t>
            </a:r>
          </a:p>
        </p:txBody>
      </p:sp>
      <p:pic>
        <p:nvPicPr>
          <p:cNvPr id="19460" name="Picture 58" descr="练习"/>
          <p:cNvPicPr>
            <a:picLocks noChangeAspect="1" noChangeArrowheads="1"/>
          </p:cNvPicPr>
          <p:nvPr/>
        </p:nvPicPr>
        <p:blipFill>
          <a:blip r:embed="rId2"/>
          <a:srcRect/>
          <a:stretch>
            <a:fillRect/>
          </a:stretch>
        </p:blipFill>
        <p:spPr bwMode="auto">
          <a:xfrm>
            <a:off x="71438" y="928688"/>
            <a:ext cx="917575" cy="688975"/>
          </a:xfrm>
          <a:prstGeom prst="rect">
            <a:avLst/>
          </a:prstGeom>
          <a:noFill/>
          <a:ln w="9525">
            <a:noFill/>
            <a:miter lim="800000"/>
            <a:headEnd/>
            <a:tailEnd/>
          </a:ln>
        </p:spPr>
      </p:pic>
      <p:sp>
        <p:nvSpPr>
          <p:cNvPr id="6" name="AutoShape 22"/>
          <p:cNvSpPr>
            <a:spLocks noChangeArrowheads="1"/>
          </p:cNvSpPr>
          <p:nvPr/>
        </p:nvSpPr>
        <p:spPr bwMode="auto">
          <a:xfrm>
            <a:off x="357188" y="5857875"/>
            <a:ext cx="3071812" cy="720725"/>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rgbClr val="808080">
                <a:alpha val="50000"/>
              </a:srgbClr>
            </a:outerShdw>
          </a:effectLst>
        </p:spPr>
        <p:txBody>
          <a:bodyPr wrap="none" anchor="ctr"/>
          <a:lstStyle/>
          <a:p>
            <a:pPr>
              <a:spcBef>
                <a:spcPct val="50000"/>
              </a:spcBef>
              <a:defRPr/>
            </a:pPr>
            <a:r>
              <a:rPr lang="zh-CN" altLang="en-US" b="1" dirty="0"/>
              <a:t>完成时间：</a:t>
            </a:r>
            <a:r>
              <a:rPr lang="en-US" altLang="zh-CN" b="1" dirty="0">
                <a:solidFill>
                  <a:srgbClr val="FF0000"/>
                </a:solidFill>
              </a:rPr>
              <a:t>30</a:t>
            </a:r>
            <a:r>
              <a:rPr lang="zh-CN" altLang="en-US" b="1" dirty="0">
                <a:solidFill>
                  <a:srgbClr val="FF0000"/>
                </a:solidFill>
              </a:rPr>
              <a:t>分钟</a:t>
            </a:r>
            <a:r>
              <a:rPr lang="zh-CN" altLang="en-US" b="1" dirty="0"/>
              <a:t> </a:t>
            </a:r>
          </a:p>
        </p:txBody>
      </p:sp>
      <p:sp>
        <p:nvSpPr>
          <p:cNvPr id="7" name="矩形 6"/>
          <p:cNvSpPr>
            <a:spLocks noChangeArrowheads="1"/>
          </p:cNvSpPr>
          <p:nvPr/>
        </p:nvSpPr>
        <p:spPr bwMode="auto">
          <a:xfrm>
            <a:off x="3929063" y="6000750"/>
            <a:ext cx="1579562" cy="369888"/>
          </a:xfrm>
          <a:prstGeom prst="rect">
            <a:avLst/>
          </a:prstGeom>
          <a:noFill/>
          <a:ln w="9525">
            <a:noFill/>
            <a:miter lim="800000"/>
            <a:headEnd/>
            <a:tailEnd/>
          </a:ln>
        </p:spPr>
        <p:txBody>
          <a:bodyPr wrap="none">
            <a:spAutoFit/>
          </a:bodyPr>
          <a:lstStyle/>
          <a:p>
            <a:pPr>
              <a:spcBef>
                <a:spcPct val="20000"/>
              </a:spcBef>
            </a:pPr>
            <a:r>
              <a:rPr lang="zh-CN" altLang="en-US" b="1">
                <a:hlinkClick r:id="rId3" action="ppaction://hlinkfile"/>
              </a:rPr>
              <a:t>查看完整代码</a:t>
            </a:r>
            <a:endParaRPr lang="zh-CN" altLang="en-US" b="1"/>
          </a:p>
        </p:txBody>
      </p:sp>
      <p:pic>
        <p:nvPicPr>
          <p:cNvPr id="13321" name="Picture 9"/>
          <p:cNvPicPr>
            <a:picLocks noChangeAspect="1" noChangeArrowheads="1"/>
          </p:cNvPicPr>
          <p:nvPr/>
        </p:nvPicPr>
        <p:blipFill>
          <a:blip r:embed="rId4"/>
          <a:srcRect/>
          <a:stretch>
            <a:fillRect/>
          </a:stretch>
        </p:blipFill>
        <p:spPr bwMode="auto">
          <a:xfrm>
            <a:off x="3857625" y="2143125"/>
            <a:ext cx="5072063" cy="3708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checkerboard(across)">
                                      <p:cBhvr>
                                        <p:cTn id="7" dur="500"/>
                                        <p:tgtEl>
                                          <p:spTgt spid="1332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共性问题集中讲解</a:t>
            </a:r>
          </a:p>
        </p:txBody>
      </p:sp>
      <p:sp>
        <p:nvSpPr>
          <p:cNvPr id="20483" name="Text Box 4"/>
          <p:cNvSpPr txBox="1">
            <a:spLocks noChangeArrowheads="1"/>
          </p:cNvSpPr>
          <p:nvPr/>
        </p:nvSpPr>
        <p:spPr bwMode="auto">
          <a:xfrm>
            <a:off x="2052638" y="4076700"/>
            <a:ext cx="4248150" cy="779463"/>
          </a:xfrm>
          <a:prstGeom prst="rect">
            <a:avLst/>
          </a:prstGeom>
          <a:noFill/>
          <a:ln w="9525" algn="ctr">
            <a:noFill/>
            <a:miter lim="800000"/>
            <a:headEnd/>
            <a:tailEnd/>
          </a:ln>
        </p:spPr>
        <p:txBody>
          <a:bodyPr>
            <a:spAutoFit/>
          </a:bodyPr>
          <a:lstStyle/>
          <a:p>
            <a:pPr algn="l">
              <a:spcBef>
                <a:spcPct val="50000"/>
              </a:spcBef>
              <a:buFont typeface="Wingdings" pitchFamily="2" charset="2"/>
              <a:buChar char="n"/>
            </a:pPr>
            <a:r>
              <a:rPr lang="zh-CN" altLang="en-US" b="1"/>
              <a:t>常见调试问题及解决办法</a:t>
            </a:r>
          </a:p>
          <a:p>
            <a:pPr algn="l">
              <a:spcBef>
                <a:spcPct val="50000"/>
              </a:spcBef>
              <a:buFont typeface="Wingdings" pitchFamily="2" charset="2"/>
              <a:buChar char="n"/>
            </a:pPr>
            <a:r>
              <a:rPr lang="zh-CN" altLang="en-US" b="1"/>
              <a:t>代码规范问题</a:t>
            </a:r>
          </a:p>
        </p:txBody>
      </p:sp>
      <p:sp>
        <p:nvSpPr>
          <p:cNvPr id="5" name="AutoShape 5"/>
          <p:cNvSpPr>
            <a:spLocks noChangeArrowheads="1"/>
          </p:cNvSpPr>
          <p:nvPr/>
        </p:nvSpPr>
        <p:spPr bwMode="auto">
          <a:xfrm>
            <a:off x="2051050" y="2565400"/>
            <a:ext cx="4719638" cy="1158875"/>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outerShdw dist="53882" dir="2700000" algn="ctr" rotWithShape="0">
              <a:schemeClr val="bg2">
                <a:alpha val="50000"/>
              </a:schemeClr>
            </a:outerShdw>
          </a:effectLst>
        </p:spPr>
        <p:txBody>
          <a:bodyPr anchor="ctr"/>
          <a:lstStyle/>
          <a:p>
            <a:pPr>
              <a:spcBef>
                <a:spcPct val="50000"/>
              </a:spcBef>
              <a:defRPr/>
            </a:pPr>
            <a:r>
              <a:rPr lang="zh-CN" altLang="en-US" sz="2400" b="1"/>
              <a:t>共性问题集中讲解</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小结</a:t>
            </a:r>
          </a:p>
        </p:txBody>
      </p:sp>
      <p:sp>
        <p:nvSpPr>
          <p:cNvPr id="21507" name="内容占位符 2"/>
          <p:cNvSpPr>
            <a:spLocks noGrp="1"/>
          </p:cNvSpPr>
          <p:nvPr>
            <p:ph idx="1"/>
          </p:nvPr>
        </p:nvSpPr>
        <p:spPr>
          <a:xfrm>
            <a:off x="500063" y="1071563"/>
            <a:ext cx="8429625" cy="1285875"/>
          </a:xfrm>
        </p:spPr>
        <p:txBody>
          <a:bodyPr/>
          <a:lstStyle/>
          <a:p>
            <a:r>
              <a:rPr lang="en-US" altLang="zh-CN" smtClean="0"/>
              <a:t>下面正则表达式中（  ）能正确验证身份证号，身份证号码由15位或18位数字组成。</a:t>
            </a:r>
          </a:p>
        </p:txBody>
      </p:sp>
      <p:sp>
        <p:nvSpPr>
          <p:cNvPr id="21508" name="矩形 7"/>
          <p:cNvSpPr>
            <a:spLocks noChangeArrowheads="1"/>
          </p:cNvSpPr>
          <p:nvPr/>
        </p:nvSpPr>
        <p:spPr bwMode="auto">
          <a:xfrm>
            <a:off x="714375" y="2428875"/>
            <a:ext cx="5362575" cy="400050"/>
          </a:xfrm>
          <a:prstGeom prst="rect">
            <a:avLst/>
          </a:prstGeom>
          <a:noFill/>
          <a:ln w="9525">
            <a:noFill/>
            <a:miter lim="800000"/>
            <a:headEnd/>
            <a:tailEnd/>
          </a:ln>
        </p:spPr>
        <p:txBody>
          <a:bodyPr>
            <a:spAutoFit/>
          </a:bodyPr>
          <a:lstStyle/>
          <a:p>
            <a:pPr algn="l"/>
            <a:r>
              <a:rPr lang="en-US" altLang="zh-CN" sz="2000" b="1"/>
              <a:t>A. var regMycard=/^\d{15}$|^\d{18}$/;</a:t>
            </a:r>
            <a:endParaRPr lang="zh-CN" altLang="en-US" sz="2000" b="1"/>
          </a:p>
        </p:txBody>
      </p:sp>
      <p:sp>
        <p:nvSpPr>
          <p:cNvPr id="21509" name="矩形 8"/>
          <p:cNvSpPr>
            <a:spLocks noChangeArrowheads="1"/>
          </p:cNvSpPr>
          <p:nvPr/>
        </p:nvSpPr>
        <p:spPr bwMode="auto">
          <a:xfrm>
            <a:off x="714375" y="3071813"/>
            <a:ext cx="5362575" cy="400050"/>
          </a:xfrm>
          <a:prstGeom prst="rect">
            <a:avLst/>
          </a:prstGeom>
          <a:noFill/>
          <a:ln w="9525">
            <a:noFill/>
            <a:miter lim="800000"/>
            <a:headEnd/>
            <a:tailEnd/>
          </a:ln>
        </p:spPr>
        <p:txBody>
          <a:bodyPr>
            <a:spAutoFit/>
          </a:bodyPr>
          <a:lstStyle/>
          <a:p>
            <a:pPr algn="l"/>
            <a:r>
              <a:rPr lang="en-US" altLang="zh-CN" sz="2000" b="1"/>
              <a:t>B. var regMycard=/^\d{15}|\d{18}$/;</a:t>
            </a:r>
            <a:endParaRPr lang="zh-CN" altLang="en-US" sz="2000" b="1"/>
          </a:p>
        </p:txBody>
      </p:sp>
      <p:sp>
        <p:nvSpPr>
          <p:cNvPr id="21510" name="矩形 9"/>
          <p:cNvSpPr>
            <a:spLocks noChangeArrowheads="1"/>
          </p:cNvSpPr>
          <p:nvPr/>
        </p:nvSpPr>
        <p:spPr bwMode="auto">
          <a:xfrm>
            <a:off x="714375" y="3714750"/>
            <a:ext cx="5362575" cy="400050"/>
          </a:xfrm>
          <a:prstGeom prst="rect">
            <a:avLst/>
          </a:prstGeom>
          <a:noFill/>
          <a:ln w="9525">
            <a:noFill/>
            <a:miter lim="800000"/>
            <a:headEnd/>
            <a:tailEnd/>
          </a:ln>
        </p:spPr>
        <p:txBody>
          <a:bodyPr>
            <a:spAutoFit/>
          </a:bodyPr>
          <a:lstStyle/>
          <a:p>
            <a:pPr algn="l"/>
            <a:r>
              <a:rPr lang="en-US" altLang="zh-CN" sz="2000" b="1"/>
              <a:t>C. var regMycard=/^\d{15,18}$/;</a:t>
            </a:r>
            <a:endParaRPr lang="zh-CN" altLang="en-US" sz="2000" b="1"/>
          </a:p>
        </p:txBody>
      </p:sp>
      <p:sp>
        <p:nvSpPr>
          <p:cNvPr id="21511" name="矩形 10"/>
          <p:cNvSpPr>
            <a:spLocks noChangeArrowheads="1"/>
          </p:cNvSpPr>
          <p:nvPr/>
        </p:nvSpPr>
        <p:spPr bwMode="auto">
          <a:xfrm>
            <a:off x="714375" y="4433888"/>
            <a:ext cx="5362575" cy="401637"/>
          </a:xfrm>
          <a:prstGeom prst="rect">
            <a:avLst/>
          </a:prstGeom>
          <a:noFill/>
          <a:ln w="9525">
            <a:noFill/>
            <a:miter lim="800000"/>
            <a:headEnd/>
            <a:tailEnd/>
          </a:ln>
        </p:spPr>
        <p:txBody>
          <a:bodyPr>
            <a:spAutoFit/>
          </a:bodyPr>
          <a:lstStyle/>
          <a:p>
            <a:pPr algn="l"/>
            <a:r>
              <a:rPr lang="en-US" altLang="zh-CN" sz="2000" b="1"/>
              <a:t>D. var regMycard=/^\[0-9]{15}$|^\[0-9]{18}$/;</a:t>
            </a:r>
            <a:endParaRPr lang="zh-CN" altLang="en-US" sz="2000" b="1"/>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b="1" smtClean="0"/>
              <a:t>使用下拉列表框实现级联效果</a:t>
            </a:r>
            <a:endParaRPr lang="zh-CN" altLang="en-US" smtClean="0"/>
          </a:p>
        </p:txBody>
      </p:sp>
      <p:sp>
        <p:nvSpPr>
          <p:cNvPr id="4" name="内容占位符 2"/>
          <p:cNvSpPr txBox="1">
            <a:spLocks/>
          </p:cNvSpPr>
          <p:nvPr/>
        </p:nvSpPr>
        <p:spPr bwMode="auto">
          <a:xfrm>
            <a:off x="998538" y="1143000"/>
            <a:ext cx="7931150" cy="866775"/>
          </a:xfrm>
          <a:prstGeom prst="rect">
            <a:avLst/>
          </a:prstGeom>
          <a:noFill/>
          <a:ln w="9525">
            <a:noFill/>
            <a:miter lim="800000"/>
            <a:headEnd/>
            <a:tailEnd/>
          </a:ln>
        </p:spPr>
        <p:txBody>
          <a:bodyPr/>
          <a:lstStyle/>
          <a:p>
            <a:pPr marL="342900" indent="-342900" algn="l" eaLnBrk="0" hangingPunct="0">
              <a:spcBef>
                <a:spcPct val="20000"/>
              </a:spcBef>
              <a:buClr>
                <a:schemeClr val="tx2"/>
              </a:buClr>
              <a:buFont typeface="Wingdings" pitchFamily="2" charset="2"/>
              <a:buBlip>
                <a:blip r:embed="rId2"/>
              </a:buBlip>
              <a:defRPr/>
            </a:pPr>
            <a:r>
              <a:rPr lang="zh-CN" altLang="en-US" sz="2800" b="1" kern="0" dirty="0">
                <a:latin typeface="+mn-lt"/>
                <a:ea typeface="+mn-ea"/>
              </a:rPr>
              <a:t>如何使用下拉列表框实现城市级联</a:t>
            </a:r>
          </a:p>
        </p:txBody>
      </p:sp>
      <p:pic>
        <p:nvPicPr>
          <p:cNvPr id="22532" name="Picture 49" descr="问题"/>
          <p:cNvPicPr>
            <a:picLocks noChangeAspect="1" noChangeArrowheads="1"/>
          </p:cNvPicPr>
          <p:nvPr/>
        </p:nvPicPr>
        <p:blipFill>
          <a:blip r:embed="rId3"/>
          <a:srcRect/>
          <a:stretch>
            <a:fillRect/>
          </a:stretch>
        </p:blipFill>
        <p:spPr bwMode="auto">
          <a:xfrm>
            <a:off x="142875" y="1025525"/>
            <a:ext cx="917575" cy="688975"/>
          </a:xfrm>
          <a:prstGeom prst="rect">
            <a:avLst/>
          </a:prstGeom>
          <a:noFill/>
          <a:ln w="9525">
            <a:noFill/>
            <a:miter lim="800000"/>
            <a:headEnd/>
            <a:tailEnd/>
          </a:ln>
        </p:spPr>
      </p:pic>
      <p:pic>
        <p:nvPicPr>
          <p:cNvPr id="7" name="Picture 50" descr="分析1"/>
          <p:cNvPicPr>
            <a:picLocks noChangeAspect="1" noChangeArrowheads="1"/>
          </p:cNvPicPr>
          <p:nvPr/>
        </p:nvPicPr>
        <p:blipFill>
          <a:blip r:embed="rId4"/>
          <a:srcRect/>
          <a:stretch>
            <a:fillRect/>
          </a:stretch>
        </p:blipFill>
        <p:spPr bwMode="auto">
          <a:xfrm>
            <a:off x="214313" y="1857375"/>
            <a:ext cx="917575" cy="688975"/>
          </a:xfrm>
          <a:prstGeom prst="rect">
            <a:avLst/>
          </a:prstGeom>
          <a:noFill/>
          <a:ln w="9525">
            <a:noFill/>
            <a:miter lim="800000"/>
            <a:headEnd/>
            <a:tailEnd/>
          </a:ln>
        </p:spPr>
      </p:pic>
      <p:sp>
        <p:nvSpPr>
          <p:cNvPr id="8" name="TextBox 7"/>
          <p:cNvSpPr txBox="1"/>
          <p:nvPr/>
        </p:nvSpPr>
        <p:spPr>
          <a:xfrm>
            <a:off x="1071563" y="2071688"/>
            <a:ext cx="6572250" cy="1384300"/>
          </a:xfrm>
          <a:prstGeom prst="rect">
            <a:avLst/>
          </a:prstGeom>
          <a:noFill/>
        </p:spPr>
        <p:txBody>
          <a:bodyPr>
            <a:spAutoFit/>
          </a:bodyPr>
          <a:lstStyle/>
          <a:p>
            <a:pPr marL="457200" indent="-457200" algn="l">
              <a:lnSpc>
                <a:spcPct val="150000"/>
              </a:lnSpc>
              <a:buFont typeface="+mj-lt"/>
              <a:buAutoNum type="arabicPeriod"/>
              <a:defRPr/>
            </a:pPr>
            <a:r>
              <a:rPr lang="en-US" altLang="zh-CN" sz="2800" b="1" dirty="0">
                <a:latin typeface="+mj-ea"/>
                <a:ea typeface="+mj-ea"/>
              </a:rPr>
              <a:t>select</a:t>
            </a:r>
            <a:r>
              <a:rPr lang="zh-CN" altLang="en-US" sz="2800" b="1" dirty="0">
                <a:latin typeface="+mj-ea"/>
                <a:ea typeface="+mj-ea"/>
              </a:rPr>
              <a:t>对象</a:t>
            </a:r>
            <a:endParaRPr lang="en-US" altLang="zh-CN" sz="2800" b="1" dirty="0">
              <a:latin typeface="+mj-ea"/>
              <a:ea typeface="+mj-ea"/>
            </a:endParaRPr>
          </a:p>
          <a:p>
            <a:pPr marL="457200" indent="-457200" algn="l">
              <a:lnSpc>
                <a:spcPct val="150000"/>
              </a:lnSpc>
              <a:buFont typeface="+mj-lt"/>
              <a:buAutoNum type="arabicPeriod"/>
              <a:defRPr/>
            </a:pPr>
            <a:r>
              <a:rPr lang="en-US" altLang="zh-CN" sz="2800" b="1" dirty="0">
                <a:latin typeface="+mj-ea"/>
                <a:ea typeface="+mj-ea"/>
              </a:rPr>
              <a:t>option</a:t>
            </a:r>
            <a:r>
              <a:rPr lang="zh-CN" altLang="en-US" sz="2800" b="1" dirty="0">
                <a:latin typeface="+mj-ea"/>
                <a:ea typeface="+mj-ea"/>
              </a:rPr>
              <a:t>对象</a:t>
            </a:r>
            <a:endParaRPr lang="en-US" altLang="zh-CN" sz="2800" b="1" dirty="0">
              <a:latin typeface="+mj-ea"/>
              <a:ea typeface="+mj-ea"/>
            </a:endParaRPr>
          </a:p>
        </p:txBody>
      </p:sp>
      <p:pic>
        <p:nvPicPr>
          <p:cNvPr id="15368" name="Picture 8"/>
          <p:cNvPicPr>
            <a:picLocks noChangeAspect="1" noChangeArrowheads="1"/>
          </p:cNvPicPr>
          <p:nvPr/>
        </p:nvPicPr>
        <p:blipFill>
          <a:blip r:embed="rId5"/>
          <a:srcRect/>
          <a:stretch>
            <a:fillRect/>
          </a:stretch>
        </p:blipFill>
        <p:spPr bwMode="auto">
          <a:xfrm>
            <a:off x="1785938" y="1928813"/>
            <a:ext cx="5616575" cy="33575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15368"/>
                                        </p:tgtEl>
                                      </p:cBhvr>
                                    </p:animEffect>
                                    <p:set>
                                      <p:cBhvr>
                                        <p:cTn id="7" dur="1" fill="hold">
                                          <p:stCondLst>
                                            <p:cond delay="499"/>
                                          </p:stCondLst>
                                        </p:cTn>
                                        <p:tgtEl>
                                          <p:spTgt spid="15368"/>
                                        </p:tgtEl>
                                        <p:attrNameLst>
                                          <p:attrName>style.visibility</p:attrName>
                                        </p:attrNameLst>
                                      </p:cBhvr>
                                      <p:to>
                                        <p:strVal val="hidden"/>
                                      </p:to>
                                    </p:se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b="1" smtClean="0"/>
              <a:t>下拉列表框对象</a:t>
            </a:r>
            <a:endParaRPr lang="zh-CN" altLang="en-US" smtClean="0"/>
          </a:p>
        </p:txBody>
      </p:sp>
      <p:sp>
        <p:nvSpPr>
          <p:cNvPr id="23555" name="内容占位符 7"/>
          <p:cNvSpPr>
            <a:spLocks noGrp="1"/>
          </p:cNvSpPr>
          <p:nvPr>
            <p:ph idx="1"/>
          </p:nvPr>
        </p:nvSpPr>
        <p:spPr>
          <a:xfrm>
            <a:off x="785813" y="1143000"/>
            <a:ext cx="7931150" cy="714375"/>
          </a:xfrm>
        </p:spPr>
        <p:txBody>
          <a:bodyPr/>
          <a:lstStyle/>
          <a:p>
            <a:r>
              <a:rPr lang="en-US" altLang="zh-CN" smtClean="0"/>
              <a:t>Select</a:t>
            </a:r>
            <a:r>
              <a:rPr lang="zh-CN" altLang="en-US" smtClean="0"/>
              <a:t>对象常用事件、方法和属性</a:t>
            </a:r>
            <a:endParaRPr lang="en-US" altLang="zh-CN" smtClean="0"/>
          </a:p>
        </p:txBody>
      </p:sp>
      <p:graphicFrame>
        <p:nvGraphicFramePr>
          <p:cNvPr id="9" name="表格 8"/>
          <p:cNvGraphicFramePr>
            <a:graphicFrameLocks noGrp="1"/>
          </p:cNvGraphicFramePr>
          <p:nvPr/>
        </p:nvGraphicFramePr>
        <p:xfrm>
          <a:off x="714375" y="1785938"/>
          <a:ext cx="7929618" cy="3886224"/>
        </p:xfrm>
        <a:graphic>
          <a:graphicData uri="http://schemas.openxmlformats.org/drawingml/2006/table">
            <a:tbl>
              <a:tblPr/>
              <a:tblGrid>
                <a:gridCol w="1084972"/>
                <a:gridCol w="2079530"/>
                <a:gridCol w="4765116"/>
              </a:tblGrid>
              <a:tr h="642942">
                <a:tc>
                  <a:txBody>
                    <a:bodyPr/>
                    <a:lstStyle/>
                    <a:p>
                      <a:pPr algn="ctr">
                        <a:lnSpc>
                          <a:spcPct val="150000"/>
                        </a:lnSpc>
                        <a:spcAft>
                          <a:spcPts val="0"/>
                        </a:spcAft>
                      </a:pPr>
                      <a:r>
                        <a:rPr lang="zh-CN" sz="2000" b="1" kern="100" dirty="0">
                          <a:solidFill>
                            <a:schemeClr val="bg1"/>
                          </a:solidFill>
                          <a:latin typeface="Times New Roman"/>
                          <a:ea typeface="宋体"/>
                          <a:cs typeface="Times New Roman"/>
                        </a:rPr>
                        <a:t>类别</a:t>
                      </a:r>
                      <a:endParaRPr lang="zh-CN" sz="2000" kern="100" dirty="0">
                        <a:solidFill>
                          <a:schemeClr val="bg1"/>
                        </a:solidFill>
                        <a:latin typeface="Times New Roman"/>
                        <a:ea typeface="宋体"/>
                        <a:cs typeface="Times New Roman"/>
                      </a:endParaRPr>
                    </a:p>
                  </a:txBody>
                  <a:tcPr marL="50601" marR="5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c>
                  <a:txBody>
                    <a:bodyPr/>
                    <a:lstStyle/>
                    <a:p>
                      <a:pPr algn="ctr">
                        <a:lnSpc>
                          <a:spcPct val="150000"/>
                        </a:lnSpc>
                        <a:spcAft>
                          <a:spcPts val="0"/>
                        </a:spcAft>
                      </a:pPr>
                      <a:r>
                        <a:rPr lang="zh-CN" sz="2000" b="1" kern="100" dirty="0">
                          <a:solidFill>
                            <a:schemeClr val="bg1"/>
                          </a:solidFill>
                          <a:latin typeface="Times New Roman"/>
                          <a:ea typeface="宋体"/>
                          <a:cs typeface="Times New Roman"/>
                        </a:rPr>
                        <a:t>名称</a:t>
                      </a:r>
                      <a:endParaRPr lang="zh-CN" sz="2000" kern="100" dirty="0">
                        <a:solidFill>
                          <a:schemeClr val="bg1"/>
                        </a:solidFill>
                        <a:latin typeface="Times New Roman"/>
                        <a:ea typeface="宋体"/>
                        <a:cs typeface="Times New Roman"/>
                      </a:endParaRPr>
                    </a:p>
                  </a:txBody>
                  <a:tcPr marL="50601" marR="5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c>
                  <a:txBody>
                    <a:bodyPr/>
                    <a:lstStyle/>
                    <a:p>
                      <a:pPr algn="ctr">
                        <a:lnSpc>
                          <a:spcPct val="150000"/>
                        </a:lnSpc>
                        <a:spcAft>
                          <a:spcPts val="0"/>
                        </a:spcAft>
                      </a:pPr>
                      <a:r>
                        <a:rPr lang="zh-CN" sz="2000" b="1" kern="100" dirty="0">
                          <a:solidFill>
                            <a:schemeClr val="bg1"/>
                          </a:solidFill>
                          <a:latin typeface="Times New Roman"/>
                          <a:ea typeface="宋体"/>
                          <a:cs typeface="Times New Roman"/>
                        </a:rPr>
                        <a:t>描述</a:t>
                      </a:r>
                      <a:endParaRPr lang="zh-CN" sz="2000" kern="100" dirty="0">
                        <a:solidFill>
                          <a:schemeClr val="bg1"/>
                        </a:solidFill>
                        <a:latin typeface="Times New Roman"/>
                        <a:ea typeface="宋体"/>
                        <a:cs typeface="Times New Roman"/>
                      </a:endParaRPr>
                    </a:p>
                  </a:txBody>
                  <a:tcPr marL="50601" marR="5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r>
              <a:tr h="714380">
                <a:tc>
                  <a:txBody>
                    <a:bodyPr/>
                    <a:lstStyle/>
                    <a:p>
                      <a:pPr algn="ctr">
                        <a:lnSpc>
                          <a:spcPct val="150000"/>
                        </a:lnSpc>
                        <a:spcAft>
                          <a:spcPts val="0"/>
                        </a:spcAft>
                      </a:pPr>
                      <a:r>
                        <a:rPr lang="zh-CN" sz="1800" b="1" kern="100" dirty="0">
                          <a:latin typeface="+mn-lt"/>
                          <a:ea typeface="+mn-ea"/>
                          <a:cs typeface="Times New Roman"/>
                        </a:rPr>
                        <a:t>事件</a:t>
                      </a:r>
                    </a:p>
                  </a:txBody>
                  <a:tcPr marL="50601" marR="5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kern="100" dirty="0" err="1">
                          <a:latin typeface="+mn-lt"/>
                          <a:ea typeface="+mn-ea"/>
                          <a:cs typeface="Times New Roman"/>
                        </a:rPr>
                        <a:t>onchange</a:t>
                      </a:r>
                      <a:endParaRPr lang="zh-CN" sz="1800" b="1" kern="100" dirty="0">
                        <a:latin typeface="+mn-lt"/>
                        <a:ea typeface="+mn-ea"/>
                        <a:cs typeface="Times New Roman"/>
                      </a:endParaRPr>
                    </a:p>
                  </a:txBody>
                  <a:tcPr marL="50601" marR="5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mn-lt"/>
                          <a:ea typeface="+mn-ea"/>
                          <a:cs typeface="Times New Roman"/>
                        </a:rPr>
                        <a:t>当改变选项时调用的事件</a:t>
                      </a:r>
                    </a:p>
                  </a:txBody>
                  <a:tcPr marL="50601" marR="506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514">
                <a:tc>
                  <a:txBody>
                    <a:bodyPr/>
                    <a:lstStyle/>
                    <a:p>
                      <a:pPr algn="ctr">
                        <a:lnSpc>
                          <a:spcPct val="150000"/>
                        </a:lnSpc>
                        <a:spcAft>
                          <a:spcPts val="0"/>
                        </a:spcAft>
                      </a:pPr>
                      <a:r>
                        <a:rPr lang="zh-CN" sz="1800" b="1" kern="100">
                          <a:latin typeface="+mn-lt"/>
                          <a:ea typeface="+mn-ea"/>
                          <a:cs typeface="Times New Roman"/>
                        </a:rPr>
                        <a:t>方法</a:t>
                      </a:r>
                    </a:p>
                  </a:txBody>
                  <a:tcPr marL="50601" marR="5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kern="100" dirty="0">
                          <a:latin typeface="+mn-lt"/>
                          <a:ea typeface="+mn-ea"/>
                          <a:cs typeface="Times New Roman"/>
                        </a:rPr>
                        <a:t>add()</a:t>
                      </a:r>
                      <a:endParaRPr lang="zh-CN" sz="1800" b="1" kern="100" dirty="0">
                        <a:latin typeface="+mn-lt"/>
                        <a:ea typeface="+mn-ea"/>
                        <a:cs typeface="Times New Roman"/>
                      </a:endParaRPr>
                    </a:p>
                  </a:txBody>
                  <a:tcPr marL="50601" marR="5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mn-lt"/>
                          <a:ea typeface="+mn-ea"/>
                          <a:cs typeface="Times New Roman"/>
                        </a:rPr>
                        <a:t>向下拉列表中添加一个选项</a:t>
                      </a:r>
                    </a:p>
                  </a:txBody>
                  <a:tcPr marL="50601" marR="506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4">
                <a:tc rowSpan="3">
                  <a:txBody>
                    <a:bodyPr/>
                    <a:lstStyle/>
                    <a:p>
                      <a:pPr algn="ctr">
                        <a:lnSpc>
                          <a:spcPct val="150000"/>
                        </a:lnSpc>
                        <a:spcAft>
                          <a:spcPts val="0"/>
                        </a:spcAft>
                      </a:pPr>
                      <a:r>
                        <a:rPr lang="zh-CN" sz="1800" b="1" kern="100" dirty="0">
                          <a:latin typeface="+mn-lt"/>
                          <a:ea typeface="+mn-ea"/>
                          <a:cs typeface="Times New Roman"/>
                        </a:rPr>
                        <a:t>属性</a:t>
                      </a:r>
                    </a:p>
                  </a:txBody>
                  <a:tcPr marL="50601" marR="5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kern="100" dirty="0">
                          <a:latin typeface="+mn-lt"/>
                          <a:ea typeface="+mn-ea"/>
                          <a:cs typeface="Times New Roman"/>
                        </a:rPr>
                        <a:t>options[]</a:t>
                      </a:r>
                      <a:endParaRPr lang="zh-CN" sz="1800" b="1" kern="100" dirty="0">
                        <a:latin typeface="+mn-lt"/>
                        <a:ea typeface="+mn-ea"/>
                        <a:cs typeface="Times New Roman"/>
                      </a:endParaRPr>
                    </a:p>
                  </a:txBody>
                  <a:tcPr marL="50601" marR="5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mn-lt"/>
                          <a:ea typeface="+mn-ea"/>
                          <a:cs typeface="Times New Roman"/>
                        </a:rPr>
                        <a:t>返回包含下拉列表中的所有选项的一个数组</a:t>
                      </a:r>
                    </a:p>
                  </a:txBody>
                  <a:tcPr marL="50601" marR="506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4380">
                <a:tc vMerge="1">
                  <a:txBody>
                    <a:bodyPr/>
                    <a:lstStyle/>
                    <a:p>
                      <a:endParaRPr lang="zh-CN" altLang="en-US"/>
                    </a:p>
                  </a:txBody>
                  <a:tcPr/>
                </a:tc>
                <a:tc>
                  <a:txBody>
                    <a:bodyPr/>
                    <a:lstStyle/>
                    <a:p>
                      <a:pPr algn="just">
                        <a:lnSpc>
                          <a:spcPct val="150000"/>
                        </a:lnSpc>
                        <a:spcAft>
                          <a:spcPts val="0"/>
                        </a:spcAft>
                      </a:pPr>
                      <a:r>
                        <a:rPr lang="en-US" sz="1800" b="1" kern="100">
                          <a:latin typeface="+mn-lt"/>
                          <a:ea typeface="+mn-ea"/>
                          <a:cs typeface="Times New Roman"/>
                        </a:rPr>
                        <a:t>selectedIndex</a:t>
                      </a:r>
                      <a:endParaRPr lang="zh-CN" sz="1800" b="1" kern="100">
                        <a:latin typeface="+mn-lt"/>
                        <a:ea typeface="+mn-ea"/>
                        <a:cs typeface="Times New Roman"/>
                      </a:endParaRPr>
                    </a:p>
                  </a:txBody>
                  <a:tcPr marL="50601" marR="5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mn-lt"/>
                          <a:ea typeface="+mn-ea"/>
                          <a:cs typeface="Times New Roman"/>
                        </a:rPr>
                        <a:t>设置或返回下拉列表中被选项目的索引号</a:t>
                      </a:r>
                    </a:p>
                  </a:txBody>
                  <a:tcPr marL="50601" marR="506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4">
                <a:tc vMerge="1">
                  <a:txBody>
                    <a:bodyPr/>
                    <a:lstStyle/>
                    <a:p>
                      <a:endParaRPr lang="zh-CN" altLang="en-US"/>
                    </a:p>
                  </a:txBody>
                  <a:tcPr/>
                </a:tc>
                <a:tc>
                  <a:txBody>
                    <a:bodyPr/>
                    <a:lstStyle/>
                    <a:p>
                      <a:pPr algn="just">
                        <a:lnSpc>
                          <a:spcPct val="150000"/>
                        </a:lnSpc>
                        <a:spcAft>
                          <a:spcPts val="0"/>
                        </a:spcAft>
                      </a:pPr>
                      <a:r>
                        <a:rPr lang="en-US" sz="1800" b="1" kern="100" dirty="0">
                          <a:latin typeface="+mn-lt"/>
                          <a:ea typeface="+mn-ea"/>
                          <a:cs typeface="Times New Roman"/>
                        </a:rPr>
                        <a:t>length</a:t>
                      </a:r>
                      <a:endParaRPr lang="zh-CN" sz="1800" b="1" kern="100" dirty="0">
                        <a:latin typeface="+mn-lt"/>
                        <a:ea typeface="+mn-ea"/>
                        <a:cs typeface="Times New Roman"/>
                      </a:endParaRPr>
                    </a:p>
                  </a:txBody>
                  <a:tcPr marL="50601" marR="5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mn-lt"/>
                          <a:ea typeface="+mn-ea"/>
                          <a:cs typeface="Times New Roman"/>
                        </a:rPr>
                        <a:t>返回下拉列表中的选项的数目</a:t>
                      </a:r>
                    </a:p>
                  </a:txBody>
                  <a:tcPr marL="50601" marR="506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内容占位符 7"/>
          <p:cNvSpPr txBox="1">
            <a:spLocks/>
          </p:cNvSpPr>
          <p:nvPr/>
        </p:nvSpPr>
        <p:spPr bwMode="auto">
          <a:xfrm>
            <a:off x="785813" y="1714500"/>
            <a:ext cx="7931150" cy="1714500"/>
          </a:xfrm>
          <a:prstGeom prst="rect">
            <a:avLst/>
          </a:prstGeom>
          <a:noFill/>
          <a:ln w="9525">
            <a:noFill/>
            <a:miter lim="800000"/>
            <a:headEnd/>
            <a:tailEnd/>
          </a:ln>
        </p:spPr>
        <p:txBody>
          <a:bodyPr/>
          <a:lstStyle/>
          <a:p>
            <a:pPr marL="342900" indent="-342900" algn="l" eaLnBrk="0" hangingPunct="0">
              <a:spcBef>
                <a:spcPct val="20000"/>
              </a:spcBef>
              <a:buClr>
                <a:schemeClr val="tx2"/>
              </a:buClr>
              <a:buFont typeface="Wingdings" pitchFamily="2" charset="2"/>
              <a:buBlip>
                <a:blip r:embed="rId3"/>
              </a:buBlip>
              <a:defRPr/>
            </a:pPr>
            <a:r>
              <a:rPr lang="en-US" altLang="zh-CN" sz="2800" b="1" kern="0" dirty="0">
                <a:latin typeface="+mn-lt"/>
                <a:ea typeface="+mn-ea"/>
              </a:rPr>
              <a:t>Option</a:t>
            </a:r>
            <a:r>
              <a:rPr lang="zh-CN" altLang="en-US" sz="2800" b="1" kern="0" dirty="0">
                <a:latin typeface="+mn-lt"/>
                <a:ea typeface="+mn-ea"/>
              </a:rPr>
              <a:t>对象常用属性</a:t>
            </a:r>
            <a:endParaRPr lang="en-US" altLang="zh-CN" sz="2800" b="1" kern="0" dirty="0">
              <a:latin typeface="+mn-lt"/>
              <a:ea typeface="+mn-ea"/>
            </a:endParaRPr>
          </a:p>
          <a:p>
            <a:pPr marL="742950" lvl="1" indent="-285750" algn="l" eaLnBrk="0" hangingPunct="0">
              <a:spcBef>
                <a:spcPct val="20000"/>
              </a:spcBef>
              <a:buClr>
                <a:schemeClr val="tx2"/>
              </a:buClr>
              <a:buSzPct val="80000"/>
              <a:buFont typeface="Wingdings" pitchFamily="2" charset="2"/>
              <a:buBlip>
                <a:blip r:embed="rId4"/>
              </a:buBlip>
              <a:defRPr/>
            </a:pPr>
            <a:r>
              <a:rPr lang="en-US" altLang="zh-CN" sz="2400" b="1" kern="0" dirty="0">
                <a:latin typeface="+mn-lt"/>
                <a:ea typeface="+mn-ea"/>
              </a:rPr>
              <a:t>text</a:t>
            </a:r>
            <a:r>
              <a:rPr lang="zh-CN" altLang="en-US" sz="2400" b="1" kern="0" dirty="0">
                <a:latin typeface="+mn-lt"/>
                <a:ea typeface="+mn-ea"/>
              </a:rPr>
              <a:t>：设置或返回某个选项的纯文本值</a:t>
            </a:r>
          </a:p>
          <a:p>
            <a:pPr marL="742950" lvl="1" indent="-285750" algn="l" eaLnBrk="0" hangingPunct="0">
              <a:spcBef>
                <a:spcPct val="20000"/>
              </a:spcBef>
              <a:buClr>
                <a:schemeClr val="tx2"/>
              </a:buClr>
              <a:buSzPct val="80000"/>
              <a:buFont typeface="Wingdings" pitchFamily="2" charset="2"/>
              <a:buBlip>
                <a:blip r:embed="rId4"/>
              </a:buBlip>
              <a:defRPr/>
            </a:pPr>
            <a:r>
              <a:rPr lang="en-US" altLang="zh-CN" sz="2400" b="1" kern="0" dirty="0">
                <a:latin typeface="+mn-lt"/>
                <a:ea typeface="+mn-ea"/>
              </a:rPr>
              <a:t>value</a:t>
            </a:r>
            <a:r>
              <a:rPr lang="zh-CN" altLang="en-US" sz="2400" b="1" kern="0" dirty="0">
                <a:latin typeface="+mn-lt"/>
                <a:ea typeface="+mn-ea"/>
              </a:rPr>
              <a:t>：设置或返回被送往服务器的值</a:t>
            </a:r>
          </a:p>
          <a:p>
            <a:pPr marL="342900" indent="-342900" algn="l" eaLnBrk="0" hangingPunct="0">
              <a:spcBef>
                <a:spcPct val="20000"/>
              </a:spcBef>
              <a:buClr>
                <a:schemeClr val="tx2"/>
              </a:buClr>
              <a:buFont typeface="Wingdings" pitchFamily="2" charset="2"/>
              <a:buBlip>
                <a:blip r:embed="rId3"/>
              </a:buBlip>
              <a:defRPr/>
            </a:pPr>
            <a:endParaRPr lang="en-US" altLang="zh-CN" sz="2800" b="1" kern="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heckerboard(across)">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Select</a:t>
            </a:r>
            <a:r>
              <a:rPr lang="zh-CN" smtClean="0"/>
              <a:t>对象的属性演示</a:t>
            </a:r>
            <a:endParaRPr lang="zh-CN" altLang="en-US" smtClean="0"/>
          </a:p>
        </p:txBody>
      </p:sp>
      <p:pic>
        <p:nvPicPr>
          <p:cNvPr id="24579" name="Picture 52" descr="示例"/>
          <p:cNvPicPr>
            <a:picLocks noChangeAspect="1" noChangeArrowheads="1"/>
          </p:cNvPicPr>
          <p:nvPr/>
        </p:nvPicPr>
        <p:blipFill>
          <a:blip r:embed="rId2"/>
          <a:srcRect/>
          <a:stretch>
            <a:fillRect/>
          </a:stretch>
        </p:blipFill>
        <p:spPr bwMode="auto">
          <a:xfrm>
            <a:off x="0" y="1071563"/>
            <a:ext cx="917575" cy="688975"/>
          </a:xfrm>
          <a:prstGeom prst="rect">
            <a:avLst/>
          </a:prstGeom>
          <a:noFill/>
          <a:ln w="9525">
            <a:noFill/>
            <a:miter lim="800000"/>
            <a:headEnd/>
            <a:tailEnd/>
          </a:ln>
        </p:spPr>
      </p:pic>
      <p:sp>
        <p:nvSpPr>
          <p:cNvPr id="24580" name="圆角矩形 11"/>
          <p:cNvSpPr>
            <a:spLocks noChangeArrowheads="1"/>
          </p:cNvSpPr>
          <p:nvPr/>
        </p:nvSpPr>
        <p:spPr bwMode="auto">
          <a:xfrm>
            <a:off x="1000125" y="1357313"/>
            <a:ext cx="7786688" cy="2865437"/>
          </a:xfrm>
          <a:prstGeom prst="roundRect">
            <a:avLst>
              <a:gd name="adj" fmla="val 5352"/>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ts val="3000"/>
              </a:lnSpc>
            </a:pPr>
            <a:r>
              <a:rPr lang="en-US" altLang="zh-CN" b="1"/>
              <a:t>function get(){</a:t>
            </a:r>
          </a:p>
          <a:p>
            <a:pPr algn="l">
              <a:lnSpc>
                <a:spcPts val="3000"/>
              </a:lnSpc>
            </a:pPr>
            <a:r>
              <a:rPr lang="en-US" altLang="zh-CN" b="1"/>
              <a:t>  </a:t>
            </a:r>
            <a:r>
              <a:rPr lang="en-US" altLang="zh-CN" b="1">
                <a:solidFill>
                  <a:srgbClr val="FF0000"/>
                </a:solidFill>
              </a:rPr>
              <a:t>var index=document.getElementById("fruit").selectedIndex;</a:t>
            </a:r>
          </a:p>
          <a:p>
            <a:pPr algn="l">
              <a:lnSpc>
                <a:spcPts val="3000"/>
              </a:lnSpc>
            </a:pPr>
            <a:r>
              <a:rPr lang="en-US" altLang="zh-CN" b="1"/>
              <a:t>  </a:t>
            </a:r>
            <a:r>
              <a:rPr lang="en-US" altLang="zh-CN" b="1">
                <a:solidFill>
                  <a:srgbClr val="FF0000"/>
                </a:solidFill>
              </a:rPr>
              <a:t>var len=document.getElementById("fruit").length;</a:t>
            </a:r>
          </a:p>
          <a:p>
            <a:pPr algn="l">
              <a:lnSpc>
                <a:spcPts val="3000"/>
              </a:lnSpc>
            </a:pPr>
            <a:r>
              <a:rPr lang="en-US" altLang="zh-CN" b="1"/>
              <a:t>  var show=document.getElementById("show");</a:t>
            </a:r>
          </a:p>
          <a:p>
            <a:pPr algn="l">
              <a:lnSpc>
                <a:spcPts val="3000"/>
              </a:lnSpc>
            </a:pPr>
            <a:r>
              <a:rPr lang="en-US" altLang="zh-CN" b="1"/>
              <a:t>  show.innerHTML="</a:t>
            </a:r>
            <a:r>
              <a:rPr lang="zh-CN" altLang="en-US" b="1"/>
              <a:t>被选选项的索引号为：</a:t>
            </a:r>
            <a:r>
              <a:rPr lang="en-US" altLang="zh-CN" b="1"/>
              <a:t>"+index+"&lt;br/&gt;</a:t>
            </a:r>
            <a:r>
              <a:rPr lang="zh-CN" altLang="en-US" b="1"/>
              <a:t>下拉列表选项数目为：</a:t>
            </a:r>
            <a:r>
              <a:rPr lang="en-US" altLang="zh-CN" b="1"/>
              <a:t>"+len;</a:t>
            </a:r>
          </a:p>
          <a:p>
            <a:pPr algn="l">
              <a:lnSpc>
                <a:spcPts val="3000"/>
              </a:lnSpc>
            </a:pPr>
            <a:r>
              <a:rPr lang="en-US" altLang="zh-CN" b="1"/>
              <a:t>}</a:t>
            </a:r>
          </a:p>
        </p:txBody>
      </p:sp>
      <p:pic>
        <p:nvPicPr>
          <p:cNvPr id="75778" name="Picture 2"/>
          <p:cNvPicPr>
            <a:picLocks noChangeAspect="1" noChangeArrowheads="1"/>
          </p:cNvPicPr>
          <p:nvPr/>
        </p:nvPicPr>
        <p:blipFill>
          <a:blip r:embed="rId3"/>
          <a:srcRect/>
          <a:stretch>
            <a:fillRect/>
          </a:stretch>
        </p:blipFill>
        <p:spPr bwMode="auto">
          <a:xfrm>
            <a:off x="5286375" y="3429000"/>
            <a:ext cx="3571875" cy="2557463"/>
          </a:xfrm>
          <a:prstGeom prst="rect">
            <a:avLst/>
          </a:prstGeom>
          <a:noFill/>
          <a:ln w="9525">
            <a:noFill/>
            <a:miter lim="800000"/>
            <a:headEnd/>
            <a:tailEnd/>
          </a:ln>
        </p:spPr>
      </p:pic>
      <p:grpSp>
        <p:nvGrpSpPr>
          <p:cNvPr id="2" name="Group 15"/>
          <p:cNvGrpSpPr>
            <a:grpSpLocks/>
          </p:cNvGrpSpPr>
          <p:nvPr/>
        </p:nvGrpSpPr>
        <p:grpSpPr bwMode="auto">
          <a:xfrm>
            <a:off x="1357313" y="6215063"/>
            <a:ext cx="5184775" cy="463550"/>
            <a:chOff x="1837" y="3748"/>
            <a:chExt cx="3266" cy="292"/>
          </a:xfrm>
        </p:grpSpPr>
        <p:sp>
          <p:nvSpPr>
            <p:cNvPr id="24583" name="AutoShape 12"/>
            <p:cNvSpPr>
              <a:spLocks noChangeArrowheads="1"/>
            </p:cNvSpPr>
            <p:nvPr/>
          </p:nvSpPr>
          <p:spPr bwMode="auto">
            <a:xfrm>
              <a:off x="1837" y="3748"/>
              <a:ext cx="3266" cy="272"/>
            </a:xfrm>
            <a:prstGeom prst="flowChartAlternateProcess">
              <a:avLst/>
            </a:prstGeom>
            <a:gradFill rotWithShape="1">
              <a:gsLst>
                <a:gs pos="0">
                  <a:schemeClr val="bg1"/>
                </a:gs>
                <a:gs pos="100000">
                  <a:srgbClr val="A1DFED"/>
                </a:gs>
              </a:gsLst>
              <a:lin ang="5400000" scaled="1"/>
            </a:gradFill>
            <a:ln w="31750" algn="ctr">
              <a:solidFill>
                <a:srgbClr val="008080"/>
              </a:solidFill>
              <a:miter lim="800000"/>
              <a:headEnd/>
              <a:tailEnd/>
            </a:ln>
            <a:effectLst>
              <a:prstShdw prst="shdw13" dist="53882" dir="13500000">
                <a:srgbClr val="1C99C6">
                  <a:alpha val="50000"/>
                </a:srgbClr>
              </a:prstShdw>
            </a:effectLst>
          </p:spPr>
          <p:txBody>
            <a:bodyPr wrap="none" anchor="ctr"/>
            <a:lstStyle/>
            <a:p>
              <a:endParaRPr lang="zh-CN" altLang="en-US"/>
            </a:p>
          </p:txBody>
        </p:sp>
        <p:pic>
          <p:nvPicPr>
            <p:cNvPr id="24584" name="Picture 13" descr="说话气泡new"/>
            <p:cNvPicPr>
              <a:picLocks noChangeAspect="1" noChangeArrowheads="1"/>
            </p:cNvPicPr>
            <p:nvPr/>
          </p:nvPicPr>
          <p:blipFill>
            <a:blip r:embed="rId4"/>
            <a:srcRect/>
            <a:stretch>
              <a:fillRect/>
            </a:stretch>
          </p:blipFill>
          <p:spPr bwMode="auto">
            <a:xfrm>
              <a:off x="1873" y="3748"/>
              <a:ext cx="418" cy="292"/>
            </a:xfrm>
            <a:prstGeom prst="rect">
              <a:avLst/>
            </a:prstGeom>
            <a:noFill/>
            <a:ln w="9525">
              <a:noFill/>
              <a:miter lim="800000"/>
              <a:headEnd/>
              <a:tailEnd/>
            </a:ln>
            <a:effectLst>
              <a:prstShdw prst="shdw13" dist="12700" dir="10800000">
                <a:srgbClr val="0099FF">
                  <a:alpha val="50000"/>
                </a:srgbClr>
              </a:prstShdw>
            </a:effectLst>
          </p:spPr>
        </p:pic>
        <p:sp>
          <p:nvSpPr>
            <p:cNvPr id="24585" name="Text Box 14"/>
            <p:cNvSpPr txBox="1">
              <a:spLocks noChangeArrowheads="1"/>
            </p:cNvSpPr>
            <p:nvPr/>
          </p:nvSpPr>
          <p:spPr bwMode="auto">
            <a:xfrm>
              <a:off x="2360" y="3748"/>
              <a:ext cx="2516" cy="231"/>
            </a:xfrm>
            <a:prstGeom prst="rect">
              <a:avLst/>
            </a:prstGeom>
            <a:noFill/>
            <a:ln w="19050" algn="ctr">
              <a:noFill/>
              <a:miter lim="800000"/>
              <a:headEnd/>
              <a:tailEnd/>
            </a:ln>
          </p:spPr>
          <p:txBody>
            <a:bodyPr>
              <a:spAutoFit/>
            </a:bodyPr>
            <a:lstStyle/>
            <a:p>
              <a:r>
                <a:rPr lang="zh-CN" altLang="en-US" b="1"/>
                <a:t>演示示例：</a:t>
              </a:r>
              <a:r>
                <a:rPr lang="en-US" altLang="zh-CN" b="1"/>
                <a:t>select</a:t>
              </a:r>
              <a:r>
                <a:rPr lang="zh-CN" altLang="en-US" b="1"/>
                <a:t>对象的属性演示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box(in)">
                                      <p:cBhvr>
                                        <p:cTn id="7" dur="500"/>
                                        <p:tgtEl>
                                          <p:spTgt spid="75778"/>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7064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200" smtClean="0"/>
              <a:t>本章目标</a:t>
            </a:r>
          </a:p>
        </p:txBody>
      </p:sp>
      <p:sp>
        <p:nvSpPr>
          <p:cNvPr id="7171" name="Rectangle 3"/>
          <p:cNvSpPr>
            <a:spLocks noGrp="1" noChangeArrowheads="1"/>
          </p:cNvSpPr>
          <p:nvPr>
            <p:ph type="body" idx="1"/>
          </p:nvPr>
        </p:nvSpPr>
        <p:spPr>
          <a:xfrm>
            <a:off x="755650" y="1276350"/>
            <a:ext cx="7931150" cy="2581275"/>
          </a:xfrm>
        </p:spPr>
        <p:txBody>
          <a:bodyPr/>
          <a:lstStyle/>
          <a:p>
            <a:pPr eaLnBrk="1" hangingPunct="1">
              <a:lnSpc>
                <a:spcPct val="150000"/>
              </a:lnSpc>
            </a:pPr>
            <a:r>
              <a:rPr lang="zh-CN" altLang="en-US" smtClean="0"/>
              <a:t>使用</a:t>
            </a:r>
            <a:r>
              <a:rPr lang="en-US" altLang="zh-CN" smtClean="0"/>
              <a:t>innerHTML</a:t>
            </a:r>
            <a:r>
              <a:rPr lang="zh-CN" altLang="en-US" smtClean="0"/>
              <a:t>动态改变</a:t>
            </a:r>
            <a:r>
              <a:rPr lang="en-US" altLang="zh-CN" smtClean="0"/>
              <a:t>DIV</a:t>
            </a:r>
            <a:r>
              <a:rPr lang="zh-CN" altLang="en-US" smtClean="0"/>
              <a:t>的内容</a:t>
            </a:r>
          </a:p>
          <a:p>
            <a:pPr eaLnBrk="1" hangingPunct="1">
              <a:lnSpc>
                <a:spcPct val="150000"/>
              </a:lnSpc>
            </a:pPr>
            <a:r>
              <a:rPr lang="zh-CN" altLang="en-US" smtClean="0"/>
              <a:t>使用正则表达式验证页面输入的内容</a:t>
            </a:r>
            <a:endParaRPr lang="en-US" altLang="zh-CN" smtClean="0"/>
          </a:p>
          <a:p>
            <a:pPr eaLnBrk="1" hangingPunct="1">
              <a:lnSpc>
                <a:spcPct val="150000"/>
              </a:lnSpc>
            </a:pPr>
            <a:r>
              <a:rPr lang="zh-CN" altLang="en-US" smtClean="0"/>
              <a:t>使用数组实现级联的下拉列表框效果</a:t>
            </a:r>
          </a:p>
          <a:p>
            <a:pPr eaLnBrk="1" hangingPunct="1">
              <a:lnSpc>
                <a:spcPct val="150000"/>
              </a:lnSpc>
            </a:pPr>
            <a:endParaRPr lang="zh-CN"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add(</a:t>
            </a:r>
            <a:r>
              <a:rPr lang="zh-CN" altLang="en-US" smtClean="0"/>
              <a:t> </a:t>
            </a:r>
            <a:r>
              <a:rPr lang="en-US" altLang="zh-CN" smtClean="0"/>
              <a:t>)</a:t>
            </a:r>
            <a:endParaRPr lang="zh-CN" altLang="en-US" smtClean="0"/>
          </a:p>
        </p:txBody>
      </p:sp>
      <p:sp>
        <p:nvSpPr>
          <p:cNvPr id="25603" name="内容占位符 2"/>
          <p:cNvSpPr>
            <a:spLocks noGrp="1"/>
          </p:cNvSpPr>
          <p:nvPr>
            <p:ph idx="1"/>
          </p:nvPr>
        </p:nvSpPr>
        <p:spPr>
          <a:xfrm>
            <a:off x="755650" y="1276350"/>
            <a:ext cx="7931150" cy="723900"/>
          </a:xfrm>
        </p:spPr>
        <p:txBody>
          <a:bodyPr/>
          <a:lstStyle/>
          <a:p>
            <a:pPr>
              <a:buFont typeface="Wingdings" pitchFamily="2" charset="2"/>
              <a:buNone/>
            </a:pPr>
            <a:r>
              <a:rPr lang="zh-CN" altLang="en-US" smtClean="0"/>
              <a:t> 下拉列表框对象</a:t>
            </a:r>
            <a:r>
              <a:rPr lang="en-US" altLang="zh-CN" smtClean="0"/>
              <a:t>.add(new,old)</a:t>
            </a:r>
            <a:endParaRPr lang="zh-CN" altLang="en-US" smtClean="0"/>
          </a:p>
        </p:txBody>
      </p:sp>
      <p:pic>
        <p:nvPicPr>
          <p:cNvPr id="25604" name="Picture 53" descr="语法"/>
          <p:cNvPicPr>
            <a:picLocks noChangeAspect="1" noChangeArrowheads="1"/>
          </p:cNvPicPr>
          <p:nvPr/>
        </p:nvPicPr>
        <p:blipFill>
          <a:blip r:embed="rId2"/>
          <a:srcRect/>
          <a:stretch>
            <a:fillRect/>
          </a:stretch>
        </p:blipFill>
        <p:spPr bwMode="auto">
          <a:xfrm>
            <a:off x="0" y="928688"/>
            <a:ext cx="917575" cy="688975"/>
          </a:xfrm>
          <a:prstGeom prst="rect">
            <a:avLst/>
          </a:prstGeom>
          <a:noFill/>
          <a:ln w="9525">
            <a:noFill/>
            <a:miter lim="800000"/>
            <a:headEnd/>
            <a:tailEnd/>
          </a:ln>
        </p:spPr>
      </p:pic>
      <p:pic>
        <p:nvPicPr>
          <p:cNvPr id="5" name="Picture 52" descr="示例"/>
          <p:cNvPicPr>
            <a:picLocks noChangeAspect="1" noChangeArrowheads="1"/>
          </p:cNvPicPr>
          <p:nvPr/>
        </p:nvPicPr>
        <p:blipFill>
          <a:blip r:embed="rId3"/>
          <a:srcRect/>
          <a:stretch>
            <a:fillRect/>
          </a:stretch>
        </p:blipFill>
        <p:spPr bwMode="auto">
          <a:xfrm>
            <a:off x="0" y="1857375"/>
            <a:ext cx="917575" cy="688975"/>
          </a:xfrm>
          <a:prstGeom prst="rect">
            <a:avLst/>
          </a:prstGeom>
          <a:noFill/>
          <a:ln w="9525">
            <a:noFill/>
            <a:miter lim="800000"/>
            <a:headEnd/>
            <a:tailEnd/>
          </a:ln>
        </p:spPr>
      </p:pic>
      <p:sp>
        <p:nvSpPr>
          <p:cNvPr id="6" name="内容占位符 2"/>
          <p:cNvSpPr txBox="1">
            <a:spLocks/>
          </p:cNvSpPr>
          <p:nvPr/>
        </p:nvSpPr>
        <p:spPr bwMode="auto">
          <a:xfrm>
            <a:off x="714375" y="1928813"/>
            <a:ext cx="7931150" cy="723900"/>
          </a:xfrm>
          <a:prstGeom prst="rect">
            <a:avLst/>
          </a:prstGeom>
          <a:noFill/>
          <a:ln w="9525">
            <a:noFill/>
            <a:miter lim="800000"/>
            <a:headEnd/>
            <a:tailEnd/>
          </a:ln>
        </p:spPr>
        <p:txBody>
          <a:bodyPr/>
          <a:lstStyle/>
          <a:p>
            <a:pPr marL="342900" indent="-342900" algn="l" eaLnBrk="0" hangingPunct="0">
              <a:spcBef>
                <a:spcPct val="20000"/>
              </a:spcBef>
              <a:buClr>
                <a:schemeClr val="tx2"/>
              </a:buClr>
              <a:defRPr/>
            </a:pPr>
            <a:r>
              <a:rPr lang="zh-CN" altLang="en-US" sz="2800" b="1" kern="0" dirty="0">
                <a:latin typeface="+mn-lt"/>
                <a:ea typeface="+mn-ea"/>
              </a:rPr>
              <a:t>  简单的添加下拉菜单</a:t>
            </a:r>
          </a:p>
        </p:txBody>
      </p:sp>
      <p:sp>
        <p:nvSpPr>
          <p:cNvPr id="7" name="圆角矩形 11"/>
          <p:cNvSpPr>
            <a:spLocks noChangeArrowheads="1"/>
          </p:cNvSpPr>
          <p:nvPr/>
        </p:nvSpPr>
        <p:spPr bwMode="auto">
          <a:xfrm>
            <a:off x="785813" y="2408238"/>
            <a:ext cx="7786687" cy="3657600"/>
          </a:xfrm>
          <a:prstGeom prst="roundRect">
            <a:avLst>
              <a:gd name="adj" fmla="val 5352"/>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ts val="3000"/>
              </a:lnSpc>
            </a:pPr>
            <a:r>
              <a:rPr lang="en-US" altLang="zh-CN" b="1"/>
              <a:t>var province=document.getElementById("selProvince").value;  </a:t>
            </a:r>
            <a:endParaRPr lang="zh-CN" altLang="en-US" b="1"/>
          </a:p>
          <a:p>
            <a:pPr algn="l">
              <a:lnSpc>
                <a:spcPts val="3000"/>
              </a:lnSpc>
            </a:pPr>
            <a:r>
              <a:rPr lang="zh-CN" altLang="en-US" b="1"/>
              <a:t>     </a:t>
            </a:r>
            <a:r>
              <a:rPr lang="en-US" altLang="zh-CN" b="1"/>
              <a:t>var city=document.getElementById("selCity");</a:t>
            </a:r>
          </a:p>
          <a:p>
            <a:pPr algn="l">
              <a:lnSpc>
                <a:spcPts val="3000"/>
              </a:lnSpc>
            </a:pPr>
            <a:r>
              <a:rPr lang="zh-CN" altLang="en-US" b="1"/>
              <a:t>     </a:t>
            </a:r>
            <a:r>
              <a:rPr lang="en-US" altLang="zh-CN" b="1"/>
              <a:t>city.options.length=0; </a:t>
            </a:r>
            <a:endParaRPr lang="zh-CN" altLang="en-US" b="1"/>
          </a:p>
          <a:p>
            <a:pPr algn="l">
              <a:lnSpc>
                <a:spcPts val="3000"/>
              </a:lnSpc>
            </a:pPr>
            <a:r>
              <a:rPr lang="zh-CN" altLang="en-US" b="1"/>
              <a:t>	</a:t>
            </a:r>
            <a:r>
              <a:rPr lang="en-US" altLang="zh-CN" b="1"/>
              <a:t>switch(province){</a:t>
            </a:r>
          </a:p>
          <a:p>
            <a:pPr algn="l">
              <a:lnSpc>
                <a:spcPts val="3000"/>
              </a:lnSpc>
            </a:pPr>
            <a:r>
              <a:rPr lang="en-US" altLang="zh-CN" b="1"/>
              <a:t>		case "</a:t>
            </a:r>
            <a:r>
              <a:rPr lang="zh-CN" altLang="en-US" b="1"/>
              <a:t>河南省</a:t>
            </a:r>
            <a:r>
              <a:rPr lang="en-US" altLang="zh-CN" b="1"/>
              <a:t>":</a:t>
            </a:r>
          </a:p>
          <a:p>
            <a:pPr algn="l">
              <a:lnSpc>
                <a:spcPts val="3000"/>
              </a:lnSpc>
            </a:pPr>
            <a:r>
              <a:rPr lang="en-US" altLang="zh-CN" b="1"/>
              <a:t>		  </a:t>
            </a:r>
            <a:r>
              <a:rPr lang="en-US" altLang="zh-CN" b="1">
                <a:solidFill>
                  <a:srgbClr val="FF0000"/>
                </a:solidFill>
              </a:rPr>
              <a:t>city.add(new Option("</a:t>
            </a:r>
            <a:r>
              <a:rPr lang="zh-CN" altLang="en-US" b="1">
                <a:solidFill>
                  <a:srgbClr val="FF0000"/>
                </a:solidFill>
              </a:rPr>
              <a:t>郑州市</a:t>
            </a:r>
            <a:r>
              <a:rPr lang="en-US" altLang="zh-CN" b="1">
                <a:solidFill>
                  <a:srgbClr val="FF0000"/>
                </a:solidFill>
              </a:rPr>
              <a:t>","</a:t>
            </a:r>
            <a:r>
              <a:rPr lang="zh-CN" altLang="en-US" b="1">
                <a:solidFill>
                  <a:srgbClr val="FF0000"/>
                </a:solidFill>
              </a:rPr>
              <a:t>郑州市</a:t>
            </a:r>
            <a:r>
              <a:rPr lang="en-US" altLang="zh-CN" b="1">
                <a:solidFill>
                  <a:srgbClr val="FF0000"/>
                </a:solidFill>
              </a:rPr>
              <a:t>"),null);</a:t>
            </a:r>
          </a:p>
          <a:p>
            <a:pPr algn="l">
              <a:lnSpc>
                <a:spcPts val="3000"/>
              </a:lnSpc>
            </a:pPr>
            <a:r>
              <a:rPr lang="en-US" altLang="zh-CN" b="1">
                <a:solidFill>
                  <a:srgbClr val="FF0000"/>
                </a:solidFill>
              </a:rPr>
              <a:t>		  city.add(new Option("</a:t>
            </a:r>
            <a:r>
              <a:rPr lang="zh-CN" altLang="en-US" b="1">
                <a:solidFill>
                  <a:srgbClr val="FF0000"/>
                </a:solidFill>
              </a:rPr>
              <a:t>洛阳市</a:t>
            </a:r>
            <a:r>
              <a:rPr lang="en-US" altLang="zh-CN" b="1">
                <a:solidFill>
                  <a:srgbClr val="FF0000"/>
                </a:solidFill>
              </a:rPr>
              <a:t>","</a:t>
            </a:r>
            <a:r>
              <a:rPr lang="zh-CN" altLang="en-US" b="1">
                <a:solidFill>
                  <a:srgbClr val="FF0000"/>
                </a:solidFill>
              </a:rPr>
              <a:t>洛阳市</a:t>
            </a:r>
            <a:r>
              <a:rPr lang="en-US" altLang="zh-CN" b="1">
                <a:solidFill>
                  <a:srgbClr val="FF0000"/>
                </a:solidFill>
              </a:rPr>
              <a:t>"),null);</a:t>
            </a:r>
          </a:p>
          <a:p>
            <a:pPr algn="l">
              <a:lnSpc>
                <a:spcPts val="3000"/>
              </a:lnSpc>
            </a:pPr>
            <a:r>
              <a:rPr lang="en-US" altLang="zh-CN" b="1"/>
              <a:t>		  break;</a:t>
            </a:r>
          </a:p>
          <a:p>
            <a:pPr algn="l">
              <a:lnSpc>
                <a:spcPts val="3000"/>
              </a:lnSpc>
            </a:pPr>
            <a:r>
              <a:rPr lang="en-US" altLang="zh-CN" b="1"/>
              <a:t>		……	}</a:t>
            </a:r>
            <a:r>
              <a:rPr lang="zh-CN" altLang="en-US" b="1"/>
              <a:t> </a:t>
            </a:r>
            <a:r>
              <a:rPr lang="en-US" altLang="zh-CN" b="1"/>
              <a:t>  </a:t>
            </a:r>
          </a:p>
        </p:txBody>
      </p:sp>
      <p:grpSp>
        <p:nvGrpSpPr>
          <p:cNvPr id="2" name="Group 15"/>
          <p:cNvGrpSpPr>
            <a:grpSpLocks/>
          </p:cNvGrpSpPr>
          <p:nvPr/>
        </p:nvGrpSpPr>
        <p:grpSpPr bwMode="auto">
          <a:xfrm>
            <a:off x="1357313" y="6251575"/>
            <a:ext cx="5184775" cy="463550"/>
            <a:chOff x="1837" y="3748"/>
            <a:chExt cx="3266" cy="292"/>
          </a:xfrm>
        </p:grpSpPr>
        <p:sp>
          <p:nvSpPr>
            <p:cNvPr id="25609" name="AutoShape 12"/>
            <p:cNvSpPr>
              <a:spLocks noChangeArrowheads="1"/>
            </p:cNvSpPr>
            <p:nvPr/>
          </p:nvSpPr>
          <p:spPr bwMode="auto">
            <a:xfrm>
              <a:off x="1837" y="3748"/>
              <a:ext cx="3266" cy="272"/>
            </a:xfrm>
            <a:prstGeom prst="flowChartAlternateProcess">
              <a:avLst/>
            </a:prstGeom>
            <a:gradFill rotWithShape="1">
              <a:gsLst>
                <a:gs pos="0">
                  <a:schemeClr val="bg1"/>
                </a:gs>
                <a:gs pos="100000">
                  <a:srgbClr val="A1DFED"/>
                </a:gs>
              </a:gsLst>
              <a:lin ang="5400000" scaled="1"/>
            </a:gradFill>
            <a:ln w="31750" algn="ctr">
              <a:solidFill>
                <a:srgbClr val="008080"/>
              </a:solidFill>
              <a:miter lim="800000"/>
              <a:headEnd/>
              <a:tailEnd/>
            </a:ln>
            <a:effectLst>
              <a:prstShdw prst="shdw13" dist="53882" dir="13500000">
                <a:srgbClr val="1C99C6">
                  <a:alpha val="50000"/>
                </a:srgbClr>
              </a:prstShdw>
            </a:effectLst>
          </p:spPr>
          <p:txBody>
            <a:bodyPr wrap="none" anchor="ctr"/>
            <a:lstStyle/>
            <a:p>
              <a:endParaRPr lang="zh-CN" altLang="en-US"/>
            </a:p>
          </p:txBody>
        </p:sp>
        <p:pic>
          <p:nvPicPr>
            <p:cNvPr id="25610" name="Picture 13" descr="说话气泡new"/>
            <p:cNvPicPr>
              <a:picLocks noChangeAspect="1" noChangeArrowheads="1"/>
            </p:cNvPicPr>
            <p:nvPr/>
          </p:nvPicPr>
          <p:blipFill>
            <a:blip r:embed="rId4"/>
            <a:srcRect/>
            <a:stretch>
              <a:fillRect/>
            </a:stretch>
          </p:blipFill>
          <p:spPr bwMode="auto">
            <a:xfrm>
              <a:off x="1873" y="3748"/>
              <a:ext cx="418" cy="292"/>
            </a:xfrm>
            <a:prstGeom prst="rect">
              <a:avLst/>
            </a:prstGeom>
            <a:noFill/>
            <a:ln w="9525">
              <a:noFill/>
              <a:miter lim="800000"/>
              <a:headEnd/>
              <a:tailEnd/>
            </a:ln>
            <a:effectLst>
              <a:prstShdw prst="shdw13" dist="12700" dir="10800000">
                <a:srgbClr val="0099FF">
                  <a:alpha val="50000"/>
                </a:srgbClr>
              </a:prstShdw>
            </a:effectLst>
          </p:spPr>
        </p:pic>
        <p:sp>
          <p:nvSpPr>
            <p:cNvPr id="25611" name="Text Box 14"/>
            <p:cNvSpPr txBox="1">
              <a:spLocks noChangeArrowheads="1"/>
            </p:cNvSpPr>
            <p:nvPr/>
          </p:nvSpPr>
          <p:spPr bwMode="auto">
            <a:xfrm>
              <a:off x="2360" y="3748"/>
              <a:ext cx="2516" cy="233"/>
            </a:xfrm>
            <a:prstGeom prst="rect">
              <a:avLst/>
            </a:prstGeom>
            <a:noFill/>
            <a:ln w="19050" algn="ctr">
              <a:noFill/>
              <a:miter lim="800000"/>
              <a:headEnd/>
              <a:tailEnd/>
            </a:ln>
          </p:spPr>
          <p:txBody>
            <a:bodyPr>
              <a:spAutoFit/>
            </a:bodyPr>
            <a:lstStyle/>
            <a:p>
              <a:r>
                <a:rPr lang="zh-CN" altLang="en-US" b="1"/>
                <a:t>演示示例：简单的添加下拉菜单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heckerboard(across)">
                                      <p:cBhvr>
                                        <p:cTn id="11" dur="500"/>
                                        <p:tgtEl>
                                          <p:spTgt spid="6"/>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heckerboard(across)">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图7"/>
          <p:cNvPicPr>
            <a:picLocks noChangeAspect="1" noChangeArrowheads="1"/>
          </p:cNvPicPr>
          <p:nvPr/>
        </p:nvPicPr>
        <p:blipFill>
          <a:blip r:embed="rId3"/>
          <a:srcRect/>
          <a:stretch>
            <a:fillRect/>
          </a:stretch>
        </p:blipFill>
        <p:spPr bwMode="auto">
          <a:xfrm>
            <a:off x="5643563" y="4143375"/>
            <a:ext cx="3287712" cy="1571625"/>
          </a:xfrm>
          <a:prstGeom prst="rect">
            <a:avLst/>
          </a:prstGeom>
          <a:noFill/>
          <a:ln w="9525">
            <a:noFill/>
            <a:miter lim="800000"/>
            <a:headEnd/>
            <a:tailEnd/>
          </a:ln>
        </p:spPr>
      </p:pic>
      <p:sp>
        <p:nvSpPr>
          <p:cNvPr id="26627"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数组</a:t>
            </a:r>
            <a:br>
              <a:rPr lang="zh-CN" altLang="en-US" smtClean="0"/>
            </a:br>
            <a:endParaRPr lang="zh-CN" altLang="en-US" smtClean="0"/>
          </a:p>
        </p:txBody>
      </p:sp>
      <p:sp>
        <p:nvSpPr>
          <p:cNvPr id="26628" name="内容占位符 2"/>
          <p:cNvSpPr>
            <a:spLocks noGrp="1"/>
          </p:cNvSpPr>
          <p:nvPr>
            <p:ph idx="1"/>
          </p:nvPr>
        </p:nvSpPr>
        <p:spPr>
          <a:xfrm>
            <a:off x="755650" y="1276350"/>
            <a:ext cx="7931150" cy="652463"/>
          </a:xfrm>
        </p:spPr>
        <p:txBody>
          <a:bodyPr/>
          <a:lstStyle/>
          <a:p>
            <a:r>
              <a:rPr lang="zh-CN" altLang="en-US" smtClean="0"/>
              <a:t>创建数组</a:t>
            </a:r>
          </a:p>
        </p:txBody>
      </p:sp>
      <p:sp>
        <p:nvSpPr>
          <p:cNvPr id="26629" name="矩形 3"/>
          <p:cNvSpPr>
            <a:spLocks noChangeArrowheads="1"/>
          </p:cNvSpPr>
          <p:nvPr/>
        </p:nvSpPr>
        <p:spPr bwMode="auto">
          <a:xfrm>
            <a:off x="1214438" y="1928813"/>
            <a:ext cx="4002087" cy="400050"/>
          </a:xfrm>
          <a:prstGeom prst="rect">
            <a:avLst/>
          </a:prstGeom>
          <a:noFill/>
          <a:ln w="9525">
            <a:noFill/>
            <a:miter lim="800000"/>
            <a:headEnd/>
            <a:tailEnd/>
          </a:ln>
        </p:spPr>
        <p:txBody>
          <a:bodyPr wrap="none">
            <a:spAutoFit/>
          </a:bodyPr>
          <a:lstStyle/>
          <a:p>
            <a:r>
              <a:rPr lang="en-US" altLang="zh-CN" sz="2000" b="1"/>
              <a:t>var  </a:t>
            </a:r>
            <a:r>
              <a:rPr lang="zh-CN" altLang="en-US" sz="2000" b="1"/>
              <a:t>数组名称 </a:t>
            </a:r>
            <a:r>
              <a:rPr lang="en-US" altLang="zh-CN" sz="2000" b="1"/>
              <a:t>= new Array(size);</a:t>
            </a:r>
            <a:endParaRPr lang="zh-CN" altLang="en-US" sz="2000" b="1"/>
          </a:p>
        </p:txBody>
      </p:sp>
      <p:sp>
        <p:nvSpPr>
          <p:cNvPr id="5" name="AutoShape 5"/>
          <p:cNvSpPr>
            <a:spLocks noChangeArrowheads="1"/>
          </p:cNvSpPr>
          <p:nvPr/>
        </p:nvSpPr>
        <p:spPr bwMode="auto">
          <a:xfrm>
            <a:off x="3714750" y="1000125"/>
            <a:ext cx="1214438" cy="714375"/>
          </a:xfrm>
          <a:prstGeom prst="wedgeRoundRectCallout">
            <a:avLst>
              <a:gd name="adj1" fmla="val -38378"/>
              <a:gd name="adj2" fmla="val 98423"/>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b="1" dirty="0"/>
              <a:t>表示数组的关键字</a:t>
            </a:r>
          </a:p>
        </p:txBody>
      </p:sp>
      <p:sp>
        <p:nvSpPr>
          <p:cNvPr id="6" name="AutoShape 5"/>
          <p:cNvSpPr>
            <a:spLocks noChangeArrowheads="1"/>
          </p:cNvSpPr>
          <p:nvPr/>
        </p:nvSpPr>
        <p:spPr bwMode="auto">
          <a:xfrm>
            <a:off x="5214938" y="1000125"/>
            <a:ext cx="2071687" cy="714375"/>
          </a:xfrm>
          <a:prstGeom prst="wedgeRoundRectCallout">
            <a:avLst>
              <a:gd name="adj1" fmla="val -74685"/>
              <a:gd name="adj2" fmla="val 98423"/>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b="1" dirty="0"/>
              <a:t>表示数组中可存放的元素总数</a:t>
            </a:r>
          </a:p>
        </p:txBody>
      </p:sp>
      <p:sp>
        <p:nvSpPr>
          <p:cNvPr id="7" name="内容占位符 2"/>
          <p:cNvSpPr txBox="1">
            <a:spLocks/>
          </p:cNvSpPr>
          <p:nvPr/>
        </p:nvSpPr>
        <p:spPr bwMode="auto">
          <a:xfrm>
            <a:off x="755650" y="2606675"/>
            <a:ext cx="7931150" cy="652463"/>
          </a:xfrm>
          <a:prstGeom prst="rect">
            <a:avLst/>
          </a:prstGeom>
          <a:noFill/>
          <a:ln w="9525">
            <a:noFill/>
            <a:miter lim="800000"/>
            <a:headEnd/>
            <a:tailEnd/>
          </a:ln>
        </p:spPr>
        <p:txBody>
          <a:bodyPr/>
          <a:lstStyle/>
          <a:p>
            <a:pPr marL="342900" indent="-342900" algn="l" eaLnBrk="0" hangingPunct="0">
              <a:spcBef>
                <a:spcPct val="20000"/>
              </a:spcBef>
              <a:buClr>
                <a:schemeClr val="tx2"/>
              </a:buClr>
              <a:buFontTx/>
              <a:buBlip>
                <a:blip r:embed="rId4"/>
              </a:buBlip>
              <a:defRPr/>
            </a:pPr>
            <a:r>
              <a:rPr lang="zh-CN" altLang="en-US" sz="2800" b="1" kern="0" dirty="0">
                <a:latin typeface="+mn-lt"/>
                <a:ea typeface="+mn-ea"/>
              </a:rPr>
              <a:t>为数组元素赋值</a:t>
            </a:r>
          </a:p>
        </p:txBody>
      </p:sp>
      <p:sp>
        <p:nvSpPr>
          <p:cNvPr id="8" name="圆角矩形 11"/>
          <p:cNvSpPr>
            <a:spLocks noChangeArrowheads="1"/>
          </p:cNvSpPr>
          <p:nvPr/>
        </p:nvSpPr>
        <p:spPr bwMode="auto">
          <a:xfrm>
            <a:off x="1071563" y="3214688"/>
            <a:ext cx="7000875" cy="490537"/>
          </a:xfrm>
          <a:prstGeom prst="roundRect">
            <a:avLst>
              <a:gd name="adj" fmla="val 5352"/>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ts val="3000"/>
              </a:lnSpc>
            </a:pPr>
            <a:r>
              <a:rPr lang="en-US" altLang="zh-CN" b="1"/>
              <a:t>var fruit= new Array("apple", "orange", " peach","bananer");</a:t>
            </a:r>
          </a:p>
        </p:txBody>
      </p:sp>
      <p:sp>
        <p:nvSpPr>
          <p:cNvPr id="9" name="圆角矩形 11"/>
          <p:cNvSpPr>
            <a:spLocks noChangeArrowheads="1"/>
          </p:cNvSpPr>
          <p:nvPr/>
        </p:nvSpPr>
        <p:spPr bwMode="auto">
          <a:xfrm>
            <a:off x="1000125" y="3929063"/>
            <a:ext cx="4714875" cy="2074862"/>
          </a:xfrm>
          <a:prstGeom prst="roundRect">
            <a:avLst>
              <a:gd name="adj" fmla="val 5352"/>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ts val="3000"/>
              </a:lnSpc>
            </a:pPr>
            <a:r>
              <a:rPr lang="en-US" altLang="zh-CN" b="1"/>
              <a:t>var fruit = new Array(4);</a:t>
            </a:r>
          </a:p>
          <a:p>
            <a:pPr algn="l">
              <a:lnSpc>
                <a:spcPts val="3000"/>
              </a:lnSpc>
            </a:pPr>
            <a:r>
              <a:rPr lang="en-US" altLang="zh-CN" b="1"/>
              <a:t>fruit [0] = " apple ";</a:t>
            </a:r>
          </a:p>
          <a:p>
            <a:pPr algn="l">
              <a:lnSpc>
                <a:spcPts val="3000"/>
              </a:lnSpc>
            </a:pPr>
            <a:r>
              <a:rPr lang="en-US" altLang="zh-CN" b="1"/>
              <a:t>fruit [1] = " orange ";</a:t>
            </a:r>
          </a:p>
          <a:p>
            <a:pPr algn="l">
              <a:lnSpc>
                <a:spcPts val="3000"/>
              </a:lnSpc>
            </a:pPr>
            <a:r>
              <a:rPr lang="en-US" altLang="zh-CN" b="1"/>
              <a:t>fruit [2] = " peach ";</a:t>
            </a:r>
          </a:p>
          <a:p>
            <a:pPr algn="l">
              <a:lnSpc>
                <a:spcPts val="3000"/>
              </a:lnSpc>
            </a:pPr>
            <a:r>
              <a:rPr lang="en-US" altLang="zh-CN" b="1"/>
              <a:t>fruit [3] = " bananer ";</a:t>
            </a:r>
          </a:p>
        </p:txBody>
      </p:sp>
      <p:sp>
        <p:nvSpPr>
          <p:cNvPr id="11" name="内容占位符 2"/>
          <p:cNvSpPr txBox="1">
            <a:spLocks/>
          </p:cNvSpPr>
          <p:nvPr/>
        </p:nvSpPr>
        <p:spPr bwMode="auto">
          <a:xfrm>
            <a:off x="755650" y="3214688"/>
            <a:ext cx="5173663" cy="652462"/>
          </a:xfrm>
          <a:prstGeom prst="rect">
            <a:avLst/>
          </a:prstGeom>
          <a:noFill/>
          <a:ln w="9525">
            <a:noFill/>
            <a:miter lim="800000"/>
            <a:headEnd/>
            <a:tailEnd/>
          </a:ln>
        </p:spPr>
        <p:txBody>
          <a:bodyPr/>
          <a:lstStyle/>
          <a:p>
            <a:pPr marL="342900" indent="-342900" algn="l" eaLnBrk="0" hangingPunct="0">
              <a:spcBef>
                <a:spcPct val="20000"/>
              </a:spcBef>
              <a:buClr>
                <a:schemeClr val="tx2"/>
              </a:buClr>
              <a:buFontTx/>
              <a:buBlip>
                <a:blip r:embed="rId4"/>
              </a:buBlip>
              <a:defRPr/>
            </a:pPr>
            <a:r>
              <a:rPr lang="zh-CN" altLang="en-US" sz="2800" b="1" kern="0" dirty="0">
                <a:latin typeface="+mn-lt"/>
                <a:ea typeface="+mn-ea"/>
              </a:rPr>
              <a:t>访问数组</a:t>
            </a:r>
          </a:p>
        </p:txBody>
      </p:sp>
      <p:sp>
        <p:nvSpPr>
          <p:cNvPr id="12" name="圆角矩形 11"/>
          <p:cNvSpPr>
            <a:spLocks noChangeArrowheads="1"/>
          </p:cNvSpPr>
          <p:nvPr/>
        </p:nvSpPr>
        <p:spPr bwMode="auto">
          <a:xfrm>
            <a:off x="1000125" y="3929063"/>
            <a:ext cx="4357688" cy="490537"/>
          </a:xfrm>
          <a:prstGeom prst="roundRect">
            <a:avLst>
              <a:gd name="adj" fmla="val 5352"/>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ts val="3000"/>
              </a:lnSpc>
              <a:defRPr/>
            </a:pPr>
            <a:r>
              <a:rPr lang="zh-CN" altLang="en-US" b="1" dirty="0">
                <a:latin typeface="+mn-ea"/>
                <a:ea typeface="+mn-ea"/>
              </a:rPr>
              <a:t>数组名</a:t>
            </a:r>
            <a:r>
              <a:rPr lang="en-US" b="1" dirty="0">
                <a:latin typeface="+mn-ea"/>
                <a:ea typeface="+mn-ea"/>
              </a:rPr>
              <a:t>[</a:t>
            </a:r>
            <a:r>
              <a:rPr lang="zh-CN" altLang="en-US" b="1" dirty="0">
                <a:latin typeface="+mn-ea"/>
                <a:ea typeface="+mn-ea"/>
              </a:rPr>
              <a:t>下标</a:t>
            </a:r>
            <a:r>
              <a:rPr lang="en-US" b="1" dirty="0">
                <a:latin typeface="+mn-ea"/>
                <a:ea typeface="+mn-ea"/>
              </a:rPr>
              <a:t>]</a:t>
            </a:r>
            <a:endParaRPr lang="en-US" altLang="zh-CN"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par>
                          <p:cTn id="17" fill="hold">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childTnLst>
                          </p:cTn>
                        </p:par>
                        <p:par>
                          <p:cTn id="21" fill="hold">
                            <p:stCondLst>
                              <p:cond delay="1000"/>
                            </p:stCondLst>
                            <p:childTnLst>
                              <p:par>
                                <p:cTn id="22" presetID="5" presetClass="entr" presetSubtype="10" fill="hold" nodeType="afterEffect">
                                  <p:stCondLst>
                                    <p:cond delay="0"/>
                                  </p:stCondLst>
                                  <p:childTnLst>
                                    <p:set>
                                      <p:cBhvr>
                                        <p:cTn id="23" dur="1" fill="hold">
                                          <p:stCondLst>
                                            <p:cond delay="0"/>
                                          </p:stCondLst>
                                        </p:cTn>
                                        <p:tgtEl>
                                          <p:spTgt spid="76802"/>
                                        </p:tgtEl>
                                        <p:attrNameLst>
                                          <p:attrName>style.visibility</p:attrName>
                                        </p:attrNameLst>
                                      </p:cBhvr>
                                      <p:to>
                                        <p:strVal val="visible"/>
                                      </p:to>
                                    </p:set>
                                    <p:animEffect transition="in" filter="checkerboard(across)">
                                      <p:cBhvr>
                                        <p:cTn id="24" dur="500"/>
                                        <p:tgtEl>
                                          <p:spTgt spid="76802"/>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xit" presetSubtype="16" fill="hold" grpId="1" nodeType="clickEffect">
                                  <p:stCondLst>
                                    <p:cond delay="0"/>
                                  </p:stCondLst>
                                  <p:childTnLst>
                                    <p:animEffect transition="out" filter="box(in)">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4" presetClass="exit" presetSubtype="16" fill="hold" grpId="1" nodeType="withEffect">
                                  <p:stCondLst>
                                    <p:cond delay="0"/>
                                  </p:stCondLst>
                                  <p:childTnLst>
                                    <p:animEffect transition="out" filter="box(in)">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4" presetClass="exit" presetSubtype="16" fill="hold" nodeType="withEffect">
                                  <p:stCondLst>
                                    <p:cond delay="0"/>
                                  </p:stCondLst>
                                  <p:childTnLst>
                                    <p:animEffect transition="out" filter="box(in)">
                                      <p:cBhvr>
                                        <p:cTn id="34" dur="500"/>
                                        <p:tgtEl>
                                          <p:spTgt spid="76802"/>
                                        </p:tgtEl>
                                      </p:cBhvr>
                                    </p:animEffect>
                                    <p:set>
                                      <p:cBhvr>
                                        <p:cTn id="35" dur="1" fill="hold">
                                          <p:stCondLst>
                                            <p:cond delay="499"/>
                                          </p:stCondLst>
                                        </p:cTn>
                                        <p:tgtEl>
                                          <p:spTgt spid="76802"/>
                                        </p:tgtEl>
                                        <p:attrNameLst>
                                          <p:attrName>style.visibility</p:attrName>
                                        </p:attrNameLst>
                                      </p:cBhvr>
                                      <p:to>
                                        <p:strVal val="hidden"/>
                                      </p:to>
                                    </p:set>
                                  </p:childTnLst>
                                </p:cTn>
                              </p:par>
                            </p:childTnLst>
                          </p:cTn>
                        </p:par>
                        <p:par>
                          <p:cTn id="36" fill="hold">
                            <p:stCondLst>
                              <p:cond delay="500"/>
                            </p:stCondLst>
                            <p:childTnLst>
                              <p:par>
                                <p:cTn id="37" presetID="5" presetClass="entr" presetSubtype="1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checkerboard(across)">
                                      <p:cBhvr>
                                        <p:cTn id="39" dur="500"/>
                                        <p:tgtEl>
                                          <p:spTgt spid="11"/>
                                        </p:tgtEl>
                                      </p:cBhvr>
                                    </p:animEffect>
                                  </p:childTnLst>
                                </p:cTn>
                              </p:par>
                            </p:childTnLst>
                          </p:cTn>
                        </p:par>
                        <p:par>
                          <p:cTn id="40" fill="hold">
                            <p:stCondLst>
                              <p:cond delay="1000"/>
                            </p:stCondLst>
                            <p:childTnLst>
                              <p:par>
                                <p:cTn id="41" presetID="5" presetClass="entr" presetSubtype="1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checkerboard(across)">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9" grpId="1" animBg="1"/>
      <p:bldP spid="11"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smtClean="0"/>
              <a:t>数组的属性和方法</a:t>
            </a:r>
            <a:endParaRPr lang="zh-CN" altLang="en-US" smtClean="0"/>
          </a:p>
        </p:txBody>
      </p:sp>
      <p:sp>
        <p:nvSpPr>
          <p:cNvPr id="27651" name="内容占位符 2"/>
          <p:cNvSpPr>
            <a:spLocks noGrp="1"/>
          </p:cNvSpPr>
          <p:nvPr>
            <p:ph idx="1"/>
          </p:nvPr>
        </p:nvSpPr>
        <p:spPr>
          <a:xfrm>
            <a:off x="755650" y="1276350"/>
            <a:ext cx="7931150" cy="723900"/>
          </a:xfrm>
        </p:spPr>
        <p:txBody>
          <a:bodyPr/>
          <a:lstStyle/>
          <a:p>
            <a:r>
              <a:rPr lang="zh-CN" altLang="en-US" smtClean="0"/>
              <a:t>数组的常用属性和方法</a:t>
            </a:r>
          </a:p>
        </p:txBody>
      </p:sp>
      <p:graphicFrame>
        <p:nvGraphicFramePr>
          <p:cNvPr id="4" name="表格 3"/>
          <p:cNvGraphicFramePr>
            <a:graphicFrameLocks noGrp="1"/>
          </p:cNvGraphicFramePr>
          <p:nvPr/>
        </p:nvGraphicFramePr>
        <p:xfrm>
          <a:off x="1143000" y="2071688"/>
          <a:ext cx="7358114" cy="3071834"/>
        </p:xfrm>
        <a:graphic>
          <a:graphicData uri="http://schemas.openxmlformats.org/drawingml/2006/table">
            <a:tbl>
              <a:tblPr/>
              <a:tblGrid>
                <a:gridCol w="1285884"/>
                <a:gridCol w="1285884"/>
                <a:gridCol w="4786346"/>
              </a:tblGrid>
              <a:tr h="571504">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类别</a:t>
                      </a:r>
                      <a:endParaRPr lang="zh-CN" sz="2000" kern="100" dirty="0">
                        <a:solidFill>
                          <a:schemeClr val="bg1"/>
                        </a:solidFill>
                        <a:latin typeface="黑体" pitchFamily="2" charset="-122"/>
                        <a:ea typeface="黑体" pitchFamily="2" charset="-122"/>
                        <a:cs typeface="Times New Roman"/>
                      </a:endParaRPr>
                    </a:p>
                  </a:txBody>
                  <a:tcPr marL="48527" marR="48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名称</a:t>
                      </a:r>
                      <a:endParaRPr lang="zh-CN" sz="2000" kern="100" dirty="0">
                        <a:solidFill>
                          <a:schemeClr val="bg1"/>
                        </a:solidFill>
                        <a:latin typeface="黑体" pitchFamily="2" charset="-122"/>
                        <a:ea typeface="黑体" pitchFamily="2" charset="-122"/>
                        <a:cs typeface="Times New Roman"/>
                      </a:endParaRPr>
                    </a:p>
                  </a:txBody>
                  <a:tcPr marL="48527" marR="48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描述</a:t>
                      </a:r>
                      <a:endParaRPr lang="zh-CN" sz="2000" kern="100" dirty="0">
                        <a:solidFill>
                          <a:schemeClr val="bg1"/>
                        </a:solidFill>
                        <a:latin typeface="黑体" pitchFamily="2" charset="-122"/>
                        <a:ea typeface="黑体" pitchFamily="2" charset="-122"/>
                        <a:cs typeface="Times New Roman"/>
                      </a:endParaRPr>
                    </a:p>
                  </a:txBody>
                  <a:tcPr marL="48527" marR="48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r>
              <a:tr h="714380">
                <a:tc>
                  <a:txBody>
                    <a:bodyPr/>
                    <a:lstStyle/>
                    <a:p>
                      <a:pPr algn="ctr">
                        <a:lnSpc>
                          <a:spcPct val="150000"/>
                        </a:lnSpc>
                        <a:spcAft>
                          <a:spcPts val="0"/>
                        </a:spcAft>
                      </a:pPr>
                      <a:r>
                        <a:rPr lang="zh-CN" sz="1800" b="1" kern="100" dirty="0">
                          <a:latin typeface="+mj-lt"/>
                          <a:ea typeface="+mn-ea"/>
                          <a:cs typeface="Times New Roman"/>
                        </a:rPr>
                        <a:t>属性</a:t>
                      </a:r>
                    </a:p>
                  </a:txBody>
                  <a:tcPr marL="48527" marR="48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dirty="0">
                          <a:latin typeface="+mj-lt"/>
                          <a:ea typeface="+mn-ea"/>
                          <a:cs typeface="Times New Roman"/>
                        </a:rPr>
                        <a:t>length</a:t>
                      </a:r>
                      <a:endParaRPr lang="zh-CN" sz="1800" b="1" kern="100" dirty="0">
                        <a:latin typeface="+mj-lt"/>
                        <a:ea typeface="+mn-ea"/>
                        <a:cs typeface="Times New Roman"/>
                      </a:endParaRPr>
                    </a:p>
                  </a:txBody>
                  <a:tcPr marL="48527" marR="48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mj-lt"/>
                          <a:ea typeface="+mn-ea"/>
                          <a:cs typeface="Times New Roman"/>
                        </a:rPr>
                        <a:t>设置或返回数组中元素的数目</a:t>
                      </a:r>
                    </a:p>
                  </a:txBody>
                  <a:tcPr marL="48527" marR="48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71570">
                <a:tc rowSpan="2">
                  <a:txBody>
                    <a:bodyPr/>
                    <a:lstStyle/>
                    <a:p>
                      <a:pPr algn="ctr">
                        <a:lnSpc>
                          <a:spcPct val="150000"/>
                        </a:lnSpc>
                        <a:spcAft>
                          <a:spcPts val="0"/>
                        </a:spcAft>
                      </a:pPr>
                      <a:r>
                        <a:rPr lang="zh-CN" sz="1800" b="1" kern="100">
                          <a:latin typeface="+mj-lt"/>
                          <a:ea typeface="+mn-ea"/>
                          <a:cs typeface="Times New Roman"/>
                        </a:rPr>
                        <a:t>方法</a:t>
                      </a:r>
                    </a:p>
                  </a:txBody>
                  <a:tcPr marL="48527" marR="48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a:latin typeface="+mj-lt"/>
                          <a:ea typeface="+mn-ea"/>
                          <a:cs typeface="Times New Roman"/>
                        </a:rPr>
                        <a:t>join( )</a:t>
                      </a:r>
                      <a:endParaRPr lang="zh-CN" sz="1800" b="1" kern="100">
                        <a:latin typeface="+mj-lt"/>
                        <a:ea typeface="+mn-ea"/>
                        <a:cs typeface="Times New Roman"/>
                      </a:endParaRPr>
                    </a:p>
                  </a:txBody>
                  <a:tcPr marL="48527" marR="48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mj-lt"/>
                          <a:ea typeface="+mn-ea"/>
                          <a:cs typeface="Times New Roman"/>
                        </a:rPr>
                        <a:t>把数组的所有元素放入一个字符串，通过一个的分隔符进行分隔</a:t>
                      </a:r>
                    </a:p>
                  </a:txBody>
                  <a:tcPr marL="48527" marR="48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4380">
                <a:tc vMerge="1">
                  <a:txBody>
                    <a:bodyPr/>
                    <a:lstStyle/>
                    <a:p>
                      <a:endParaRPr lang="zh-CN" altLang="en-US"/>
                    </a:p>
                  </a:txBody>
                  <a:tcPr/>
                </a:tc>
                <a:tc>
                  <a:txBody>
                    <a:bodyPr/>
                    <a:lstStyle/>
                    <a:p>
                      <a:pPr algn="ctr">
                        <a:lnSpc>
                          <a:spcPct val="150000"/>
                        </a:lnSpc>
                        <a:spcAft>
                          <a:spcPts val="0"/>
                        </a:spcAft>
                      </a:pPr>
                      <a:r>
                        <a:rPr lang="en-US" sz="1800" b="1" kern="100">
                          <a:latin typeface="+mj-lt"/>
                          <a:ea typeface="+mn-ea"/>
                          <a:cs typeface="Times New Roman"/>
                        </a:rPr>
                        <a:t>sort( )</a:t>
                      </a:r>
                      <a:endParaRPr lang="zh-CN" sz="1800" b="1" kern="100">
                        <a:latin typeface="+mj-lt"/>
                        <a:ea typeface="+mn-ea"/>
                        <a:cs typeface="Times New Roman"/>
                      </a:endParaRPr>
                    </a:p>
                  </a:txBody>
                  <a:tcPr marL="48527" marR="48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1800" b="1" kern="100" dirty="0">
                          <a:latin typeface="+mj-lt"/>
                          <a:ea typeface="+mn-ea"/>
                          <a:cs typeface="Times New Roman"/>
                        </a:rPr>
                        <a:t>对数组的元素进行排序</a:t>
                      </a:r>
                    </a:p>
                  </a:txBody>
                  <a:tcPr marL="48527" marR="485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smtClean="0"/>
              <a:t>数组方法的应用</a:t>
            </a:r>
            <a:endParaRPr lang="zh-CN" altLang="en-US" smtClean="0"/>
          </a:p>
        </p:txBody>
      </p:sp>
      <p:sp>
        <p:nvSpPr>
          <p:cNvPr id="3" name="内容占位符 2"/>
          <p:cNvSpPr>
            <a:spLocks noGrp="1"/>
          </p:cNvSpPr>
          <p:nvPr>
            <p:ph idx="1"/>
          </p:nvPr>
        </p:nvSpPr>
        <p:spPr>
          <a:xfrm>
            <a:off x="785813" y="1143000"/>
            <a:ext cx="7931150" cy="571500"/>
          </a:xfrm>
        </p:spPr>
        <p:txBody>
          <a:bodyPr/>
          <a:lstStyle/>
          <a:p>
            <a:r>
              <a:rPr lang="zh-CN" altLang="en-US" smtClean="0"/>
              <a:t>制作省市级联效果</a:t>
            </a:r>
          </a:p>
        </p:txBody>
      </p:sp>
      <p:pic>
        <p:nvPicPr>
          <p:cNvPr id="4" name="Picture 52" descr="示例"/>
          <p:cNvPicPr>
            <a:picLocks noChangeAspect="1" noChangeArrowheads="1"/>
          </p:cNvPicPr>
          <p:nvPr/>
        </p:nvPicPr>
        <p:blipFill>
          <a:blip r:embed="rId2"/>
          <a:srcRect/>
          <a:stretch>
            <a:fillRect/>
          </a:stretch>
        </p:blipFill>
        <p:spPr bwMode="auto">
          <a:xfrm>
            <a:off x="0" y="1071563"/>
            <a:ext cx="917575" cy="688975"/>
          </a:xfrm>
          <a:prstGeom prst="rect">
            <a:avLst/>
          </a:prstGeom>
          <a:noFill/>
          <a:ln w="9525">
            <a:noFill/>
            <a:miter lim="800000"/>
            <a:headEnd/>
            <a:tailEnd/>
          </a:ln>
        </p:spPr>
      </p:pic>
      <p:sp>
        <p:nvSpPr>
          <p:cNvPr id="5" name="圆角矩形 11"/>
          <p:cNvSpPr>
            <a:spLocks noChangeArrowheads="1"/>
          </p:cNvSpPr>
          <p:nvPr/>
        </p:nvSpPr>
        <p:spPr bwMode="auto">
          <a:xfrm>
            <a:off x="1071563" y="1143000"/>
            <a:ext cx="3429000" cy="3262313"/>
          </a:xfrm>
          <a:prstGeom prst="roundRect">
            <a:avLst>
              <a:gd name="adj" fmla="val 5352"/>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ts val="3000"/>
              </a:lnSpc>
            </a:pPr>
            <a:r>
              <a:rPr lang="en-US" altLang="zh-CN" b="1"/>
              <a:t>var fruit = new Array(4);</a:t>
            </a:r>
          </a:p>
          <a:p>
            <a:pPr algn="l">
              <a:lnSpc>
                <a:spcPts val="3000"/>
              </a:lnSpc>
            </a:pPr>
            <a:r>
              <a:rPr lang="en-US" altLang="zh-CN" b="1"/>
              <a:t>  fruit [0] = " apple ";</a:t>
            </a:r>
          </a:p>
          <a:p>
            <a:pPr algn="l">
              <a:lnSpc>
                <a:spcPts val="3000"/>
              </a:lnSpc>
            </a:pPr>
            <a:r>
              <a:rPr lang="en-US" altLang="zh-CN" b="1"/>
              <a:t>  fruit [1] = " orange ";</a:t>
            </a:r>
          </a:p>
          <a:p>
            <a:pPr algn="l">
              <a:lnSpc>
                <a:spcPts val="3000"/>
              </a:lnSpc>
            </a:pPr>
            <a:r>
              <a:rPr lang="en-US" altLang="zh-CN" b="1"/>
              <a:t>  fruit [2] = " peach ";</a:t>
            </a:r>
          </a:p>
          <a:p>
            <a:pPr algn="l">
              <a:lnSpc>
                <a:spcPts val="3000"/>
              </a:lnSpc>
            </a:pPr>
            <a:r>
              <a:rPr lang="en-US" altLang="zh-CN" b="1"/>
              <a:t>  fruit [3] = " bananer ";</a:t>
            </a:r>
          </a:p>
          <a:p>
            <a:pPr algn="l">
              <a:lnSpc>
                <a:spcPts val="3000"/>
              </a:lnSpc>
            </a:pPr>
            <a:r>
              <a:rPr lang="en-US" altLang="zh-CN" b="1">
                <a:solidFill>
                  <a:srgbClr val="FF0000"/>
                </a:solidFill>
              </a:rPr>
              <a:t>  fruit.sort();  </a:t>
            </a:r>
          </a:p>
          <a:p>
            <a:pPr algn="l">
              <a:lnSpc>
                <a:spcPts val="3000"/>
              </a:lnSpc>
            </a:pPr>
            <a:r>
              <a:rPr lang="en-US" altLang="zh-CN" b="1"/>
              <a:t>  </a:t>
            </a:r>
            <a:r>
              <a:rPr lang="en-US" altLang="zh-CN" b="1">
                <a:solidFill>
                  <a:srgbClr val="FF0000"/>
                </a:solidFill>
              </a:rPr>
              <a:t>var str=fruit.join("-");</a:t>
            </a:r>
          </a:p>
          <a:p>
            <a:pPr algn="l">
              <a:lnSpc>
                <a:spcPts val="3000"/>
              </a:lnSpc>
            </a:pPr>
            <a:r>
              <a:rPr lang="en-US" altLang="zh-CN" b="1"/>
              <a:t>  document.write(str);</a:t>
            </a:r>
          </a:p>
        </p:txBody>
      </p:sp>
      <p:pic>
        <p:nvPicPr>
          <p:cNvPr id="82946" name="Picture 2"/>
          <p:cNvPicPr>
            <a:picLocks noChangeAspect="1" noChangeArrowheads="1"/>
          </p:cNvPicPr>
          <p:nvPr/>
        </p:nvPicPr>
        <p:blipFill>
          <a:blip r:embed="rId3"/>
          <a:srcRect/>
          <a:stretch>
            <a:fillRect/>
          </a:stretch>
        </p:blipFill>
        <p:spPr bwMode="auto">
          <a:xfrm>
            <a:off x="5214938" y="1857375"/>
            <a:ext cx="3352800" cy="1371600"/>
          </a:xfrm>
          <a:prstGeom prst="rect">
            <a:avLst/>
          </a:prstGeom>
          <a:noFill/>
          <a:ln w="9525">
            <a:noFill/>
            <a:miter lim="800000"/>
            <a:headEnd/>
            <a:tailEnd/>
          </a:ln>
        </p:spPr>
      </p:pic>
      <p:sp>
        <p:nvSpPr>
          <p:cNvPr id="7" name="AutoShape 9"/>
          <p:cNvSpPr>
            <a:spLocks noChangeArrowheads="1"/>
          </p:cNvSpPr>
          <p:nvPr/>
        </p:nvSpPr>
        <p:spPr bwMode="auto">
          <a:xfrm>
            <a:off x="4500563" y="2286000"/>
            <a:ext cx="720725" cy="395288"/>
          </a:xfrm>
          <a:prstGeom prst="rightArrow">
            <a:avLst>
              <a:gd name="adj1" fmla="val 49861"/>
              <a:gd name="adj2" fmla="val 53314"/>
            </a:avLst>
          </a:prstGeom>
          <a:gradFill rotWithShape="1">
            <a:gsLst>
              <a:gs pos="0">
                <a:srgbClr val="B563CF"/>
              </a:gs>
              <a:gs pos="100000">
                <a:srgbClr val="FFFFFF"/>
              </a:gs>
            </a:gsLst>
            <a:lin ang="5400000" scaled="1"/>
          </a:gradFill>
          <a:ln w="6350">
            <a:solidFill>
              <a:srgbClr val="800080"/>
            </a:solidFill>
            <a:miter lim="800000"/>
            <a:headEnd/>
            <a:tailEnd/>
          </a:ln>
        </p:spPr>
        <p:txBody>
          <a:bodyPr lIns="0" tIns="0" rIns="0" bIns="0" anchor="ctr">
            <a:spAutoFit/>
          </a:bodyPr>
          <a:lstStyle/>
          <a:p>
            <a:endParaRPr lang="zh-CN" altLang="en-US"/>
          </a:p>
        </p:txBody>
      </p:sp>
      <p:pic>
        <p:nvPicPr>
          <p:cNvPr id="82947" name="Picture 3" descr="图7"/>
          <p:cNvPicPr>
            <a:picLocks noChangeAspect="1" noChangeArrowheads="1"/>
          </p:cNvPicPr>
          <p:nvPr/>
        </p:nvPicPr>
        <p:blipFill>
          <a:blip r:embed="rId4"/>
          <a:srcRect/>
          <a:stretch>
            <a:fillRect/>
          </a:stretch>
        </p:blipFill>
        <p:spPr bwMode="auto">
          <a:xfrm>
            <a:off x="1285875" y="1928813"/>
            <a:ext cx="5048250" cy="1133475"/>
          </a:xfrm>
          <a:prstGeom prst="rect">
            <a:avLst/>
          </a:prstGeom>
          <a:noFill/>
          <a:ln w="9525">
            <a:noFill/>
            <a:miter lim="800000"/>
            <a:headEnd/>
            <a:tailEnd/>
          </a:ln>
        </p:spPr>
      </p:pic>
      <p:sp>
        <p:nvSpPr>
          <p:cNvPr id="9" name="AutoShape 22"/>
          <p:cNvSpPr>
            <a:spLocks noChangeArrowheads="1"/>
          </p:cNvSpPr>
          <p:nvPr/>
        </p:nvSpPr>
        <p:spPr bwMode="auto">
          <a:xfrm>
            <a:off x="571500" y="3286125"/>
            <a:ext cx="8286750" cy="720725"/>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rgbClr val="808080">
                <a:alpha val="50000"/>
              </a:srgbClr>
            </a:outerShdw>
          </a:effectLst>
        </p:spPr>
        <p:txBody>
          <a:bodyPr wrap="none" anchor="ctr"/>
          <a:lstStyle/>
          <a:p>
            <a:pPr algn="l">
              <a:spcBef>
                <a:spcPct val="50000"/>
              </a:spcBef>
              <a:defRPr/>
            </a:pPr>
            <a:r>
              <a:rPr lang="zh-CN" altLang="en-US" sz="2000" b="1" dirty="0"/>
              <a:t>下拉列表框的索引号</a:t>
            </a:r>
            <a:r>
              <a:rPr lang="zh-CN" altLang="en-US" sz="2000" b="1" dirty="0">
                <a:latin typeface="+mj-lt"/>
              </a:rPr>
              <a:t>（</a:t>
            </a:r>
            <a:r>
              <a:rPr lang="en-US" sz="2000" b="1" dirty="0" err="1">
                <a:latin typeface="+mj-lt"/>
              </a:rPr>
              <a:t>selectedIndex</a:t>
            </a:r>
            <a:r>
              <a:rPr lang="zh-CN" altLang="en-US" sz="2000" b="1" dirty="0">
                <a:latin typeface="+mj-lt"/>
              </a:rPr>
              <a:t>）</a:t>
            </a:r>
            <a:r>
              <a:rPr lang="zh-CN" altLang="en-US" sz="2000" b="1" dirty="0"/>
              <a:t>与数组下标能准确对应吗？</a:t>
            </a:r>
          </a:p>
        </p:txBody>
      </p:sp>
      <p:sp>
        <p:nvSpPr>
          <p:cNvPr id="10" name="AutoShape 22"/>
          <p:cNvSpPr>
            <a:spLocks noChangeArrowheads="1"/>
          </p:cNvSpPr>
          <p:nvPr/>
        </p:nvSpPr>
        <p:spPr bwMode="auto">
          <a:xfrm>
            <a:off x="571500" y="4214813"/>
            <a:ext cx="8286750" cy="720725"/>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rgbClr val="808080">
                <a:alpha val="50000"/>
              </a:srgbClr>
            </a:outerShdw>
          </a:effectLst>
        </p:spPr>
        <p:txBody>
          <a:bodyPr wrap="none" anchor="ctr"/>
          <a:lstStyle/>
          <a:p>
            <a:pPr algn="l">
              <a:spcBef>
                <a:spcPct val="50000"/>
              </a:spcBef>
              <a:defRPr/>
            </a:pPr>
            <a:r>
              <a:rPr lang="zh-CN" altLang="en-US" sz="2000" b="1" dirty="0"/>
              <a:t>修改、增加或删除一个省时，对应的数组中的城市的数组下标会错位吗？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82946"/>
                                        </p:tgtEl>
                                        <p:attrNameLst>
                                          <p:attrName>style.visibility</p:attrName>
                                        </p:attrNameLst>
                                      </p:cBhvr>
                                      <p:to>
                                        <p:strVal val="visible"/>
                                      </p:to>
                                    </p:set>
                                    <p:animEffect transition="in" filter="checkerboard(across)">
                                      <p:cBhvr>
                                        <p:cTn id="11" dur="500"/>
                                        <p:tgtEl>
                                          <p:spTgt spid="8294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xit" presetSubtype="16" fill="hold" nodeType="clickEffect">
                                  <p:stCondLst>
                                    <p:cond delay="0"/>
                                  </p:stCondLst>
                                  <p:childTnLst>
                                    <p:animEffect transition="out" filter="box(in)">
                                      <p:cBhvr>
                                        <p:cTn id="15" dur="500"/>
                                        <p:tgtEl>
                                          <p:spTgt spid="82946"/>
                                        </p:tgtEl>
                                      </p:cBhvr>
                                    </p:animEffect>
                                    <p:set>
                                      <p:cBhvr>
                                        <p:cTn id="16" dur="1" fill="hold">
                                          <p:stCondLst>
                                            <p:cond delay="499"/>
                                          </p:stCondLst>
                                        </p:cTn>
                                        <p:tgtEl>
                                          <p:spTgt spid="82946"/>
                                        </p:tgtEl>
                                        <p:attrNameLst>
                                          <p:attrName>style.visibility</p:attrName>
                                        </p:attrNameLst>
                                      </p:cBhvr>
                                      <p:to>
                                        <p:strVal val="hidden"/>
                                      </p:to>
                                    </p:set>
                                  </p:childTnLst>
                                </p:cTn>
                              </p:par>
                              <p:par>
                                <p:cTn id="17" presetID="4" presetClass="exit" presetSubtype="16" fill="hold" grpId="1" nodeType="withEffect">
                                  <p:stCondLst>
                                    <p:cond delay="0"/>
                                  </p:stCondLst>
                                  <p:childTnLst>
                                    <p:animEffect transition="out" filter="box(in)">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par>
                                <p:cTn id="20" presetID="4" presetClass="exit" presetSubtype="16" fill="hold" grpId="0" nodeType="withEffect">
                                  <p:stCondLst>
                                    <p:cond delay="0"/>
                                  </p:stCondLst>
                                  <p:childTnLst>
                                    <p:animEffect transition="out" filter="box(i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4" presetClass="exit" presetSubtype="16" fill="hold" nodeType="withEffect">
                                  <p:stCondLst>
                                    <p:cond delay="0"/>
                                  </p:stCondLst>
                                  <p:childTnLst>
                                    <p:animEffect transition="out" filter="box(in)">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childTnLst>
                          </p:cTn>
                        </p:par>
                        <p:par>
                          <p:cTn id="26" fill="hold">
                            <p:stCondLst>
                              <p:cond delay="500"/>
                            </p:stCondLst>
                            <p:childTnLst>
                              <p:par>
                                <p:cTn id="27" presetID="5" presetClass="entr" presetSubtype="10" fill="hold" grpId="0" nodeType="after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checkerboard(across)">
                                      <p:cBhvr>
                                        <p:cTn id="29" dur="500"/>
                                        <p:tgtEl>
                                          <p:spTgt spid="3">
                                            <p:txEl>
                                              <p:pRg st="0" end="0"/>
                                            </p:txEl>
                                          </p:spTgt>
                                        </p:tgtEl>
                                      </p:cBhvr>
                                    </p:animEffect>
                                  </p:childTnLst>
                                </p:cTn>
                              </p:par>
                            </p:childTnLst>
                          </p:cTn>
                        </p:par>
                        <p:par>
                          <p:cTn id="30" fill="hold">
                            <p:stCondLst>
                              <p:cond delay="1000"/>
                            </p:stCondLst>
                            <p:childTnLst>
                              <p:par>
                                <p:cTn id="31" presetID="5" presetClass="entr" presetSubtype="10" fill="hold" nodeType="afterEffect">
                                  <p:stCondLst>
                                    <p:cond delay="0"/>
                                  </p:stCondLst>
                                  <p:childTnLst>
                                    <p:set>
                                      <p:cBhvr>
                                        <p:cTn id="32" dur="1" fill="hold">
                                          <p:stCondLst>
                                            <p:cond delay="0"/>
                                          </p:stCondLst>
                                        </p:cTn>
                                        <p:tgtEl>
                                          <p:spTgt spid="82947"/>
                                        </p:tgtEl>
                                        <p:attrNameLst>
                                          <p:attrName>style.visibility</p:attrName>
                                        </p:attrNameLst>
                                      </p:cBhvr>
                                      <p:to>
                                        <p:strVal val="visible"/>
                                      </p:to>
                                    </p:set>
                                    <p:animEffect transition="in" filter="checkerboard(across)">
                                      <p:cBhvr>
                                        <p:cTn id="33" dur="500"/>
                                        <p:tgtEl>
                                          <p:spTgt spid="8294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4"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P spid="7" grpId="1"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数组的文字下标</a:t>
            </a:r>
          </a:p>
        </p:txBody>
      </p:sp>
      <p:sp>
        <p:nvSpPr>
          <p:cNvPr id="29699" name="圆角矩形 11"/>
          <p:cNvSpPr>
            <a:spLocks noChangeArrowheads="1"/>
          </p:cNvSpPr>
          <p:nvPr/>
        </p:nvSpPr>
        <p:spPr bwMode="auto">
          <a:xfrm>
            <a:off x="500063" y="1000125"/>
            <a:ext cx="4572000" cy="1677988"/>
          </a:xfrm>
          <a:prstGeom prst="roundRect">
            <a:avLst>
              <a:gd name="adj" fmla="val 5352"/>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ts val="3000"/>
              </a:lnSpc>
            </a:pPr>
            <a:r>
              <a:rPr lang="en-US" altLang="zh-CN" b="1"/>
              <a:t>var cityList = new Array();</a:t>
            </a:r>
          </a:p>
          <a:p>
            <a:pPr algn="l">
              <a:lnSpc>
                <a:spcPts val="3000"/>
              </a:lnSpc>
            </a:pPr>
            <a:r>
              <a:rPr lang="en-US" altLang="zh-CN" b="1"/>
              <a:t>cityList['</a:t>
            </a:r>
            <a:r>
              <a:rPr lang="zh-CN" altLang="en-US" b="1"/>
              <a:t>河北省</a:t>
            </a:r>
            <a:r>
              <a:rPr lang="en-US" altLang="zh-CN" b="1"/>
              <a:t>'] = ['</a:t>
            </a:r>
            <a:r>
              <a:rPr lang="zh-CN" altLang="en-US" b="1"/>
              <a:t>邯郸市</a:t>
            </a:r>
            <a:r>
              <a:rPr lang="en-US" altLang="zh-CN" b="1"/>
              <a:t>','</a:t>
            </a:r>
            <a:r>
              <a:rPr lang="zh-CN" altLang="en-US" b="1"/>
              <a:t>石家庄市</a:t>
            </a:r>
            <a:r>
              <a:rPr lang="en-US" altLang="zh-CN" b="1"/>
              <a:t>'];</a:t>
            </a:r>
          </a:p>
          <a:p>
            <a:pPr algn="l">
              <a:lnSpc>
                <a:spcPts val="3000"/>
              </a:lnSpc>
            </a:pPr>
            <a:r>
              <a:rPr lang="en-US" altLang="zh-CN" b="1"/>
              <a:t>cityList['</a:t>
            </a:r>
            <a:r>
              <a:rPr lang="zh-CN" altLang="en-US" b="1"/>
              <a:t>河南省</a:t>
            </a:r>
            <a:r>
              <a:rPr lang="en-US" altLang="zh-CN" b="1"/>
              <a:t>'] = ['</a:t>
            </a:r>
            <a:r>
              <a:rPr lang="zh-CN" altLang="en-US" b="1"/>
              <a:t>郑州市</a:t>
            </a:r>
            <a:r>
              <a:rPr lang="en-US" altLang="zh-CN" b="1"/>
              <a:t>','</a:t>
            </a:r>
            <a:r>
              <a:rPr lang="zh-CN" altLang="en-US" b="1"/>
              <a:t>洛阳市</a:t>
            </a:r>
            <a:r>
              <a:rPr lang="en-US" altLang="zh-CN" b="1"/>
              <a:t>'];</a:t>
            </a:r>
          </a:p>
          <a:p>
            <a:pPr algn="l">
              <a:lnSpc>
                <a:spcPts val="3000"/>
              </a:lnSpc>
            </a:pPr>
            <a:r>
              <a:rPr lang="en-US" altLang="zh-CN" b="1"/>
              <a:t>cityList['</a:t>
            </a:r>
            <a:r>
              <a:rPr lang="zh-CN" altLang="en-US" b="1"/>
              <a:t>湖北省</a:t>
            </a:r>
            <a:r>
              <a:rPr lang="en-US" altLang="zh-CN" b="1"/>
              <a:t>'] = ['</a:t>
            </a:r>
            <a:r>
              <a:rPr lang="zh-CN" altLang="en-US" b="1"/>
              <a:t>武汉市</a:t>
            </a:r>
            <a:r>
              <a:rPr lang="en-US" altLang="zh-CN" b="1"/>
              <a:t>','</a:t>
            </a:r>
            <a:r>
              <a:rPr lang="zh-CN" altLang="en-US" b="1"/>
              <a:t>宜昌市</a:t>
            </a:r>
            <a:r>
              <a:rPr lang="en-US" altLang="zh-CN" b="1"/>
              <a:t>'];</a:t>
            </a:r>
          </a:p>
        </p:txBody>
      </p:sp>
      <p:sp>
        <p:nvSpPr>
          <p:cNvPr id="5" name="AutoShape 22"/>
          <p:cNvSpPr>
            <a:spLocks noChangeArrowheads="1"/>
          </p:cNvSpPr>
          <p:nvPr/>
        </p:nvSpPr>
        <p:spPr bwMode="auto">
          <a:xfrm>
            <a:off x="4786313" y="2071688"/>
            <a:ext cx="3643312" cy="720725"/>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rgbClr val="808080">
                <a:alpha val="50000"/>
              </a:srgbClr>
            </a:outerShdw>
          </a:effectLst>
        </p:spPr>
        <p:txBody>
          <a:bodyPr wrap="none" anchor="ctr"/>
          <a:lstStyle/>
          <a:p>
            <a:pPr algn="l">
              <a:spcBef>
                <a:spcPct val="50000"/>
              </a:spcBef>
              <a:defRPr/>
            </a:pPr>
            <a:r>
              <a:rPr lang="zh-CN" altLang="en-US" sz="2000" b="1" dirty="0"/>
              <a:t>如何读取数组中的元素值呢？</a:t>
            </a:r>
          </a:p>
        </p:txBody>
      </p:sp>
      <p:sp>
        <p:nvSpPr>
          <p:cNvPr id="6" name="圆角矩形 11"/>
          <p:cNvSpPr>
            <a:spLocks noChangeArrowheads="1"/>
          </p:cNvSpPr>
          <p:nvPr/>
        </p:nvSpPr>
        <p:spPr bwMode="auto">
          <a:xfrm>
            <a:off x="500063" y="3429000"/>
            <a:ext cx="8358187" cy="2865438"/>
          </a:xfrm>
          <a:prstGeom prst="roundRect">
            <a:avLst>
              <a:gd name="adj" fmla="val 5352"/>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ts val="3000"/>
              </a:lnSpc>
            </a:pPr>
            <a:r>
              <a:rPr lang="en-US" altLang="zh-CN" b="1"/>
              <a:t>for(var i in cityList){</a:t>
            </a:r>
          </a:p>
          <a:p>
            <a:pPr algn="l">
              <a:lnSpc>
                <a:spcPts val="3000"/>
              </a:lnSpc>
            </a:pPr>
            <a:r>
              <a:rPr lang="en-US" altLang="zh-CN" b="1"/>
              <a:t>    </a:t>
            </a:r>
            <a:r>
              <a:rPr lang="en-US" altLang="zh-CN" b="1">
                <a:solidFill>
                  <a:srgbClr val="FF0000"/>
                </a:solidFill>
              </a:rPr>
              <a:t>document.getElementById("show").innerHTML+=i</a:t>
            </a:r>
            <a:r>
              <a:rPr lang="en-US" altLang="zh-CN" b="1"/>
              <a:t>+"&lt;br/&gt;";    }</a:t>
            </a:r>
          </a:p>
          <a:p>
            <a:pPr algn="l">
              <a:lnSpc>
                <a:spcPts val="3000"/>
              </a:lnSpc>
            </a:pPr>
            <a:r>
              <a:rPr lang="en-US" altLang="zh-CN" b="1"/>
              <a:t> for(var j in cityList){</a:t>
            </a:r>
          </a:p>
          <a:p>
            <a:pPr algn="l">
              <a:lnSpc>
                <a:spcPts val="3000"/>
              </a:lnSpc>
            </a:pPr>
            <a:r>
              <a:rPr lang="en-US" altLang="zh-CN" b="1"/>
              <a:t>    for(var k in cityList[j]){</a:t>
            </a:r>
          </a:p>
          <a:p>
            <a:pPr algn="l">
              <a:lnSpc>
                <a:spcPts val="3000"/>
              </a:lnSpc>
            </a:pPr>
            <a:r>
              <a:rPr lang="en-US" altLang="zh-CN" b="1"/>
              <a:t>	</a:t>
            </a:r>
            <a:r>
              <a:rPr lang="en-US" altLang="zh-CN" b="1">
                <a:solidFill>
                  <a:srgbClr val="FF0000"/>
                </a:solidFill>
              </a:rPr>
              <a:t>document.getElementById("show").innerHTML+=cityList[j][k]</a:t>
            </a:r>
            <a:r>
              <a:rPr lang="en-US" altLang="zh-CN" b="1"/>
              <a:t>+"&amp;nbsp;&amp;nbsp;";      }</a:t>
            </a:r>
          </a:p>
          <a:p>
            <a:pPr algn="l">
              <a:lnSpc>
                <a:spcPts val="3000"/>
              </a:lnSpc>
            </a:pPr>
            <a:r>
              <a:rPr lang="en-US" altLang="zh-CN" b="1"/>
              <a:t>	  document.getElementById("show").innerHTML+="&lt;br/&gt;“;    }</a:t>
            </a:r>
          </a:p>
        </p:txBody>
      </p:sp>
      <p:sp>
        <p:nvSpPr>
          <p:cNvPr id="7" name="AutoShape 9"/>
          <p:cNvSpPr>
            <a:spLocks noChangeArrowheads="1"/>
          </p:cNvSpPr>
          <p:nvPr/>
        </p:nvSpPr>
        <p:spPr bwMode="auto">
          <a:xfrm rot="5400000">
            <a:off x="6088857" y="2907506"/>
            <a:ext cx="647700" cy="395287"/>
          </a:xfrm>
          <a:prstGeom prst="rightArrow">
            <a:avLst>
              <a:gd name="adj1" fmla="val 49861"/>
              <a:gd name="adj2" fmla="val 53238"/>
            </a:avLst>
          </a:prstGeom>
          <a:gradFill rotWithShape="1">
            <a:gsLst>
              <a:gs pos="0">
                <a:srgbClr val="B563CF"/>
              </a:gs>
              <a:gs pos="100000">
                <a:srgbClr val="FFFFFF"/>
              </a:gs>
            </a:gsLst>
            <a:lin ang="5400000" scaled="1"/>
          </a:gradFill>
          <a:ln w="6350">
            <a:solidFill>
              <a:srgbClr val="800080"/>
            </a:solidFill>
            <a:miter lim="800000"/>
            <a:headEnd/>
            <a:tailEnd/>
          </a:ln>
        </p:spPr>
        <p:txBody>
          <a:bodyPr lIns="0" tIns="0" rIns="0" bIns="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5" presetClass="entr" presetSubtype="1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smtClean="0"/>
              <a:t>省市级联效果</a:t>
            </a:r>
            <a:endParaRPr lang="zh-CN" altLang="en-US" smtClean="0"/>
          </a:p>
        </p:txBody>
      </p:sp>
      <p:sp>
        <p:nvSpPr>
          <p:cNvPr id="30723" name="内容占位符 2"/>
          <p:cNvSpPr>
            <a:spLocks noGrp="1"/>
          </p:cNvSpPr>
          <p:nvPr>
            <p:ph idx="1"/>
          </p:nvPr>
        </p:nvSpPr>
        <p:spPr>
          <a:xfrm>
            <a:off x="500063" y="1276350"/>
            <a:ext cx="8429625" cy="3152775"/>
          </a:xfrm>
        </p:spPr>
        <p:txBody>
          <a:bodyPr/>
          <a:lstStyle/>
          <a:p>
            <a:pPr>
              <a:lnSpc>
                <a:spcPts val="4000"/>
              </a:lnSpc>
            </a:pPr>
            <a:r>
              <a:rPr lang="zh-CN" altLang="en-US" smtClean="0"/>
              <a:t>实现思路</a:t>
            </a:r>
            <a:endParaRPr lang="en-US" altLang="zh-CN" smtClean="0"/>
          </a:p>
          <a:p>
            <a:pPr lvl="1">
              <a:lnSpc>
                <a:spcPts val="4000"/>
              </a:lnSpc>
            </a:pPr>
            <a:r>
              <a:rPr lang="zh-CN" altLang="en-US" smtClean="0"/>
              <a:t>创建两个下拉列表框，分别显示省份和城市</a:t>
            </a:r>
            <a:endParaRPr lang="en-US" altLang="zh-CN" smtClean="0"/>
          </a:p>
          <a:p>
            <a:pPr lvl="1">
              <a:lnSpc>
                <a:spcPts val="4000"/>
              </a:lnSpc>
            </a:pPr>
            <a:r>
              <a:rPr lang="zh-CN" altLang="en-US" smtClean="0"/>
              <a:t>选择某一个省份时，使用</a:t>
            </a:r>
            <a:r>
              <a:rPr lang="en-US" altLang="zh-CN" smtClean="0"/>
              <a:t>onchange</a:t>
            </a:r>
            <a:r>
              <a:rPr lang="zh-CN" altLang="en-US" smtClean="0"/>
              <a:t>事件调用函数（</a:t>
            </a:r>
            <a:r>
              <a:rPr lang="en-US" altLang="zh-CN" smtClean="0"/>
              <a:t>changeCity( )</a:t>
            </a:r>
            <a:r>
              <a:rPr lang="zh-CN" altLang="en-US" smtClean="0"/>
              <a:t>）使城市下拉列表框中显示对应的城市</a:t>
            </a:r>
            <a:endParaRPr lang="en-US" altLang="zh-CN" smtClean="0"/>
          </a:p>
          <a:p>
            <a:pPr lvl="1">
              <a:lnSpc>
                <a:spcPts val="4000"/>
              </a:lnSpc>
            </a:pPr>
            <a:r>
              <a:rPr lang="zh-CN" altLang="en-US" smtClean="0"/>
              <a:t>页面加载时把省份名称添加到表示省份的下拉列表框中</a:t>
            </a:r>
          </a:p>
        </p:txBody>
      </p:sp>
      <p:pic>
        <p:nvPicPr>
          <p:cNvPr id="83970" name="Picture 2"/>
          <p:cNvPicPr>
            <a:picLocks noChangeAspect="1" noChangeArrowheads="1"/>
          </p:cNvPicPr>
          <p:nvPr/>
        </p:nvPicPr>
        <p:blipFill>
          <a:blip r:embed="rId2"/>
          <a:srcRect/>
          <a:stretch>
            <a:fillRect/>
          </a:stretch>
        </p:blipFill>
        <p:spPr bwMode="auto">
          <a:xfrm>
            <a:off x="3714750" y="2357438"/>
            <a:ext cx="5138738" cy="3071812"/>
          </a:xfrm>
          <a:prstGeom prst="rect">
            <a:avLst/>
          </a:prstGeom>
          <a:noFill/>
          <a:ln w="9525">
            <a:noFill/>
            <a:miter lim="800000"/>
            <a:headEnd/>
            <a:tailEnd/>
          </a:ln>
        </p:spPr>
      </p:pic>
      <p:grpSp>
        <p:nvGrpSpPr>
          <p:cNvPr id="2" name="Group 15"/>
          <p:cNvGrpSpPr>
            <a:grpSpLocks/>
          </p:cNvGrpSpPr>
          <p:nvPr/>
        </p:nvGrpSpPr>
        <p:grpSpPr bwMode="auto">
          <a:xfrm>
            <a:off x="1500188" y="6072188"/>
            <a:ext cx="4572000" cy="463550"/>
            <a:chOff x="1837" y="3748"/>
            <a:chExt cx="3266" cy="292"/>
          </a:xfrm>
        </p:grpSpPr>
        <p:sp>
          <p:nvSpPr>
            <p:cNvPr id="30726" name="AutoShape 12"/>
            <p:cNvSpPr>
              <a:spLocks noChangeArrowheads="1"/>
            </p:cNvSpPr>
            <p:nvPr/>
          </p:nvSpPr>
          <p:spPr bwMode="auto">
            <a:xfrm>
              <a:off x="1837" y="3748"/>
              <a:ext cx="3266" cy="272"/>
            </a:xfrm>
            <a:prstGeom prst="flowChartAlternateProcess">
              <a:avLst/>
            </a:prstGeom>
            <a:gradFill rotWithShape="1">
              <a:gsLst>
                <a:gs pos="0">
                  <a:schemeClr val="bg1"/>
                </a:gs>
                <a:gs pos="100000">
                  <a:srgbClr val="A1DFED"/>
                </a:gs>
              </a:gsLst>
              <a:lin ang="5400000" scaled="1"/>
            </a:gradFill>
            <a:ln w="31750" algn="ctr">
              <a:solidFill>
                <a:srgbClr val="008080"/>
              </a:solidFill>
              <a:miter lim="800000"/>
              <a:headEnd/>
              <a:tailEnd/>
            </a:ln>
            <a:effectLst>
              <a:prstShdw prst="shdw13" dist="53882" dir="13500000">
                <a:srgbClr val="1C99C6">
                  <a:alpha val="50000"/>
                </a:srgbClr>
              </a:prstShdw>
            </a:effectLst>
          </p:spPr>
          <p:txBody>
            <a:bodyPr wrap="none" anchor="ctr"/>
            <a:lstStyle/>
            <a:p>
              <a:endParaRPr lang="zh-CN" altLang="en-US"/>
            </a:p>
          </p:txBody>
        </p:sp>
        <p:pic>
          <p:nvPicPr>
            <p:cNvPr id="30727" name="Picture 13" descr="说话气泡new"/>
            <p:cNvPicPr>
              <a:picLocks noChangeAspect="1" noChangeArrowheads="1"/>
            </p:cNvPicPr>
            <p:nvPr/>
          </p:nvPicPr>
          <p:blipFill>
            <a:blip r:embed="rId3"/>
            <a:srcRect/>
            <a:stretch>
              <a:fillRect/>
            </a:stretch>
          </p:blipFill>
          <p:spPr bwMode="auto">
            <a:xfrm>
              <a:off x="1873" y="3748"/>
              <a:ext cx="418" cy="292"/>
            </a:xfrm>
            <a:prstGeom prst="rect">
              <a:avLst/>
            </a:prstGeom>
            <a:noFill/>
            <a:ln w="9525">
              <a:noFill/>
              <a:miter lim="800000"/>
              <a:headEnd/>
              <a:tailEnd/>
            </a:ln>
            <a:effectLst>
              <a:prstShdw prst="shdw13" dist="12700" dir="10800000">
                <a:srgbClr val="0099FF">
                  <a:alpha val="50000"/>
                </a:srgbClr>
              </a:prstShdw>
            </a:effectLst>
          </p:spPr>
        </p:pic>
        <p:sp>
          <p:nvSpPr>
            <p:cNvPr id="30728" name="Text Box 14"/>
            <p:cNvSpPr txBox="1">
              <a:spLocks noChangeArrowheads="1"/>
            </p:cNvSpPr>
            <p:nvPr/>
          </p:nvSpPr>
          <p:spPr bwMode="auto">
            <a:xfrm>
              <a:off x="2360" y="3748"/>
              <a:ext cx="2516" cy="231"/>
            </a:xfrm>
            <a:prstGeom prst="rect">
              <a:avLst/>
            </a:prstGeom>
            <a:noFill/>
            <a:ln w="19050" algn="ctr">
              <a:noFill/>
              <a:miter lim="800000"/>
              <a:headEnd/>
              <a:tailEnd/>
            </a:ln>
          </p:spPr>
          <p:txBody>
            <a:bodyPr>
              <a:spAutoFit/>
            </a:bodyPr>
            <a:lstStyle/>
            <a:p>
              <a:r>
                <a:rPr lang="zh-CN" altLang="en-US" b="1"/>
                <a:t>演示示例：制作省市级联效果</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checkerboard(across)">
                                      <p:cBhvr>
                                        <p:cTn id="7" dur="500"/>
                                        <p:tgtEl>
                                          <p:spTgt spid="83970"/>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练习－制作地址选择</a:t>
            </a:r>
          </a:p>
        </p:txBody>
      </p:sp>
      <p:sp>
        <p:nvSpPr>
          <p:cNvPr id="31747" name="内容占位符 2"/>
          <p:cNvSpPr>
            <a:spLocks noGrp="1"/>
          </p:cNvSpPr>
          <p:nvPr>
            <p:ph idx="1"/>
          </p:nvPr>
        </p:nvSpPr>
        <p:spPr>
          <a:xfrm>
            <a:off x="357188" y="1214438"/>
            <a:ext cx="8358187" cy="1285875"/>
          </a:xfrm>
        </p:spPr>
        <p:txBody>
          <a:bodyPr/>
          <a:lstStyle/>
          <a:p>
            <a:pPr marL="342900" lvl="1" indent="-342900">
              <a:lnSpc>
                <a:spcPts val="4000"/>
              </a:lnSpc>
              <a:buFont typeface="Wingdings" pitchFamily="2" charset="2"/>
              <a:buBlip>
                <a:blip r:embed="rId2"/>
              </a:buBlip>
              <a:defRPr/>
            </a:pPr>
            <a:r>
              <a:rPr lang="zh-CN" altLang="en-US" sz="2800" dirty="0" smtClean="0">
                <a:cs typeface="+mn-cs"/>
              </a:rPr>
              <a:t>需求说明</a:t>
            </a:r>
            <a:endParaRPr lang="en-US" altLang="zh-CN" sz="2800" dirty="0" smtClean="0">
              <a:cs typeface="+mn-cs"/>
            </a:endParaRPr>
          </a:p>
          <a:p>
            <a:pPr lvl="1">
              <a:lnSpc>
                <a:spcPct val="90000"/>
              </a:lnSpc>
              <a:defRPr/>
            </a:pPr>
            <a:r>
              <a:rPr lang="zh-CN" altLang="en-US" dirty="0" smtClean="0"/>
              <a:t>使用下拉列表框对象和数组制作贵美购物页面中地址选择的级联效果</a:t>
            </a:r>
          </a:p>
        </p:txBody>
      </p:sp>
      <p:pic>
        <p:nvPicPr>
          <p:cNvPr id="31748" name="Picture 58" descr="练习"/>
          <p:cNvPicPr>
            <a:picLocks noChangeAspect="1" noChangeArrowheads="1"/>
          </p:cNvPicPr>
          <p:nvPr/>
        </p:nvPicPr>
        <p:blipFill>
          <a:blip r:embed="rId3"/>
          <a:srcRect/>
          <a:stretch>
            <a:fillRect/>
          </a:stretch>
        </p:blipFill>
        <p:spPr bwMode="auto">
          <a:xfrm>
            <a:off x="153988" y="785813"/>
            <a:ext cx="917575" cy="688975"/>
          </a:xfrm>
          <a:prstGeom prst="rect">
            <a:avLst/>
          </a:prstGeom>
          <a:noFill/>
          <a:ln w="9525">
            <a:noFill/>
            <a:miter lim="800000"/>
            <a:headEnd/>
            <a:tailEnd/>
          </a:ln>
        </p:spPr>
      </p:pic>
      <p:sp>
        <p:nvSpPr>
          <p:cNvPr id="6" name="AutoShape 22"/>
          <p:cNvSpPr>
            <a:spLocks noChangeArrowheads="1"/>
          </p:cNvSpPr>
          <p:nvPr/>
        </p:nvSpPr>
        <p:spPr bwMode="auto">
          <a:xfrm>
            <a:off x="500063" y="5786438"/>
            <a:ext cx="3071812" cy="720725"/>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rgbClr val="808080">
                <a:alpha val="50000"/>
              </a:srgbClr>
            </a:outerShdw>
          </a:effectLst>
        </p:spPr>
        <p:txBody>
          <a:bodyPr wrap="none" anchor="ctr"/>
          <a:lstStyle/>
          <a:p>
            <a:pPr>
              <a:spcBef>
                <a:spcPct val="50000"/>
              </a:spcBef>
              <a:defRPr/>
            </a:pPr>
            <a:r>
              <a:rPr lang="zh-CN" altLang="en-US" b="1" dirty="0"/>
              <a:t>完成时间：</a:t>
            </a:r>
            <a:r>
              <a:rPr lang="en-US" altLang="zh-CN" b="1" dirty="0">
                <a:solidFill>
                  <a:srgbClr val="FF0000"/>
                </a:solidFill>
              </a:rPr>
              <a:t>30</a:t>
            </a:r>
            <a:r>
              <a:rPr lang="zh-CN" altLang="en-US" b="1" dirty="0">
                <a:solidFill>
                  <a:srgbClr val="FF0000"/>
                </a:solidFill>
              </a:rPr>
              <a:t>分钟</a:t>
            </a:r>
            <a:r>
              <a:rPr lang="zh-CN" altLang="en-US" b="1" dirty="0"/>
              <a:t> </a:t>
            </a:r>
          </a:p>
        </p:txBody>
      </p:sp>
      <p:sp>
        <p:nvSpPr>
          <p:cNvPr id="7" name="矩形 6"/>
          <p:cNvSpPr>
            <a:spLocks noChangeArrowheads="1"/>
          </p:cNvSpPr>
          <p:nvPr/>
        </p:nvSpPr>
        <p:spPr bwMode="auto">
          <a:xfrm>
            <a:off x="5643563" y="6143625"/>
            <a:ext cx="1579562" cy="369888"/>
          </a:xfrm>
          <a:prstGeom prst="rect">
            <a:avLst/>
          </a:prstGeom>
          <a:noFill/>
          <a:ln w="9525">
            <a:noFill/>
            <a:miter lim="800000"/>
            <a:headEnd/>
            <a:tailEnd/>
          </a:ln>
        </p:spPr>
        <p:txBody>
          <a:bodyPr wrap="none">
            <a:spAutoFit/>
          </a:bodyPr>
          <a:lstStyle/>
          <a:p>
            <a:pPr>
              <a:spcBef>
                <a:spcPct val="20000"/>
              </a:spcBef>
            </a:pPr>
            <a:r>
              <a:rPr lang="zh-CN" altLang="en-US" b="1">
                <a:hlinkClick r:id="rId4" action="ppaction://hlinkfile"/>
              </a:rPr>
              <a:t>查看完整代码</a:t>
            </a:r>
            <a:endParaRPr lang="zh-CN" altLang="en-US" b="1"/>
          </a:p>
        </p:txBody>
      </p:sp>
      <p:pic>
        <p:nvPicPr>
          <p:cNvPr id="31751" name="Picture 8"/>
          <p:cNvPicPr>
            <a:picLocks noChangeAspect="1" noChangeArrowheads="1"/>
          </p:cNvPicPr>
          <p:nvPr/>
        </p:nvPicPr>
        <p:blipFill>
          <a:blip r:embed="rId5"/>
          <a:srcRect/>
          <a:stretch>
            <a:fillRect/>
          </a:stretch>
        </p:blipFill>
        <p:spPr bwMode="auto">
          <a:xfrm>
            <a:off x="3500438" y="2500313"/>
            <a:ext cx="5354637" cy="32146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共性问题集中讲解</a:t>
            </a:r>
          </a:p>
        </p:txBody>
      </p:sp>
      <p:sp>
        <p:nvSpPr>
          <p:cNvPr id="32771" name="Text Box 4"/>
          <p:cNvSpPr txBox="1">
            <a:spLocks noChangeArrowheads="1"/>
          </p:cNvSpPr>
          <p:nvPr/>
        </p:nvSpPr>
        <p:spPr bwMode="auto">
          <a:xfrm>
            <a:off x="2052638" y="4076700"/>
            <a:ext cx="4248150" cy="779463"/>
          </a:xfrm>
          <a:prstGeom prst="rect">
            <a:avLst/>
          </a:prstGeom>
          <a:noFill/>
          <a:ln w="9525" algn="ctr">
            <a:noFill/>
            <a:miter lim="800000"/>
            <a:headEnd/>
            <a:tailEnd/>
          </a:ln>
        </p:spPr>
        <p:txBody>
          <a:bodyPr>
            <a:spAutoFit/>
          </a:bodyPr>
          <a:lstStyle/>
          <a:p>
            <a:pPr algn="l">
              <a:spcBef>
                <a:spcPct val="50000"/>
              </a:spcBef>
              <a:buFont typeface="Wingdings" pitchFamily="2" charset="2"/>
              <a:buChar char="n"/>
            </a:pPr>
            <a:r>
              <a:rPr lang="zh-CN" altLang="en-US" b="1"/>
              <a:t>常见调试问题及解决办法</a:t>
            </a:r>
          </a:p>
          <a:p>
            <a:pPr algn="l">
              <a:spcBef>
                <a:spcPct val="50000"/>
              </a:spcBef>
              <a:buFont typeface="Wingdings" pitchFamily="2" charset="2"/>
              <a:buChar char="n"/>
            </a:pPr>
            <a:r>
              <a:rPr lang="zh-CN" altLang="en-US" b="1"/>
              <a:t>代码规范问题</a:t>
            </a:r>
          </a:p>
        </p:txBody>
      </p:sp>
      <p:sp>
        <p:nvSpPr>
          <p:cNvPr id="5" name="AutoShape 5"/>
          <p:cNvSpPr>
            <a:spLocks noChangeArrowheads="1"/>
          </p:cNvSpPr>
          <p:nvPr/>
        </p:nvSpPr>
        <p:spPr bwMode="auto">
          <a:xfrm>
            <a:off x="2051050" y="2565400"/>
            <a:ext cx="4719638" cy="1158875"/>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outerShdw dist="53882" dir="2700000" algn="ctr" rotWithShape="0">
              <a:schemeClr val="bg2">
                <a:alpha val="50000"/>
              </a:schemeClr>
            </a:outerShdw>
          </a:effectLst>
        </p:spPr>
        <p:txBody>
          <a:bodyPr anchor="ctr"/>
          <a:lstStyle/>
          <a:p>
            <a:pPr>
              <a:spcBef>
                <a:spcPct val="50000"/>
              </a:spcBef>
              <a:defRPr/>
            </a:pPr>
            <a:r>
              <a:rPr lang="zh-CN" altLang="en-US" sz="2400" b="1"/>
              <a:t>共性问题集中讲解</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总结</a:t>
            </a:r>
          </a:p>
        </p:txBody>
      </p:sp>
      <p:sp>
        <p:nvSpPr>
          <p:cNvPr id="33795" name="内容占位符 2"/>
          <p:cNvSpPr>
            <a:spLocks noGrp="1"/>
          </p:cNvSpPr>
          <p:nvPr>
            <p:ph idx="1"/>
          </p:nvPr>
        </p:nvSpPr>
        <p:spPr>
          <a:xfrm>
            <a:off x="714375" y="1214438"/>
            <a:ext cx="7931150" cy="714375"/>
          </a:xfrm>
        </p:spPr>
        <p:txBody>
          <a:bodyPr/>
          <a:lstStyle/>
          <a:p>
            <a:r>
              <a:rPr lang="zh-CN" altLang="en-US" smtClean="0"/>
              <a:t>正则表达式中的</a:t>
            </a:r>
            <a:r>
              <a:rPr lang="en-US" altLang="zh-CN" smtClean="0"/>
              <a:t>“+”表示什么？</a:t>
            </a:r>
          </a:p>
        </p:txBody>
      </p:sp>
      <p:sp>
        <p:nvSpPr>
          <p:cNvPr id="6" name="内容占位符 2"/>
          <p:cNvSpPr txBox="1">
            <a:spLocks/>
          </p:cNvSpPr>
          <p:nvPr/>
        </p:nvSpPr>
        <p:spPr bwMode="auto">
          <a:xfrm>
            <a:off x="714375" y="1785938"/>
            <a:ext cx="7931150" cy="785812"/>
          </a:xfrm>
          <a:prstGeom prst="rect">
            <a:avLst/>
          </a:prstGeom>
          <a:noFill/>
          <a:ln w="9525">
            <a:noFill/>
            <a:miter lim="800000"/>
            <a:headEnd/>
            <a:tailEnd/>
          </a:ln>
        </p:spPr>
        <p:txBody>
          <a:bodyPr/>
          <a:lstStyle/>
          <a:p>
            <a:pPr marL="342900" indent="-342900" algn="l" eaLnBrk="0" hangingPunct="0">
              <a:spcBef>
                <a:spcPct val="20000"/>
              </a:spcBef>
              <a:buClr>
                <a:schemeClr val="tx2"/>
              </a:buClr>
              <a:buFont typeface="Wingdings" pitchFamily="2" charset="2"/>
              <a:buBlip>
                <a:blip r:embed="rId3"/>
              </a:buBlip>
              <a:defRPr/>
            </a:pPr>
            <a:r>
              <a:rPr lang="zh-CN" altLang="en-US" sz="2800" b="1" kern="0" dirty="0">
                <a:latin typeface="+mn-lt"/>
                <a:ea typeface="+mn-ea"/>
              </a:rPr>
              <a:t>正则表达式中</a:t>
            </a:r>
            <a:r>
              <a:rPr lang="en-US" altLang="zh-CN" sz="2800" b="1" kern="0" dirty="0">
                <a:latin typeface="+mn-lt"/>
                <a:ea typeface="+mn-ea"/>
              </a:rPr>
              <a:t>“\</a:t>
            </a:r>
            <a:r>
              <a:rPr lang="en-US" altLang="zh-CN" sz="2800" b="1" kern="0" dirty="0" err="1">
                <a:latin typeface="+mn-lt"/>
                <a:ea typeface="+mn-ea"/>
              </a:rPr>
              <a:t>d”和</a:t>
            </a:r>
            <a:r>
              <a:rPr lang="en-US" altLang="zh-CN" sz="2800" b="1" kern="0" dirty="0">
                <a:latin typeface="+mn-lt"/>
                <a:ea typeface="+mn-ea"/>
              </a:rPr>
              <a:t>“\</a:t>
            </a:r>
            <a:r>
              <a:rPr lang="en-US" altLang="zh-CN" sz="2800" b="1" kern="0" dirty="0" err="1">
                <a:latin typeface="+mn-lt"/>
                <a:ea typeface="+mn-ea"/>
              </a:rPr>
              <a:t>w”分别表示什么</a:t>
            </a:r>
            <a:r>
              <a:rPr lang="en-US" altLang="zh-CN" sz="2800" b="1" kern="0" dirty="0">
                <a:latin typeface="+mn-lt"/>
                <a:ea typeface="+mn-ea"/>
              </a:rPr>
              <a:t>？</a:t>
            </a:r>
            <a:endParaRPr lang="zh-CN" altLang="en-US" sz="2800" b="1" kern="0" dirty="0">
              <a:latin typeface="+mn-lt"/>
              <a:ea typeface="+mn-ea"/>
            </a:endParaRPr>
          </a:p>
        </p:txBody>
      </p:sp>
      <p:pic>
        <p:nvPicPr>
          <p:cNvPr id="7" name="Picture 54" descr="现场编程"/>
          <p:cNvPicPr>
            <a:picLocks noChangeAspect="1" noChangeArrowheads="1"/>
          </p:cNvPicPr>
          <p:nvPr/>
        </p:nvPicPr>
        <p:blipFill>
          <a:blip r:embed="rId4"/>
          <a:srcRect/>
          <a:stretch>
            <a:fillRect/>
          </a:stretch>
        </p:blipFill>
        <p:spPr bwMode="auto">
          <a:xfrm>
            <a:off x="357188" y="2571750"/>
            <a:ext cx="1047750" cy="757238"/>
          </a:xfrm>
          <a:prstGeom prst="rect">
            <a:avLst/>
          </a:prstGeom>
          <a:noFill/>
          <a:ln w="9525">
            <a:noFill/>
            <a:miter lim="800000"/>
            <a:headEnd/>
            <a:tailEnd/>
          </a:ln>
        </p:spPr>
      </p:pic>
      <p:sp>
        <p:nvSpPr>
          <p:cNvPr id="8" name="内容占位符 2"/>
          <p:cNvSpPr txBox="1">
            <a:spLocks/>
          </p:cNvSpPr>
          <p:nvPr/>
        </p:nvSpPr>
        <p:spPr bwMode="auto">
          <a:xfrm>
            <a:off x="1000125" y="2714625"/>
            <a:ext cx="7643813" cy="1500188"/>
          </a:xfrm>
          <a:prstGeom prst="rect">
            <a:avLst/>
          </a:prstGeom>
          <a:noFill/>
          <a:ln w="9525">
            <a:noFill/>
            <a:miter lim="800000"/>
            <a:headEnd/>
            <a:tailEnd/>
          </a:ln>
        </p:spPr>
        <p:txBody>
          <a:bodyPr/>
          <a:lstStyle/>
          <a:p>
            <a:pPr marL="342900" indent="-342900" algn="l" eaLnBrk="0" hangingPunct="0">
              <a:spcBef>
                <a:spcPct val="20000"/>
              </a:spcBef>
              <a:buClr>
                <a:schemeClr val="tx2"/>
              </a:buClr>
              <a:defRPr/>
            </a:pPr>
            <a:r>
              <a:rPr lang="zh-CN" altLang="en-US" sz="2800" b="1" kern="0" dirty="0">
                <a:latin typeface="+mn-lt"/>
                <a:ea typeface="+mn-ea"/>
              </a:rPr>
              <a:t>    根据班级名称选择对应班级的学生姓名，例如选择二班时对应所有二班学生姓名，选择三班时对应所有三班学生姓名，如图所示</a:t>
            </a:r>
          </a:p>
        </p:txBody>
      </p:sp>
      <p:pic>
        <p:nvPicPr>
          <p:cNvPr id="34822" name="Picture 6"/>
          <p:cNvPicPr>
            <a:picLocks noChangeAspect="1" noChangeArrowheads="1"/>
          </p:cNvPicPr>
          <p:nvPr/>
        </p:nvPicPr>
        <p:blipFill>
          <a:blip r:embed="rId5"/>
          <a:srcRect/>
          <a:stretch>
            <a:fillRect/>
          </a:stretch>
        </p:blipFill>
        <p:spPr bwMode="auto">
          <a:xfrm>
            <a:off x="1285875" y="4286250"/>
            <a:ext cx="2438400" cy="2209800"/>
          </a:xfrm>
          <a:prstGeom prst="rect">
            <a:avLst/>
          </a:prstGeom>
          <a:noFill/>
          <a:ln w="9525" algn="ctr">
            <a:noFill/>
            <a:miter lim="800000"/>
            <a:headEnd/>
            <a:tailEnd/>
          </a:ln>
          <a:effectLst>
            <a:prstShdw prst="shdw13" dist="53882" dir="13500000">
              <a:schemeClr val="bg2">
                <a:alpha val="50000"/>
              </a:schemeClr>
            </a:prstShdw>
          </a:effectLst>
        </p:spPr>
      </p:pic>
      <p:pic>
        <p:nvPicPr>
          <p:cNvPr id="34823" name="Picture 7"/>
          <p:cNvPicPr>
            <a:picLocks noChangeAspect="1" noChangeArrowheads="1"/>
          </p:cNvPicPr>
          <p:nvPr/>
        </p:nvPicPr>
        <p:blipFill>
          <a:blip r:embed="rId6"/>
          <a:srcRect/>
          <a:stretch>
            <a:fillRect/>
          </a:stretch>
        </p:blipFill>
        <p:spPr bwMode="auto">
          <a:xfrm>
            <a:off x="4500563" y="4286250"/>
            <a:ext cx="2438400" cy="2200275"/>
          </a:xfrm>
          <a:prstGeom prst="rect">
            <a:avLst/>
          </a:prstGeom>
          <a:noFill/>
          <a:ln w="9525" algn="ctr">
            <a:noFill/>
            <a:miter lim="800000"/>
            <a:headEnd/>
            <a:tailEnd/>
          </a:ln>
          <a:effectLst>
            <a:prstShdw prst="shdw13" dist="53882" dir="13500000">
              <a:schemeClr val="bg2">
                <a:alpha val="50000"/>
              </a:schemeClr>
            </a:prstShdw>
          </a:effectLst>
        </p:spPr>
      </p:pic>
      <p:pic>
        <p:nvPicPr>
          <p:cNvPr id="33801" name="Picture 4" descr="提问"/>
          <p:cNvPicPr>
            <a:picLocks noChangeAspect="1" noChangeArrowheads="1"/>
          </p:cNvPicPr>
          <p:nvPr/>
        </p:nvPicPr>
        <p:blipFill>
          <a:blip r:embed="rId7"/>
          <a:srcRect/>
          <a:stretch>
            <a:fillRect/>
          </a:stretch>
        </p:blipFill>
        <p:spPr bwMode="auto">
          <a:xfrm>
            <a:off x="0" y="857250"/>
            <a:ext cx="917575" cy="688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par>
                          <p:cTn id="17" fill="hold">
                            <p:stCondLst>
                              <p:cond delay="1000"/>
                            </p:stCondLst>
                            <p:childTnLst>
                              <p:par>
                                <p:cTn id="18" presetID="5" presetClass="entr" presetSubtype="10" fill="hold" nodeType="afterEffect">
                                  <p:stCondLst>
                                    <p:cond delay="0"/>
                                  </p:stCondLst>
                                  <p:childTnLst>
                                    <p:set>
                                      <p:cBhvr>
                                        <p:cTn id="19" dur="1" fill="hold">
                                          <p:stCondLst>
                                            <p:cond delay="0"/>
                                          </p:stCondLst>
                                        </p:cTn>
                                        <p:tgtEl>
                                          <p:spTgt spid="34822"/>
                                        </p:tgtEl>
                                        <p:attrNameLst>
                                          <p:attrName>style.visibility</p:attrName>
                                        </p:attrNameLst>
                                      </p:cBhvr>
                                      <p:to>
                                        <p:strVal val="visible"/>
                                      </p:to>
                                    </p:set>
                                    <p:animEffect transition="in" filter="checkerboard(across)">
                                      <p:cBhvr>
                                        <p:cTn id="20" dur="500"/>
                                        <p:tgtEl>
                                          <p:spTgt spid="34822"/>
                                        </p:tgtEl>
                                      </p:cBhvr>
                                    </p:animEffect>
                                  </p:childTnLst>
                                </p:cTn>
                              </p:par>
                            </p:childTnLst>
                          </p:cTn>
                        </p:par>
                        <p:par>
                          <p:cTn id="21" fill="hold">
                            <p:stCondLst>
                              <p:cond delay="1500"/>
                            </p:stCondLst>
                            <p:childTnLst>
                              <p:par>
                                <p:cTn id="22" presetID="5" presetClass="entr" presetSubtype="10" fill="hold" nodeType="afterEffect">
                                  <p:stCondLst>
                                    <p:cond delay="0"/>
                                  </p:stCondLst>
                                  <p:childTnLst>
                                    <p:set>
                                      <p:cBhvr>
                                        <p:cTn id="23" dur="1" fill="hold">
                                          <p:stCondLst>
                                            <p:cond delay="0"/>
                                          </p:stCondLst>
                                        </p:cTn>
                                        <p:tgtEl>
                                          <p:spTgt spid="34823"/>
                                        </p:tgtEl>
                                        <p:attrNameLst>
                                          <p:attrName>style.visibility</p:attrName>
                                        </p:attrNameLst>
                                      </p:cBhvr>
                                      <p:to>
                                        <p:strVal val="visible"/>
                                      </p:to>
                                    </p:set>
                                    <p:animEffect transition="in" filter="checkerboard(across)">
                                      <p:cBhvr>
                                        <p:cTn id="24" dur="500"/>
                                        <p:tgtEl>
                                          <p:spTgt spid="3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b="1" smtClean="0"/>
              <a:t>正则表达式</a:t>
            </a:r>
            <a:endParaRPr lang="zh-CN" altLang="en-US" smtClean="0"/>
          </a:p>
        </p:txBody>
      </p:sp>
      <p:sp>
        <p:nvSpPr>
          <p:cNvPr id="8195" name="Rectangle 35"/>
          <p:cNvSpPr>
            <a:spLocks noGrp="1" noChangeArrowheads="1"/>
          </p:cNvSpPr>
          <p:nvPr>
            <p:ph idx="1"/>
          </p:nvPr>
        </p:nvSpPr>
        <p:spPr>
          <a:xfrm>
            <a:off x="755650" y="928688"/>
            <a:ext cx="7931150" cy="2500312"/>
          </a:xfrm>
        </p:spPr>
        <p:txBody>
          <a:bodyPr/>
          <a:lstStyle/>
          <a:p>
            <a:pPr>
              <a:lnSpc>
                <a:spcPct val="150000"/>
              </a:lnSpc>
              <a:spcBef>
                <a:spcPct val="25000"/>
              </a:spcBef>
              <a:spcAft>
                <a:spcPct val="25000"/>
              </a:spcAft>
            </a:pPr>
            <a:r>
              <a:rPr lang="zh-CN" altLang="en-US" smtClean="0"/>
              <a:t>为什么需要正则表达式</a:t>
            </a:r>
            <a:endParaRPr lang="en-US" altLang="zh-CN" smtClean="0"/>
          </a:p>
          <a:p>
            <a:pPr lvl="1">
              <a:lnSpc>
                <a:spcPct val="150000"/>
              </a:lnSpc>
              <a:spcBef>
                <a:spcPct val="25000"/>
              </a:spcBef>
              <a:spcAft>
                <a:spcPct val="25000"/>
              </a:spcAft>
            </a:pPr>
            <a:r>
              <a:rPr lang="zh-CN" altLang="en-US" smtClean="0"/>
              <a:t>简洁的代码</a:t>
            </a:r>
            <a:endParaRPr lang="en-US" altLang="zh-CN" smtClean="0"/>
          </a:p>
          <a:p>
            <a:pPr lvl="1">
              <a:lnSpc>
                <a:spcPct val="150000"/>
              </a:lnSpc>
              <a:spcBef>
                <a:spcPct val="25000"/>
              </a:spcBef>
              <a:spcAft>
                <a:spcPct val="25000"/>
              </a:spcAft>
            </a:pPr>
            <a:r>
              <a:rPr lang="zh-CN" altLang="en-US" smtClean="0"/>
              <a:t>严谨的验证文本框中的内容</a:t>
            </a:r>
            <a:endParaRPr lang="en-US" altLang="zh-CN" smtClean="0"/>
          </a:p>
        </p:txBody>
      </p:sp>
      <p:pic>
        <p:nvPicPr>
          <p:cNvPr id="8196" name="Picture 7" descr="图7"/>
          <p:cNvPicPr>
            <a:picLocks noChangeAspect="1" noChangeArrowheads="1"/>
          </p:cNvPicPr>
          <p:nvPr/>
        </p:nvPicPr>
        <p:blipFill>
          <a:blip r:embed="rId3"/>
          <a:srcRect/>
          <a:stretch>
            <a:fillRect/>
          </a:stretch>
        </p:blipFill>
        <p:spPr bwMode="auto">
          <a:xfrm>
            <a:off x="357188" y="3357563"/>
            <a:ext cx="3848100" cy="3162300"/>
          </a:xfrm>
          <a:prstGeom prst="rect">
            <a:avLst/>
          </a:prstGeom>
          <a:noFill/>
          <a:ln w="9525">
            <a:noFill/>
            <a:miter lim="800000"/>
            <a:headEnd/>
            <a:tailEnd/>
          </a:ln>
        </p:spPr>
      </p:pic>
      <p:pic>
        <p:nvPicPr>
          <p:cNvPr id="8197" name="Picture 8"/>
          <p:cNvPicPr>
            <a:picLocks noChangeAspect="1" noChangeArrowheads="1"/>
          </p:cNvPicPr>
          <p:nvPr/>
        </p:nvPicPr>
        <p:blipFill>
          <a:blip r:embed="rId4"/>
          <a:srcRect/>
          <a:stretch>
            <a:fillRect/>
          </a:stretch>
        </p:blipFill>
        <p:spPr bwMode="auto">
          <a:xfrm>
            <a:off x="4857750" y="3357563"/>
            <a:ext cx="3659188" cy="3214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b="1" smtClean="0"/>
              <a:t>什么是正则表达式</a:t>
            </a:r>
            <a:endParaRPr lang="zh-CN" altLang="en-US" b="1" smtClean="0"/>
          </a:p>
        </p:txBody>
      </p:sp>
      <p:sp>
        <p:nvSpPr>
          <p:cNvPr id="9219" name="内容占位符 2"/>
          <p:cNvSpPr>
            <a:spLocks noGrp="1"/>
          </p:cNvSpPr>
          <p:nvPr>
            <p:ph idx="1"/>
          </p:nvPr>
        </p:nvSpPr>
        <p:spPr>
          <a:xfrm>
            <a:off x="571500" y="1071563"/>
            <a:ext cx="8072438" cy="3857625"/>
          </a:xfrm>
        </p:spPr>
        <p:txBody>
          <a:bodyPr/>
          <a:lstStyle/>
          <a:p>
            <a:pPr>
              <a:lnSpc>
                <a:spcPct val="150000"/>
              </a:lnSpc>
            </a:pPr>
            <a:r>
              <a:rPr lang="zh-CN" altLang="en-US" smtClean="0"/>
              <a:t>正则表达式是一个描述字符模式的对象</a:t>
            </a:r>
            <a:endParaRPr lang="en-US" altLang="zh-CN" smtClean="0"/>
          </a:p>
          <a:p>
            <a:pPr lvl="1">
              <a:lnSpc>
                <a:spcPct val="150000"/>
              </a:lnSpc>
            </a:pPr>
            <a:r>
              <a:rPr lang="zh-CN" altLang="en-US" smtClean="0"/>
              <a:t>定义正则表达式</a:t>
            </a:r>
            <a:endParaRPr lang="en-US" altLang="zh-CN" smtClean="0"/>
          </a:p>
          <a:p>
            <a:pPr lvl="1">
              <a:lnSpc>
                <a:spcPct val="150000"/>
              </a:lnSpc>
            </a:pPr>
            <a:r>
              <a:rPr lang="zh-CN" altLang="en-US" smtClean="0"/>
              <a:t>表达式的模式</a:t>
            </a:r>
            <a:endParaRPr lang="en-US" altLang="zh-C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smtClean="0"/>
              <a:t>定义正则表达式</a:t>
            </a:r>
            <a:endParaRPr lang="zh-CN" altLang="en-US" smtClean="0"/>
          </a:p>
        </p:txBody>
      </p:sp>
      <p:sp>
        <p:nvSpPr>
          <p:cNvPr id="10243" name="内容占位符 2"/>
          <p:cNvSpPr>
            <a:spLocks noGrp="1"/>
          </p:cNvSpPr>
          <p:nvPr>
            <p:ph idx="1"/>
          </p:nvPr>
        </p:nvSpPr>
        <p:spPr>
          <a:xfrm>
            <a:off x="755650" y="1276350"/>
            <a:ext cx="7931150" cy="652463"/>
          </a:xfrm>
        </p:spPr>
        <p:txBody>
          <a:bodyPr/>
          <a:lstStyle/>
          <a:p>
            <a:r>
              <a:rPr lang="zh-CN" altLang="en-US" smtClean="0"/>
              <a:t>普通方式</a:t>
            </a:r>
            <a:endParaRPr lang="en-US" altLang="zh-CN" smtClean="0"/>
          </a:p>
        </p:txBody>
      </p:sp>
      <p:sp>
        <p:nvSpPr>
          <p:cNvPr id="5" name="圆角矩形 11"/>
          <p:cNvSpPr>
            <a:spLocks noChangeArrowheads="1"/>
          </p:cNvSpPr>
          <p:nvPr/>
        </p:nvSpPr>
        <p:spPr bwMode="auto">
          <a:xfrm>
            <a:off x="1071563" y="5072063"/>
            <a:ext cx="5929312" cy="1328737"/>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ct val="150000"/>
              </a:lnSpc>
            </a:pPr>
            <a:r>
              <a:rPr lang="nn-NO" altLang="en-US" sz="2400" b="1"/>
              <a:t>var reg=new RegExp("white");</a:t>
            </a:r>
          </a:p>
          <a:p>
            <a:pPr algn="l">
              <a:lnSpc>
                <a:spcPct val="150000"/>
              </a:lnSpc>
            </a:pPr>
            <a:r>
              <a:rPr lang="nn-NO" altLang="en-US" sz="2400" b="1"/>
              <a:t>var reg=new RegExp("white","g");</a:t>
            </a:r>
            <a:endParaRPr lang="en-US" altLang="en-US" sz="2400" b="1"/>
          </a:p>
        </p:txBody>
      </p:sp>
      <p:sp>
        <p:nvSpPr>
          <p:cNvPr id="7" name="AutoShape 9"/>
          <p:cNvSpPr>
            <a:spLocks noChangeArrowheads="1"/>
          </p:cNvSpPr>
          <p:nvPr/>
        </p:nvSpPr>
        <p:spPr bwMode="auto">
          <a:xfrm rot="5400000">
            <a:off x="2718594" y="4590257"/>
            <a:ext cx="539750" cy="360362"/>
          </a:xfrm>
          <a:prstGeom prst="rightArrow">
            <a:avLst>
              <a:gd name="adj1" fmla="val 49861"/>
              <a:gd name="adj2" fmla="val 53068"/>
            </a:avLst>
          </a:prstGeom>
          <a:gradFill rotWithShape="1">
            <a:gsLst>
              <a:gs pos="0">
                <a:srgbClr val="B563CF"/>
              </a:gs>
              <a:gs pos="100000">
                <a:srgbClr val="FFFFFF"/>
              </a:gs>
            </a:gsLst>
            <a:lin ang="5400000" scaled="1"/>
          </a:gradFill>
          <a:ln w="6350">
            <a:solidFill>
              <a:srgbClr val="800080"/>
            </a:solidFill>
            <a:miter lim="800000"/>
            <a:headEnd/>
            <a:tailEnd/>
          </a:ln>
        </p:spPr>
        <p:txBody>
          <a:bodyPr lIns="0" tIns="0" rIns="0" bIns="0" anchor="ctr">
            <a:spAutoFit/>
          </a:bodyPr>
          <a:lstStyle/>
          <a:p>
            <a:endParaRPr lang="zh-CN" altLang="en-US"/>
          </a:p>
        </p:txBody>
      </p:sp>
      <p:pic>
        <p:nvPicPr>
          <p:cNvPr id="10246" name="Picture 53" descr="语法"/>
          <p:cNvPicPr>
            <a:picLocks noChangeAspect="1" noChangeArrowheads="1"/>
          </p:cNvPicPr>
          <p:nvPr/>
        </p:nvPicPr>
        <p:blipFill>
          <a:blip r:embed="rId2"/>
          <a:srcRect/>
          <a:stretch>
            <a:fillRect/>
          </a:stretch>
        </p:blipFill>
        <p:spPr bwMode="auto">
          <a:xfrm>
            <a:off x="357188" y="2143125"/>
            <a:ext cx="917575" cy="688975"/>
          </a:xfrm>
          <a:prstGeom prst="rect">
            <a:avLst/>
          </a:prstGeom>
          <a:noFill/>
          <a:ln w="9525">
            <a:noFill/>
            <a:miter lim="800000"/>
            <a:headEnd/>
            <a:tailEnd/>
          </a:ln>
        </p:spPr>
      </p:pic>
      <p:sp>
        <p:nvSpPr>
          <p:cNvPr id="9" name="内容占位符 2"/>
          <p:cNvSpPr txBox="1">
            <a:spLocks/>
          </p:cNvSpPr>
          <p:nvPr/>
        </p:nvSpPr>
        <p:spPr bwMode="auto">
          <a:xfrm>
            <a:off x="857250" y="3286125"/>
            <a:ext cx="5500688" cy="714375"/>
          </a:xfrm>
          <a:prstGeom prst="rect">
            <a:avLst/>
          </a:prstGeom>
          <a:noFill/>
          <a:ln w="9525">
            <a:noFill/>
            <a:miter lim="800000"/>
            <a:headEnd/>
            <a:tailEnd/>
          </a:ln>
        </p:spPr>
        <p:txBody>
          <a:bodyPr/>
          <a:lstStyle/>
          <a:p>
            <a:pPr marL="342900" indent="-342900" algn="l" eaLnBrk="0" hangingPunct="0">
              <a:spcBef>
                <a:spcPct val="20000"/>
              </a:spcBef>
              <a:buClr>
                <a:schemeClr val="tx2"/>
              </a:buClr>
              <a:buFont typeface="Wingdings" pitchFamily="2" charset="2"/>
              <a:buBlip>
                <a:blip r:embed="rId3"/>
              </a:buBlip>
              <a:defRPr/>
            </a:pPr>
            <a:r>
              <a:rPr lang="zh-CN" altLang="en-US" sz="2800" b="1" kern="0" dirty="0">
                <a:latin typeface="+mn-lt"/>
                <a:ea typeface="+mn-ea"/>
              </a:rPr>
              <a:t>构造函数</a:t>
            </a:r>
            <a:endParaRPr lang="en-US" altLang="zh-CN" sz="2800" b="1" kern="0" dirty="0">
              <a:latin typeface="+mn-lt"/>
              <a:ea typeface="+mn-ea"/>
            </a:endParaRPr>
          </a:p>
        </p:txBody>
      </p:sp>
      <p:sp>
        <p:nvSpPr>
          <p:cNvPr id="10" name="内容占位符 2"/>
          <p:cNvSpPr txBox="1">
            <a:spLocks/>
          </p:cNvSpPr>
          <p:nvPr/>
        </p:nvSpPr>
        <p:spPr bwMode="auto">
          <a:xfrm>
            <a:off x="1357313" y="2214563"/>
            <a:ext cx="4572000" cy="642937"/>
          </a:xfrm>
          <a:prstGeom prst="rect">
            <a:avLst/>
          </a:prstGeom>
          <a:noFill/>
          <a:ln w="9525">
            <a:noFill/>
            <a:miter lim="800000"/>
            <a:headEnd/>
            <a:tailEnd/>
          </a:ln>
        </p:spPr>
        <p:txBody>
          <a:bodyPr/>
          <a:lstStyle/>
          <a:p>
            <a:pPr marL="342900" indent="-342900" algn="l" eaLnBrk="0" hangingPunct="0">
              <a:spcBef>
                <a:spcPct val="20000"/>
              </a:spcBef>
              <a:buClr>
                <a:schemeClr val="tx2"/>
              </a:buClr>
              <a:defRPr/>
            </a:pPr>
            <a:r>
              <a:rPr lang="en-US" sz="2800" b="1" kern="0" dirty="0" err="1">
                <a:latin typeface="+mn-lt"/>
                <a:ea typeface="+mn-ea"/>
              </a:rPr>
              <a:t>var</a:t>
            </a:r>
            <a:r>
              <a:rPr lang="en-US" sz="2800" b="1" kern="0" dirty="0">
                <a:latin typeface="+mn-lt"/>
                <a:ea typeface="+mn-ea"/>
              </a:rPr>
              <a:t> </a:t>
            </a:r>
            <a:r>
              <a:rPr lang="en-US" sz="2800" b="1" kern="0" dirty="0" err="1">
                <a:latin typeface="+mn-lt"/>
                <a:ea typeface="+mn-ea"/>
              </a:rPr>
              <a:t>reg</a:t>
            </a:r>
            <a:r>
              <a:rPr lang="en-US" sz="2800" b="1" kern="0" dirty="0">
                <a:latin typeface="+mn-lt"/>
                <a:ea typeface="+mn-ea"/>
              </a:rPr>
              <a:t>=/</a:t>
            </a:r>
            <a:r>
              <a:rPr lang="zh-CN" altLang="en-US" sz="2800" b="1" kern="0" dirty="0">
                <a:latin typeface="+mn-lt"/>
                <a:ea typeface="+mn-ea"/>
              </a:rPr>
              <a:t>表达式</a:t>
            </a:r>
            <a:r>
              <a:rPr lang="en-US" sz="2800" b="1" kern="0" dirty="0">
                <a:latin typeface="+mn-lt"/>
                <a:ea typeface="+mn-ea"/>
              </a:rPr>
              <a:t>/</a:t>
            </a:r>
            <a:r>
              <a:rPr lang="zh-CN" altLang="en-US" sz="2800" b="1" kern="0" dirty="0">
                <a:latin typeface="+mn-lt"/>
                <a:ea typeface="+mn-ea"/>
              </a:rPr>
              <a:t>附加参数</a:t>
            </a:r>
            <a:endParaRPr lang="en-US" altLang="zh-CN" sz="2800" b="1" kern="0" dirty="0">
              <a:latin typeface="+mn-lt"/>
              <a:ea typeface="+mn-ea"/>
            </a:endParaRPr>
          </a:p>
        </p:txBody>
      </p:sp>
      <p:pic>
        <p:nvPicPr>
          <p:cNvPr id="10249" name="Picture 53" descr="语法"/>
          <p:cNvPicPr>
            <a:picLocks noChangeAspect="1" noChangeArrowheads="1"/>
          </p:cNvPicPr>
          <p:nvPr/>
        </p:nvPicPr>
        <p:blipFill>
          <a:blip r:embed="rId2"/>
          <a:srcRect/>
          <a:stretch>
            <a:fillRect/>
          </a:stretch>
        </p:blipFill>
        <p:spPr bwMode="auto">
          <a:xfrm>
            <a:off x="357188" y="4000500"/>
            <a:ext cx="917575" cy="688975"/>
          </a:xfrm>
          <a:prstGeom prst="rect">
            <a:avLst/>
          </a:prstGeom>
          <a:noFill/>
          <a:ln w="9525">
            <a:noFill/>
            <a:miter lim="800000"/>
            <a:headEnd/>
            <a:tailEnd/>
          </a:ln>
        </p:spPr>
      </p:pic>
      <p:sp>
        <p:nvSpPr>
          <p:cNvPr id="12" name="内容占位符 2"/>
          <p:cNvSpPr txBox="1">
            <a:spLocks/>
          </p:cNvSpPr>
          <p:nvPr/>
        </p:nvSpPr>
        <p:spPr bwMode="auto">
          <a:xfrm>
            <a:off x="1357313" y="4071938"/>
            <a:ext cx="7358062" cy="642937"/>
          </a:xfrm>
          <a:prstGeom prst="rect">
            <a:avLst/>
          </a:prstGeom>
          <a:noFill/>
          <a:ln w="9525">
            <a:noFill/>
            <a:miter lim="800000"/>
            <a:headEnd/>
            <a:tailEnd/>
          </a:ln>
        </p:spPr>
        <p:txBody>
          <a:bodyPr/>
          <a:lstStyle/>
          <a:p>
            <a:pPr marL="342900" indent="-342900" algn="l" eaLnBrk="0" hangingPunct="0">
              <a:spcBef>
                <a:spcPct val="20000"/>
              </a:spcBef>
              <a:buClr>
                <a:schemeClr val="tx2"/>
              </a:buClr>
              <a:defRPr/>
            </a:pPr>
            <a:r>
              <a:rPr lang="en-US" sz="2800" b="1" kern="0" dirty="0" err="1">
                <a:latin typeface="+mn-lt"/>
                <a:ea typeface="+mn-ea"/>
              </a:rPr>
              <a:t>var</a:t>
            </a:r>
            <a:r>
              <a:rPr lang="en-US" sz="2800" b="1" kern="0" dirty="0">
                <a:latin typeface="+mn-lt"/>
                <a:ea typeface="+mn-ea"/>
              </a:rPr>
              <a:t> </a:t>
            </a:r>
            <a:r>
              <a:rPr lang="en-US" sz="2800" b="1" kern="0" dirty="0" err="1">
                <a:latin typeface="+mn-lt"/>
                <a:ea typeface="+mn-ea"/>
              </a:rPr>
              <a:t>reg</a:t>
            </a:r>
            <a:r>
              <a:rPr lang="en-US" sz="2800" b="1" kern="0" dirty="0">
                <a:latin typeface="+mn-lt"/>
                <a:ea typeface="+mn-ea"/>
              </a:rPr>
              <a:t>=new </a:t>
            </a:r>
            <a:r>
              <a:rPr lang="en-US" sz="2800" b="1" kern="0" dirty="0" err="1">
                <a:latin typeface="+mn-lt"/>
                <a:ea typeface="+mn-ea"/>
              </a:rPr>
              <a:t>RegExp</a:t>
            </a:r>
            <a:r>
              <a:rPr lang="en-US" sz="2800" b="1" kern="0" dirty="0">
                <a:latin typeface="+mn-lt"/>
                <a:ea typeface="+mn-ea"/>
              </a:rPr>
              <a:t>("</a:t>
            </a:r>
            <a:r>
              <a:rPr lang="zh-CN" altLang="en-US" sz="2800" b="1" kern="0" dirty="0">
                <a:latin typeface="+mn-lt"/>
                <a:ea typeface="+mn-ea"/>
              </a:rPr>
              <a:t>表达式</a:t>
            </a:r>
            <a:r>
              <a:rPr lang="en-US" altLang="zh-CN" sz="2800" b="1" kern="0" dirty="0">
                <a:latin typeface="+mn-lt"/>
                <a:ea typeface="+mn-ea"/>
              </a:rPr>
              <a:t>","</a:t>
            </a:r>
            <a:r>
              <a:rPr lang="zh-CN" altLang="en-US" sz="2800" b="1" kern="0" dirty="0">
                <a:latin typeface="+mn-lt"/>
                <a:ea typeface="+mn-ea"/>
              </a:rPr>
              <a:t>附加参数</a:t>
            </a:r>
            <a:r>
              <a:rPr lang="en-US" altLang="zh-CN" sz="2800" b="1" kern="0" dirty="0">
                <a:latin typeface="+mn-lt"/>
                <a:ea typeface="+mn-ea"/>
              </a:rPr>
              <a:t>")</a:t>
            </a:r>
          </a:p>
        </p:txBody>
      </p:sp>
      <p:sp>
        <p:nvSpPr>
          <p:cNvPr id="13" name="圆角矩形 11"/>
          <p:cNvSpPr>
            <a:spLocks noChangeArrowheads="1"/>
          </p:cNvSpPr>
          <p:nvPr/>
        </p:nvSpPr>
        <p:spPr bwMode="auto">
          <a:xfrm>
            <a:off x="6143625" y="1857375"/>
            <a:ext cx="2928938" cy="1328738"/>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ct val="150000"/>
              </a:lnSpc>
            </a:pPr>
            <a:r>
              <a:rPr lang="en-US" altLang="en-US" sz="2400" b="1"/>
              <a:t>var reg=/white/;</a:t>
            </a:r>
          </a:p>
          <a:p>
            <a:pPr algn="l">
              <a:lnSpc>
                <a:spcPct val="150000"/>
              </a:lnSpc>
            </a:pPr>
            <a:r>
              <a:rPr lang="en-US" altLang="en-US" sz="2400" b="1"/>
              <a:t>var reg=/white/g;</a:t>
            </a:r>
          </a:p>
        </p:txBody>
      </p:sp>
      <p:sp>
        <p:nvSpPr>
          <p:cNvPr id="14" name="AutoShape 9"/>
          <p:cNvSpPr>
            <a:spLocks noChangeArrowheads="1"/>
          </p:cNvSpPr>
          <p:nvPr/>
        </p:nvSpPr>
        <p:spPr bwMode="auto">
          <a:xfrm>
            <a:off x="5572125" y="2286000"/>
            <a:ext cx="539750" cy="360363"/>
          </a:xfrm>
          <a:prstGeom prst="rightArrow">
            <a:avLst>
              <a:gd name="adj1" fmla="val 49861"/>
              <a:gd name="adj2" fmla="val 53068"/>
            </a:avLst>
          </a:prstGeom>
          <a:gradFill rotWithShape="1">
            <a:gsLst>
              <a:gs pos="0">
                <a:srgbClr val="B563CF"/>
              </a:gs>
              <a:gs pos="100000">
                <a:srgbClr val="FFFFFF"/>
              </a:gs>
            </a:gsLst>
            <a:lin ang="5400000" scaled="1"/>
          </a:gradFill>
          <a:ln w="6350">
            <a:solidFill>
              <a:srgbClr val="800080"/>
            </a:solidFill>
            <a:miter lim="800000"/>
            <a:headEnd/>
            <a:tailEnd/>
          </a:ln>
        </p:spPr>
        <p:txBody>
          <a:bodyPr lIns="0" tIns="0" rIns="0" bIns="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checkerboard(across)">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smtClean="0"/>
              <a:t>表达式的模式</a:t>
            </a:r>
            <a:endParaRPr lang="zh-CN" altLang="en-US" smtClean="0"/>
          </a:p>
        </p:txBody>
      </p:sp>
      <p:sp>
        <p:nvSpPr>
          <p:cNvPr id="11267" name="内容占位符 2"/>
          <p:cNvSpPr>
            <a:spLocks noGrp="1"/>
          </p:cNvSpPr>
          <p:nvPr>
            <p:ph idx="1"/>
          </p:nvPr>
        </p:nvSpPr>
        <p:spPr>
          <a:xfrm>
            <a:off x="755650" y="1276350"/>
            <a:ext cx="7931150" cy="723900"/>
          </a:xfrm>
        </p:spPr>
        <p:txBody>
          <a:bodyPr/>
          <a:lstStyle/>
          <a:p>
            <a:r>
              <a:rPr lang="zh-CN" altLang="en-US" smtClean="0"/>
              <a:t>简单模式</a:t>
            </a:r>
          </a:p>
        </p:txBody>
      </p:sp>
      <p:sp>
        <p:nvSpPr>
          <p:cNvPr id="5" name="内容占位符 2"/>
          <p:cNvSpPr txBox="1">
            <a:spLocks/>
          </p:cNvSpPr>
          <p:nvPr/>
        </p:nvSpPr>
        <p:spPr bwMode="auto">
          <a:xfrm>
            <a:off x="714375" y="3419475"/>
            <a:ext cx="7931150" cy="723900"/>
          </a:xfrm>
          <a:prstGeom prst="rect">
            <a:avLst/>
          </a:prstGeom>
          <a:noFill/>
          <a:ln w="9525">
            <a:noFill/>
            <a:miter lim="800000"/>
            <a:headEnd/>
            <a:tailEnd/>
          </a:ln>
        </p:spPr>
        <p:txBody>
          <a:bodyPr/>
          <a:lstStyle/>
          <a:p>
            <a:pPr marL="342900" indent="-342900" algn="l" eaLnBrk="0" hangingPunct="0">
              <a:spcBef>
                <a:spcPct val="20000"/>
              </a:spcBef>
              <a:buClr>
                <a:schemeClr val="tx2"/>
              </a:buClr>
              <a:buFontTx/>
              <a:buBlip>
                <a:blip r:embed="rId2"/>
              </a:buBlip>
              <a:defRPr/>
            </a:pPr>
            <a:r>
              <a:rPr lang="zh-CN" altLang="en-US" sz="2800" b="1" kern="0" dirty="0">
                <a:latin typeface="+mn-lt"/>
                <a:ea typeface="+mn-ea"/>
              </a:rPr>
              <a:t>复合模式</a:t>
            </a:r>
          </a:p>
        </p:txBody>
      </p:sp>
      <p:sp>
        <p:nvSpPr>
          <p:cNvPr id="6" name="圆角矩形 11"/>
          <p:cNvSpPr>
            <a:spLocks noChangeArrowheads="1"/>
          </p:cNvSpPr>
          <p:nvPr/>
        </p:nvSpPr>
        <p:spPr bwMode="auto">
          <a:xfrm>
            <a:off x="1000125" y="1957388"/>
            <a:ext cx="4500563" cy="1328737"/>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ct val="150000"/>
              </a:lnSpc>
            </a:pPr>
            <a:r>
              <a:rPr lang="nn-NO" altLang="en-US" sz="2400" b="1"/>
              <a:t>var reg=/china/;</a:t>
            </a:r>
          </a:p>
          <a:p>
            <a:pPr algn="l">
              <a:lnSpc>
                <a:spcPct val="150000"/>
              </a:lnSpc>
            </a:pPr>
            <a:r>
              <a:rPr lang="nn-NO" altLang="en-US" sz="2400" b="1"/>
              <a:t>var reg=/abc8/;</a:t>
            </a:r>
            <a:endParaRPr lang="en-US" altLang="en-US" sz="2400" b="1"/>
          </a:p>
        </p:txBody>
      </p:sp>
      <p:sp>
        <p:nvSpPr>
          <p:cNvPr id="7" name="圆角矩形 11"/>
          <p:cNvSpPr>
            <a:spLocks noChangeArrowheads="1"/>
          </p:cNvSpPr>
          <p:nvPr/>
        </p:nvSpPr>
        <p:spPr bwMode="auto">
          <a:xfrm>
            <a:off x="857250" y="4100513"/>
            <a:ext cx="7786688" cy="1328737"/>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algn="l">
              <a:lnSpc>
                <a:spcPct val="150000"/>
              </a:lnSpc>
            </a:pPr>
            <a:r>
              <a:rPr lang="nn-NO" altLang="en-US" sz="2400" b="1"/>
              <a:t>var reg=/^\w+$/;</a:t>
            </a:r>
          </a:p>
          <a:p>
            <a:pPr algn="l">
              <a:lnSpc>
                <a:spcPct val="150000"/>
              </a:lnSpc>
            </a:pPr>
            <a:r>
              <a:rPr lang="nn-NO" altLang="en-US" sz="2400" b="1"/>
              <a:t>var reg=/^\w+@\w+.[a-zA-Z]{2,3}(.[a-zA-Z]{2,3})?$/;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 RegExp</a:t>
            </a:r>
            <a:r>
              <a:rPr lang="zh-CN" smtClean="0"/>
              <a:t>对象</a:t>
            </a:r>
            <a:endParaRPr lang="zh-CN" altLang="en-US" smtClean="0"/>
          </a:p>
        </p:txBody>
      </p:sp>
      <p:sp>
        <p:nvSpPr>
          <p:cNvPr id="12291" name="内容占位符 2"/>
          <p:cNvSpPr>
            <a:spLocks noGrp="1"/>
          </p:cNvSpPr>
          <p:nvPr>
            <p:ph idx="1"/>
          </p:nvPr>
        </p:nvSpPr>
        <p:spPr>
          <a:xfrm>
            <a:off x="755650" y="1276350"/>
            <a:ext cx="7931150" cy="652463"/>
          </a:xfrm>
        </p:spPr>
        <p:txBody>
          <a:bodyPr/>
          <a:lstStyle/>
          <a:p>
            <a:r>
              <a:rPr lang="en-US" altLang="zh-CN" smtClean="0"/>
              <a:t> RegExp</a:t>
            </a:r>
            <a:r>
              <a:rPr lang="zh-CN" altLang="en-US" smtClean="0"/>
              <a:t>对象的方法</a:t>
            </a:r>
          </a:p>
        </p:txBody>
      </p:sp>
      <p:graphicFrame>
        <p:nvGraphicFramePr>
          <p:cNvPr id="5" name="表格 4"/>
          <p:cNvGraphicFramePr>
            <a:graphicFrameLocks noGrp="1"/>
          </p:cNvGraphicFramePr>
          <p:nvPr/>
        </p:nvGraphicFramePr>
        <p:xfrm>
          <a:off x="1285875" y="2286000"/>
          <a:ext cx="7215238" cy="2714644"/>
        </p:xfrm>
        <a:graphic>
          <a:graphicData uri="http://schemas.openxmlformats.org/drawingml/2006/table">
            <a:tbl>
              <a:tblPr/>
              <a:tblGrid>
                <a:gridCol w="1175048"/>
                <a:gridCol w="6040190"/>
              </a:tblGrid>
              <a:tr h="500066">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方法</a:t>
                      </a:r>
                      <a:endParaRPr lang="zh-CN" sz="2000" kern="100" dirty="0">
                        <a:solidFill>
                          <a:schemeClr val="bg1"/>
                        </a:solidFill>
                        <a:latin typeface="黑体" pitchFamily="2" charset="-122"/>
                        <a:ea typeface="黑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描述</a:t>
                      </a:r>
                      <a:endParaRPr lang="zh-CN" sz="2000" kern="100" dirty="0">
                        <a:solidFill>
                          <a:schemeClr val="bg1"/>
                        </a:solidFill>
                        <a:latin typeface="黑体" pitchFamily="2" charset="-122"/>
                        <a:ea typeface="黑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r>
              <a:tr h="1214446">
                <a:tc>
                  <a:txBody>
                    <a:bodyPr/>
                    <a:lstStyle/>
                    <a:p>
                      <a:pPr algn="just">
                        <a:lnSpc>
                          <a:spcPct val="150000"/>
                        </a:lnSpc>
                        <a:spcAft>
                          <a:spcPts val="0"/>
                        </a:spcAft>
                      </a:pPr>
                      <a:r>
                        <a:rPr lang="en-US" sz="1800" b="1" kern="100" dirty="0">
                          <a:latin typeface="+mj-lt"/>
                          <a:ea typeface="宋体"/>
                          <a:cs typeface="Times New Roman"/>
                        </a:rPr>
                        <a:t>exec</a:t>
                      </a:r>
                      <a:endParaRPr lang="zh-CN" sz="1800" b="1"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ea"/>
                          <a:ea typeface="+mn-ea"/>
                          <a:cs typeface="Times New Roman"/>
                        </a:rPr>
                        <a:t>检索字符中是正则表达式的区配，返回找到的值，并确定其位置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0132">
                <a:tc>
                  <a:txBody>
                    <a:bodyPr/>
                    <a:lstStyle/>
                    <a:p>
                      <a:pPr algn="just">
                        <a:lnSpc>
                          <a:spcPct val="150000"/>
                        </a:lnSpc>
                        <a:spcAft>
                          <a:spcPts val="0"/>
                        </a:spcAft>
                      </a:pPr>
                      <a:r>
                        <a:rPr lang="en-US" sz="1800" b="1" kern="100" dirty="0">
                          <a:latin typeface="+mj-lt"/>
                          <a:ea typeface="宋体"/>
                          <a:cs typeface="Times New Roman"/>
                        </a:rPr>
                        <a:t>test</a:t>
                      </a:r>
                      <a:endParaRPr lang="zh-CN" sz="1800" b="1" kern="100" dirty="0">
                        <a:latin typeface="+mj-lt"/>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ea"/>
                          <a:ea typeface="+mn-ea"/>
                          <a:cs typeface="Times New Roman"/>
                        </a:rPr>
                        <a:t>检索字符串中指定的值，返回</a:t>
                      </a:r>
                      <a:r>
                        <a:rPr lang="en-US" sz="1800" b="1" kern="100" dirty="0">
                          <a:latin typeface="+mn-ea"/>
                          <a:ea typeface="+mn-ea"/>
                          <a:cs typeface="Times New Roman"/>
                        </a:rPr>
                        <a:t>true</a:t>
                      </a:r>
                      <a:r>
                        <a:rPr lang="zh-CN" sz="1800" b="1" kern="100" dirty="0">
                          <a:latin typeface="+mn-ea"/>
                          <a:ea typeface="+mn-ea"/>
                          <a:cs typeface="Times New Roman"/>
                        </a:rPr>
                        <a:t>或</a:t>
                      </a:r>
                      <a:r>
                        <a:rPr lang="en-US" sz="1800" b="1" kern="100" dirty="0">
                          <a:latin typeface="+mn-ea"/>
                          <a:ea typeface="+mn-ea"/>
                          <a:cs typeface="Times New Roman"/>
                        </a:rPr>
                        <a:t>false</a:t>
                      </a:r>
                      <a:endParaRPr lang="zh-CN" sz="1800" b="1"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String</a:t>
            </a:r>
            <a:r>
              <a:rPr lang="zh-CN" smtClean="0"/>
              <a:t>对象</a:t>
            </a:r>
            <a:endParaRPr lang="zh-CN" altLang="en-US" smtClean="0"/>
          </a:p>
        </p:txBody>
      </p:sp>
      <p:sp>
        <p:nvSpPr>
          <p:cNvPr id="13315" name="内容占位符 2"/>
          <p:cNvSpPr>
            <a:spLocks noGrp="1"/>
          </p:cNvSpPr>
          <p:nvPr>
            <p:ph idx="1"/>
          </p:nvPr>
        </p:nvSpPr>
        <p:spPr>
          <a:xfrm>
            <a:off x="755650" y="1276350"/>
            <a:ext cx="7931150" cy="652463"/>
          </a:xfrm>
        </p:spPr>
        <p:txBody>
          <a:bodyPr/>
          <a:lstStyle/>
          <a:p>
            <a:r>
              <a:rPr lang="en-US" altLang="zh-CN" smtClean="0"/>
              <a:t>String</a:t>
            </a:r>
            <a:r>
              <a:rPr lang="zh-CN" altLang="en-US" smtClean="0"/>
              <a:t>对象的方法</a:t>
            </a:r>
          </a:p>
        </p:txBody>
      </p:sp>
      <p:graphicFrame>
        <p:nvGraphicFramePr>
          <p:cNvPr id="4" name="表格 3"/>
          <p:cNvGraphicFramePr>
            <a:graphicFrameLocks noGrp="1"/>
          </p:cNvGraphicFramePr>
          <p:nvPr/>
        </p:nvGraphicFramePr>
        <p:xfrm>
          <a:off x="1000125" y="2214563"/>
          <a:ext cx="7358114" cy="3214710"/>
        </p:xfrm>
        <a:graphic>
          <a:graphicData uri="http://schemas.openxmlformats.org/drawingml/2006/table">
            <a:tbl>
              <a:tblPr/>
              <a:tblGrid>
                <a:gridCol w="1451607"/>
                <a:gridCol w="5906507"/>
              </a:tblGrid>
              <a:tr h="571504">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方法</a:t>
                      </a:r>
                      <a:endParaRPr lang="zh-CN" sz="2000" kern="100" dirty="0">
                        <a:solidFill>
                          <a:schemeClr val="bg1"/>
                        </a:solidFill>
                        <a:latin typeface="黑体" pitchFamily="2" charset="-122"/>
                        <a:ea typeface="黑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c>
                  <a:txBody>
                    <a:bodyPr/>
                    <a:lstStyle/>
                    <a:p>
                      <a:pPr algn="ctr">
                        <a:lnSpc>
                          <a:spcPct val="150000"/>
                        </a:lnSpc>
                        <a:spcAft>
                          <a:spcPts val="0"/>
                        </a:spcAft>
                      </a:pPr>
                      <a:r>
                        <a:rPr lang="zh-CN" sz="2000" b="1" kern="100" dirty="0">
                          <a:solidFill>
                            <a:schemeClr val="bg1"/>
                          </a:solidFill>
                          <a:latin typeface="黑体" pitchFamily="2" charset="-122"/>
                          <a:ea typeface="黑体" pitchFamily="2" charset="-122"/>
                          <a:cs typeface="Times New Roman"/>
                        </a:rPr>
                        <a:t>描述</a:t>
                      </a:r>
                      <a:endParaRPr lang="zh-CN" sz="2000" kern="100" dirty="0">
                        <a:solidFill>
                          <a:schemeClr val="bg1"/>
                        </a:solidFill>
                        <a:latin typeface="黑体" pitchFamily="2" charset="-122"/>
                        <a:ea typeface="黑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a:stretch>
                    </a:blipFill>
                  </a:tcPr>
                </a:tc>
              </a:tr>
              <a:tr h="642942">
                <a:tc>
                  <a:txBody>
                    <a:bodyPr/>
                    <a:lstStyle/>
                    <a:p>
                      <a:pPr algn="just">
                        <a:lnSpc>
                          <a:spcPct val="150000"/>
                        </a:lnSpc>
                        <a:spcAft>
                          <a:spcPts val="0"/>
                        </a:spcAft>
                      </a:pPr>
                      <a:r>
                        <a:rPr lang="en-US" sz="1800" b="1" kern="100">
                          <a:latin typeface="+mn-lt"/>
                          <a:ea typeface="+mn-ea"/>
                          <a:cs typeface="Times New Roman"/>
                        </a:rPr>
                        <a:t>match</a:t>
                      </a:r>
                      <a:endParaRPr lang="zh-CN" sz="1800" b="1" kern="100">
                        <a:latin typeface="+mn-lt"/>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ea"/>
                          <a:ea typeface="+mn-ea"/>
                          <a:cs typeface="Times New Roman"/>
                        </a:rPr>
                        <a:t>找到一个或多个正则表达式的匹配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942">
                <a:tc>
                  <a:txBody>
                    <a:bodyPr/>
                    <a:lstStyle/>
                    <a:p>
                      <a:pPr algn="just">
                        <a:lnSpc>
                          <a:spcPct val="150000"/>
                        </a:lnSpc>
                        <a:spcAft>
                          <a:spcPts val="0"/>
                        </a:spcAft>
                      </a:pPr>
                      <a:r>
                        <a:rPr lang="en-US" sz="1800" b="1" kern="100" dirty="0">
                          <a:latin typeface="+mn-lt"/>
                          <a:ea typeface="+mn-ea"/>
                          <a:cs typeface="Times New Roman"/>
                        </a:rPr>
                        <a:t>search</a:t>
                      </a:r>
                      <a:endParaRPr lang="zh-CN" sz="1800" b="1" kern="100" dirty="0">
                        <a:latin typeface="+mn-lt"/>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ea"/>
                          <a:ea typeface="+mn-ea"/>
                          <a:cs typeface="Times New Roman"/>
                        </a:rPr>
                        <a:t>检索与正则表达式相匹配的值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4380">
                <a:tc>
                  <a:txBody>
                    <a:bodyPr/>
                    <a:lstStyle/>
                    <a:p>
                      <a:pPr algn="just">
                        <a:lnSpc>
                          <a:spcPct val="150000"/>
                        </a:lnSpc>
                        <a:spcAft>
                          <a:spcPts val="0"/>
                        </a:spcAft>
                      </a:pPr>
                      <a:r>
                        <a:rPr lang="en-US" sz="1800" b="1" kern="100">
                          <a:latin typeface="+mn-lt"/>
                          <a:ea typeface="+mn-ea"/>
                          <a:cs typeface="Times New Roman"/>
                        </a:rPr>
                        <a:t>replace</a:t>
                      </a:r>
                      <a:endParaRPr lang="zh-CN" sz="1800" b="1" kern="100">
                        <a:latin typeface="+mn-lt"/>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ea"/>
                          <a:ea typeface="+mn-ea"/>
                          <a:cs typeface="Times New Roman"/>
                        </a:rPr>
                        <a:t>替换与正则表达式匹配的字符串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942">
                <a:tc>
                  <a:txBody>
                    <a:bodyPr/>
                    <a:lstStyle/>
                    <a:p>
                      <a:pPr algn="just">
                        <a:lnSpc>
                          <a:spcPct val="150000"/>
                        </a:lnSpc>
                        <a:spcAft>
                          <a:spcPts val="0"/>
                        </a:spcAft>
                      </a:pPr>
                      <a:r>
                        <a:rPr lang="en-US" sz="1800" b="1" kern="100" dirty="0">
                          <a:latin typeface="+mn-lt"/>
                          <a:ea typeface="+mn-ea"/>
                          <a:cs typeface="Times New Roman"/>
                        </a:rPr>
                        <a:t>split</a:t>
                      </a:r>
                      <a:endParaRPr lang="zh-CN" sz="1800" b="1" kern="100" dirty="0">
                        <a:latin typeface="+mn-lt"/>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mn-ea"/>
                          <a:ea typeface="+mn-ea"/>
                          <a:cs typeface="Times New Roman"/>
                        </a:rPr>
                        <a:t>把字符串分割为字符串数组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RegExp</a:t>
            </a:r>
            <a:r>
              <a:rPr lang="zh-CN" smtClean="0"/>
              <a:t>对象的属性</a:t>
            </a:r>
            <a:endParaRPr lang="zh-CN" altLang="en-US" smtClean="0"/>
          </a:p>
        </p:txBody>
      </p:sp>
      <p:sp>
        <p:nvSpPr>
          <p:cNvPr id="14339" name="内容占位符 2"/>
          <p:cNvSpPr>
            <a:spLocks noGrp="1"/>
          </p:cNvSpPr>
          <p:nvPr>
            <p:ph idx="1"/>
          </p:nvPr>
        </p:nvSpPr>
        <p:spPr>
          <a:xfrm>
            <a:off x="755650" y="1276350"/>
            <a:ext cx="7931150" cy="795338"/>
          </a:xfrm>
        </p:spPr>
        <p:txBody>
          <a:bodyPr/>
          <a:lstStyle/>
          <a:p>
            <a:r>
              <a:rPr lang="en-US" altLang="zh-CN" smtClean="0"/>
              <a:t>RegExp</a:t>
            </a:r>
            <a:r>
              <a:rPr lang="zh-CN" altLang="en-US" smtClean="0"/>
              <a:t>对象的属性</a:t>
            </a:r>
          </a:p>
        </p:txBody>
      </p:sp>
      <p:graphicFrame>
        <p:nvGraphicFramePr>
          <p:cNvPr id="4" name="表格 3"/>
          <p:cNvGraphicFramePr>
            <a:graphicFrameLocks noGrp="1"/>
          </p:cNvGraphicFramePr>
          <p:nvPr/>
        </p:nvGraphicFramePr>
        <p:xfrm>
          <a:off x="1000125" y="2214563"/>
          <a:ext cx="6500813" cy="2857501"/>
        </p:xfrm>
        <a:graphic>
          <a:graphicData uri="http://schemas.openxmlformats.org/drawingml/2006/table">
            <a:tbl>
              <a:tblPr/>
              <a:tblGrid>
                <a:gridCol w="2071688"/>
                <a:gridCol w="4429125"/>
              </a:tblGrid>
              <a:tr h="64293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1" i="0" u="none" strike="noStrike" cap="none" normalizeH="0" baseline="0" smtClean="0">
                          <a:ln>
                            <a:noFill/>
                          </a:ln>
                          <a:solidFill>
                            <a:schemeClr val="bg1"/>
                          </a:solidFill>
                          <a:effectLst/>
                          <a:latin typeface="黑体" pitchFamily="2" charset="-122"/>
                          <a:ea typeface="黑体" pitchFamily="2" charset="-122"/>
                          <a:cs typeface="Times New Roman" pitchFamily="18" charset="0"/>
                        </a:rPr>
                        <a:t>属性</a:t>
                      </a:r>
                      <a:endParaRPr kumimoji="0" lang="zh-CN" sz="2000" b="0" i="0" u="none" strike="noStrike" cap="none" normalizeH="0" baseline="0" smtClean="0">
                        <a:ln>
                          <a:noFill/>
                        </a:ln>
                        <a:solidFill>
                          <a:schemeClr val="bg1"/>
                        </a:solidFill>
                        <a:effectLst/>
                        <a:latin typeface="黑体" pitchFamily="2" charset="-122"/>
                        <a:ea typeface="黑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dpi="0" rotWithShape="1">
                      <a:blip r:embed="rId2"/>
                      <a:srcRect/>
                      <a:stretch>
                        <a:fillRect/>
                      </a:stretch>
                    </a:blip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000" b="1" i="0" u="none" strike="noStrike" cap="none" normalizeH="0" baseline="0" smtClean="0">
                          <a:ln>
                            <a:noFill/>
                          </a:ln>
                          <a:solidFill>
                            <a:schemeClr val="bg1"/>
                          </a:solidFill>
                          <a:effectLst/>
                          <a:latin typeface="黑体" pitchFamily="2" charset="-122"/>
                          <a:ea typeface="黑体" pitchFamily="2" charset="-122"/>
                          <a:cs typeface="Times New Roman" pitchFamily="18" charset="0"/>
                        </a:rPr>
                        <a:t>描述</a:t>
                      </a:r>
                      <a:endParaRPr kumimoji="0" lang="zh-CN" sz="2000" b="0" i="0" u="none" strike="noStrike" cap="none" normalizeH="0" baseline="0" smtClean="0">
                        <a:ln>
                          <a:noFill/>
                        </a:ln>
                        <a:solidFill>
                          <a:schemeClr val="bg1"/>
                        </a:solidFill>
                        <a:effectLst/>
                        <a:latin typeface="黑体" pitchFamily="2" charset="-122"/>
                        <a:ea typeface="黑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dpi="0" rotWithShape="1">
                      <a:blip r:embed="rId2"/>
                      <a:srcRect/>
                      <a:stretch>
                        <a:fillRect/>
                      </a:stretch>
                    </a:blipFill>
                  </a:tcPr>
                </a:tc>
              </a:tr>
              <a:tr h="714375">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global</a:t>
                      </a:r>
                      <a:endParaRPr kumimoji="0" lang="zh-CN"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RegExp</a:t>
                      </a:r>
                      <a:r>
                        <a:rPr kumimoji="0" lang="zh-CN" sz="1800" b="1" i="0" u="none" strike="noStrike" cap="none" normalizeH="0" baseline="0" smtClean="0">
                          <a:ln>
                            <a:noFill/>
                          </a:ln>
                          <a:solidFill>
                            <a:schemeClr val="tx1"/>
                          </a:solidFill>
                          <a:effectLst/>
                          <a:latin typeface="黑体" pitchFamily="2" charset="-122"/>
                          <a:ea typeface="宋体" pitchFamily="2" charset="-122"/>
                          <a:cs typeface="Times New Roman" pitchFamily="18" charset="0"/>
                        </a:rPr>
                        <a:t>对象是否具有标志</a:t>
                      </a: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g</a:t>
                      </a:r>
                      <a:endParaRPr kumimoji="0" lang="zh-CN"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2938">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ignoreCase</a:t>
                      </a:r>
                      <a:endParaRPr kumimoji="0" lang="zh-CN"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RegExp</a:t>
                      </a:r>
                      <a:r>
                        <a:rPr kumimoji="0" lang="zh-CN" sz="1800" b="1" i="0" u="none" strike="noStrike" cap="none" normalizeH="0" baseline="0" smtClean="0">
                          <a:ln>
                            <a:noFill/>
                          </a:ln>
                          <a:solidFill>
                            <a:schemeClr val="tx1"/>
                          </a:solidFill>
                          <a:effectLst/>
                          <a:latin typeface="黑体" pitchFamily="2" charset="-122"/>
                          <a:ea typeface="宋体" pitchFamily="2" charset="-122"/>
                          <a:cs typeface="Times New Roman" pitchFamily="18" charset="0"/>
                        </a:rPr>
                        <a:t>对象是否具有标志</a:t>
                      </a: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i</a:t>
                      </a:r>
                      <a:endParaRPr kumimoji="0" lang="zh-CN"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7250">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multiline</a:t>
                      </a:r>
                      <a:endParaRPr kumimoji="0" lang="zh-CN"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RegExp</a:t>
                      </a:r>
                      <a:r>
                        <a:rPr kumimoji="0" lang="zh-CN" sz="1800" b="1" i="0" u="none" strike="noStrike" cap="none" normalizeH="0" baseline="0" smtClean="0">
                          <a:ln>
                            <a:noFill/>
                          </a:ln>
                          <a:solidFill>
                            <a:schemeClr val="tx1"/>
                          </a:solidFill>
                          <a:effectLst/>
                          <a:latin typeface="黑体" pitchFamily="2" charset="-122"/>
                          <a:ea typeface="宋体" pitchFamily="2" charset="-122"/>
                          <a:cs typeface="Times New Roman" pitchFamily="18" charset="0"/>
                        </a:rPr>
                        <a:t>对象是否具有标志</a:t>
                      </a:r>
                      <a:r>
                        <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rPr>
                        <a:t>m</a:t>
                      </a:r>
                      <a:endParaRPr kumimoji="0" lang="zh-CN"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4272</TotalTime>
  <Words>1557</Words>
  <Application>Microsoft PowerPoint</Application>
  <PresentationFormat>全屏显示(4:3)</PresentationFormat>
  <Paragraphs>258</Paragraphs>
  <Slides>28</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黑体</vt:lpstr>
      <vt:lpstr>Wingdings</vt:lpstr>
      <vt:lpstr>宋体</vt:lpstr>
      <vt:lpstr>楷体_GB2312</vt:lpstr>
      <vt:lpstr>Times New Roman</vt:lpstr>
      <vt:lpstr>Tahoma</vt:lpstr>
      <vt:lpstr>模板</vt:lpstr>
      <vt:lpstr>本章任务</vt:lpstr>
      <vt:lpstr>本章目标</vt:lpstr>
      <vt:lpstr>正则表达式</vt:lpstr>
      <vt:lpstr>什么是正则表达式</vt:lpstr>
      <vt:lpstr>定义正则表达式</vt:lpstr>
      <vt:lpstr>表达式的模式</vt:lpstr>
      <vt:lpstr> RegExp对象</vt:lpstr>
      <vt:lpstr>String对象</vt:lpstr>
      <vt:lpstr>RegExp对象的属性</vt:lpstr>
      <vt:lpstr>正则表达式符号</vt:lpstr>
      <vt:lpstr>正则表达式的应用</vt:lpstr>
      <vt:lpstr>验证邮政编码和手机号码</vt:lpstr>
      <vt:lpstr>验证年龄</vt:lpstr>
      <vt:lpstr>练习-验证注册页面 </vt:lpstr>
      <vt:lpstr>共性问题集中讲解</vt:lpstr>
      <vt:lpstr>小结</vt:lpstr>
      <vt:lpstr>使用下拉列表框实现级联效果</vt:lpstr>
      <vt:lpstr>下拉列表框对象</vt:lpstr>
      <vt:lpstr>Select对象的属性演示</vt:lpstr>
      <vt:lpstr>add( )</vt:lpstr>
      <vt:lpstr>数组 </vt:lpstr>
      <vt:lpstr>数组的属性和方法</vt:lpstr>
      <vt:lpstr>数组方法的应用</vt:lpstr>
      <vt:lpstr>数组的文字下标</vt:lpstr>
      <vt:lpstr>省市级联效果</vt:lpstr>
      <vt:lpstr>练习－制作地址选择</vt:lpstr>
      <vt:lpstr>共性问题集中讲解</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jojo</cp:lastModifiedBy>
  <cp:revision>579</cp:revision>
  <dcterms:created xsi:type="dcterms:W3CDTF">2006-03-08T06:55:38Z</dcterms:created>
  <dcterms:modified xsi:type="dcterms:W3CDTF">2015-01-12T01:25:11Z</dcterms:modified>
</cp:coreProperties>
</file>