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405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  <p:sldId id="439" r:id="rId33"/>
    <p:sldId id="440" r:id="rId34"/>
    <p:sldId id="441" r:id="rId3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BFFFE"/>
    <a:srgbClr val="EDF5FD"/>
    <a:srgbClr val="852C09"/>
    <a:srgbClr val="FCF1DC"/>
    <a:srgbClr val="FFCC99"/>
    <a:srgbClr val="E2F5FE"/>
    <a:srgbClr val="FFFFF3"/>
    <a:srgbClr val="FFFFE7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107" autoAdjust="0"/>
    <p:restoredTop sz="74813" autoAdjust="0"/>
  </p:normalViewPr>
  <p:slideViewPr>
    <p:cSldViewPr>
      <p:cViewPr varScale="1">
        <p:scale>
          <a:sx n="52" d="100"/>
          <a:sy n="52" d="100"/>
        </p:scale>
        <p:origin x="-1740" y="-84"/>
      </p:cViewPr>
      <p:guideLst>
        <p:guide orient="horz" pos="2160"/>
        <p:guide orient="horz" pos="3074"/>
        <p:guide pos="2880"/>
      </p:guideLst>
    </p:cSldViewPr>
  </p:slideViewPr>
  <p:outlineViewPr>
    <p:cViewPr>
      <p:scale>
        <a:sx n="33" d="100"/>
        <a:sy n="33" d="100"/>
      </p:scale>
      <p:origin x="0" y="183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2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315462C5-E515-4FDC-8D08-585824A1D6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5949CBC9-AA03-4AA4-9D6A-EAA760A040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5E2857-06C3-4D35-973D-10985E46294A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87B87E-A29C-4AFF-81C9-0295B4404259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教学指导：对比</a:t>
            </a:r>
            <a:r>
              <a:rPr lang="en-US" altLang="zh-CN" smtClean="0">
                <a:ea typeface="宋体" charset="-122"/>
              </a:rPr>
              <a:t>Java</a:t>
            </a:r>
            <a:r>
              <a:rPr lang="zh-CN" altLang="en-US" smtClean="0">
                <a:ea typeface="宋体" charset="-122"/>
              </a:rPr>
              <a:t>中的</a:t>
            </a:r>
            <a:r>
              <a:rPr lang="en-US" altLang="zh-CN" smtClean="0">
                <a:ea typeface="宋体" charset="-122"/>
              </a:rPr>
              <a:t>String</a:t>
            </a:r>
            <a:r>
              <a:rPr lang="zh-CN" altLang="en-US" smtClean="0">
                <a:ea typeface="宋体" charset="-122"/>
              </a:rPr>
              <a:t>对象的属性和方法讲解。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97ABA1-E69F-4D63-96E1-569A3DC1065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3DBE8A-1AAA-4F34-99E8-A908ACDAEA5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7F4F8DA-6848-43AC-8141-804174F5DF1C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、比较</a:t>
            </a:r>
            <a:r>
              <a:rPr lang="en-US" altLang="zh-CN" smtClean="0">
                <a:ea typeface="宋体" charset="-122"/>
              </a:rPr>
              <a:t>Java</a:t>
            </a:r>
            <a:r>
              <a:rPr lang="zh-CN" altLang="en-US" smtClean="0">
                <a:ea typeface="宋体" charset="-122"/>
              </a:rPr>
              <a:t>数组讲解，</a:t>
            </a:r>
            <a:endParaRPr lang="en-US" altLang="zh-CN" smtClean="0">
              <a:ea typeface="宋体" charset="-122"/>
            </a:endParaRPr>
          </a:p>
          <a:p>
            <a:pPr eaLnBrk="1" fontAlgn="ctr" hangingPunct="1"/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sort()</a:t>
            </a:r>
            <a:r>
              <a:rPr lang="zh-CN" altLang="en-US" smtClean="0">
                <a:ea typeface="宋体" charset="-122"/>
              </a:rPr>
              <a:t>和</a:t>
            </a:r>
            <a:r>
              <a:rPr lang="en-US" altLang="zh-CN" smtClean="0">
                <a:ea typeface="宋体" charset="-122"/>
              </a:rPr>
              <a:t>push()</a:t>
            </a:r>
            <a:r>
              <a:rPr lang="zh-CN" altLang="en-US" smtClean="0">
                <a:ea typeface="宋体" charset="-122"/>
              </a:rPr>
              <a:t>方法简介功能即可，演示</a:t>
            </a:r>
            <a:r>
              <a:rPr lang="en-US" altLang="zh-CN" smtClean="0">
                <a:ea typeface="宋体" charset="-122"/>
              </a:rPr>
              <a:t>join( )</a:t>
            </a:r>
            <a:r>
              <a:rPr lang="zh-CN" altLang="en-US" smtClean="0">
                <a:ea typeface="宋体" charset="-122"/>
              </a:rPr>
              <a:t>方法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、演示示例是使用</a:t>
            </a:r>
            <a:r>
              <a:rPr lang="en-US" altLang="zh-CN" smtClean="0">
                <a:ea typeface="宋体" charset="-122"/>
              </a:rPr>
              <a:t>string</a:t>
            </a:r>
            <a:r>
              <a:rPr lang="zh-CN" altLang="en-US" smtClean="0">
                <a:ea typeface="宋体" charset="-122"/>
              </a:rPr>
              <a:t>对象的</a:t>
            </a:r>
            <a:r>
              <a:rPr lang="en-US" altLang="zh-CN" smtClean="0">
                <a:ea typeface="宋体" charset="-122"/>
              </a:rPr>
              <a:t>split()</a:t>
            </a:r>
            <a:r>
              <a:rPr lang="zh-CN" altLang="en-US" smtClean="0">
                <a:ea typeface="宋体" charset="-122"/>
              </a:rPr>
              <a:t>方法，将一个字符串分割成数组元素，然后使用</a:t>
            </a:r>
            <a:r>
              <a:rPr lang="en-US" altLang="zh-CN" smtClean="0">
                <a:ea typeface="宋体" charset="-122"/>
              </a:rPr>
              <a:t>join()</a:t>
            </a:r>
            <a:r>
              <a:rPr lang="zh-CN" altLang="en-US" smtClean="0">
                <a:ea typeface="宋体" charset="-122"/>
              </a:rPr>
              <a:t>方法将数组元素放入一个字符串中，并使用符号“</a:t>
            </a:r>
            <a:r>
              <a:rPr lang="en-US" altLang="zh-CN" smtClean="0">
                <a:ea typeface="宋体" charset="-122"/>
              </a:rPr>
              <a:t>-</a:t>
            </a:r>
            <a:r>
              <a:rPr lang="zh-CN" altLang="en-US" smtClean="0">
                <a:ea typeface="宋体" charset="-122"/>
              </a:rPr>
              <a:t>”分隔数组元素，最后显示在页面中。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57B7-85A2-4A25-A510-F17D5B127C10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教学指导：对比</a:t>
            </a:r>
            <a:r>
              <a:rPr lang="en-US" altLang="zh-CN" smtClean="0">
                <a:ea typeface="宋体" charset="-122"/>
              </a:rPr>
              <a:t>Java</a:t>
            </a:r>
            <a:r>
              <a:rPr lang="zh-CN" altLang="en-US" smtClean="0">
                <a:ea typeface="宋体" charset="-122"/>
              </a:rPr>
              <a:t>中相应的语法简单讲解即可。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C142B2-BF60-4EE2-9035-F23B8D1A51AD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教学指导：对比</a:t>
            </a:r>
            <a:r>
              <a:rPr lang="en-US" altLang="zh-CN" smtClean="0">
                <a:ea typeface="宋体" charset="-122"/>
              </a:rPr>
              <a:t>Java</a:t>
            </a:r>
            <a:r>
              <a:rPr lang="zh-CN" altLang="en-US" smtClean="0">
                <a:ea typeface="宋体" charset="-122"/>
              </a:rPr>
              <a:t>中相应的语法简单讲解即可。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B90255-30E6-4CA5-B826-802F5A14CA22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A1A2F6-0F91-4A68-9AE5-FB8D7DED974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教学指导：演示</a:t>
            </a:r>
            <a:r>
              <a:rPr lang="en-US" altLang="zh-CN" smtClean="0">
                <a:ea typeface="宋体" charset="-122"/>
              </a:rPr>
              <a:t>prompt()</a:t>
            </a:r>
            <a:r>
              <a:rPr lang="zh-CN" altLang="en-US" smtClean="0">
                <a:ea typeface="宋体" charset="-122"/>
              </a:rPr>
              <a:t>的使用。并强调两种函数的使用场合。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E98D433-6340-4DAF-9BA4-7CF03EE03A26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b="0" dirty="0" smtClean="0">
                <a:ea typeface="宋体" charset="-122"/>
              </a:rPr>
              <a:t>教学指导：</a:t>
            </a:r>
            <a:endParaRPr lang="en-US" altLang="zh-CN" b="0" dirty="0" smtClean="0">
              <a:ea typeface="宋体" charset="-122"/>
            </a:endParaRPr>
          </a:p>
          <a:p>
            <a:r>
              <a:rPr lang="zh-CN" altLang="en-US" b="0" dirty="0" smtClean="0">
                <a:ea typeface="宋体" charset="-122"/>
              </a:rPr>
              <a:t>对比</a:t>
            </a:r>
            <a:r>
              <a:rPr lang="en-US" altLang="zh-CN" b="0" dirty="0" smtClean="0">
                <a:ea typeface="宋体" charset="-122"/>
              </a:rPr>
              <a:t>Java</a:t>
            </a:r>
            <a:r>
              <a:rPr lang="zh-CN" altLang="en-US" b="0" dirty="0" smtClean="0">
                <a:ea typeface="宋体" charset="-122"/>
              </a:rPr>
              <a:t>语法讲解。</a:t>
            </a:r>
            <a:endParaRPr lang="en-US" altLang="zh-CN" b="0" dirty="0" smtClean="0">
              <a:ea typeface="宋体" charset="-122"/>
            </a:endParaRPr>
          </a:p>
          <a:p>
            <a:r>
              <a:rPr lang="en-US" altLang="zh-CN" b="0" dirty="0" smtClean="0">
                <a:ea typeface="宋体" charset="-122"/>
              </a:rPr>
              <a:t>1</a:t>
            </a:r>
            <a:r>
              <a:rPr lang="zh-CN" altLang="en-US" b="0" dirty="0" smtClean="0">
                <a:ea typeface="宋体" charset="-122"/>
              </a:rPr>
              <a:t>、大小写的区分几个基本规则如下。</a:t>
            </a:r>
          </a:p>
          <a:p>
            <a:r>
              <a:rPr lang="en-US" altLang="zh-CN" dirty="0" smtClean="0">
                <a:ea typeface="宋体" charset="-122"/>
              </a:rPr>
              <a:t>JavaScript</a:t>
            </a:r>
            <a:r>
              <a:rPr lang="zh-CN" altLang="en-US" dirty="0" smtClean="0">
                <a:ea typeface="宋体" charset="-122"/>
              </a:rPr>
              <a:t>的关键字小写</a:t>
            </a:r>
          </a:p>
          <a:p>
            <a:r>
              <a:rPr lang="zh-CN" altLang="en-US" dirty="0" smtClean="0">
                <a:ea typeface="宋体" charset="-122"/>
              </a:rPr>
              <a:t>内置对象大写字母开头。</a:t>
            </a:r>
            <a:br>
              <a:rPr lang="zh-CN" altLang="en-US" dirty="0" smtClean="0">
                <a:ea typeface="宋体" charset="-122"/>
              </a:rPr>
            </a:br>
            <a:r>
              <a:rPr lang="zh-CN" altLang="en-US" dirty="0" smtClean="0">
                <a:ea typeface="宋体" charset="-122"/>
              </a:rPr>
              <a:t>对象的名称通常是小写。方法命名规则与</a:t>
            </a:r>
            <a:r>
              <a:rPr lang="en-US" altLang="zh-CN" dirty="0" smtClean="0">
                <a:ea typeface="宋体" charset="-122"/>
              </a:rPr>
              <a:t>Java</a:t>
            </a:r>
            <a:r>
              <a:rPr lang="zh-CN" altLang="en-US" dirty="0" smtClean="0">
                <a:ea typeface="宋体" charset="-122"/>
              </a:rPr>
              <a:t>相同。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A76AD2-3315-47AE-B2FC-AF1EE0735211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教学指导：通过演示示例补充说明为什么学习</a:t>
            </a:r>
            <a:r>
              <a:rPr lang="en-US" altLang="zh-CN" smtClean="0">
                <a:ea typeface="宋体" charset="-122"/>
              </a:rPr>
              <a:t>JavaScript</a:t>
            </a:r>
            <a:r>
              <a:rPr lang="zh-CN" altLang="en-US" smtClean="0">
                <a:ea typeface="宋体" charset="-122"/>
              </a:rPr>
              <a:t>，同时需要告诉学员，使用</a:t>
            </a:r>
            <a:r>
              <a:rPr lang="en-US" altLang="zh-CN" smtClean="0">
                <a:ea typeface="宋体" charset="-122"/>
              </a:rPr>
              <a:t>JavaScript</a:t>
            </a:r>
            <a:r>
              <a:rPr lang="zh-CN" altLang="en-US" smtClean="0">
                <a:ea typeface="宋体" charset="-122"/>
              </a:rPr>
              <a:t>实现动态效果不如</a:t>
            </a:r>
            <a:r>
              <a:rPr lang="en-US" altLang="zh-CN" smtClean="0">
                <a:ea typeface="宋体" charset="-122"/>
              </a:rPr>
              <a:t>jQuery</a:t>
            </a:r>
            <a:r>
              <a:rPr lang="zh-CN" altLang="en-US" smtClean="0">
                <a:ea typeface="宋体" charset="-122"/>
              </a:rPr>
              <a:t>简洁方便，</a:t>
            </a:r>
            <a:r>
              <a:rPr lang="en-US" altLang="zh-CN" smtClean="0">
                <a:ea typeface="宋体" charset="-122"/>
              </a:rPr>
              <a:t>JavaScript</a:t>
            </a:r>
            <a:r>
              <a:rPr lang="zh-CN" altLang="en-US" smtClean="0">
                <a:ea typeface="宋体" charset="-122"/>
              </a:rPr>
              <a:t>是学习</a:t>
            </a:r>
            <a:r>
              <a:rPr lang="en-US" altLang="zh-CN" smtClean="0">
                <a:ea typeface="宋体" charset="-122"/>
              </a:rPr>
              <a:t>jQuery</a:t>
            </a:r>
            <a:r>
              <a:rPr lang="zh-CN" altLang="en-US" smtClean="0">
                <a:ea typeface="宋体" charset="-122"/>
              </a:rPr>
              <a:t>的基础。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2D4EFC-2302-4436-B0EE-819F6B41DF8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314E39-776B-4615-9928-509517615FDE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8F9A32-5FD9-41D8-AB18-5ED61972CABD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2FF2FA-2FAF-496A-BDE4-DA3CBDB4D169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教学指导：可以在上一页基础之上修改演示。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832A98-AF26-4C56-8990-C408370F0125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教学指导：告诉学员不推荐使用，只要能看懂网上的脚本代码即可。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317F7A-F25D-4BCE-BFD8-E455AD2D8E5A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EC775E-53FF-43EB-BEBF-11C22563371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06831-08E4-425D-AB97-21F8D6B8E21A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、讲解全局变量和局部变量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、让学员阅读代码，给出输出结果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、教员给出答案图示，并带领学员分析结果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CFC8F7-9C33-448D-AC42-7B2CF4FF95F0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JavaScript</a:t>
            </a:r>
            <a:r>
              <a:rPr lang="zh-CN" altLang="en-US" smtClean="0">
                <a:ea typeface="宋体" charset="-122"/>
              </a:rPr>
              <a:t>的概念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JavaScript</a:t>
            </a:r>
            <a:r>
              <a:rPr lang="zh-CN" altLang="en-US" smtClean="0">
                <a:ea typeface="宋体" charset="-122"/>
              </a:rPr>
              <a:t>的特点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3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JavaScript</a:t>
            </a:r>
            <a:r>
              <a:rPr lang="zh-CN" altLang="en-US" smtClean="0">
                <a:ea typeface="宋体" charset="-122"/>
              </a:rPr>
              <a:t>与</a:t>
            </a:r>
            <a:r>
              <a:rPr lang="en-US" altLang="zh-CN" smtClean="0">
                <a:ea typeface="宋体" charset="-122"/>
              </a:rPr>
              <a:t>ECMAScript</a:t>
            </a:r>
            <a:r>
              <a:rPr lang="zh-CN" altLang="en-US" smtClean="0">
                <a:ea typeface="宋体" charset="-122"/>
              </a:rPr>
              <a:t>的关系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4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en-US" altLang="zh-CN" smtClean="0">
                <a:ea typeface="宋体" charset="-122"/>
              </a:rPr>
              <a:t>JavaScript</a:t>
            </a:r>
            <a:r>
              <a:rPr lang="zh-CN" altLang="en-US" smtClean="0">
                <a:ea typeface="宋体" charset="-122"/>
              </a:rPr>
              <a:t>组成。讲解组成时，简单介绍</a:t>
            </a:r>
            <a:r>
              <a:rPr lang="en-US" altLang="zh-CN" smtClean="0">
                <a:ea typeface="宋体" charset="-122"/>
              </a:rPr>
              <a:t>BOM</a:t>
            </a:r>
            <a:r>
              <a:rPr lang="zh-CN" altLang="en-US" smtClean="0">
                <a:ea typeface="宋体" charset="-122"/>
              </a:rPr>
              <a:t>和</a:t>
            </a:r>
            <a:r>
              <a:rPr lang="en-US" altLang="zh-CN" smtClean="0">
                <a:ea typeface="宋体" charset="-122"/>
              </a:rPr>
              <a:t>DOM</a:t>
            </a:r>
            <a:r>
              <a:rPr lang="zh-CN" altLang="en-US" smtClean="0">
                <a:ea typeface="宋体" charset="-122"/>
              </a:rPr>
              <a:t>，并说明在后面章节重点讲解，本章重点学习</a:t>
            </a:r>
            <a:r>
              <a:rPr lang="en-US" altLang="zh-CN" b="1" smtClean="0">
                <a:ea typeface="宋体" charset="-122"/>
              </a:rPr>
              <a:t>ECMAScript</a:t>
            </a:r>
            <a:r>
              <a:rPr lang="zh-CN" altLang="en-US" smtClean="0">
                <a:ea typeface="宋体" charset="-122"/>
              </a:rPr>
              <a:t>。</a:t>
            </a:r>
          </a:p>
          <a:p>
            <a:r>
              <a:rPr lang="en-US" altLang="zh-CN" smtClean="0">
                <a:ea typeface="宋体" charset="-122"/>
              </a:rPr>
              <a:t>5</a:t>
            </a:r>
            <a:r>
              <a:rPr lang="zh-CN" altLang="en-US" smtClean="0">
                <a:ea typeface="宋体" charset="-122"/>
              </a:rPr>
              <a:t>、编码遵循</a:t>
            </a:r>
            <a:r>
              <a:rPr lang="en-US" altLang="zh-CN" smtClean="0">
                <a:ea typeface="宋体" charset="-122"/>
              </a:rPr>
              <a:t>ECMAScript</a:t>
            </a:r>
            <a:r>
              <a:rPr lang="zh-CN" altLang="en-US" smtClean="0">
                <a:ea typeface="宋体" charset="-122"/>
              </a:rPr>
              <a:t>标准</a:t>
            </a: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74169F-A044-4D0A-98F9-1A6230B70A3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31203A-CACC-4BA1-A6A6-ED5A1901212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教学指导：讲解</a:t>
            </a:r>
            <a:r>
              <a:rPr lang="en-US" altLang="zh-CN" smtClean="0">
                <a:ea typeface="宋体" charset="-122"/>
              </a:rPr>
              <a:t>type</a:t>
            </a:r>
            <a:r>
              <a:rPr lang="zh-CN" altLang="en-US" smtClean="0">
                <a:ea typeface="宋体" charset="-122"/>
              </a:rPr>
              <a:t>与</a:t>
            </a:r>
            <a:r>
              <a:rPr lang="en-US" altLang="en-US" smtClean="0">
                <a:ea typeface="宋体" charset="-122"/>
              </a:rPr>
              <a:t>&lt;!--</a:t>
            </a:r>
            <a:r>
              <a:rPr lang="zh-CN" altLang="en-US" smtClean="0">
                <a:ea typeface="宋体" charset="-122"/>
              </a:rPr>
              <a:t> </a:t>
            </a:r>
            <a:r>
              <a:rPr lang="en-US" altLang="en-US" smtClean="0">
                <a:ea typeface="宋体" charset="-122"/>
              </a:rPr>
              <a:t>--&gt;</a:t>
            </a:r>
            <a:r>
              <a:rPr lang="zh-CN" altLang="en-US" smtClean="0">
                <a:ea typeface="宋体" charset="-122"/>
              </a:rPr>
              <a:t>的作用。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EBB8B2-23FB-4BF3-A494-99643DAA1643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 smtClean="0">
                <a:ea typeface="宋体" charset="-122"/>
              </a:rPr>
              <a:t>教学指导：说明</a:t>
            </a:r>
            <a:r>
              <a:rPr lang="en-US" altLang="zh-CN" dirty="0" err="1" smtClean="0">
                <a:ea typeface="宋体" charset="-122"/>
              </a:rPr>
              <a:t>document.write</a:t>
            </a:r>
            <a:r>
              <a:rPr lang="en-US" altLang="zh-CN" dirty="0" smtClean="0">
                <a:ea typeface="宋体" charset="-122"/>
              </a:rPr>
              <a:t>()</a:t>
            </a:r>
            <a:r>
              <a:rPr lang="zh-CN" altLang="en-US" dirty="0" smtClean="0">
                <a:ea typeface="宋体" charset="-122"/>
              </a:rPr>
              <a:t>的作用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54EDFD-AEDE-42D4-ABC9-3E335F9ECE2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、分步讲解每个过程，重点强调两点。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）请求页面和响应页面可以包含</a:t>
            </a:r>
            <a:r>
              <a:rPr lang="en-US" altLang="zh-CN" smtClean="0">
                <a:ea typeface="宋体" charset="-122"/>
              </a:rPr>
              <a:t>JavaScript</a:t>
            </a:r>
            <a:r>
              <a:rPr lang="zh-CN" altLang="en-US" smtClean="0">
                <a:ea typeface="宋体" charset="-122"/>
              </a:rPr>
              <a:t>脚本。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（</a:t>
            </a:r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）由浏览器从上至下逐条解析</a:t>
            </a:r>
            <a:r>
              <a:rPr lang="en-US" altLang="zh-CN" smtClean="0">
                <a:ea typeface="宋体" charset="-122"/>
              </a:rPr>
              <a:t>HTML</a:t>
            </a:r>
            <a:r>
              <a:rPr lang="zh-CN" altLang="en-US" smtClean="0">
                <a:ea typeface="宋体" charset="-122"/>
              </a:rPr>
              <a:t>标签和</a:t>
            </a:r>
            <a:r>
              <a:rPr lang="en-US" altLang="zh-CN" smtClean="0">
                <a:ea typeface="宋体" charset="-122"/>
              </a:rPr>
              <a:t>JavaScript</a:t>
            </a:r>
            <a:r>
              <a:rPr lang="zh-CN" altLang="en-US" smtClean="0">
                <a:ea typeface="宋体" charset="-122"/>
              </a:rPr>
              <a:t>脚本。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2</a:t>
            </a:r>
            <a:r>
              <a:rPr lang="zh-CN" altLang="en-US" smtClean="0">
                <a:ea typeface="宋体" charset="-122"/>
              </a:rPr>
              <a:t>、使用客户端脚本的好处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EB4227-FDD9-45A2-99C1-AEBF2F7D650E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教学指导：演示使用外部</a:t>
            </a:r>
            <a:r>
              <a:rPr lang="en-US" altLang="zh-CN" smtClean="0">
                <a:ea typeface="宋体" charset="-122"/>
              </a:rPr>
              <a:t>JS</a:t>
            </a:r>
            <a:r>
              <a:rPr lang="zh-CN" altLang="en-US" smtClean="0">
                <a:ea typeface="宋体" charset="-122"/>
              </a:rPr>
              <a:t>文件和直接在</a:t>
            </a:r>
            <a:r>
              <a:rPr lang="en-US" altLang="zh-CN" smtClean="0">
                <a:ea typeface="宋体" charset="-122"/>
              </a:rPr>
              <a:t>HTML</a:t>
            </a:r>
            <a:r>
              <a:rPr lang="zh-CN" altLang="en-US" smtClean="0">
                <a:ea typeface="宋体" charset="-122"/>
              </a:rPr>
              <a:t>标签中这两种方式 ，并强调：外部文件不能包含</a:t>
            </a:r>
            <a:r>
              <a:rPr lang="en-US" altLang="zh-CN" smtClean="0">
                <a:ea typeface="宋体" charset="-122"/>
              </a:rPr>
              <a:t>&lt;script&gt;</a:t>
            </a:r>
            <a:r>
              <a:rPr lang="zh-CN" altLang="en-US" smtClean="0">
                <a:ea typeface="宋体" charset="-122"/>
              </a:rPr>
              <a:t>标签，通常将</a:t>
            </a:r>
            <a:r>
              <a:rPr lang="en-US" altLang="zh-CN" smtClean="0">
                <a:ea typeface="宋体" charset="-122"/>
              </a:rPr>
              <a:t>.js</a:t>
            </a:r>
            <a:r>
              <a:rPr lang="zh-CN" altLang="en-US" smtClean="0">
                <a:ea typeface="宋体" charset="-122"/>
              </a:rPr>
              <a:t>文件放到网站目录中单独存放脚本的子目录中（一般为</a:t>
            </a:r>
            <a:r>
              <a:rPr lang="en-US" altLang="zh-CN" smtClean="0">
                <a:ea typeface="宋体" charset="-122"/>
              </a:rPr>
              <a:t>js</a:t>
            </a:r>
            <a:r>
              <a:rPr lang="zh-CN" altLang="en-US" smtClean="0">
                <a:ea typeface="宋体" charset="-122"/>
              </a:rPr>
              <a:t>），这样容易管理和维护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48B8B5-82EE-4627-9015-070D4E76DC06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教学指导：简介核心语法包含的内容。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407669-DC22-4D38-9A39-00D53A15B63F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教学指导：强调</a:t>
            </a:r>
            <a:r>
              <a:rPr lang="en-US" altLang="zh-CN" smtClean="0">
                <a:ea typeface="宋体" charset="-122"/>
              </a:rPr>
              <a:t>JavaScript</a:t>
            </a:r>
            <a:r>
              <a:rPr lang="zh-CN" altLang="en-US" smtClean="0">
                <a:ea typeface="宋体" charset="-122"/>
              </a:rPr>
              <a:t>区分大小写，特别是变量的命名、语句关键字等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73EFE09-69A0-4EC0-9F62-98C0C10CC30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36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>
            <a:lvl1pPr>
              <a:buSzPct val="80000"/>
              <a:buFontTx/>
              <a:buBlip>
                <a:blip r:embed="rId2"/>
              </a:buBlip>
              <a:defRPr b="1">
                <a:latin typeface="+mn-lt"/>
              </a:defRPr>
            </a:lvl1pPr>
            <a:lvl2pPr>
              <a:buSzPct val="100000"/>
              <a:buFontTx/>
              <a:buBlip>
                <a:blip r:embed="rId3"/>
              </a:buBlip>
              <a:defRPr b="1">
                <a:latin typeface="+mn-lt"/>
              </a:defRPr>
            </a:lvl2pPr>
            <a:lvl3pPr>
              <a:buClr>
                <a:schemeClr val="tx2"/>
              </a:buClr>
              <a:buSzPct val="85000"/>
              <a:buFontTx/>
              <a:buBlip>
                <a:blip r:embed="rId4"/>
              </a:buBlip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36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zh-CN" altLang="en-US" sz="3600" b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/35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80963"/>
            <a:ext cx="8229600" cy="90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/48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41" r:id="rId3"/>
    <p:sldLayoutId id="2147484042" r:id="rId4"/>
    <p:sldLayoutId id="2147484051" r:id="rId5"/>
    <p:sldLayoutId id="2147484043" r:id="rId6"/>
    <p:sldLayoutId id="2147484044" r:id="rId7"/>
    <p:sldLayoutId id="2147484045" r:id="rId8"/>
    <p:sldLayoutId id="2147484046" r:id="rId9"/>
    <p:sldLayoutId id="2147484047" r:id="rId10"/>
    <p:sldLayoutId id="2147484048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3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Blip>
          <a:blip r:embed="rId14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Blip>
          <a:blip r:embed="rId15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1.14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50" y="2214563"/>
            <a:ext cx="4765675" cy="273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本章任务</a:t>
            </a:r>
          </a:p>
        </p:txBody>
      </p:sp>
      <p:sp>
        <p:nvSpPr>
          <p:cNvPr id="4812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统计包含“</a:t>
            </a:r>
            <a:r>
              <a:rPr lang="en-US" altLang="zh-CN" dirty="0" smtClean="0"/>
              <a:t>a</a:t>
            </a:r>
            <a:r>
              <a:rPr lang="zh-CN" altLang="en-US" dirty="0" smtClean="0"/>
              <a:t>”或“</a:t>
            </a:r>
            <a:r>
              <a:rPr lang="en-US" altLang="zh-CN" dirty="0" smtClean="0"/>
              <a:t>A</a:t>
            </a:r>
            <a:r>
              <a:rPr lang="zh-CN" altLang="en-US" dirty="0" smtClean="0"/>
              <a:t>”的字符串的个数</a:t>
            </a:r>
            <a:endParaRPr lang="en-US" altLang="zh-CN" dirty="0" smtClean="0"/>
          </a:p>
          <a:p>
            <a:r>
              <a:rPr lang="zh-CN" altLang="en-US" dirty="0" smtClean="0"/>
              <a:t>调试程序</a:t>
            </a:r>
            <a:endParaRPr lang="en-US" altLang="zh-CN" dirty="0" smtClean="0"/>
          </a:p>
          <a:p>
            <a:r>
              <a:rPr lang="zh-CN" altLang="en-US" dirty="0" smtClean="0"/>
              <a:t>编写四则运算函数</a:t>
            </a:r>
            <a:endParaRPr lang="en-US" altLang="zh-CN" dirty="0" smtClean="0"/>
          </a:p>
          <a:p>
            <a:r>
              <a:rPr lang="zh-CN" altLang="en-US" dirty="0" smtClean="0"/>
              <a:t>统计考试科目的成绩</a:t>
            </a:r>
          </a:p>
        </p:txBody>
      </p:sp>
      <p:pic>
        <p:nvPicPr>
          <p:cNvPr id="16" name="图片 15" descr="图1.34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88" y="3714750"/>
            <a:ext cx="4614862" cy="111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图1.35.bmp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70550" y="3286125"/>
            <a:ext cx="1973263" cy="140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17" descr="图1.36.bmp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88" y="4929188"/>
            <a:ext cx="4614862" cy="111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图1.37.bmp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15000" y="4786313"/>
            <a:ext cx="1962150" cy="143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图1.32.BMP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71750" y="2797175"/>
            <a:ext cx="4783138" cy="313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8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8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核心语法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变量</a:t>
            </a:r>
          </a:p>
        </p:txBody>
      </p:sp>
      <p:sp>
        <p:nvSpPr>
          <p:cNvPr id="25605" name="Rectangle 75"/>
          <p:cNvSpPr>
            <a:spLocks noChangeArrowheads="1"/>
          </p:cNvSpPr>
          <p:nvPr/>
        </p:nvSpPr>
        <p:spPr bwMode="auto">
          <a:xfrm>
            <a:off x="784254" y="1262051"/>
            <a:ext cx="3886200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先声明变量再赋值</a:t>
            </a:r>
          </a:p>
        </p:txBody>
      </p:sp>
      <p:sp>
        <p:nvSpPr>
          <p:cNvPr id="25606" name="Rectangle 78"/>
          <p:cNvSpPr>
            <a:spLocks noChangeArrowheads="1"/>
          </p:cNvSpPr>
          <p:nvPr/>
        </p:nvSpPr>
        <p:spPr bwMode="auto">
          <a:xfrm>
            <a:off x="1428750" y="1714500"/>
            <a:ext cx="2571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altLang="zh-CN" sz="2400" b="1" dirty="0" err="1">
                <a:ea typeface="黑体" pitchFamily="2" charset="-122"/>
              </a:rPr>
              <a:t>v</a:t>
            </a:r>
            <a:r>
              <a:rPr lang="en-US" sz="2400" b="1" dirty="0" err="1">
                <a:ea typeface="黑体" pitchFamily="2" charset="-122"/>
              </a:rPr>
              <a:t>ar</a:t>
            </a:r>
            <a:r>
              <a:rPr lang="en-US" altLang="zh-CN" sz="2400" b="1" dirty="0">
                <a:ea typeface="黑体" pitchFamily="2" charset="-122"/>
              </a:rPr>
              <a:t>   width</a:t>
            </a:r>
            <a:r>
              <a:rPr lang="en-US" sz="2400" b="1" dirty="0">
                <a:ea typeface="黑体" pitchFamily="2" charset="-122"/>
              </a:rPr>
              <a:t>;</a:t>
            </a:r>
          </a:p>
          <a:p>
            <a:pPr algn="l">
              <a:defRPr/>
            </a:pPr>
            <a:r>
              <a:rPr lang="en-US" altLang="zh-CN" sz="2400" b="1" dirty="0">
                <a:ea typeface="黑体" pitchFamily="2" charset="-122"/>
              </a:rPr>
              <a:t>width</a:t>
            </a:r>
            <a:r>
              <a:rPr lang="en-US" sz="2400" b="1" dirty="0">
                <a:ea typeface="黑体" pitchFamily="2" charset="-122"/>
              </a:rPr>
              <a:t> = </a:t>
            </a:r>
            <a:r>
              <a:rPr lang="en-US" altLang="zh-CN" sz="2400" b="1" dirty="0">
                <a:ea typeface="黑体" pitchFamily="2" charset="-122"/>
              </a:rPr>
              <a:t>5</a:t>
            </a:r>
            <a:r>
              <a:rPr lang="en-US" sz="2400" b="1" dirty="0">
                <a:ea typeface="黑体" pitchFamily="2" charset="-122"/>
              </a:rPr>
              <a:t>;</a:t>
            </a: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marL="342900" indent="-342900" algn="l">
              <a:lnSpc>
                <a:spcPct val="105000"/>
              </a:lnSpc>
              <a:spcBef>
                <a:spcPct val="20000"/>
              </a:spcBef>
              <a:defRPr/>
            </a:pP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11" name="Rectangle 81"/>
          <p:cNvSpPr>
            <a:spLocks noChangeArrowheads="1"/>
          </p:cNvSpPr>
          <p:nvPr/>
        </p:nvSpPr>
        <p:spPr bwMode="auto">
          <a:xfrm>
            <a:off x="784254" y="2714625"/>
            <a:ext cx="4813300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同时声明和赋值变量</a:t>
            </a:r>
          </a:p>
        </p:txBody>
      </p:sp>
      <p:sp>
        <p:nvSpPr>
          <p:cNvPr id="12" name="Rectangle 81"/>
          <p:cNvSpPr>
            <a:spLocks noChangeArrowheads="1"/>
          </p:cNvSpPr>
          <p:nvPr/>
        </p:nvSpPr>
        <p:spPr bwMode="auto">
          <a:xfrm>
            <a:off x="784254" y="4429125"/>
            <a:ext cx="3455987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FontTx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不声明直接赋值</a:t>
            </a:r>
          </a:p>
        </p:txBody>
      </p:sp>
      <p:sp>
        <p:nvSpPr>
          <p:cNvPr id="14" name="Rectangle 78"/>
          <p:cNvSpPr>
            <a:spLocks noChangeArrowheads="1"/>
          </p:cNvSpPr>
          <p:nvPr/>
        </p:nvSpPr>
        <p:spPr bwMode="auto">
          <a:xfrm>
            <a:off x="1428750" y="3429000"/>
            <a:ext cx="5500688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altLang="zh-CN" sz="2400" b="1" dirty="0" err="1">
                <a:ea typeface="黑体" pitchFamily="2" charset="-122"/>
              </a:rPr>
              <a:t>v</a:t>
            </a:r>
            <a:r>
              <a:rPr lang="en-US" sz="2400" b="1" dirty="0" err="1">
                <a:ea typeface="黑体" pitchFamily="2" charset="-122"/>
              </a:rPr>
              <a:t>ar</a:t>
            </a:r>
            <a:r>
              <a:rPr lang="en-US" sz="2400" b="1" dirty="0">
                <a:ea typeface="黑体" pitchFamily="2" charset="-122"/>
              </a:rPr>
              <a:t> </a:t>
            </a:r>
            <a:r>
              <a:rPr lang="en-US" altLang="zh-CN" sz="2400" b="1" dirty="0" err="1">
                <a:ea typeface="黑体" pitchFamily="2" charset="-122"/>
              </a:rPr>
              <a:t>catName</a:t>
            </a:r>
            <a:r>
              <a:rPr lang="en-US" sz="2400" b="1" dirty="0">
                <a:ea typeface="黑体" pitchFamily="2" charset="-122"/>
              </a:rPr>
              <a:t>= </a:t>
            </a:r>
            <a:r>
              <a:rPr lang="en-US" altLang="zh-CN" sz="2400" b="1" dirty="0">
                <a:ea typeface="黑体" pitchFamily="2" charset="-122"/>
              </a:rPr>
              <a:t>“</a:t>
            </a:r>
            <a:r>
              <a:rPr lang="zh-CN" altLang="en-US" sz="2400" b="1" dirty="0">
                <a:ea typeface="黑体" pitchFamily="2" charset="-122"/>
              </a:rPr>
              <a:t>皮皮</a:t>
            </a:r>
            <a:r>
              <a:rPr lang="en-US" altLang="zh-CN" sz="2400" b="1" dirty="0">
                <a:ea typeface="黑体" pitchFamily="2" charset="-122"/>
              </a:rPr>
              <a:t>”</a:t>
            </a:r>
            <a:r>
              <a:rPr lang="en-US" sz="2400" b="1" dirty="0">
                <a:ea typeface="黑体" pitchFamily="2" charset="-122"/>
              </a:rPr>
              <a:t>;</a:t>
            </a:r>
          </a:p>
          <a:p>
            <a:pPr algn="l">
              <a:defRPr/>
            </a:pPr>
            <a:r>
              <a:rPr lang="en-US" altLang="zh-CN" sz="2400" b="1" dirty="0" err="1">
                <a:ea typeface="黑体" pitchFamily="2" charset="-122"/>
              </a:rPr>
              <a:t>v</a:t>
            </a:r>
            <a:r>
              <a:rPr lang="en-US" sz="2400" b="1" dirty="0" err="1">
                <a:ea typeface="黑体" pitchFamily="2" charset="-122"/>
              </a:rPr>
              <a:t>ar</a:t>
            </a:r>
            <a:r>
              <a:rPr lang="en-US" sz="2400" b="1" dirty="0">
                <a:ea typeface="黑体" pitchFamily="2" charset="-122"/>
              </a:rPr>
              <a:t> x, y, z = 10;</a:t>
            </a: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marL="342900" indent="-342900" algn="l">
              <a:lnSpc>
                <a:spcPct val="105000"/>
              </a:lnSpc>
              <a:spcBef>
                <a:spcPct val="20000"/>
              </a:spcBef>
              <a:defRPr/>
            </a:pP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15" name="Rectangle 78"/>
          <p:cNvSpPr>
            <a:spLocks noChangeArrowheads="1"/>
          </p:cNvSpPr>
          <p:nvPr/>
        </p:nvSpPr>
        <p:spPr bwMode="auto">
          <a:xfrm>
            <a:off x="1428750" y="4929188"/>
            <a:ext cx="3000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altLang="zh-CN" sz="2400" b="1" dirty="0">
                <a:ea typeface="黑体" pitchFamily="2" charset="-122"/>
              </a:rPr>
              <a:t>width=5</a:t>
            </a:r>
            <a:r>
              <a:rPr lang="en-US" sz="2400" b="1" dirty="0">
                <a:ea typeface="黑体" pitchFamily="2" charset="-122"/>
              </a:rPr>
              <a:t>;</a:t>
            </a:r>
            <a:endParaRPr lang="en-US" altLang="zh-CN" sz="2400" b="1" dirty="0">
              <a:ea typeface="黑体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100000"/>
              <a:defRPr/>
            </a:pPr>
            <a:endParaRPr lang="en-US" altLang="zh-CN" sz="2400" b="1" dirty="0">
              <a:latin typeface="+mn-lt"/>
              <a:ea typeface="+mn-ea"/>
            </a:endParaRPr>
          </a:p>
          <a:p>
            <a:pPr marL="342900" indent="-342900" algn="l">
              <a:lnSpc>
                <a:spcPct val="105000"/>
              </a:lnSpc>
              <a:spcBef>
                <a:spcPct val="20000"/>
              </a:spcBef>
              <a:defRPr/>
            </a:pPr>
            <a:endParaRPr lang="en-US" altLang="zh-CN" sz="2000" b="1" dirty="0">
              <a:ea typeface="黑体" pitchFamily="2" charset="-122"/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071938" y="1785938"/>
            <a:ext cx="3643312" cy="78898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－  用于声明变量的关键字</a:t>
            </a:r>
          </a:p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width 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－ 变量名</a:t>
            </a: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1041422" y="5715023"/>
            <a:ext cx="6673850" cy="928687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sz="2000" b="1" dirty="0">
                <a:ea typeface="黑体" pitchFamily="2" charset="-122"/>
              </a:rPr>
              <a:t>变量可以不经声明而直接使用，但这种方法很容易出错，也很难查找排错，不推荐使用。</a:t>
            </a:r>
          </a:p>
        </p:txBody>
      </p:sp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71406" y="5214950"/>
            <a:ext cx="842962" cy="400050"/>
            <a:chOff x="3786182" y="3143248"/>
            <a:chExt cx="843709" cy="400110"/>
          </a:xfrm>
        </p:grpSpPr>
        <p:sp>
          <p:nvSpPr>
            <p:cNvPr id="22" name="TextBox 21"/>
            <p:cNvSpPr txBox="1"/>
            <p:nvPr/>
          </p:nvSpPr>
          <p:spPr>
            <a:xfrm>
              <a:off x="3929184" y="3143248"/>
              <a:ext cx="700707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经验</a:t>
              </a:r>
            </a:p>
          </p:txBody>
        </p:sp>
        <p:pic>
          <p:nvPicPr>
            <p:cNvPr id="20493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核心语法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数据类型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01017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err="1" smtClean="0"/>
              <a:t>数据类型</a:t>
            </a:r>
            <a:endParaRPr lang="en-US" altLang="zh-CN" dirty="0" err="1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undefined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null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number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 err="1" smtClean="0"/>
              <a:t>boolean</a:t>
            </a:r>
            <a:endParaRPr lang="en-US" altLang="zh-CN" dirty="0" smtClean="0"/>
          </a:p>
          <a:p>
            <a:pPr lvl="1">
              <a:lnSpc>
                <a:spcPct val="150000"/>
              </a:lnSpc>
              <a:defRPr/>
            </a:pPr>
            <a:r>
              <a:rPr lang="en-US" altLang="zh-CN" dirty="0" smtClean="0"/>
              <a:t>string</a:t>
            </a:r>
          </a:p>
          <a:p>
            <a:pPr lvl="1">
              <a:lnSpc>
                <a:spcPct val="150000"/>
              </a:lnSpc>
              <a:defRPr/>
            </a:pPr>
            <a:endParaRPr lang="en-US" altLang="zh-CN" dirty="0" smtClean="0">
              <a:solidFill>
                <a:schemeClr val="bg1"/>
              </a:solidFill>
              <a:cs typeface="+mn-cs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429000" y="1854200"/>
            <a:ext cx="5072063" cy="78898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fr-FR" altLang="en-US" b="1" kern="0" dirty="0">
                <a:solidFill>
                  <a:schemeClr val="bg1"/>
                </a:solidFill>
                <a:latin typeface="Arial"/>
                <a:ea typeface="黑体"/>
              </a:rPr>
              <a:t>var width;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width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没有初始值，将被赋予值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undefined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29000" y="3357563"/>
            <a:ext cx="5072063" cy="64293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algn="l"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algn="l"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iNum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=23;   //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整数</a:t>
            </a:r>
          </a:p>
          <a:p>
            <a:pPr algn="l"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iNum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=23.0;   //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浮点数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3429000" y="4143375"/>
            <a:ext cx="5072063" cy="360363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algn="l">
              <a:defRPr/>
            </a:pP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true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和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false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429000" y="2714625"/>
            <a:ext cx="5072063" cy="503238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表示一个空值，与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undefined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值相等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429000" y="4643438"/>
            <a:ext cx="5072063" cy="642937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algn="l">
              <a:defRPr/>
            </a:pP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algn="l"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一组被引号（单引号或双引号）括起来的文本</a:t>
            </a:r>
            <a:endParaRPr lang="en-US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algn="l"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string1="This is a string";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核心语法</a:t>
            </a:r>
            <a:r>
              <a:rPr lang="en-US" altLang="zh-CN" dirty="0" smtClean="0"/>
              <a:t>-- String</a:t>
            </a:r>
            <a:r>
              <a:rPr lang="zh-CN" altLang="en-US" dirty="0" smtClean="0"/>
              <a:t>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err="1" smtClean="0"/>
              <a:t>属性</a:t>
            </a:r>
            <a:endParaRPr lang="en-US" altLang="zh-CN" dirty="0" err="1" smtClean="0"/>
          </a:p>
          <a:p>
            <a:pPr lvl="1">
              <a:defRPr/>
            </a:pPr>
            <a:r>
              <a:rPr lang="zh-CN" altLang="en-US" dirty="0" smtClean="0"/>
              <a:t>字符串对象</a:t>
            </a:r>
            <a:r>
              <a:rPr lang="en-US" dirty="0" smtClean="0"/>
              <a:t>.length</a:t>
            </a:r>
          </a:p>
          <a:p>
            <a:pPr marL="342900" lvl="1" indent="-342900">
              <a:buSzPct val="80000"/>
              <a:buBlip>
                <a:blip r:embed="rId3"/>
              </a:buBlip>
              <a:defRPr/>
            </a:pPr>
            <a:r>
              <a:rPr lang="zh-CN" altLang="en-US" sz="2800" dirty="0" err="1" smtClean="0">
                <a:cs typeface="+mn-cs"/>
              </a:rPr>
              <a:t>方法</a:t>
            </a:r>
            <a:endParaRPr lang="en-US" altLang="zh-CN" sz="2800" dirty="0" err="1" smtClean="0">
              <a:cs typeface="+mn-cs"/>
            </a:endParaRPr>
          </a:p>
          <a:p>
            <a:pPr lvl="1">
              <a:defRPr/>
            </a:pPr>
            <a:r>
              <a:rPr lang="zh-CN" altLang="en-US" dirty="0" smtClean="0"/>
              <a:t>字符串对象</a:t>
            </a:r>
            <a:r>
              <a:rPr lang="en-US" altLang="en-US" dirty="0" smtClean="0"/>
              <a:t>.</a:t>
            </a:r>
            <a:r>
              <a:rPr lang="zh-CN" altLang="en-US" dirty="0" smtClean="0"/>
              <a:t>方法名</a:t>
            </a:r>
            <a:r>
              <a:rPr lang="en-US" altLang="en-US" dirty="0" smtClean="0"/>
              <a:t>();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357688" y="1428750"/>
            <a:ext cx="4429125" cy="857250"/>
          </a:xfrm>
          <a:prstGeom prst="roundRect">
            <a:avLst>
              <a:gd name="adj" fmla="val 1812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str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="this is JavaScript";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lvl="1" indent="-285750" algn="l" eaLnBrk="0" hangingPunct="0">
              <a:lnSpc>
                <a:spcPct val="90000"/>
              </a:lnSpc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strLength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str.length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;    //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长度是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18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71500" y="3357563"/>
          <a:ext cx="8143932" cy="321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7360"/>
                <a:gridCol w="5246572"/>
              </a:tblGrid>
              <a:tr h="6055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方法名称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说  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itchFamily="2" charset="-122"/>
                        <a:ea typeface="黑体" pitchFamily="2" charset="-122"/>
                      </a:endParaRPr>
                    </a:p>
                  </a:txBody>
                  <a:tcPr horzOverflow="overflow"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5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charAt(index)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返回在指定位置的字符</a:t>
                      </a:r>
                    </a:p>
                  </a:txBody>
                  <a:tcPr marL="68580" marR="68580" marT="0" marB="17780"/>
                </a:tc>
              </a:tr>
              <a:tr h="656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indexOf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en-US" sz="2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查找某个指定的字符串在字符串中首次出现的位置</a:t>
                      </a:r>
                      <a:endParaRPr kumimoji="0" lang="en-US" altLang="zh-CN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</a:tr>
              <a:tr h="98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substring(index1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index2)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返回位于指定索引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index1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index2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之间的字符串，并且包括索引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index1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对应的字符，不包括索引</a:t>
                      </a: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index2</a:t>
                      </a: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对应的字符</a:t>
                      </a:r>
                    </a:p>
                  </a:txBody>
                  <a:tcPr marL="68580" marR="68580" marT="0" marB="17780"/>
                </a:tc>
              </a:tr>
              <a:tr h="4485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split(str)</a:t>
                      </a:r>
                      <a:endParaRPr kumimoji="0" lang="zh-CN" altLang="en-US" sz="2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177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将字符串分割为字符串数组</a:t>
                      </a:r>
                    </a:p>
                  </a:txBody>
                  <a:tcPr marL="68580" marR="68580" marT="0" marB="17780"/>
                </a:tc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核心语法</a:t>
            </a:r>
            <a:r>
              <a:rPr lang="en-US" altLang="zh-CN" dirty="0" smtClean="0"/>
              <a:t>-- </a:t>
            </a:r>
            <a:r>
              <a:rPr lang="en-US" altLang="zh-CN" dirty="0" err="1" smtClean="0"/>
              <a:t>typeof</a:t>
            </a:r>
            <a:r>
              <a:rPr lang="zh-CN" altLang="en-US" dirty="0" smtClean="0"/>
              <a:t>运算符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typeof</a:t>
            </a:r>
            <a:r>
              <a:rPr lang="zh-CN" altLang="en-US" dirty="0" smtClean="0"/>
              <a:t>检测变量的返回值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typeof</a:t>
            </a:r>
            <a:r>
              <a:rPr lang="zh-CN" altLang="en-US" dirty="0" smtClean="0"/>
              <a:t>运算符返回值如下：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undefined</a:t>
            </a:r>
            <a:r>
              <a:rPr lang="zh-CN" altLang="en-US" dirty="0" smtClean="0"/>
              <a:t>：变量被声明后，但未被赋值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string</a:t>
            </a:r>
            <a:r>
              <a:rPr lang="zh-CN" altLang="en-US" dirty="0" smtClean="0"/>
              <a:t>：用单引号或双引号来声明的字符串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err="1" smtClean="0"/>
              <a:t>boolean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false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number</a:t>
            </a:r>
            <a:r>
              <a:rPr lang="zh-CN" altLang="en-US" dirty="0" smtClean="0"/>
              <a:t>：整数或浮点数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object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中的对象、数组和</a:t>
            </a:r>
            <a:r>
              <a:rPr lang="en-US" altLang="zh-CN" dirty="0" smtClean="0"/>
              <a:t>null</a:t>
            </a:r>
          </a:p>
        </p:txBody>
      </p:sp>
      <p:grpSp>
        <p:nvGrpSpPr>
          <p:cNvPr id="2" name="组合 5"/>
          <p:cNvGrpSpPr/>
          <p:nvPr/>
        </p:nvGrpSpPr>
        <p:grpSpPr>
          <a:xfrm>
            <a:off x="1857356" y="6140472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9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rgbClr val="FBFFFE"/>
                  </a:solidFill>
                  <a:ea typeface="黑体" pitchFamily="2" charset="-122"/>
                </a:rPr>
                <a:t>3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</a:t>
              </a:r>
              <a:r>
                <a:rPr lang="en-US" altLang="zh-CN" b="1" dirty="0" err="1">
                  <a:solidFill>
                    <a:srgbClr val="FBFFFE"/>
                  </a:solidFill>
                  <a:ea typeface="黑体" pitchFamily="2" charset="-122"/>
                </a:rPr>
                <a:t>typeof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的用法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图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63" y="4143375"/>
            <a:ext cx="3287712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核心语法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2-1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</p:txBody>
      </p:sp>
      <p:sp>
        <p:nvSpPr>
          <p:cNvPr id="24580" name="内容占位符 2"/>
          <p:cNvSpPr>
            <a:spLocks noGrp="1"/>
          </p:cNvSpPr>
          <p:nvPr>
            <p:ph idx="1"/>
          </p:nvPr>
        </p:nvSpPr>
        <p:spPr>
          <a:xfrm>
            <a:off x="755650" y="1276351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创建数组</a:t>
            </a:r>
          </a:p>
        </p:txBody>
      </p:sp>
      <p:sp>
        <p:nvSpPr>
          <p:cNvPr id="24581" name="矩形 3"/>
          <p:cNvSpPr>
            <a:spLocks noChangeArrowheads="1"/>
          </p:cNvSpPr>
          <p:nvPr/>
        </p:nvSpPr>
        <p:spPr bwMode="auto">
          <a:xfrm>
            <a:off x="1214438" y="1928813"/>
            <a:ext cx="40020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/>
              <a:t>var  </a:t>
            </a:r>
            <a:r>
              <a:rPr lang="zh-CN" altLang="en-US" sz="2000" b="1"/>
              <a:t>数组名称 </a:t>
            </a:r>
            <a:r>
              <a:rPr lang="en-US" altLang="zh-CN" sz="2000" b="1"/>
              <a:t>= new Array(size);</a:t>
            </a:r>
            <a:endParaRPr lang="zh-CN" altLang="en-US" sz="2000" b="1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214678" y="785794"/>
            <a:ext cx="1411970" cy="776383"/>
          </a:xfrm>
          <a:prstGeom prst="wedgeRoundRectCallout">
            <a:avLst>
              <a:gd name="adj1" fmla="val -25426"/>
              <a:gd name="adj2" fmla="val 51312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表示数组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关键字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000628" y="857232"/>
            <a:ext cx="2103457" cy="776383"/>
          </a:xfrm>
          <a:prstGeom prst="wedgeRoundRectCallout">
            <a:avLst>
              <a:gd name="adj1" fmla="val -19803"/>
              <a:gd name="adj2" fmla="val 52784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表示数组中可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存放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的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元素总数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55650" y="2606675"/>
            <a:ext cx="7931150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为数组元素赋值</a:t>
            </a:r>
          </a:p>
        </p:txBody>
      </p:sp>
      <p:sp>
        <p:nvSpPr>
          <p:cNvPr id="8" name="圆角矩形 11"/>
          <p:cNvSpPr>
            <a:spLocks noChangeArrowheads="1"/>
          </p:cNvSpPr>
          <p:nvPr/>
        </p:nvSpPr>
        <p:spPr bwMode="auto">
          <a:xfrm>
            <a:off x="1000125" y="3214688"/>
            <a:ext cx="7000875" cy="465558"/>
          </a:xfrm>
          <a:prstGeom prst="roundRect">
            <a:avLst>
              <a:gd name="adj" fmla="val 535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 fruit= new Array("apple", "orange", " peach","bananer");</a:t>
            </a:r>
          </a:p>
        </p:txBody>
      </p:sp>
      <p:sp>
        <p:nvSpPr>
          <p:cNvPr id="9" name="圆角矩形 11"/>
          <p:cNvSpPr>
            <a:spLocks noChangeArrowheads="1"/>
          </p:cNvSpPr>
          <p:nvPr/>
        </p:nvSpPr>
        <p:spPr bwMode="auto">
          <a:xfrm>
            <a:off x="1000125" y="3929063"/>
            <a:ext cx="4714875" cy="1947743"/>
          </a:xfrm>
          <a:prstGeom prst="roundRect">
            <a:avLst>
              <a:gd name="adj" fmla="val 7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 fruit = new Array(4);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fruit [0] = " apple 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fruit [1] = " orange 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fruit [2] = " peach ";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fruit [3] = " bananer ";</a:t>
            </a: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755650" y="3143248"/>
            <a:ext cx="5173663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4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访问数组</a:t>
            </a:r>
          </a:p>
        </p:txBody>
      </p:sp>
      <p:sp>
        <p:nvSpPr>
          <p:cNvPr id="12" name="圆角矩形 11"/>
          <p:cNvSpPr>
            <a:spLocks noChangeArrowheads="1"/>
          </p:cNvSpPr>
          <p:nvPr/>
        </p:nvSpPr>
        <p:spPr bwMode="auto">
          <a:xfrm>
            <a:off x="1000125" y="3929063"/>
            <a:ext cx="4357688" cy="46555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数组名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[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下标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]</a:t>
            </a:r>
          </a:p>
        </p:txBody>
      </p:sp>
      <p:cxnSp>
        <p:nvCxnSpPr>
          <p:cNvPr id="13" name="直接箭头连接符 12"/>
          <p:cNvCxnSpPr>
            <a:endCxn id="5" idx="4"/>
          </p:cNvCxnSpPr>
          <p:nvPr/>
        </p:nvCxnSpPr>
        <p:spPr bwMode="auto">
          <a:xfrm rot="5400000" flipH="1" flipV="1">
            <a:off x="3281386" y="1791408"/>
            <a:ext cx="499315" cy="612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4"/>
          </p:cNvCxnSpPr>
          <p:nvPr/>
        </p:nvCxnSpPr>
        <p:spPr bwMode="auto">
          <a:xfrm flipV="1">
            <a:off x="4786314" y="1655229"/>
            <a:ext cx="849495" cy="416449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8" grpId="1" animBg="1"/>
      <p:bldP spid="9" grpId="0" animBg="1"/>
      <p:bldP spid="9" grpId="1" animBg="1"/>
      <p:bldP spid="11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核心语法</a:t>
            </a:r>
            <a:r>
              <a:rPr lang="en-US" altLang="zh-CN" dirty="0" smtClean="0"/>
              <a:t>--</a:t>
            </a:r>
            <a:r>
              <a:rPr lang="zh-CN" dirty="0" smtClean="0"/>
              <a:t>数组</a:t>
            </a:r>
            <a:r>
              <a:rPr lang="en-US" altLang="zh-CN" dirty="0" smtClean="0"/>
              <a:t>2-2</a:t>
            </a:r>
            <a:endParaRPr lang="zh-CN" altLang="en-US" dirty="0" smtClean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数组的常用属性和方法</a:t>
            </a:r>
          </a:p>
        </p:txBody>
      </p:sp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71406" y="5072074"/>
            <a:ext cx="842963" cy="400050"/>
            <a:chOff x="3786182" y="3143248"/>
            <a:chExt cx="843709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经验</a:t>
              </a:r>
            </a:p>
          </p:txBody>
        </p:sp>
        <p:pic>
          <p:nvPicPr>
            <p:cNvPr id="25632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071584" y="5500702"/>
            <a:ext cx="6500812" cy="859168"/>
          </a:xfrm>
          <a:prstGeom prst="roundRect">
            <a:avLst>
              <a:gd name="adj" fmla="val 1783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defTabSz="723900">
              <a:lnSpc>
                <a:spcPct val="13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sz="2000" b="1" dirty="0"/>
              <a:t>更多方法可查阅</a:t>
            </a:r>
            <a:r>
              <a:rPr lang="en-US" altLang="zh-CN" sz="2000" b="1" dirty="0" err="1"/>
              <a:t>JavaScrpt</a:t>
            </a:r>
            <a:r>
              <a:rPr lang="en-US" altLang="zh-CN" sz="2000" b="1" dirty="0"/>
              <a:t> Array</a:t>
            </a:r>
            <a:r>
              <a:rPr lang="zh-CN" altLang="en-US" sz="2000" b="1" dirty="0"/>
              <a:t>对象参考手册：</a:t>
            </a:r>
            <a:r>
              <a:rPr lang="en-US" altLang="zh-CN" sz="2000" b="1" dirty="0"/>
              <a:t>http://www.w3school.com.cn/js/jsref_obj_array.asp</a:t>
            </a:r>
            <a:endParaRPr lang="zh-CN" altLang="en-US" sz="2000" b="1" dirty="0"/>
          </a:p>
        </p:txBody>
      </p:sp>
      <p:grpSp>
        <p:nvGrpSpPr>
          <p:cNvPr id="3" name="组合 4"/>
          <p:cNvGrpSpPr/>
          <p:nvPr/>
        </p:nvGrpSpPr>
        <p:grpSpPr>
          <a:xfrm>
            <a:off x="2143108" y="6354786"/>
            <a:ext cx="485778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9" y="9896501"/>
              <a:ext cx="36265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rgbClr val="FBFFFE"/>
                  </a:solidFill>
                  <a:ea typeface="黑体" pitchFamily="2" charset="-122"/>
                </a:rPr>
                <a:t>4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：数组方法的应用</a:t>
              </a:r>
            </a:p>
          </p:txBody>
        </p:sp>
      </p:grpSp>
      <p:graphicFrame>
        <p:nvGraphicFramePr>
          <p:cNvPr id="13" name="Group 29"/>
          <p:cNvGraphicFramePr>
            <a:graphicFrameLocks noGrp="1"/>
          </p:cNvGraphicFramePr>
          <p:nvPr/>
        </p:nvGraphicFramePr>
        <p:xfrm>
          <a:off x="785786" y="1857364"/>
          <a:ext cx="7358114" cy="31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1571636"/>
                <a:gridCol w="4643470"/>
              </a:tblGrid>
              <a:tr h="4911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类别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名称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黑体" pitchFamily="2" charset="-122"/>
                          <a:ea typeface="黑体" pitchFamily="2" charset="-122"/>
                          <a:cs typeface="Times New Roman"/>
                        </a:rPr>
                        <a:t>描述</a:t>
                      </a:r>
                      <a:endParaRPr lang="zh-CN" sz="2000" kern="100" dirty="0">
                        <a:solidFill>
                          <a:schemeClr val="bg1"/>
                        </a:solidFill>
                        <a:latin typeface="黑体" pitchFamily="2" charset="-122"/>
                        <a:ea typeface="黑体" pitchFamily="2" charset="-122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420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j-lt"/>
                          <a:ea typeface="+mn-ea"/>
                          <a:cs typeface="Times New Roman"/>
                        </a:rPr>
                        <a:t>length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设置或返回数组中元素的数目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045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方法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+mj-lt"/>
                          <a:ea typeface="+mn-ea"/>
                          <a:cs typeface="Times New Roman"/>
                        </a:rPr>
                        <a:t>join( 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+mj-lt"/>
                          <a:ea typeface="+mn-ea"/>
                          <a:cs typeface="Times New Roman"/>
                        </a:rPr>
                        <a:t>把数组的所有元素放入一个字符串，通过一个的分隔符进行分隔</a:t>
                      </a: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023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sort()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对数组排序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045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push()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latin typeface="+mj-lt"/>
                          <a:ea typeface="+mn-ea"/>
                          <a:cs typeface="Times New Roman"/>
                        </a:rPr>
                        <a:t>向数组末尾添加一个或更多</a:t>
                      </a:r>
                      <a:r>
                        <a:rPr lang="zh-CN" altLang="en-US" sz="1800" b="1" kern="100" baseline="0" dirty="0" smtClean="0">
                          <a:latin typeface="+mj-lt"/>
                          <a:ea typeface="+mn-ea"/>
                          <a:cs typeface="Times New Roman"/>
                        </a:rPr>
                        <a:t> 元素，并返回新的长度</a:t>
                      </a:r>
                      <a:endParaRPr lang="zh-CN" sz="1800" b="1" kern="100" dirty="0"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48527" marR="48527" marT="0" marB="0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核心语法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运算符号</a:t>
            </a:r>
          </a:p>
        </p:txBody>
      </p:sp>
      <p:graphicFrame>
        <p:nvGraphicFramePr>
          <p:cNvPr id="5" name="Group 29"/>
          <p:cNvGraphicFramePr>
            <a:graphicFrameLocks noGrp="1"/>
          </p:cNvGraphicFramePr>
          <p:nvPr/>
        </p:nvGraphicFramePr>
        <p:xfrm>
          <a:off x="714348" y="1428736"/>
          <a:ext cx="7429552" cy="392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  <a:gridCol w="5072098"/>
              </a:tblGrid>
              <a:tr h="6403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类型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1034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算术运算符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+</a:t>
                      </a:r>
                      <a:r>
                        <a:rPr lang="zh-CN" altLang="en-US" b="1" baseline="0" dirty="0" smtClean="0"/>
                        <a:t>    </a:t>
                      </a:r>
                      <a:r>
                        <a:rPr lang="en-US" altLang="zh-CN" b="1" baseline="0" dirty="0" smtClean="0"/>
                        <a:t>-</a:t>
                      </a:r>
                      <a:r>
                        <a:rPr lang="zh-CN" altLang="en-US" b="1" baseline="0" dirty="0" smtClean="0"/>
                        <a:t>   *    </a:t>
                      </a:r>
                      <a:r>
                        <a:rPr lang="en-US" altLang="zh-CN" b="1" baseline="0" dirty="0" smtClean="0"/>
                        <a:t>/</a:t>
                      </a:r>
                      <a:r>
                        <a:rPr lang="zh-CN" altLang="en-US" b="1" baseline="0" dirty="0" smtClean="0"/>
                        <a:t>    </a:t>
                      </a:r>
                      <a:r>
                        <a:rPr lang="en-US" altLang="zh-CN" b="1" baseline="0" dirty="0" smtClean="0"/>
                        <a:t>%</a:t>
                      </a:r>
                      <a:r>
                        <a:rPr lang="zh-CN" altLang="en-US" b="1" baseline="0" dirty="0" smtClean="0"/>
                        <a:t>    </a:t>
                      </a:r>
                      <a:r>
                        <a:rPr lang="en-US" altLang="zh-CN" b="1" baseline="0" dirty="0" smtClean="0"/>
                        <a:t>++</a:t>
                      </a:r>
                      <a:r>
                        <a:rPr lang="zh-CN" altLang="en-US" b="1" baseline="0" dirty="0" smtClean="0"/>
                        <a:t>    </a:t>
                      </a:r>
                      <a:r>
                        <a:rPr lang="en-US" altLang="zh-CN" b="1" baseline="0" dirty="0" smtClean="0"/>
                        <a:t>--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859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赋值运算符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=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48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比较运算符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/>
                        <a:t>&gt;</a:t>
                      </a:r>
                      <a:r>
                        <a:rPr lang="zh-CN" altLang="en-US" b="1" dirty="0" smtClean="0"/>
                        <a:t>    </a:t>
                      </a:r>
                      <a:r>
                        <a:rPr lang="en-US" altLang="zh-CN" b="1" dirty="0" smtClean="0"/>
                        <a:t>&lt;</a:t>
                      </a:r>
                      <a:r>
                        <a:rPr lang="zh-CN" altLang="en-US" b="1" dirty="0" smtClean="0"/>
                        <a:t>     </a:t>
                      </a:r>
                      <a:r>
                        <a:rPr lang="en-US" altLang="zh-CN" b="1" dirty="0" smtClean="0"/>
                        <a:t>&gt;=</a:t>
                      </a:r>
                      <a:r>
                        <a:rPr lang="zh-CN" altLang="en-US" b="1" dirty="0" smtClean="0"/>
                        <a:t>      </a:t>
                      </a:r>
                      <a:r>
                        <a:rPr lang="en-US" altLang="zh-CN" b="1" dirty="0" smtClean="0"/>
                        <a:t>&lt;=</a:t>
                      </a:r>
                      <a:r>
                        <a:rPr lang="zh-CN" altLang="en-US" b="1" dirty="0" smtClean="0"/>
                        <a:t>     </a:t>
                      </a:r>
                      <a:r>
                        <a:rPr lang="en-US" altLang="zh-CN" b="1" dirty="0" smtClean="0"/>
                        <a:t>==</a:t>
                      </a:r>
                      <a:r>
                        <a:rPr lang="zh-CN" altLang="en-US" b="1" dirty="0" smtClean="0"/>
                        <a:t>    </a:t>
                      </a:r>
                      <a:r>
                        <a:rPr lang="en-US" altLang="zh-CN" b="1" dirty="0" smtClean="0"/>
                        <a:t>!=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113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逻辑运算符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||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</a:t>
                      </a:r>
                      <a:r>
                        <a:rPr lang="en-US" altLang="zh-CN" b="1" dirty="0" smtClean="0"/>
                        <a:t>!</a:t>
                      </a:r>
                      <a:endParaRPr lang="zh-CN" altLang="en-US" b="1" dirty="0"/>
                    </a:p>
                  </a:txBody>
                  <a:tcPr marL="88146" marR="88146" anchor="ctr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核心语法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逻辑控制语句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4254" y="1276351"/>
            <a:ext cx="8137525" cy="289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dirty="0">
                <a:latin typeface="+mn-lt"/>
                <a:ea typeface="+mn-ea"/>
              </a:rPr>
              <a:t>if</a:t>
            </a:r>
            <a:r>
              <a:rPr lang="zh-CN" altLang="en-US" sz="2800" b="1" dirty="0">
                <a:latin typeface="+mn-lt"/>
                <a:ea typeface="+mn-ea"/>
              </a:rPr>
              <a:t>条件语句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dirty="0">
                <a:latin typeface="+mn-lt"/>
                <a:ea typeface="+mn-ea"/>
              </a:rPr>
              <a:t>switch</a:t>
            </a:r>
            <a:r>
              <a:rPr lang="zh-CN" altLang="en-US" sz="2800" b="1" dirty="0">
                <a:latin typeface="+mn-lt"/>
                <a:ea typeface="+mn-ea"/>
              </a:rPr>
              <a:t>多分支语句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en-US" altLang="zh-CN" sz="2800" b="1" dirty="0">
                <a:latin typeface="+mn-lt"/>
                <a:ea typeface="+mn-ea"/>
              </a:rPr>
              <a:t>for</a:t>
            </a:r>
            <a:r>
              <a:rPr lang="zh-CN" altLang="en-US" sz="2800" b="1" dirty="0">
                <a:latin typeface="+mn-lt"/>
                <a:ea typeface="+mn-ea"/>
              </a:rPr>
              <a:t>、</a:t>
            </a:r>
            <a:r>
              <a:rPr lang="en-US" altLang="zh-CN" sz="2800" b="1" dirty="0">
                <a:latin typeface="+mn-lt"/>
                <a:ea typeface="+mn-ea"/>
              </a:rPr>
              <a:t>while</a:t>
            </a:r>
            <a:r>
              <a:rPr lang="zh-CN" altLang="en-US" sz="2800" b="1" dirty="0">
                <a:latin typeface="+mn-lt"/>
                <a:ea typeface="+mn-ea"/>
              </a:rPr>
              <a:t>循环语句</a:t>
            </a: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Blip>
                <a:blip r:embed="rId4"/>
              </a:buBlip>
              <a:defRPr/>
            </a:pPr>
            <a:endParaRPr lang="en-US" altLang="zh-CN" sz="2800" b="1" kern="0" dirty="0">
              <a:latin typeface="+mn-lt"/>
              <a:ea typeface="+mn-ea"/>
            </a:endParaRPr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auto">
          <a:xfrm>
            <a:off x="1143001" y="1857364"/>
            <a:ext cx="4003675" cy="2992458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if(</a:t>
            </a:r>
            <a:r>
              <a:rPr lang="zh-CN" altLang="en-US" b="1" dirty="0" smtClean="0">
                <a:solidFill>
                  <a:srgbClr val="0070C0"/>
                </a:solidFill>
              </a:rPr>
              <a:t>条件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  //JavaScript</a:t>
            </a:r>
            <a:r>
              <a:rPr lang="zh-CN" altLang="en-US" b="1" dirty="0" smtClean="0"/>
              <a:t>代码</a:t>
            </a:r>
            <a:r>
              <a:rPr lang="en-US" altLang="zh-CN" b="1" dirty="0" smtClean="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}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else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 //JavaScript</a:t>
            </a:r>
            <a:r>
              <a:rPr lang="zh-CN" altLang="en-US" b="1" dirty="0" smtClean="0"/>
              <a:t>代码</a:t>
            </a:r>
            <a:r>
              <a:rPr lang="en-US" altLang="zh-CN" b="1" dirty="0" smtClean="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sp>
        <p:nvSpPr>
          <p:cNvPr id="6" name="AutoShape 12"/>
          <p:cNvSpPr>
            <a:spLocks noChangeArrowheads="1"/>
          </p:cNvSpPr>
          <p:nvPr/>
        </p:nvSpPr>
        <p:spPr bwMode="auto">
          <a:xfrm>
            <a:off x="1142976" y="2446024"/>
            <a:ext cx="4000528" cy="405481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switch (</a:t>
            </a:r>
            <a:r>
              <a:rPr lang="zh-CN" altLang="en-US" b="1" dirty="0" smtClean="0">
                <a:solidFill>
                  <a:srgbClr val="0070C0"/>
                </a:solidFill>
              </a:rPr>
              <a:t>表达式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{         case </a:t>
            </a:r>
            <a:r>
              <a:rPr lang="zh-CN" altLang="en-US" b="1" dirty="0" smtClean="0"/>
              <a:t>常量</a:t>
            </a:r>
            <a:r>
              <a:rPr lang="en-US" altLang="zh-CN" b="1" dirty="0" smtClean="0"/>
              <a:t>1 :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	   JavaScript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1;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	   break;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	case </a:t>
            </a:r>
            <a:r>
              <a:rPr lang="zh-CN" altLang="en-US" b="1" dirty="0" smtClean="0"/>
              <a:t>常量</a:t>
            </a:r>
            <a:r>
              <a:rPr lang="en-US" altLang="zh-CN" b="1" dirty="0" smtClean="0"/>
              <a:t>2 :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	   JavaScript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2;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	   break;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	...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	default :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                JavaScript</a:t>
            </a:r>
            <a:r>
              <a:rPr lang="zh-CN" altLang="en-US" b="1" dirty="0" smtClean="0"/>
              <a:t>语句</a:t>
            </a:r>
            <a:r>
              <a:rPr lang="en-US" altLang="zh-CN" b="1" dirty="0" smtClean="0"/>
              <a:t>3;    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sp>
        <p:nvSpPr>
          <p:cNvPr id="7" name="AutoShape 13"/>
          <p:cNvSpPr>
            <a:spLocks noChangeArrowheads="1"/>
          </p:cNvSpPr>
          <p:nvPr/>
        </p:nvSpPr>
        <p:spPr bwMode="auto">
          <a:xfrm>
            <a:off x="1142976" y="3000372"/>
            <a:ext cx="4000528" cy="335952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for(</a:t>
            </a:r>
            <a:r>
              <a:rPr lang="zh-CN" altLang="en-US" b="1" dirty="0" smtClean="0">
                <a:solidFill>
                  <a:srgbClr val="0070C0"/>
                </a:solidFill>
              </a:rPr>
              <a:t>初始化</a:t>
            </a:r>
            <a:r>
              <a:rPr lang="en-US" altLang="zh-CN" b="1" dirty="0" smtClean="0">
                <a:solidFill>
                  <a:srgbClr val="0070C0"/>
                </a:solidFill>
              </a:rPr>
              <a:t>;  </a:t>
            </a:r>
            <a:r>
              <a:rPr lang="zh-CN" altLang="en-US" b="1" dirty="0" smtClean="0">
                <a:solidFill>
                  <a:srgbClr val="0070C0"/>
                </a:solidFill>
              </a:rPr>
              <a:t>条件</a:t>
            </a:r>
            <a:r>
              <a:rPr lang="en-US" altLang="zh-CN" b="1" dirty="0" smtClean="0">
                <a:solidFill>
                  <a:srgbClr val="0070C0"/>
                </a:solidFill>
              </a:rPr>
              <a:t>;  </a:t>
            </a:r>
            <a:r>
              <a:rPr lang="zh-CN" altLang="en-US" b="1" dirty="0" smtClean="0">
                <a:solidFill>
                  <a:srgbClr val="0070C0"/>
                </a:solidFill>
              </a:rPr>
              <a:t>增量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   JavaScript</a:t>
            </a:r>
            <a:r>
              <a:rPr lang="zh-CN" altLang="en-US" b="1" dirty="0" smtClean="0"/>
              <a:t>代码</a:t>
            </a:r>
            <a:r>
              <a:rPr lang="en-US" altLang="zh-CN" b="1" dirty="0" smtClean="0"/>
              <a:t>;</a:t>
            </a:r>
            <a:br>
              <a:rPr lang="en-US" altLang="zh-CN" b="1" dirty="0" smtClean="0"/>
            </a:br>
            <a:r>
              <a:rPr lang="en-US" altLang="zh-CN" b="1" dirty="0" smtClean="0"/>
              <a:t> }</a:t>
            </a:r>
          </a:p>
          <a:p>
            <a:pPr algn="l">
              <a:lnSpc>
                <a:spcPct val="130000"/>
              </a:lnSpc>
            </a:pPr>
            <a:endParaRPr lang="en-US" altLang="zh-CN" b="1" dirty="0" smtClean="0"/>
          </a:p>
          <a:p>
            <a:pPr algn="l">
              <a:lnSpc>
                <a:spcPct val="13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while(</a:t>
            </a:r>
            <a:r>
              <a:rPr lang="zh-CN" altLang="en-US" b="1" dirty="0" smtClean="0">
                <a:solidFill>
                  <a:srgbClr val="0070C0"/>
                </a:solidFill>
              </a:rPr>
              <a:t>条件</a:t>
            </a:r>
            <a:r>
              <a:rPr lang="en-US" altLang="zh-CN" b="1" dirty="0" smtClean="0">
                <a:solidFill>
                  <a:srgbClr val="0070C0"/>
                </a:solidFill>
              </a:rPr>
              <a:t>)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{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 JavaScript</a:t>
            </a:r>
            <a:r>
              <a:rPr lang="zh-CN" altLang="en-US" b="1" dirty="0" smtClean="0"/>
              <a:t>代码</a:t>
            </a:r>
            <a:r>
              <a:rPr lang="en-US" altLang="zh-CN" b="1" dirty="0" smtClean="0"/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zh-CN" b="1" dirty="0" smtClean="0"/>
              <a:t>}</a:t>
            </a:r>
            <a:endParaRPr lang="en-US" altLang="zh-CN" b="1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核心语法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循环中断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break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continue</a:t>
            </a:r>
            <a:endParaRPr lang="zh-CN" altLang="en-US" dirty="0" smtClean="0"/>
          </a:p>
        </p:txBody>
      </p:sp>
      <p:sp>
        <p:nvSpPr>
          <p:cNvPr id="4" name="AutoShape 9"/>
          <p:cNvSpPr>
            <a:spLocks noChangeArrowheads="1"/>
          </p:cNvSpPr>
          <p:nvPr/>
        </p:nvSpPr>
        <p:spPr bwMode="auto">
          <a:xfrm>
            <a:off x="214282" y="2214554"/>
            <a:ext cx="5000660" cy="34299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 type="text/javascript"&gt;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 i=0;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for(i=0;i&lt;=5;i++){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if(i==3){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break;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document.write("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这个数字是：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"+i+"&lt;br/&gt;");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&lt;/script&gt;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30724" name="Picture 4" descr="循环中断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2643199"/>
            <a:ext cx="37179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214282" y="2928934"/>
            <a:ext cx="5000659" cy="3333220"/>
          </a:xfrm>
          <a:prstGeom prst="roundRect">
            <a:avLst>
              <a:gd name="adj" fmla="val 18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 type="text/javascript"&gt;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var i=0;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for(i=0;i&lt;=5;i++){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if(i==3){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continue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 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document.write("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这个数字是：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"+i+"&lt;br/&gt;");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&lt;/script&gt;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pic>
        <p:nvPicPr>
          <p:cNvPr id="30725" name="Picture 5" descr="循环中断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3714752"/>
            <a:ext cx="3252787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核心语法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注释</a:t>
            </a:r>
          </a:p>
        </p:txBody>
      </p:sp>
      <p:sp>
        <p:nvSpPr>
          <p:cNvPr id="29699" name="AutoShape 7"/>
          <p:cNvSpPr>
            <a:spLocks noChangeArrowheads="1"/>
          </p:cNvSpPr>
          <p:nvPr/>
        </p:nvSpPr>
        <p:spPr bwMode="auto">
          <a:xfrm>
            <a:off x="785813" y="2097088"/>
            <a:ext cx="7464425" cy="50056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alert("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恭喜你！注册会员成功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");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在页同上弹出注册会员成功的提示框</a:t>
            </a:r>
          </a:p>
        </p:txBody>
      </p:sp>
      <p:sp>
        <p:nvSpPr>
          <p:cNvPr id="29700" name="AutoShape 9"/>
          <p:cNvSpPr>
            <a:spLocks noChangeArrowheads="1"/>
          </p:cNvSpPr>
          <p:nvPr/>
        </p:nvSpPr>
        <p:spPr bwMode="auto">
          <a:xfrm>
            <a:off x="785813" y="4209257"/>
            <a:ext cx="7500963" cy="157719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/*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使用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for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循环运行“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document.write("&lt;h3&gt;Hello World&lt;/h3&gt;");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5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次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使用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document.write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在页面上输出“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Hello World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” 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*/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4254" y="1142984"/>
            <a:ext cx="7059946" cy="65498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黑体" pitchFamily="2" charset="-122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 smtClean="0">
                <a:latin typeface="+mn-lt"/>
                <a:ea typeface="+mn-ea"/>
              </a:rPr>
              <a:t>单行注释以 </a:t>
            </a:r>
            <a:r>
              <a:rPr lang="en-US" altLang="zh-CN" sz="2800" b="1" dirty="0" smtClean="0">
                <a:latin typeface="+mn-lt"/>
                <a:ea typeface="+mn-ea"/>
              </a:rPr>
              <a:t>// </a:t>
            </a:r>
            <a:r>
              <a:rPr lang="zh-CN" altLang="en-US" sz="2800" b="1" dirty="0" smtClean="0">
                <a:latin typeface="+mn-lt"/>
                <a:ea typeface="+mn-ea"/>
              </a:rPr>
              <a:t>开始，以行末结束，例如：</a:t>
            </a:r>
          </a:p>
        </p:txBody>
      </p:sp>
      <p:sp>
        <p:nvSpPr>
          <p:cNvPr id="29702" name="矩形 8"/>
          <p:cNvSpPr>
            <a:spLocks noChangeArrowheads="1"/>
          </p:cNvSpPr>
          <p:nvPr/>
        </p:nvSpPr>
        <p:spPr bwMode="auto">
          <a:xfrm>
            <a:off x="784254" y="2786058"/>
            <a:ext cx="7715250" cy="1301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多行注释以 </a:t>
            </a:r>
            <a:r>
              <a:rPr lang="en-US" altLang="zh-CN" sz="2800" b="1" dirty="0" smtClean="0">
                <a:latin typeface="+mn-lt"/>
                <a:ea typeface="+mn-ea"/>
              </a:rPr>
              <a:t>/* </a:t>
            </a:r>
            <a:r>
              <a:rPr lang="zh-CN" altLang="en-US" sz="2800" b="1" dirty="0" smtClean="0">
                <a:latin typeface="+mn-lt"/>
                <a:ea typeface="+mn-ea"/>
              </a:rPr>
              <a:t>开始，以 *</a:t>
            </a:r>
            <a:r>
              <a:rPr lang="en-US" altLang="zh-CN" sz="2800" b="1" dirty="0" smtClean="0">
                <a:latin typeface="+mn-lt"/>
                <a:ea typeface="+mn-ea"/>
              </a:rPr>
              <a:t>/ </a:t>
            </a:r>
            <a:r>
              <a:rPr lang="zh-CN" altLang="en-US" sz="2800" b="1" dirty="0" smtClean="0">
                <a:latin typeface="+mn-lt"/>
                <a:ea typeface="+mn-ea"/>
              </a:rPr>
              <a:t>结束，符号 </a:t>
            </a:r>
            <a:r>
              <a:rPr lang="en-US" altLang="zh-CN" sz="2800" b="1" dirty="0" smtClean="0">
                <a:latin typeface="+mn-lt"/>
                <a:ea typeface="+mn-ea"/>
              </a:rPr>
              <a:t>/*…… */ </a:t>
            </a:r>
            <a:r>
              <a:rPr lang="zh-CN" altLang="en-US" sz="2800" b="1" dirty="0" smtClean="0">
                <a:latin typeface="+mn-lt"/>
                <a:ea typeface="+mn-ea"/>
              </a:rPr>
              <a:t>指示中间的语句是该程序中的注释。例如：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本章目标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掌握脚本的基本结构</a:t>
            </a:r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的组成</a:t>
            </a:r>
          </a:p>
          <a:p>
            <a:r>
              <a:rPr lang="zh-CN" altLang="en-US" dirty="0" smtClean="0"/>
              <a:t>掌握</a:t>
            </a:r>
            <a:r>
              <a:rPr lang="en-US" altLang="zh-CN" dirty="0" smtClean="0"/>
              <a:t>JavaScript</a:t>
            </a:r>
            <a:r>
              <a:rPr lang="zh-CN" altLang="en-US" dirty="0" smtClean="0"/>
              <a:t>的基本语法</a:t>
            </a:r>
          </a:p>
          <a:p>
            <a:r>
              <a:rPr lang="zh-CN" altLang="en-US" dirty="0" smtClean="0"/>
              <a:t>会定义和使用函数</a:t>
            </a:r>
          </a:p>
          <a:p>
            <a:r>
              <a:rPr lang="zh-CN" altLang="en-US" dirty="0" smtClean="0"/>
              <a:t>会使用工具进行代码调试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38" y="2286000"/>
            <a:ext cx="7143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38" y="2928938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38" y="3500438"/>
            <a:ext cx="71437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  <p:pic>
        <p:nvPicPr>
          <p:cNvPr id="9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64" y="2994980"/>
            <a:ext cx="643477" cy="6483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核心语法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常用的输入</a:t>
            </a:r>
            <a:r>
              <a:rPr lang="en-US" altLang="zh-CN" dirty="0" smtClean="0"/>
              <a:t>/</a:t>
            </a:r>
            <a:r>
              <a:rPr lang="zh-CN" altLang="en-US" dirty="0" smtClean="0"/>
              <a:t>输出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alert()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alert(“</a:t>
            </a:r>
            <a:r>
              <a:rPr lang="zh-CN" altLang="en-US" dirty="0" smtClean="0"/>
              <a:t>提示信息</a:t>
            </a:r>
            <a:r>
              <a:rPr lang="en-US" altLang="zh-CN" dirty="0" smtClean="0"/>
              <a:t>”);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prompt()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prompt(“</a:t>
            </a:r>
            <a:r>
              <a:rPr lang="zh-CN" altLang="en-US" dirty="0" smtClean="0"/>
              <a:t>提示信息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输入框的默认信息</a:t>
            </a:r>
            <a:r>
              <a:rPr lang="en-US" altLang="zh-CN" dirty="0" smtClean="0"/>
              <a:t>”);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prompt(“</a:t>
            </a:r>
            <a:r>
              <a:rPr lang="zh-CN" altLang="en-US" dirty="0" smtClean="0"/>
              <a:t>请输入姓名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张三</a:t>
            </a:r>
            <a:r>
              <a:rPr lang="en-US" altLang="zh-CN" dirty="0" smtClean="0"/>
              <a:t>”);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/>
              <a:t>prompt(“</a:t>
            </a:r>
            <a:r>
              <a:rPr lang="zh-CN" altLang="en-US" dirty="0" smtClean="0"/>
              <a:t>请输入姓名</a:t>
            </a:r>
            <a:r>
              <a:rPr lang="en-US" altLang="zh-CN" dirty="0" smtClean="0"/>
              <a:t>”);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1857356" y="6140472"/>
            <a:ext cx="664373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5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6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7" name="TextBox 33"/>
            <p:cNvSpPr txBox="1">
              <a:spLocks noChangeArrowheads="1"/>
            </p:cNvSpPr>
            <p:nvPr/>
          </p:nvSpPr>
          <p:spPr bwMode="auto">
            <a:xfrm>
              <a:off x="2903625" y="9896501"/>
              <a:ext cx="45090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rgbClr val="FBFFFE"/>
                  </a:solidFill>
                  <a:ea typeface="黑体" pitchFamily="2" charset="-122"/>
                </a:rPr>
                <a:t>5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：根据输入次数打印出</a:t>
              </a:r>
              <a:r>
                <a:rPr lang="en-US" altLang="zh-CN" b="1" dirty="0" err="1">
                  <a:solidFill>
                    <a:srgbClr val="FBFFFE"/>
                  </a:solidFill>
                  <a:ea typeface="黑体" pitchFamily="2" charset="-122"/>
                </a:rPr>
                <a:t>HelloWorld</a:t>
              </a:r>
              <a:endParaRPr lang="zh-CN" altLang="en-US" b="1" dirty="0">
                <a:solidFill>
                  <a:srgbClr val="FBFFFE"/>
                </a:solidFill>
                <a:ea typeface="黑体" pitchFamily="2" charset="-122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核心语法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语法约定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代码区分大小写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变量、对象和函数的名称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分号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统计字符串的个数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SzPct val="8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buSzPct val="100000"/>
              <a:buFont typeface="Wingdings" pitchFamily="2" charset="2"/>
              <a:buBlip>
                <a:blip r:embed="rId4"/>
              </a:buBlip>
              <a:defRPr/>
            </a:pPr>
            <a:r>
              <a:rPr lang="zh-CN" altLang="en-US" dirty="0" smtClean="0"/>
              <a:t>统计包含“</a:t>
            </a:r>
            <a:r>
              <a:rPr lang="en-US" altLang="en-US" dirty="0" smtClean="0"/>
              <a:t>a</a:t>
            </a:r>
            <a:r>
              <a:rPr lang="zh-CN" altLang="en-US" dirty="0" smtClean="0"/>
              <a:t>”或“</a:t>
            </a:r>
            <a:r>
              <a:rPr lang="en-US" altLang="en-US" dirty="0" smtClean="0"/>
              <a:t>A</a:t>
            </a:r>
            <a:r>
              <a:rPr lang="zh-CN" altLang="en-US" dirty="0" smtClean="0"/>
              <a:t>”的字符串的个数</a:t>
            </a:r>
            <a:endParaRPr lang="en-US" altLang="zh-CN" dirty="0" smtClean="0"/>
          </a:p>
          <a:p>
            <a:pPr marL="342900" lvl="1" indent="-342900">
              <a:lnSpc>
                <a:spcPct val="150000"/>
              </a:lnSpc>
              <a:buFont typeface="Wingdings" pitchFamily="2" charset="2"/>
              <a:buBlip>
                <a:blip r:embed="rId5"/>
              </a:buBlip>
              <a:defRPr/>
            </a:pPr>
            <a:endParaRPr lang="en-US" altLang="zh-CN" sz="2800" dirty="0" smtClean="0">
              <a:cs typeface="+mn-cs"/>
            </a:endParaRPr>
          </a:p>
          <a:p>
            <a:pPr marL="342900" lvl="1" indent="-342900">
              <a:lnSpc>
                <a:spcPct val="150000"/>
              </a:lnSpc>
              <a:buSzPct val="80000"/>
              <a:buBlip>
                <a:blip r:embed="rId3"/>
              </a:buBlip>
              <a:defRPr/>
            </a:pPr>
            <a:r>
              <a:rPr lang="zh-CN" altLang="en-US" sz="2800" dirty="0" smtClean="0">
                <a:cs typeface="+mn-cs"/>
              </a:rPr>
              <a:t>使用</a:t>
            </a:r>
            <a:r>
              <a:rPr lang="en-US" altLang="en-US" sz="2800" dirty="0" err="1" smtClean="0">
                <a:cs typeface="+mn-cs"/>
              </a:rPr>
              <a:t>toLowerCase</a:t>
            </a:r>
            <a:r>
              <a:rPr lang="en-US" altLang="en-US" sz="2800" dirty="0" smtClean="0">
                <a:cs typeface="+mn-cs"/>
              </a:rPr>
              <a:t>()</a:t>
            </a:r>
            <a:r>
              <a:rPr lang="zh-CN" altLang="en-US" sz="2800" dirty="0" smtClean="0">
                <a:cs typeface="+mn-cs"/>
              </a:rPr>
              <a:t>将字符串转化为小写</a:t>
            </a:r>
            <a:endParaRPr lang="en-US" altLang="zh-CN" sz="2800" dirty="0" smtClean="0"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dirty="0" smtClean="0"/>
          </a:p>
          <a:p>
            <a:pPr lvl="1">
              <a:lnSpc>
                <a:spcPct val="150000"/>
              </a:lnSpc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2786050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sp>
          <p:nvSpPr>
            <p:cNvPr id="11" name="TextBox 9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25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分钟</a:t>
              </a:r>
            </a:p>
          </p:txBody>
        </p:sp>
      </p:grpSp>
      <p:grpSp>
        <p:nvGrpSpPr>
          <p:cNvPr id="3" name="组合 28"/>
          <p:cNvGrpSpPr>
            <a:grpSpLocks/>
          </p:cNvGrpSpPr>
          <p:nvPr/>
        </p:nvGrpSpPr>
        <p:grpSpPr bwMode="auto">
          <a:xfrm>
            <a:off x="71406" y="2824163"/>
            <a:ext cx="985837" cy="461962"/>
            <a:chOff x="3786182" y="3824735"/>
            <a:chExt cx="986585" cy="461521"/>
          </a:xfrm>
        </p:grpSpPr>
        <p:sp>
          <p:nvSpPr>
            <p:cNvPr id="13" name="TextBox 12"/>
            <p:cNvSpPr txBox="1"/>
            <p:nvPr/>
          </p:nvSpPr>
          <p:spPr>
            <a:xfrm>
              <a:off x="4072149" y="3854868"/>
              <a:ext cx="700618" cy="401255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提示</a:t>
              </a:r>
            </a:p>
          </p:txBody>
        </p:sp>
        <p:pic>
          <p:nvPicPr>
            <p:cNvPr id="32779" name="Picture 2" descr="C:\Users\meng.zhang\Desktop\ACCP7.0模版图标规范\s-3.png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3786182" y="3824735"/>
              <a:ext cx="381854" cy="461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71406" y="879475"/>
            <a:ext cx="928688" cy="40640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练习</a:t>
              </a:r>
            </a:p>
          </p:txBody>
        </p:sp>
        <p:pic>
          <p:nvPicPr>
            <p:cNvPr id="32777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4" name="图片 13" descr="图1.14.BMP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00250" y="2857500"/>
            <a:ext cx="4578350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1.15607E-6 L 0.00313 0.14358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什么是函数</a:t>
            </a:r>
          </a:p>
        </p:txBody>
      </p:sp>
      <p:sp>
        <p:nvSpPr>
          <p:cNvPr id="4" name="Rectangle 35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859712" cy="50101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/>
              <a:t>函数的含义：类似于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中的方法，是完成特定任务的代码语句块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/>
              <a:t>使用更简单：不用定义属于某个类，直接使用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zh-CN" altLang="en-US" dirty="0" smtClean="0"/>
              <a:t>函数分类：系统函数和自定义函数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常用系统函数</a:t>
            </a:r>
          </a:p>
        </p:txBody>
      </p:sp>
      <p:sp>
        <p:nvSpPr>
          <p:cNvPr id="4" name="Rectangle 30"/>
          <p:cNvSpPr txBox="1">
            <a:spLocks noChangeArrowheads="1"/>
          </p:cNvSpPr>
          <p:nvPr/>
        </p:nvSpPr>
        <p:spPr bwMode="auto">
          <a:xfrm>
            <a:off x="784254" y="1276351"/>
            <a:ext cx="7959725" cy="49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parseInt (</a:t>
            </a:r>
            <a:r>
              <a:rPr lang="zh-CN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"</a:t>
            </a:r>
            <a:r>
              <a:rPr lang="zh-CN" altLang="en-US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字符串</a:t>
            </a:r>
            <a:r>
              <a:rPr lang="zh-CN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"</a:t>
            </a: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)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将</a:t>
            </a:r>
            <a:r>
              <a:rPr lang="zh-CN" altLang="en-US" sz="2400" b="1" dirty="0">
                <a:latin typeface="+mn-lt"/>
                <a:ea typeface="+mn-ea"/>
              </a:rPr>
              <a:t>字符串转换为整型数字 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如</a:t>
            </a:r>
            <a:r>
              <a:rPr lang="en-US" altLang="zh-CN" sz="2400" b="1" dirty="0" err="1" smtClean="0">
                <a:latin typeface="+mn-lt"/>
                <a:ea typeface="+mn-ea"/>
              </a:rPr>
              <a:t>: parseInt (</a:t>
            </a:r>
            <a:r>
              <a:rPr lang="zh-CN" altLang="zh-CN" sz="2400" b="1" dirty="0" err="1" smtClean="0">
                <a:latin typeface="+mn-lt"/>
                <a:ea typeface="+mn-ea"/>
              </a:rPr>
              <a:t>"</a:t>
            </a:r>
            <a:r>
              <a:rPr lang="en-US" altLang="zh-CN" sz="2400" b="1" dirty="0" err="1" smtClean="0">
                <a:latin typeface="+mn-lt"/>
                <a:ea typeface="+mn-ea"/>
              </a:rPr>
              <a:t>86</a:t>
            </a:r>
            <a:r>
              <a:rPr lang="zh-CN" altLang="zh-CN" sz="2400" b="1" dirty="0" err="1" smtClean="0">
                <a:latin typeface="+mn-lt"/>
                <a:ea typeface="+mn-ea"/>
              </a:rPr>
              <a:t>"</a:t>
            </a:r>
            <a:r>
              <a:rPr lang="en-US" altLang="zh-CN" sz="2400" b="1" dirty="0" err="1" smtClean="0">
                <a:latin typeface="+mn-lt"/>
                <a:ea typeface="+mn-ea"/>
              </a:rPr>
              <a:t>)</a:t>
            </a:r>
            <a:r>
              <a:rPr lang="zh-CN" altLang="en-US" sz="2400" b="1" dirty="0" err="1" smtClean="0">
                <a:latin typeface="+mn-lt"/>
                <a:ea typeface="+mn-ea"/>
              </a:rPr>
              <a:t>将字符串“</a:t>
            </a:r>
            <a:r>
              <a:rPr lang="en-US" altLang="zh-CN" sz="2400" b="1" dirty="0" err="1" smtClean="0">
                <a:latin typeface="+mn-lt"/>
                <a:ea typeface="+mn-ea"/>
              </a:rPr>
              <a:t>86”</a:t>
            </a:r>
            <a:r>
              <a:rPr lang="zh-CN" altLang="en-US" sz="2400" b="1" dirty="0" err="1" smtClean="0">
                <a:latin typeface="+mn-lt"/>
                <a:ea typeface="+mn-ea"/>
              </a:rPr>
              <a:t>转换为整型值</a:t>
            </a:r>
            <a:r>
              <a:rPr lang="en-US" altLang="zh-CN" sz="2400" b="1" dirty="0" err="1" smtClean="0">
                <a:latin typeface="+mn-lt"/>
                <a:ea typeface="+mn-ea"/>
              </a:rPr>
              <a:t>86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p</a:t>
            </a:r>
            <a:r>
              <a:rPr lang="en-US" altLang="en-US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arseFloat</a:t>
            </a: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(</a:t>
            </a:r>
            <a:r>
              <a:rPr lang="zh-CN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"</a:t>
            </a:r>
            <a:r>
              <a:rPr lang="zh-CN" altLang="en-US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字符串</a:t>
            </a:r>
            <a:r>
              <a:rPr lang="zh-CN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"</a:t>
            </a: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)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将字符串转换为浮点型数字 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如</a:t>
            </a:r>
            <a:r>
              <a:rPr lang="en-US" altLang="zh-CN" sz="2400" b="1" dirty="0" err="1" smtClean="0">
                <a:latin typeface="+mn-lt"/>
                <a:ea typeface="+mn-ea"/>
              </a:rPr>
              <a:t>: parseFloat(</a:t>
            </a:r>
            <a:r>
              <a:rPr lang="zh-CN" altLang="zh-CN" sz="2400" b="1" dirty="0" err="1" smtClean="0">
                <a:latin typeface="+mn-lt"/>
                <a:ea typeface="+mn-ea"/>
              </a:rPr>
              <a:t>"</a:t>
            </a:r>
            <a:r>
              <a:rPr lang="en-US" altLang="zh-CN" sz="2400" b="1" dirty="0" err="1" smtClean="0">
                <a:latin typeface="+mn-lt"/>
                <a:ea typeface="+mn-ea"/>
              </a:rPr>
              <a:t>34.45</a:t>
            </a:r>
            <a:r>
              <a:rPr lang="zh-CN" altLang="zh-CN" sz="2400" b="1" dirty="0" err="1" smtClean="0">
                <a:latin typeface="+mn-lt"/>
                <a:ea typeface="+mn-ea"/>
              </a:rPr>
              <a:t>"</a:t>
            </a:r>
            <a:r>
              <a:rPr lang="en-US" altLang="zh-CN" sz="2400" b="1" dirty="0" err="1" smtClean="0">
                <a:latin typeface="+mn-lt"/>
                <a:ea typeface="+mn-ea"/>
              </a:rPr>
              <a:t>)</a:t>
            </a:r>
            <a:r>
              <a:rPr lang="zh-CN" altLang="en-US" sz="2400" b="1" dirty="0" err="1" smtClean="0">
                <a:latin typeface="+mn-lt"/>
                <a:ea typeface="+mn-ea"/>
              </a:rPr>
              <a:t>将字符串“</a:t>
            </a:r>
            <a:r>
              <a:rPr lang="en-US" altLang="zh-CN" sz="2400" b="1" dirty="0" err="1" smtClean="0">
                <a:latin typeface="+mn-lt"/>
                <a:ea typeface="+mn-ea"/>
              </a:rPr>
              <a:t>34.45”</a:t>
            </a:r>
            <a:r>
              <a:rPr lang="zh-CN" altLang="en-US" sz="2400" b="1" dirty="0" err="1" smtClean="0">
                <a:latin typeface="+mn-lt"/>
                <a:ea typeface="+mn-ea"/>
              </a:rPr>
              <a:t>转换为浮点值</a:t>
            </a:r>
            <a:r>
              <a:rPr lang="en-US" altLang="zh-CN" sz="2400" b="1" dirty="0" err="1" smtClean="0">
                <a:latin typeface="+mn-lt"/>
                <a:ea typeface="+mn-ea"/>
              </a:rPr>
              <a:t>34.45</a:t>
            </a:r>
          </a:p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en-US" altLang="zh-CN" sz="2800" b="1" kern="0" dirty="0" err="1">
                <a:solidFill>
                  <a:srgbClr val="0070C0"/>
                </a:solidFill>
                <a:latin typeface="+mn-lt"/>
                <a:ea typeface="+mn-ea"/>
              </a:rPr>
              <a:t>isNaN()</a:t>
            </a:r>
          </a:p>
          <a:p>
            <a:pPr marL="742950" lvl="1" indent="-285750" algn="l"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dirty="0" smtClean="0">
                <a:latin typeface="+mn-lt"/>
                <a:ea typeface="+mn-ea"/>
              </a:rPr>
              <a:t>用于</a:t>
            </a:r>
            <a:r>
              <a:rPr lang="zh-CN" altLang="en-US" sz="2400" b="1" dirty="0">
                <a:latin typeface="+mn-lt"/>
                <a:ea typeface="+mn-ea"/>
              </a:rPr>
              <a:t>检查其参数是否是非数字</a:t>
            </a:r>
            <a:endParaRPr lang="en-US" altLang="zh-CN" sz="2400" b="1" dirty="0" err="1">
              <a:latin typeface="+mn-lt"/>
              <a:ea typeface="+mn-ea"/>
            </a:endParaRPr>
          </a:p>
          <a:p>
            <a:pPr marL="342900" indent="-342900" algn="l" eaLnBrk="0" hangingPunct="0">
              <a:spcBef>
                <a:spcPct val="20000"/>
              </a:spcBef>
              <a:buClr>
                <a:schemeClr val="tx2"/>
              </a:buClr>
              <a:defRPr/>
            </a:pPr>
            <a:endParaRPr lang="en-US" altLang="zh-CN" sz="2000" b="1" kern="0" dirty="0">
              <a:latin typeface="+mn-lt"/>
              <a:ea typeface="+mn-ea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2000232" y="6140472"/>
            <a:ext cx="4071966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7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8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9" name="TextBox 33"/>
            <p:cNvSpPr txBox="1">
              <a:spLocks noChangeArrowheads="1"/>
            </p:cNvSpPr>
            <p:nvPr/>
          </p:nvSpPr>
          <p:spPr bwMode="auto">
            <a:xfrm>
              <a:off x="2903625" y="9896501"/>
              <a:ext cx="44845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7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：类型转换函数</a:t>
              </a:r>
              <a:endParaRPr lang="en-US" altLang="zh-CN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/>
          <p:cNvCxnSpPr/>
          <p:nvPr/>
        </p:nvCxnSpPr>
        <p:spPr bwMode="auto">
          <a:xfrm flipV="1">
            <a:off x="5786446" y="2165344"/>
            <a:ext cx="642942" cy="14287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 bwMode="auto">
          <a:xfrm>
            <a:off x="5786446" y="2451096"/>
            <a:ext cx="64294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94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自定义函数</a:t>
            </a:r>
          </a:p>
        </p:txBody>
      </p:sp>
      <p:sp>
        <p:nvSpPr>
          <p:cNvPr id="3994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定义函数</a:t>
            </a:r>
            <a:endParaRPr lang="en-US" altLang="zh-CN" smtClean="0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28625" y="4071938"/>
            <a:ext cx="8388350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2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调用函数</a:t>
            </a:r>
            <a:endParaRPr lang="en-US" altLang="zh-CN" sz="2800" b="1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3"/>
              </a:buBlip>
              <a:defRPr/>
            </a:pPr>
            <a:r>
              <a:rPr lang="zh-CN" altLang="en-US" sz="2400" b="1" dirty="0" err="1" smtClean="0">
                <a:latin typeface="+mn-lt"/>
                <a:ea typeface="+mn-ea"/>
              </a:rPr>
              <a:t>函数调用一般和表单元素的事件一起使用，调用格式：</a:t>
            </a:r>
            <a:endParaRPr lang="en-US" altLang="zh-CN" sz="2400" b="1" dirty="0" err="1" smtClean="0">
              <a:latin typeface="+mn-lt"/>
              <a:ea typeface="+mn-ea"/>
            </a:endParaRPr>
          </a:p>
          <a:p>
            <a:pPr marL="342900" lvl="1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r>
              <a:rPr lang="en-US" altLang="zh-CN" sz="2400" b="1" dirty="0" smtClean="0">
                <a:solidFill>
                  <a:srgbClr val="0000FF"/>
                </a:solidFill>
              </a:rPr>
              <a:t>        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事件</a:t>
            </a:r>
            <a:r>
              <a:rPr lang="zh-CN" altLang="en-US" sz="2400" b="1" dirty="0">
                <a:solidFill>
                  <a:srgbClr val="0070C0"/>
                </a:solidFill>
              </a:rPr>
              <a:t>名＝</a:t>
            </a:r>
            <a:r>
              <a:rPr lang="zh-CN" altLang="zh-CN" sz="2400" b="1" dirty="0">
                <a:solidFill>
                  <a:srgbClr val="0070C0"/>
                </a:solidFill>
              </a:rPr>
              <a:t> "</a:t>
            </a:r>
            <a:r>
              <a:rPr lang="zh-CN" altLang="en-US" sz="2400" b="1" dirty="0">
                <a:solidFill>
                  <a:srgbClr val="0070C0"/>
                </a:solidFill>
              </a:rPr>
              <a:t>函数名</a:t>
            </a:r>
            <a:r>
              <a:rPr lang="en-US" altLang="zh-CN" sz="2400" b="1" dirty="0">
                <a:solidFill>
                  <a:srgbClr val="0070C0"/>
                </a:solidFill>
              </a:rPr>
              <a:t>( )</a:t>
            </a:r>
            <a:r>
              <a:rPr lang="zh-CN" altLang="zh-CN" sz="2400" b="1" dirty="0">
                <a:solidFill>
                  <a:srgbClr val="0070C0"/>
                </a:solidFill>
              </a:rPr>
              <a:t>"</a:t>
            </a:r>
            <a:r>
              <a:rPr lang="en-US" altLang="zh-CN" sz="2400" b="1" dirty="0">
                <a:solidFill>
                  <a:srgbClr val="0070C0"/>
                </a:solidFill>
              </a:rPr>
              <a:t> ;</a:t>
            </a: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zh-CN" altLang="en-US" sz="2400" b="1" dirty="0">
              <a:ea typeface="黑体" pitchFamily="2" charset="-122"/>
            </a:endParaRPr>
          </a:p>
        </p:txBody>
      </p:sp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42875" y="873125"/>
            <a:ext cx="1000125" cy="400050"/>
            <a:chOff x="1000100" y="1801286"/>
            <a:chExt cx="1000132" cy="400110"/>
          </a:xfrm>
        </p:grpSpPr>
        <p:pic>
          <p:nvPicPr>
            <p:cNvPr id="39950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1300140" y="1801286"/>
              <a:ext cx="700092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语法</a:t>
              </a:r>
            </a:p>
          </p:txBody>
        </p:sp>
      </p:grp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00125" y="2071688"/>
            <a:ext cx="4786313" cy="171450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function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函数名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(                                        </a:t>
            </a:r>
            <a:r>
              <a:rPr lang="en-US" altLang="zh-CN" b="1" dirty="0">
                <a:ea typeface="黑体" pitchFamily="2" charset="-122"/>
              </a:rPr>
              <a:t>){</a:t>
            </a:r>
            <a:endParaRPr lang="zh-CN" altLang="en-US" b="1" dirty="0">
              <a:ea typeface="黑体" pitchFamily="2" charset="-122"/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//JavaScript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     </a:t>
            </a:r>
            <a:r>
              <a:rPr lang="en-US" altLang="zh-CN" b="1" dirty="0">
                <a:ea typeface="黑体" pitchFamily="2" charset="-122"/>
              </a:rPr>
              <a:t>[return </a:t>
            </a:r>
            <a:r>
              <a:rPr lang="zh-CN" altLang="en-US" b="1" dirty="0">
                <a:ea typeface="黑体" pitchFamily="2" charset="-122"/>
              </a:rPr>
              <a:t>返回值</a:t>
            </a:r>
            <a:r>
              <a:rPr lang="en-US" altLang="zh-CN" b="1" dirty="0">
                <a:ea typeface="黑体" pitchFamily="2" charset="-122"/>
              </a:rPr>
              <a:t>]</a:t>
            </a:r>
            <a:endParaRPr lang="zh-CN" altLang="en-US" b="1" dirty="0">
              <a:ea typeface="黑体" pitchFamily="2" charset="-122"/>
            </a:endParaRPr>
          </a:p>
          <a:p>
            <a:pPr algn="l" defTabSz="72390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500813" y="1879600"/>
            <a:ext cx="1285875" cy="40798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无参函数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500813" y="2451100"/>
            <a:ext cx="128587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有参函数</a:t>
            </a: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2857500" y="2071688"/>
            <a:ext cx="23876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defRPr/>
            </a:pPr>
            <a:r>
              <a:rPr lang="zh-CN" altLang="en-US" b="1" dirty="0">
                <a:ea typeface="黑体" pitchFamily="2" charset="-122"/>
              </a:rPr>
              <a:t>参数</a:t>
            </a:r>
            <a:r>
              <a:rPr lang="en-US" altLang="zh-CN" b="1" dirty="0">
                <a:ea typeface="黑体" pitchFamily="2" charset="-122"/>
              </a:rPr>
              <a:t>1,</a:t>
            </a:r>
            <a:r>
              <a:rPr lang="zh-CN" altLang="en-US" b="1" dirty="0">
                <a:ea typeface="黑体" pitchFamily="2" charset="-122"/>
              </a:rPr>
              <a:t>参数</a:t>
            </a:r>
            <a:r>
              <a:rPr lang="en-US" altLang="zh-CN" b="1" dirty="0">
                <a:ea typeface="黑体" pitchFamily="2" charset="-122"/>
              </a:rPr>
              <a:t>2,</a:t>
            </a:r>
            <a:r>
              <a:rPr lang="zh-CN" altLang="en-US" b="1" dirty="0">
                <a:ea typeface="黑体" pitchFamily="2" charset="-122"/>
              </a:rPr>
              <a:t>参数</a:t>
            </a:r>
            <a:r>
              <a:rPr lang="en-US" altLang="zh-CN" b="1" dirty="0">
                <a:ea typeface="黑体" pitchFamily="2" charset="-122"/>
              </a:rPr>
              <a:t>3,…</a:t>
            </a:r>
            <a:endParaRPr lang="en-US" altLang="zh-CN" b="1" kern="0" dirty="0">
              <a:latin typeface="+mn-lt"/>
              <a:ea typeface="+mn-ea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3000375" y="3857625"/>
            <a:ext cx="1285875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b">
            <a:spAutoFit/>
          </a:bodyPr>
          <a:lstStyle/>
          <a:p>
            <a:pPr marL="285750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可有可无</a:t>
            </a:r>
          </a:p>
        </p:txBody>
      </p:sp>
      <p:cxnSp>
        <p:nvCxnSpPr>
          <p:cNvPr id="22" name="直接箭头连接符 21"/>
          <p:cNvCxnSpPr/>
          <p:nvPr/>
        </p:nvCxnSpPr>
        <p:spPr bwMode="auto">
          <a:xfrm rot="16200000" flipH="1">
            <a:off x="2786050" y="3429000"/>
            <a:ext cx="500066" cy="35719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5"/>
          <p:cNvSpPr>
            <a:spLocks noChangeArrowheads="1"/>
          </p:cNvSpPr>
          <p:nvPr/>
        </p:nvSpPr>
        <p:spPr bwMode="gray">
          <a:xfrm>
            <a:off x="1155700" y="4415778"/>
            <a:ext cx="7000875" cy="571500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单击此按钮时，调用函数</a:t>
            </a:r>
            <a:r>
              <a:rPr lang="en-US" altLang="zh-CN" b="1" dirty="0" err="1"/>
              <a:t>showHello</a:t>
            </a:r>
            <a:r>
              <a:rPr lang="en-US" altLang="zh-CN" b="1" dirty="0"/>
              <a:t>( )，</a:t>
            </a:r>
            <a:r>
              <a:rPr lang="zh-CN" altLang="en-US" b="1" dirty="0"/>
              <a:t>执行函数体中的代码</a:t>
            </a:r>
          </a:p>
        </p:txBody>
      </p:sp>
      <p:sp>
        <p:nvSpPr>
          <p:cNvPr id="40963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调用无参函数</a:t>
            </a:r>
          </a:p>
        </p:txBody>
      </p:sp>
      <p:sp>
        <p:nvSpPr>
          <p:cNvPr id="4096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调用无参函数，输出</a:t>
            </a:r>
            <a:r>
              <a:rPr lang="en-US" altLang="zh-CN" smtClean="0"/>
              <a:t>10次</a:t>
            </a:r>
            <a:r>
              <a:rPr lang="zh-CN" altLang="en-US" smtClean="0"/>
              <a:t>“</a:t>
            </a:r>
            <a:r>
              <a:rPr lang="en-US" altLang="zh-CN" smtClean="0"/>
              <a:t>HelloWorld”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40965" name="AutoShape 22"/>
          <p:cNvSpPr>
            <a:spLocks noChangeArrowheads="1"/>
          </p:cNvSpPr>
          <p:nvPr/>
        </p:nvSpPr>
        <p:spPr bwMode="auto">
          <a:xfrm>
            <a:off x="1155700" y="1934194"/>
            <a:ext cx="7059638" cy="2280624"/>
          </a:xfrm>
          <a:prstGeom prst="roundRect">
            <a:avLst>
              <a:gd name="adj" fmla="val 68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function 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showHello</a:t>
            </a:r>
            <a:r>
              <a:rPr lang="en-US" altLang="zh-CN" b="1" dirty="0" smtClean="0">
                <a:solidFill>
                  <a:srgbClr val="0070C0"/>
                </a:solidFill>
                <a:ea typeface="黑体" pitchFamily="49" charset="-122"/>
              </a:rPr>
              <a:t>()</a:t>
            </a:r>
            <a:endParaRPr lang="en-US" altLang="zh-CN" b="1" dirty="0">
              <a:solidFill>
                <a:srgbClr val="0070C0"/>
              </a:solidFill>
              <a:ea typeface="黑体" pitchFamily="49" charset="-122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for(var i=0;i&lt;5;i++)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document.write("&lt;h2&gt;Hello World&lt;/h2&gt;");		 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5" name="AutoShape 23"/>
          <p:cNvSpPr>
            <a:spLocks noChangeArrowheads="1"/>
          </p:cNvSpPr>
          <p:nvPr/>
        </p:nvSpPr>
        <p:spPr bwMode="auto">
          <a:xfrm>
            <a:off x="1155700" y="5188238"/>
            <a:ext cx="7059638" cy="77508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&lt;input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="btn" type="button" value="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显示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10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次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HelloWorld"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onclick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=</a:t>
            </a:r>
            <a:r>
              <a:rPr lang="en-US" altLang="zh-CN" b="1" dirty="0" smtClean="0">
                <a:solidFill>
                  <a:srgbClr val="0070C0"/>
                </a:solidFill>
                <a:ea typeface="黑体" pitchFamily="49" charset="-122"/>
              </a:rPr>
              <a:t>"</a:t>
            </a:r>
            <a:r>
              <a:rPr lang="en-US" altLang="zh-CN" b="1" dirty="0" err="1" smtClean="0">
                <a:solidFill>
                  <a:srgbClr val="0070C0"/>
                </a:solidFill>
                <a:ea typeface="黑体" pitchFamily="49" charset="-122"/>
              </a:rPr>
              <a:t>showHello</a:t>
            </a:r>
            <a:r>
              <a:rPr lang="en-US" altLang="zh-CN" b="1" dirty="0" smtClean="0">
                <a:solidFill>
                  <a:srgbClr val="0070C0"/>
                </a:solidFill>
                <a:ea typeface="黑体" pitchFamily="49" charset="-122"/>
              </a:rPr>
              <a:t>()"</a:t>
            </a:r>
            <a:r>
              <a:rPr lang="en-US" altLang="zh-CN" b="1" dirty="0" smtClean="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/&gt;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 rot="16200000" flipV="1">
            <a:off x="1314049" y="2900737"/>
            <a:ext cx="3918184" cy="1974314"/>
          </a:xfrm>
          <a:prstGeom prst="arc">
            <a:avLst>
              <a:gd name="adj1" fmla="val 11854561"/>
              <a:gd name="adj2" fmla="val 2067363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" name="组合 5"/>
          <p:cNvGrpSpPr/>
          <p:nvPr/>
        </p:nvGrpSpPr>
        <p:grpSpPr>
          <a:xfrm>
            <a:off x="1928794" y="6140472"/>
            <a:ext cx="5572164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3"/>
            <p:cNvSpPr txBox="1">
              <a:spLocks noChangeArrowheads="1"/>
            </p:cNvSpPr>
            <p:nvPr/>
          </p:nvSpPr>
          <p:spPr bwMode="auto">
            <a:xfrm>
              <a:off x="2903625" y="9896501"/>
              <a:ext cx="44845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8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：无参显示</a:t>
              </a:r>
              <a:r>
                <a:rPr lang="en-US" altLang="zh-CN" b="1" dirty="0" err="1">
                  <a:solidFill>
                    <a:schemeClr val="bg1"/>
                  </a:solidFill>
                  <a:ea typeface="黑体" pitchFamily="2" charset="-122"/>
                </a:rPr>
                <a:t>Helloworld</a:t>
              </a:r>
              <a:endParaRPr lang="en-US" altLang="zh-CN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调用有参函数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根据输入的次数，显示“</a:t>
            </a:r>
            <a:r>
              <a:rPr lang="en-US" altLang="zh-CN" dirty="0" err="1" smtClean="0"/>
              <a:t>HelloWorld</a:t>
            </a:r>
            <a:r>
              <a:rPr lang="en-US" altLang="zh-CN" dirty="0" smtClean="0"/>
              <a:t>”</a:t>
            </a:r>
            <a:endParaRPr lang="en-US" altLang="zh-CN" dirty="0" smtClean="0">
              <a:solidFill>
                <a:srgbClr val="0000FF"/>
              </a:solidFill>
            </a:endParaRPr>
          </a:p>
        </p:txBody>
      </p:sp>
      <p:sp>
        <p:nvSpPr>
          <p:cNvPr id="4" name="AutoShape 25"/>
          <p:cNvSpPr>
            <a:spLocks noChangeArrowheads="1"/>
          </p:cNvSpPr>
          <p:nvPr/>
        </p:nvSpPr>
        <p:spPr bwMode="gray">
          <a:xfrm>
            <a:off x="642938" y="4450100"/>
            <a:ext cx="8072466" cy="571500"/>
          </a:xfrm>
          <a:prstGeom prst="roundRect">
            <a:avLst>
              <a:gd name="adj" fmla="val 2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/>
              <a:t>单击此按钮时，调用函数</a:t>
            </a:r>
            <a:r>
              <a:rPr lang="en-US" altLang="zh-CN" b="1" dirty="0" err="1"/>
              <a:t>showHello</a:t>
            </a:r>
            <a:r>
              <a:rPr lang="en-US" altLang="zh-CN" b="1" dirty="0"/>
              <a:t>(count )，</a:t>
            </a:r>
            <a:r>
              <a:rPr lang="zh-CN" altLang="en-US" b="1" dirty="0"/>
              <a:t>执行函数体中的代码</a:t>
            </a:r>
          </a:p>
        </p:txBody>
      </p:sp>
      <p:sp>
        <p:nvSpPr>
          <p:cNvPr id="41989" name="AutoShape 22"/>
          <p:cNvSpPr>
            <a:spLocks noChangeArrowheads="1"/>
          </p:cNvSpPr>
          <p:nvPr/>
        </p:nvSpPr>
        <p:spPr bwMode="auto">
          <a:xfrm>
            <a:off x="642938" y="2000250"/>
            <a:ext cx="8001028" cy="22806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function 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showHello(</a:t>
            </a:r>
            <a:r>
              <a:rPr lang="en-US" altLang="zh-CN" b="1" dirty="0" err="1">
                <a:solidFill>
                  <a:srgbClr val="C00000"/>
                </a:solidFill>
                <a:ea typeface="黑体" pitchFamily="49" charset="-122"/>
              </a:rPr>
              <a:t>count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for(var i=0;i&lt;count;i++)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{</a:t>
            </a: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document.write("&lt;h2&gt;Hello World&lt;/h2&gt;");	 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</a:p>
          <a:p>
            <a:pPr algn="l" defTabSz="723900">
              <a:lnSpc>
                <a:spcPct val="7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642938" y="5190825"/>
            <a:ext cx="8102600" cy="80994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&lt;input name="btn" type="button" value="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请输入显示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HelloWorld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的次数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 onclick</a:t>
            </a:r>
            <a:r>
              <a:rPr lang="en-US" altLang="zh-CN" b="1" dirty="0">
                <a:latin typeface="+mn-lt"/>
              </a:rPr>
              <a:t>="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showHello(</a:t>
            </a:r>
            <a:r>
              <a:rPr lang="en-US" altLang="zh-CN" b="1" dirty="0" err="1">
                <a:solidFill>
                  <a:srgbClr val="C00000"/>
                </a:solidFill>
                <a:ea typeface="黑体" pitchFamily="49" charset="-122"/>
              </a:rPr>
              <a:t>prompt('</a:t>
            </a:r>
            <a:r>
              <a:rPr lang="zh-CN" altLang="en-US" b="1" dirty="0" err="1">
                <a:solidFill>
                  <a:srgbClr val="C00000"/>
                </a:solidFill>
                <a:ea typeface="黑体" pitchFamily="49" charset="-122"/>
              </a:rPr>
              <a:t>请输入显示</a:t>
            </a:r>
            <a:r>
              <a:rPr lang="en-US" altLang="zh-CN" b="1" dirty="0" err="1">
                <a:solidFill>
                  <a:srgbClr val="C00000"/>
                </a:solidFill>
                <a:ea typeface="黑体" pitchFamily="49" charset="-122"/>
              </a:rPr>
              <a:t>HelloWorld</a:t>
            </a:r>
            <a:r>
              <a:rPr lang="zh-CN" altLang="en-US" b="1" dirty="0" err="1">
                <a:solidFill>
                  <a:srgbClr val="C00000"/>
                </a:solidFill>
                <a:ea typeface="黑体" pitchFamily="49" charset="-122"/>
              </a:rPr>
              <a:t>的次数：</a:t>
            </a:r>
            <a:r>
              <a:rPr lang="en-US" altLang="zh-CN" b="1" dirty="0" err="1">
                <a:solidFill>
                  <a:srgbClr val="C00000"/>
                </a:solidFill>
                <a:ea typeface="黑体" pitchFamily="49" charset="-122"/>
              </a:rPr>
              <a:t>','')</a:t>
            </a:r>
            <a:r>
              <a:rPr lang="en-US" altLang="zh-CN" b="1" dirty="0" err="1">
                <a:solidFill>
                  <a:srgbClr val="0070C0"/>
                </a:solidFill>
                <a:ea typeface="黑体" pitchFamily="49" charset="-122"/>
              </a:rPr>
              <a:t>)</a:t>
            </a:r>
            <a:r>
              <a:rPr lang="en-US" altLang="zh-CN" b="1" dirty="0" err="1">
                <a:ea typeface="黑体" pitchFamily="49" charset="-122"/>
              </a:rPr>
              <a:t>"/&gt;</a:t>
            </a:r>
          </a:p>
        </p:txBody>
      </p:sp>
      <p:sp>
        <p:nvSpPr>
          <p:cNvPr id="9" name="Freeform 12"/>
          <p:cNvSpPr>
            <a:spLocks/>
          </p:cNvSpPr>
          <p:nvPr/>
        </p:nvSpPr>
        <p:spPr bwMode="auto">
          <a:xfrm rot="16200000" flipV="1">
            <a:off x="1798893" y="2799033"/>
            <a:ext cx="3714776" cy="1974314"/>
          </a:xfrm>
          <a:prstGeom prst="arc">
            <a:avLst>
              <a:gd name="adj1" fmla="val 11854561"/>
              <a:gd name="adj2" fmla="val 20673635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grpSp>
        <p:nvGrpSpPr>
          <p:cNvPr id="2" name="组合 5"/>
          <p:cNvGrpSpPr/>
          <p:nvPr/>
        </p:nvGrpSpPr>
        <p:grpSpPr>
          <a:xfrm>
            <a:off x="1357290" y="6140472"/>
            <a:ext cx="6357982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3"/>
            <p:cNvSpPr txBox="1">
              <a:spLocks noChangeArrowheads="1"/>
            </p:cNvSpPr>
            <p:nvPr/>
          </p:nvSpPr>
          <p:spPr bwMode="auto">
            <a:xfrm>
              <a:off x="2903625" y="9896501"/>
              <a:ext cx="448458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9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：有参显示</a:t>
              </a:r>
              <a:r>
                <a:rPr lang="en-US" altLang="zh-CN" b="1" dirty="0" err="1">
                  <a:solidFill>
                    <a:schemeClr val="bg1"/>
                  </a:solidFill>
                  <a:ea typeface="黑体" pitchFamily="2" charset="-122"/>
                </a:rPr>
                <a:t>HelloWorldhelloworld</a:t>
              </a:r>
              <a:endParaRPr lang="en-US" altLang="zh-CN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匿名函数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匿名函数，即没有函数名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定义匿名函数</a:t>
            </a:r>
            <a:endParaRPr lang="en-US" altLang="zh-CN" smtClean="0"/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428625" y="4214813"/>
            <a:ext cx="83883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调用匿名函数</a:t>
            </a:r>
            <a:endParaRPr lang="en-US" altLang="zh-CN" sz="2800" b="1" dirty="0">
              <a:latin typeface="+mn-lt"/>
              <a:ea typeface="+mn-ea"/>
            </a:endParaRPr>
          </a:p>
          <a:p>
            <a:pPr marL="742950" lvl="1" indent="-28575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tx2"/>
              </a:buClr>
              <a:buSzPct val="80000"/>
              <a:defRPr/>
            </a:pPr>
            <a:endParaRPr lang="zh-CN" altLang="en-US" sz="2400" b="1" dirty="0">
              <a:ea typeface="黑体" pitchFamily="2" charset="-122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1000125" y="2714625"/>
            <a:ext cx="7643813" cy="157162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en-US" altLang="zh-CN" b="1" dirty="0" err="1">
                <a:solidFill>
                  <a:srgbClr val="0070C0"/>
                </a:solidFill>
                <a:ea typeface="黑体" pitchFamily="2" charset="-122"/>
              </a:rPr>
              <a:t>var</a:t>
            </a:r>
            <a:r>
              <a:rPr lang="en-US" altLang="zh-CN" b="1" dirty="0">
                <a:solidFill>
                  <a:srgbClr val="0070C0"/>
                </a:solidFill>
                <a:ea typeface="黑体" pitchFamily="2" charset="-122"/>
              </a:rPr>
              <a:t>  </a:t>
            </a:r>
            <a:r>
              <a:rPr lang="en-US" altLang="zh-CN" b="1" dirty="0" err="1">
                <a:solidFill>
                  <a:srgbClr val="0070C0"/>
                </a:solidFill>
                <a:ea typeface="黑体" pitchFamily="2" charset="-122"/>
              </a:rPr>
              <a:t>showFun</a:t>
            </a:r>
            <a:r>
              <a:rPr lang="en-US" altLang="zh-CN" b="1" dirty="0">
                <a:solidFill>
                  <a:srgbClr val="0070C0"/>
                </a:solidFill>
                <a:ea typeface="黑体" pitchFamily="2" charset="-122"/>
              </a:rPr>
              <a:t> =</a:t>
            </a:r>
            <a:r>
              <a:rPr lang="en-US" altLang="zh-CN" b="1" dirty="0">
                <a:solidFill>
                  <a:srgbClr val="0000FF"/>
                </a:solidFill>
                <a:ea typeface="黑体" pitchFamily="2" charset="-122"/>
              </a:rPr>
              <a:t> </a:t>
            </a:r>
            <a:r>
              <a:rPr lang="fr-FR" altLang="zh-CN" b="1" dirty="0">
                <a:ea typeface="黑体" pitchFamily="2" charset="-122"/>
              </a:rPr>
              <a:t>function (count) {     </a:t>
            </a:r>
            <a:endParaRPr lang="zh-CN" altLang="en-US" b="1" dirty="0"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for(var i=0;i&lt;count;i++){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document.write("&lt;h2&gt;Hello World&lt;/h2&gt;");	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}</a:t>
            </a:r>
            <a:r>
              <a:rPr lang="fr-FR" altLang="zh-CN" b="1" dirty="0">
                <a:solidFill>
                  <a:srgbClr val="0000FF"/>
                </a:solidFill>
                <a:ea typeface="黑体" pitchFamily="2" charset="-122"/>
              </a:rPr>
              <a:t>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928688" y="4929188"/>
            <a:ext cx="7786687" cy="121443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&lt;input name="btn" type="button« </a:t>
            </a: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 </a:t>
            </a: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    value="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请输入显示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HelloWorld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的次数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"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  <a:p>
            <a:pPr algn="l">
              <a:defRPr/>
            </a:pP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            onclick="</a:t>
            </a:r>
            <a:r>
              <a:rPr lang="fr-FR" altLang="zh-CN" b="1" dirty="0">
                <a:solidFill>
                  <a:srgbClr val="0070C0"/>
                </a:solidFill>
                <a:ea typeface="黑体" pitchFamily="2" charset="-122"/>
              </a:rPr>
              <a:t>showFun(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prompt('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请输入显示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HelloWorld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的次数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:','')</a:t>
            </a:r>
            <a:r>
              <a:rPr lang="fr-FR" altLang="zh-CN" b="1" dirty="0">
                <a:solidFill>
                  <a:srgbClr val="0070C0"/>
                </a:solidFill>
                <a:ea typeface="黑体" pitchFamily="2" charset="-122"/>
              </a:rPr>
              <a:t>)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ea typeface="黑体" pitchFamily="2" charset="-122"/>
              </a:rPr>
              <a:t>"/&gt;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ea typeface="黑体" pitchFamily="2" charset="-122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2786063" y="2714625"/>
            <a:ext cx="1785937" cy="371475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charset="-122"/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214813" y="2308225"/>
            <a:ext cx="1214437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无函数名</a:t>
            </a:r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auto">
          <a:xfrm>
            <a:off x="1714500" y="3929063"/>
            <a:ext cx="485775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整个语句类似赋值语句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: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var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 </a:t>
            </a:r>
            <a:r>
              <a:rPr lang="en-US" altLang="en-US" b="1" kern="0" dirty="0" err="1">
                <a:solidFill>
                  <a:schemeClr val="bg1"/>
                </a:solidFill>
                <a:latin typeface="Arial"/>
                <a:ea typeface="黑体"/>
              </a:rPr>
              <a:t>showFun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=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变量值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;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为什么要学</a:t>
            </a:r>
            <a:r>
              <a:rPr lang="en-US" altLang="zh-CN" dirty="0" smtClean="0"/>
              <a:t>JavaScript</a:t>
            </a:r>
            <a:endParaRPr lang="zh-CN" altLang="en-US" dirty="0" smtClean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784254" y="1276351"/>
            <a:ext cx="7645398" cy="5010170"/>
          </a:xfrm>
        </p:spPr>
        <p:txBody>
          <a:bodyPr/>
          <a:lstStyle/>
          <a:p>
            <a:r>
              <a:rPr lang="zh-CN" altLang="en-US" dirty="0" smtClean="0"/>
              <a:t>表单验证－减轻服务器端压力</a:t>
            </a:r>
          </a:p>
        </p:txBody>
      </p:sp>
      <p:sp>
        <p:nvSpPr>
          <p:cNvPr id="4" name="Rectangle 92"/>
          <p:cNvSpPr>
            <a:spLocks noChangeArrowheads="1"/>
          </p:cNvSpPr>
          <p:nvPr/>
        </p:nvSpPr>
        <p:spPr bwMode="auto">
          <a:xfrm>
            <a:off x="784254" y="3071813"/>
            <a:ext cx="5141913" cy="523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3"/>
              </a:buBlip>
              <a:defRPr/>
            </a:pPr>
            <a:r>
              <a:rPr lang="zh-CN" altLang="en-US" sz="2800" b="1" dirty="0">
                <a:latin typeface="+mn-lt"/>
                <a:ea typeface="+mn-ea"/>
              </a:rPr>
              <a:t>页面动态效果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2643206" y="2214554"/>
            <a:ext cx="4500562" cy="684431"/>
            <a:chOff x="2500346" y="9858401"/>
            <a:chExt cx="4500562" cy="684431"/>
          </a:xfrm>
          <a:solidFill>
            <a:srgbClr val="0070C0"/>
          </a:solidFill>
        </p:grpSpPr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5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6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240482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en-US" altLang="zh-CN" b="1" dirty="0" smtClean="0">
                  <a:solidFill>
                    <a:srgbClr val="FBFFFE"/>
                  </a:solidFill>
                  <a:ea typeface="黑体" pitchFamily="2" charset="-122"/>
                </a:rPr>
                <a:t>1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：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注册表单验证</a:t>
              </a:r>
            </a:p>
            <a:p>
              <a:pPr>
                <a:defRPr/>
              </a:pPr>
              <a:endParaRPr lang="zh-CN" altLang="en-US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grpSp>
        <p:nvGrpSpPr>
          <p:cNvPr id="3" name="组合 4"/>
          <p:cNvGrpSpPr/>
          <p:nvPr/>
        </p:nvGrpSpPr>
        <p:grpSpPr>
          <a:xfrm>
            <a:off x="2643174" y="3857628"/>
            <a:ext cx="4500562" cy="684431"/>
            <a:chOff x="2500346" y="9858401"/>
            <a:chExt cx="4500562" cy="684431"/>
          </a:xfrm>
          <a:solidFill>
            <a:srgbClr val="0070C0"/>
          </a:solidFill>
        </p:grpSpPr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9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0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193995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：</a:t>
              </a:r>
              <a:r>
                <a:rPr lang="zh-CN" altLang="en-US" b="1" dirty="0" smtClean="0">
                  <a:solidFill>
                    <a:srgbClr val="FBFFFE"/>
                  </a:solidFill>
                </a:rPr>
                <a:t>层的切换</a:t>
              </a:r>
            </a:p>
            <a:p>
              <a:pPr>
                <a:defRPr/>
              </a:pPr>
              <a:endParaRPr lang="zh-CN" altLang="en-US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643174" y="4816271"/>
            <a:ext cx="4500562" cy="684431"/>
            <a:chOff x="2500346" y="9858401"/>
            <a:chExt cx="4500562" cy="684431"/>
          </a:xfrm>
          <a:solidFill>
            <a:srgbClr val="0070C0"/>
          </a:solidFill>
        </p:grpSpPr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5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193995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演示</a:t>
              </a:r>
              <a:r>
                <a:rPr lang="en-US" altLang="zh-CN" b="1" dirty="0" smtClean="0">
                  <a:solidFill>
                    <a:srgbClr val="FBFFFE"/>
                  </a:solidFill>
                </a:rPr>
                <a:t>2</a:t>
              </a:r>
              <a:r>
                <a:rPr lang="zh-CN" altLang="en-US" b="1" dirty="0" smtClean="0">
                  <a:solidFill>
                    <a:srgbClr val="FBFFFE"/>
                  </a:solidFill>
                  <a:ea typeface="黑体" pitchFamily="2" charset="-122"/>
                </a:rPr>
                <a:t>：树形菜单</a:t>
              </a:r>
              <a:endParaRPr lang="zh-CN" altLang="en-US" b="1" dirty="0" smtClean="0">
                <a:solidFill>
                  <a:srgbClr val="FBFFFE"/>
                </a:solidFill>
              </a:endParaRPr>
            </a:p>
            <a:p>
              <a:pPr>
                <a:defRPr/>
              </a:pPr>
              <a:endParaRPr lang="zh-CN" altLang="en-US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200" dirty="0" smtClean="0"/>
              <a:t>学员操作</a:t>
            </a:r>
            <a:r>
              <a:rPr lang="en-US" altLang="zh-CN" sz="3200" dirty="0" smtClean="0"/>
              <a:t>——</a:t>
            </a:r>
            <a:r>
              <a:rPr lang="zh-CN" sz="3200" dirty="0" smtClean="0"/>
              <a:t>编写</a:t>
            </a:r>
            <a:r>
              <a:rPr lang="zh-CN" altLang="en-US" sz="3200" dirty="0" smtClean="0"/>
              <a:t>一</a:t>
            </a:r>
            <a:r>
              <a:rPr lang="zh-CN" sz="3200" dirty="0" smtClean="0"/>
              <a:t>个</a:t>
            </a:r>
            <a:r>
              <a:rPr lang="zh-CN" altLang="en-US" sz="3200" dirty="0" smtClean="0"/>
              <a:t>四</a:t>
            </a:r>
            <a:r>
              <a:rPr lang="zh-CN" sz="3200" dirty="0" smtClean="0"/>
              <a:t>则运算函数</a:t>
            </a:r>
            <a:endParaRPr lang="zh-CN" altLang="en-US" sz="3200" dirty="0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需求说明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编写函数，实现使用</a:t>
            </a:r>
            <a:r>
              <a:rPr lang="en-US" altLang="zh-CN" dirty="0" err="1" smtClean="0"/>
              <a:t>prompt输入两个数和运算符号</a:t>
            </a:r>
            <a:r>
              <a:rPr lang="en-US" altLang="zh-CN" dirty="0" smtClean="0"/>
              <a:t>，</a:t>
            </a:r>
            <a:r>
              <a:rPr lang="zh-CN" altLang="en-US" dirty="0" smtClean="0"/>
              <a:t>并</a:t>
            </a:r>
            <a:r>
              <a:rPr lang="en-US" altLang="zh-CN" dirty="0" err="1" smtClean="0"/>
              <a:t>计算两个数的操作结果</a:t>
            </a:r>
            <a:endParaRPr lang="en-US" altLang="zh-CN" dirty="0" smtClean="0"/>
          </a:p>
        </p:txBody>
      </p:sp>
      <p:pic>
        <p:nvPicPr>
          <p:cNvPr id="44037" name="Picture 9" descr="图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13" y="4143375"/>
            <a:ext cx="1930400" cy="111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3000364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分钟</a:t>
              </a:r>
            </a:p>
          </p:txBody>
        </p:sp>
      </p:grpSp>
      <p:pic>
        <p:nvPicPr>
          <p:cNvPr id="44039" name="图片 9" descr="图1.32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313" y="3571875"/>
            <a:ext cx="3629025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71406" y="879475"/>
            <a:ext cx="928688" cy="406400"/>
            <a:chOff x="3786182" y="1192962"/>
            <a:chExt cx="928694" cy="406350"/>
          </a:xfrm>
        </p:grpSpPr>
        <p:sp>
          <p:nvSpPr>
            <p:cNvPr id="13" name="TextBox 12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练习</a:t>
              </a:r>
            </a:p>
          </p:txBody>
        </p:sp>
        <p:pic>
          <p:nvPicPr>
            <p:cNvPr id="14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30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学员操作</a:t>
            </a:r>
            <a:r>
              <a:rPr lang="en-US" altLang="zh-CN" dirty="0" smtClean="0"/>
              <a:t>——</a:t>
            </a:r>
            <a:r>
              <a:rPr lang="zh-CN" dirty="0" smtClean="0"/>
              <a:t>统计考试科目的成绩</a:t>
            </a:r>
            <a:endParaRPr lang="zh-CN" altLang="en-US" dirty="0" smtClean="0"/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需求说明</a:t>
            </a:r>
            <a:endParaRPr lang="en-US" altLang="zh-CN" smtClean="0"/>
          </a:p>
          <a:p>
            <a:pPr lvl="1"/>
            <a:r>
              <a:rPr lang="zh-CN" altLang="en-US" smtClean="0"/>
              <a:t>使用</a:t>
            </a:r>
            <a:r>
              <a:rPr lang="en-US" altLang="zh-CN" smtClean="0"/>
              <a:t>prompt()</a:t>
            </a:r>
            <a:r>
              <a:rPr lang="zh-CN" altLang="en-US" smtClean="0"/>
              <a:t>方法输入考试科目的数量，要求数量必须是非零、非负数的数值类型，否则给出相应提示并退出程序</a:t>
            </a:r>
          </a:p>
          <a:p>
            <a:pPr lvl="1"/>
            <a:r>
              <a:rPr lang="zh-CN" altLang="en-US" smtClean="0"/>
              <a:t>根据考试科目的数量，使用</a:t>
            </a:r>
            <a:r>
              <a:rPr lang="en-US" altLang="zh-CN" smtClean="0"/>
              <a:t>prompt()</a:t>
            </a:r>
            <a:r>
              <a:rPr lang="zh-CN" altLang="en-US" smtClean="0"/>
              <a:t>方法输入各科的考试成绩并累加，要求成绩必须是非负数的数值类型，否则给出相应提示并退出程序</a:t>
            </a:r>
          </a:p>
          <a:p>
            <a:pPr lvl="1"/>
            <a:r>
              <a:rPr lang="zh-CN" altLang="en-US" smtClean="0"/>
              <a:t>如果各项输入正确，则弹出总成绩</a:t>
            </a:r>
          </a:p>
        </p:txBody>
      </p:sp>
      <p:pic>
        <p:nvPicPr>
          <p:cNvPr id="91138" name="Picture 2" descr="Snap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0" y="3214686"/>
            <a:ext cx="215265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39" name="Picture 3" descr="Snap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3950" y="3214686"/>
            <a:ext cx="49482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4" descr="Snap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3950" y="4357690"/>
            <a:ext cx="48577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1" name="Picture 5" descr="Snap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15063" y="4357694"/>
            <a:ext cx="2286000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2" name="Picture 6" descr="Snap1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142995" y="5000636"/>
            <a:ext cx="2786063" cy="165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71406" y="879475"/>
            <a:ext cx="928688" cy="406400"/>
            <a:chOff x="3786182" y="1192962"/>
            <a:chExt cx="928694" cy="406350"/>
          </a:xfrm>
        </p:grpSpPr>
        <p:sp>
          <p:nvSpPr>
            <p:cNvPr id="14" name="TextBox 13"/>
            <p:cNvSpPr txBox="1"/>
            <p:nvPr/>
          </p:nvSpPr>
          <p:spPr>
            <a:xfrm>
              <a:off x="4014783" y="1196137"/>
              <a:ext cx="700093" cy="400001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练习</a:t>
              </a:r>
            </a:p>
          </p:txBody>
        </p:sp>
        <p:pic>
          <p:nvPicPr>
            <p:cNvPr id="15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0"/>
          <p:cNvGrpSpPr>
            <a:grpSpLocks/>
          </p:cNvGrpSpPr>
          <p:nvPr/>
        </p:nvGrpSpPr>
        <p:grpSpPr bwMode="auto">
          <a:xfrm>
            <a:off x="4214810" y="6211910"/>
            <a:ext cx="3071813" cy="431800"/>
            <a:chOff x="4071935" y="5500702"/>
            <a:chExt cx="307183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307183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4575176" y="5538802"/>
              <a:ext cx="20682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完成时间：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20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分钟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31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</a:rPr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32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dirty="0" smtClean="0"/>
              <a:t>变量的作用域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全局变量</a:t>
            </a:r>
            <a:endParaRPr lang="en-US" altLang="zh-CN" dirty="0" smtClean="0"/>
          </a:p>
          <a:p>
            <a:pPr>
              <a:defRPr/>
            </a:pPr>
            <a:r>
              <a:rPr lang="zh-CN" altLang="en-US" kern="1200" dirty="0" smtClean="0">
                <a:solidFill>
                  <a:schemeClr val="accent5">
                    <a:lumMod val="10000"/>
                  </a:schemeClr>
                </a:solidFill>
              </a:rPr>
              <a:t>局</a:t>
            </a:r>
            <a:r>
              <a:rPr lang="zh-CN" altLang="en-US" dirty="0" smtClean="0"/>
              <a:t>部变量</a:t>
            </a:r>
            <a:endParaRPr lang="zh-CN" altLang="en-US" dirty="0"/>
          </a:p>
        </p:txBody>
      </p:sp>
      <p:grpSp>
        <p:nvGrpSpPr>
          <p:cNvPr id="2" name="组合 77"/>
          <p:cNvGrpSpPr>
            <a:grpSpLocks/>
          </p:cNvGrpSpPr>
          <p:nvPr/>
        </p:nvGrpSpPr>
        <p:grpSpPr bwMode="auto">
          <a:xfrm>
            <a:off x="71406" y="857232"/>
            <a:ext cx="1470025" cy="400050"/>
            <a:chOff x="2962268" y="5103147"/>
            <a:chExt cx="1469411" cy="400110"/>
          </a:xfrm>
        </p:grpSpPr>
        <p:pic>
          <p:nvPicPr>
            <p:cNvPr id="47112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214576" y="5103147"/>
              <a:ext cx="121710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</a:rPr>
                <a:t>代码阅读</a:t>
              </a:r>
            </a:p>
          </p:txBody>
        </p:sp>
      </p:grp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928688" y="1643063"/>
            <a:ext cx="7326312" cy="4857750"/>
          </a:xfrm>
          <a:prstGeom prst="roundRect">
            <a:avLst>
              <a:gd name="adj" fmla="val 353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>
              <a:defRPr/>
            </a:pPr>
            <a:r>
              <a:rPr lang="en-US" altLang="en-US" b="1" dirty="0" err="1">
                <a:solidFill>
                  <a:srgbClr val="C00000"/>
                </a:solidFill>
              </a:rPr>
              <a:t>var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>
                <a:solidFill>
                  <a:srgbClr val="C00000"/>
                </a:solidFill>
              </a:rPr>
              <a:t>=20;</a:t>
            </a:r>
            <a:endParaRPr lang="zh-CN" altLang="en-US" b="1" dirty="0"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function </a:t>
            </a:r>
            <a:r>
              <a:rPr lang="en-US" altLang="en-US" b="1" dirty="0">
                <a:solidFill>
                  <a:srgbClr val="0070C0"/>
                </a:solidFill>
              </a:rPr>
              <a:t>first()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rgbClr val="C00000"/>
                </a:solidFill>
              </a:rPr>
              <a:t>    </a:t>
            </a:r>
            <a:r>
              <a:rPr lang="en-US" altLang="en-US" b="1" dirty="0" err="1">
                <a:solidFill>
                  <a:srgbClr val="C00000"/>
                </a:solidFill>
              </a:rPr>
              <a:t>var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>
                <a:solidFill>
                  <a:srgbClr val="C00000"/>
                </a:solidFill>
              </a:rPr>
              <a:t>=5;</a:t>
            </a:r>
            <a:endParaRPr lang="zh-CN" altLang="en-US" b="1" dirty="0">
              <a:solidFill>
                <a:srgbClr val="C00000"/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for(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j=0;j&lt;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;j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++){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document.write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("&amp;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;&amp;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nbsp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;"+j);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function </a:t>
            </a:r>
            <a:r>
              <a:rPr lang="en-US" altLang="en-US" b="1" dirty="0">
                <a:solidFill>
                  <a:srgbClr val="0070C0"/>
                </a:solidFill>
              </a:rPr>
              <a:t>second()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var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t=prompt("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</a:rPr>
              <a:t>输入一个数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","")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if(t&gt;</a:t>
            </a:r>
            <a:r>
              <a:rPr lang="en-US" altLang="en-US" b="1" dirty="0" err="1">
                <a:solidFill>
                  <a:srgbClr val="C00000"/>
                </a:solidFill>
              </a:rPr>
              <a:t>i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){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 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document.write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(t);}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else{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   </a:t>
            </a:r>
            <a:r>
              <a:rPr lang="en-US" altLang="en-US" b="1" dirty="0" err="1" smtClean="0">
                <a:solidFill>
                  <a:schemeClr val="accent5">
                    <a:lumMod val="10000"/>
                  </a:schemeClr>
                </a:solidFill>
              </a:rPr>
              <a:t>document.write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</a:rPr>
              <a:t>(</a:t>
            </a:r>
            <a:r>
              <a:rPr lang="en-US" altLang="en-US" b="1" dirty="0" err="1" smtClean="0">
                <a:solidFill>
                  <a:srgbClr val="C00000"/>
                </a:solidFill>
              </a:rPr>
              <a:t>i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</a:rPr>
              <a:t>);}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  </a:t>
            </a:r>
            <a:r>
              <a:rPr lang="en-US" altLang="en-US" b="1" dirty="0" smtClean="0">
                <a:solidFill>
                  <a:schemeClr val="accent5">
                    <a:lumMod val="10000"/>
                  </a:schemeClr>
                </a:solidFill>
              </a:rPr>
              <a:t>   </a:t>
            </a:r>
            <a:r>
              <a:rPr lang="en-US" altLang="en-US" b="1" dirty="0">
                <a:solidFill>
                  <a:srgbClr val="0070C0"/>
                </a:solidFill>
              </a:rPr>
              <a:t>first();</a:t>
            </a:r>
            <a:endParaRPr lang="zh-CN" altLang="en-US" b="1" dirty="0">
              <a:solidFill>
                <a:srgbClr val="0070C0"/>
              </a:solidFill>
            </a:endParaRP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}</a:t>
            </a: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… …</a:t>
            </a:r>
          </a:p>
          <a:p>
            <a:pPr algn="l">
              <a:defRPr/>
            </a:pP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&lt;body </a:t>
            </a:r>
            <a:r>
              <a:rPr lang="en-US" altLang="en-US" b="1" dirty="0" err="1">
                <a:solidFill>
                  <a:schemeClr val="accent5">
                    <a:lumMod val="10000"/>
                  </a:schemeClr>
                </a:solidFill>
              </a:rPr>
              <a:t>onload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="</a:t>
            </a:r>
            <a:r>
              <a:rPr lang="en-US" altLang="en-US" b="1" dirty="0">
                <a:solidFill>
                  <a:srgbClr val="0070C0"/>
                </a:solidFill>
              </a:rPr>
              <a:t>second()</a:t>
            </a:r>
            <a:r>
              <a:rPr lang="en-US" altLang="en-US" b="1" dirty="0">
                <a:solidFill>
                  <a:schemeClr val="accent5">
                    <a:lumMod val="10000"/>
                  </a:schemeClr>
                </a:solidFill>
              </a:rPr>
              <a:t>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endParaRPr lang="en-US" altLang="en-US" b="1" dirty="0">
              <a:solidFill>
                <a:schemeClr val="accent5">
                  <a:lumMod val="10000"/>
                </a:schemeClr>
              </a:solidFill>
            </a:endParaRPr>
          </a:p>
          <a:p>
            <a:pPr algn="l">
              <a:defRPr/>
            </a:pPr>
            <a:endParaRPr lang="zh-CN" altLang="en-US" b="1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286000" y="1308100"/>
            <a:ext cx="6000750" cy="4064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/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在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prompt()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弹出的输入框中输入</a:t>
            </a:r>
            <a:r>
              <a:rPr lang="en-US" altLang="en-US" b="1" kern="0" dirty="0">
                <a:solidFill>
                  <a:schemeClr val="bg1"/>
                </a:solidFill>
                <a:latin typeface="Arial"/>
                <a:ea typeface="黑体"/>
              </a:rPr>
              <a:t>12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，页面输出什么内容？</a:t>
            </a:r>
          </a:p>
        </p:txBody>
      </p:sp>
      <p:pic>
        <p:nvPicPr>
          <p:cNvPr id="10" name="图片 9" descr="图1.39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0563" y="4017963"/>
            <a:ext cx="3727450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33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总结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在</a:t>
            </a:r>
            <a:r>
              <a:rPr lang="fr-FR" dirty="0" smtClean="0"/>
              <a:t>HTML</a:t>
            </a:r>
            <a:r>
              <a:rPr lang="zh-CN" altLang="en-US" dirty="0" smtClean="0"/>
              <a:t>页面中引用</a:t>
            </a:r>
            <a:r>
              <a:rPr lang="fr-FR" dirty="0" smtClean="0"/>
              <a:t>JavaScript</a:t>
            </a:r>
            <a:r>
              <a:rPr lang="zh-CN" altLang="en-US" dirty="0" smtClean="0"/>
              <a:t>有三种方式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常用的输入</a:t>
            </a:r>
            <a:r>
              <a:rPr lang="fr-FR" dirty="0" smtClean="0"/>
              <a:t>/</a:t>
            </a:r>
            <a:r>
              <a:rPr lang="zh-CN" altLang="en-US" dirty="0" smtClean="0"/>
              <a:t>输出是</a:t>
            </a:r>
            <a:r>
              <a:rPr lang="fr-FR" dirty="0" smtClean="0"/>
              <a:t>prompt()</a:t>
            </a:r>
            <a:r>
              <a:rPr lang="zh-CN" altLang="en-US" dirty="0" smtClean="0"/>
              <a:t> 和</a:t>
            </a:r>
            <a:r>
              <a:rPr lang="fr-FR" dirty="0" smtClean="0"/>
              <a:t>alert()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pPr>
              <a:spcBef>
                <a:spcPct val="25000"/>
              </a:spcBef>
              <a:spcAft>
                <a:spcPct val="25000"/>
              </a:spcAft>
              <a:defRPr/>
            </a:pPr>
            <a:r>
              <a:rPr lang="zh-CN" altLang="en-US" dirty="0" smtClean="0"/>
              <a:t>常用的系统函数有</a:t>
            </a:r>
            <a:r>
              <a:rPr lang="en-US" altLang="zh-CN" dirty="0" err="1" smtClean="0"/>
              <a:t>parseInt</a:t>
            </a:r>
            <a:r>
              <a:rPr lang="en-US" altLang="zh-CN" dirty="0" smtClean="0"/>
              <a:t> 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p</a:t>
            </a:r>
            <a:r>
              <a:rPr lang="en-US" altLang="en-US" dirty="0" err="1" smtClean="0"/>
              <a:t>arseFloat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isNaN</a:t>
            </a:r>
            <a:r>
              <a:rPr lang="en-US" altLang="zh-CN" dirty="0" smtClean="0"/>
              <a:t>()</a:t>
            </a:r>
          </a:p>
          <a:p>
            <a:pPr marL="342900" lvl="1" indent="-342900">
              <a:lnSpc>
                <a:spcPct val="150000"/>
              </a:lnSpc>
              <a:buSzPct val="80000"/>
              <a:buBlip>
                <a:blip r:embed="rId3"/>
              </a:buBlip>
              <a:defRPr/>
            </a:pPr>
            <a:r>
              <a:rPr lang="zh-CN" altLang="en-US" sz="2800" dirty="0" smtClean="0">
                <a:cs typeface="+mn-cs"/>
              </a:rPr>
              <a:t>自定义函数使用关键字</a:t>
            </a:r>
            <a:r>
              <a:rPr lang="en-US" altLang="zh-CN" sz="2800" dirty="0" smtClean="0">
                <a:cs typeface="+mn-cs"/>
              </a:rPr>
              <a:t>function,</a:t>
            </a:r>
            <a:r>
              <a:rPr lang="zh-CN" altLang="en-US" sz="2800" dirty="0" smtClean="0">
                <a:cs typeface="+mn-cs"/>
              </a:rPr>
              <a:t> 调用函数常使用的格式：事件名＝</a:t>
            </a:r>
            <a:r>
              <a:rPr lang="zh-CN" altLang="zh-CN" sz="2800" dirty="0" smtClean="0">
                <a:cs typeface="+mn-cs"/>
              </a:rPr>
              <a:t> "</a:t>
            </a:r>
            <a:r>
              <a:rPr lang="zh-CN" altLang="en-US" sz="2800" dirty="0" smtClean="0">
                <a:cs typeface="+mn-cs"/>
              </a:rPr>
              <a:t>函数名</a:t>
            </a:r>
            <a:r>
              <a:rPr lang="en-US" altLang="zh-CN" sz="2800" dirty="0" smtClean="0">
                <a:cs typeface="+mn-cs"/>
              </a:rPr>
              <a:t>( )</a:t>
            </a:r>
            <a:r>
              <a:rPr lang="zh-CN" altLang="zh-CN" sz="2800" dirty="0" smtClean="0">
                <a:cs typeface="+mn-cs"/>
              </a:rPr>
              <a:t>"</a:t>
            </a:r>
            <a:r>
              <a:rPr lang="en-US" altLang="zh-CN" sz="2800" dirty="0" smtClean="0">
                <a:cs typeface="+mn-cs"/>
              </a:rPr>
              <a:t> ;</a:t>
            </a:r>
          </a:p>
          <a:p>
            <a:pPr>
              <a:lnSpc>
                <a:spcPct val="150000"/>
              </a:lnSpc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34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JavaScript</a:t>
            </a:r>
            <a:endParaRPr lang="zh-CN" altLang="en-US" dirty="0" smtClean="0"/>
          </a:p>
        </p:txBody>
      </p:sp>
      <p:sp>
        <p:nvSpPr>
          <p:cNvPr id="194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JavaScript</a:t>
            </a:r>
            <a:r>
              <a:rPr lang="zh-CN" altLang="en-US" dirty="0" smtClean="0"/>
              <a:t>是一种基于对象和事件驱动的、并具有安全性能的脚本语言。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JavaScript</a:t>
            </a:r>
            <a:r>
              <a:rPr lang="zh-CN" altLang="en-US" dirty="0" smtClean="0"/>
              <a:t>特点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向</a:t>
            </a:r>
            <a:r>
              <a:rPr lang="en-US" dirty="0" smtClean="0"/>
              <a:t>HTML</a:t>
            </a:r>
            <a:r>
              <a:rPr lang="zh-CN" altLang="en-US" dirty="0" smtClean="0"/>
              <a:t>页面中添加交互行为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脚本语言，语法和</a:t>
            </a:r>
            <a:r>
              <a:rPr lang="en-US" dirty="0" smtClean="0"/>
              <a:t>Java</a:t>
            </a:r>
            <a:r>
              <a:rPr lang="zh-CN" altLang="en-US" dirty="0" smtClean="0"/>
              <a:t>类似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解释性语言，边执行边解释</a:t>
            </a:r>
            <a:endParaRPr lang="en-US" altLang="zh-CN" dirty="0" smtClean="0"/>
          </a:p>
          <a:p>
            <a:pPr marL="342900" lvl="1" indent="-342900">
              <a:buSzPct val="80000"/>
              <a:buBlip>
                <a:blip r:embed="rId3"/>
              </a:buBlip>
              <a:defRPr/>
            </a:pPr>
            <a:r>
              <a:rPr lang="en-US" altLang="zh-CN" sz="2800" dirty="0" smtClean="0">
                <a:cs typeface="+mn-cs"/>
              </a:rPr>
              <a:t>JavaScript</a:t>
            </a:r>
            <a:r>
              <a:rPr lang="zh-CN" altLang="en-US" sz="2800" dirty="0" smtClean="0">
                <a:cs typeface="+mn-cs"/>
              </a:rPr>
              <a:t>组成</a:t>
            </a:r>
            <a:endParaRPr lang="en-US" altLang="zh-CN" sz="2800" dirty="0" smtClean="0">
              <a:cs typeface="+mn-cs"/>
            </a:endParaRPr>
          </a:p>
          <a:p>
            <a:pPr lvl="1">
              <a:defRPr/>
            </a:pPr>
            <a:endParaRPr lang="en-US" altLang="zh-CN" dirty="0" smtClean="0"/>
          </a:p>
          <a:p>
            <a:pPr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5" name="AutoShape 11"/>
          <p:cNvSpPr>
            <a:spLocks noChangeArrowheads="1"/>
          </p:cNvSpPr>
          <p:nvPr/>
        </p:nvSpPr>
        <p:spPr bwMode="gray">
          <a:xfrm>
            <a:off x="3500457" y="6143648"/>
            <a:ext cx="1285875" cy="408623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DOM</a:t>
            </a:r>
            <a:endParaRPr lang="zh-CN" altLang="en-US" b="1" dirty="0"/>
          </a:p>
        </p:txBody>
      </p:sp>
      <p:sp>
        <p:nvSpPr>
          <p:cNvPr id="6" name="AutoShape 13"/>
          <p:cNvSpPr>
            <a:spLocks noChangeArrowheads="1"/>
          </p:cNvSpPr>
          <p:nvPr/>
        </p:nvSpPr>
        <p:spPr bwMode="gray">
          <a:xfrm>
            <a:off x="3071832" y="4638698"/>
            <a:ext cx="2143125" cy="505103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/>
              <a:t>JavaScript</a:t>
            </a:r>
            <a:endParaRPr lang="zh-CN" altLang="en-US" sz="2000" b="1" dirty="0"/>
          </a:p>
        </p:txBody>
      </p:sp>
      <p:cxnSp>
        <p:nvCxnSpPr>
          <p:cNvPr id="19461" name="AutoShape 17"/>
          <p:cNvCxnSpPr>
            <a:cxnSpLocks noChangeShapeType="1"/>
            <a:stCxn id="6" idx="2"/>
            <a:endCxn id="5" idx="0"/>
          </p:cNvCxnSpPr>
          <p:nvPr/>
        </p:nvCxnSpPr>
        <p:spPr bwMode="auto">
          <a:xfrm rot="5400000">
            <a:off x="3643472" y="5643724"/>
            <a:ext cx="999847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AutoShape 20"/>
          <p:cNvSpPr>
            <a:spLocks noChangeArrowheads="1"/>
          </p:cNvSpPr>
          <p:nvPr/>
        </p:nvSpPr>
        <p:spPr bwMode="gray">
          <a:xfrm>
            <a:off x="857269" y="6138885"/>
            <a:ext cx="1785938" cy="503238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b="1" dirty="0" err="1"/>
              <a:t>ECMAScript</a:t>
            </a:r>
            <a:endParaRPr lang="en-US" altLang="zh-CN" b="1" dirty="0"/>
          </a:p>
        </p:txBody>
      </p:sp>
      <p:sp>
        <p:nvSpPr>
          <p:cNvPr id="10" name="AutoShape 21"/>
          <p:cNvSpPr>
            <a:spLocks noChangeArrowheads="1"/>
          </p:cNvSpPr>
          <p:nvPr/>
        </p:nvSpPr>
        <p:spPr bwMode="gray">
          <a:xfrm>
            <a:off x="6000769" y="6138885"/>
            <a:ext cx="1285875" cy="504825"/>
          </a:xfrm>
          <a:prstGeom prst="flowChartAlternateProcess">
            <a:avLst/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en-US" altLang="zh-CN" b="1" dirty="0"/>
              <a:t>BOM</a:t>
            </a:r>
          </a:p>
        </p:txBody>
      </p:sp>
      <p:cxnSp>
        <p:nvCxnSpPr>
          <p:cNvPr id="19464" name="直接连接符 15"/>
          <p:cNvCxnSpPr>
            <a:cxnSpLocks noChangeShapeType="1"/>
          </p:cNvCxnSpPr>
          <p:nvPr/>
        </p:nvCxnSpPr>
        <p:spPr bwMode="auto">
          <a:xfrm>
            <a:off x="1714519" y="5638823"/>
            <a:ext cx="4929188" cy="1587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5" name="直接箭头连接符 19"/>
          <p:cNvCxnSpPr>
            <a:cxnSpLocks noChangeShapeType="1"/>
            <a:endCxn id="10" idx="0"/>
          </p:cNvCxnSpPr>
          <p:nvPr/>
        </p:nvCxnSpPr>
        <p:spPr bwMode="auto">
          <a:xfrm rot="5400000">
            <a:off x="6394470" y="5888060"/>
            <a:ext cx="500062" cy="1587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6" name="直接箭头连接符 27"/>
          <p:cNvCxnSpPr>
            <a:cxnSpLocks noChangeShapeType="1"/>
          </p:cNvCxnSpPr>
          <p:nvPr/>
        </p:nvCxnSpPr>
        <p:spPr bwMode="auto">
          <a:xfrm rot="5400000">
            <a:off x="1465282" y="5888060"/>
            <a:ext cx="50006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的基本结构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JavaScript</a:t>
            </a:r>
            <a:r>
              <a:rPr lang="zh-CN" altLang="en-US" smtClean="0"/>
              <a:t>的基本结构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928688" y="2214563"/>
            <a:ext cx="7143750" cy="196604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&lt;script type="text/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javascript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&lt;!--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JavaScript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语句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--&gt;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&lt;/script &gt;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的应用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714377" y="1139563"/>
            <a:ext cx="7929589" cy="3718197"/>
          </a:xfrm>
          <a:prstGeom prst="roundRect">
            <a:avLst>
              <a:gd name="adj" fmla="val 38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/>
              <a:t>……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/>
              <a:t>&lt;title&gt;</a:t>
            </a:r>
            <a:r>
              <a:rPr lang="zh-CN" altLang="en-US" b="1" dirty="0" smtClean="0"/>
              <a:t>输出</a:t>
            </a:r>
            <a:r>
              <a:rPr lang="en-US" altLang="zh-CN" b="1" dirty="0" smtClean="0"/>
              <a:t>Hello </a:t>
            </a:r>
            <a:r>
              <a:rPr lang="en-US" altLang="zh-CN" b="1" dirty="0" err="1" smtClean="0"/>
              <a:t>Wordl</a:t>
            </a:r>
            <a:r>
              <a:rPr lang="en-US" altLang="zh-CN" b="1" dirty="0" smtClean="0"/>
              <a:t>&lt;/title&gt;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0070C0"/>
                </a:solidFill>
              </a:rPr>
              <a:t>&lt;script  type="text/</a:t>
            </a:r>
            <a:r>
              <a:rPr lang="en-US" altLang="zh-CN" b="1" dirty="0" err="1" smtClean="0">
                <a:solidFill>
                  <a:srgbClr val="0070C0"/>
                </a:solidFill>
              </a:rPr>
              <a:t>javascript</a:t>
            </a:r>
            <a:r>
              <a:rPr lang="en-US" altLang="zh-CN" b="1" dirty="0" smtClean="0">
                <a:solidFill>
                  <a:srgbClr val="0070C0"/>
                </a:solidFill>
              </a:rPr>
              <a:t>"&gt;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0070C0"/>
                </a:solidFill>
              </a:rPr>
              <a:t>    &lt;!--</a:t>
            </a:r>
          </a:p>
          <a:p>
            <a:pPr algn="l">
              <a:lnSpc>
                <a:spcPct val="120000"/>
              </a:lnSpc>
              <a:defRPr/>
            </a:pPr>
            <a:r>
              <a:rPr lang="fr-FR" altLang="zh-CN" b="1" dirty="0" smtClean="0">
                <a:solidFill>
                  <a:srgbClr val="0070C0"/>
                </a:solidFill>
              </a:rPr>
              <a:t>    document.write("</a:t>
            </a:r>
            <a:r>
              <a:rPr lang="zh-CN" altLang="en-US" b="1" dirty="0" smtClean="0">
                <a:solidFill>
                  <a:srgbClr val="0070C0"/>
                </a:solidFill>
              </a:rPr>
              <a:t>输出</a:t>
            </a:r>
            <a:r>
              <a:rPr lang="fr-FR" altLang="zh-CN" b="1" dirty="0" smtClean="0">
                <a:solidFill>
                  <a:srgbClr val="0070C0"/>
                </a:solidFill>
              </a:rPr>
              <a:t>HelloWorld");</a:t>
            </a:r>
            <a:endParaRPr lang="zh-CN" altLang="en-US" b="1" dirty="0" smtClean="0">
              <a:solidFill>
                <a:srgbClr val="0070C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fr-FR" altLang="zh-CN" b="1" dirty="0" smtClean="0">
                <a:solidFill>
                  <a:srgbClr val="0070C0"/>
                </a:solidFill>
              </a:rPr>
              <a:t>    document.write("&lt;h1&gt;Hello World&lt;/h1&gt;");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0070C0"/>
                </a:solidFill>
              </a:rPr>
              <a:t>    --&gt;</a:t>
            </a:r>
            <a:endParaRPr lang="zh-CN" altLang="en-US" b="1" dirty="0" smtClean="0">
              <a:solidFill>
                <a:srgbClr val="0070C0"/>
              </a:solidFill>
            </a:endParaRP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>
                <a:solidFill>
                  <a:srgbClr val="0070C0"/>
                </a:solidFill>
              </a:rPr>
              <a:t>&lt;/script&gt;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/>
              <a:t>&lt;/head&gt;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/>
              <a:t>&lt;body&gt;</a:t>
            </a:r>
            <a:r>
              <a:rPr lang="zh-CN" altLang="en-US" b="1" dirty="0" smtClean="0"/>
              <a:t>页面主体内容</a:t>
            </a:r>
            <a:r>
              <a:rPr lang="en-US" altLang="zh-CN" b="1" dirty="0" smtClean="0"/>
              <a:t>&lt;/body&gt;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b="1" dirty="0" smtClean="0"/>
              <a:t>&lt;/html&gt;</a:t>
            </a:r>
            <a:endParaRPr lang="en-US" altLang="zh-CN" b="1" dirty="0"/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71406" y="5172090"/>
            <a:ext cx="842963" cy="400050"/>
            <a:chOff x="3786182" y="3143248"/>
            <a:chExt cx="843709" cy="400110"/>
          </a:xfrm>
        </p:grpSpPr>
        <p:sp>
          <p:nvSpPr>
            <p:cNvPr id="15" name="TextBox 14"/>
            <p:cNvSpPr txBox="1"/>
            <p:nvPr/>
          </p:nvSpPr>
          <p:spPr>
            <a:xfrm>
              <a:off x="3929183" y="3143248"/>
              <a:ext cx="700708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2000" b="1" dirty="0">
                  <a:latin typeface="黑体" pitchFamily="49" charset="-122"/>
                </a:rPr>
                <a:t>经验</a:t>
              </a:r>
            </a:p>
          </p:txBody>
        </p:sp>
        <p:pic>
          <p:nvPicPr>
            <p:cNvPr id="17416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1184275" y="5072074"/>
            <a:ext cx="6673850" cy="928687"/>
          </a:xfrm>
          <a:prstGeom prst="roundRect">
            <a:avLst>
              <a:gd name="adj" fmla="val 1157"/>
            </a:avLst>
          </a:prstGeom>
          <a:solidFill>
            <a:srgbClr val="E4FCE4"/>
          </a:solidFill>
          <a:ln w="19050" algn="ctr">
            <a:solidFill>
              <a:srgbClr val="66CCFF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buFont typeface="Wingdings" pitchFamily="2" charset="2"/>
              <a:buNone/>
              <a:defRPr/>
            </a:pPr>
            <a:r>
              <a:rPr lang="zh-CN" altLang="en-US" sz="2000" b="1" dirty="0">
                <a:ea typeface="黑体" pitchFamily="2" charset="-122"/>
              </a:rPr>
              <a:t> </a:t>
            </a:r>
            <a:r>
              <a:rPr lang="en-US" altLang="en-US" sz="2000" b="1" dirty="0">
                <a:ea typeface="黑体" pitchFamily="2" charset="-122"/>
              </a:rPr>
              <a:t>&lt;script&gt;…&lt;/script&gt;</a:t>
            </a:r>
            <a:r>
              <a:rPr lang="zh-CN" altLang="en-US" sz="2000" b="1" dirty="0">
                <a:ea typeface="黑体" pitchFamily="2" charset="-122"/>
              </a:rPr>
              <a:t>可以包含在文档中的任何地方，只要保证这些代码在被使用前已读取并加载到内存即可。</a:t>
            </a:r>
          </a:p>
        </p:txBody>
      </p:sp>
      <p:grpSp>
        <p:nvGrpSpPr>
          <p:cNvPr id="3" name="组合 4"/>
          <p:cNvGrpSpPr/>
          <p:nvPr/>
        </p:nvGrpSpPr>
        <p:grpSpPr>
          <a:xfrm>
            <a:off x="2500298" y="6283348"/>
            <a:ext cx="4500562" cy="431800"/>
            <a:chOff x="2500346" y="9858401"/>
            <a:chExt cx="4500562" cy="431800"/>
          </a:xfrm>
          <a:solidFill>
            <a:srgbClr val="0070C0"/>
          </a:solidFill>
        </p:grpSpPr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4500562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7" name="Picture 8" descr="说话气泡new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8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321818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rgbClr val="FBFFFE"/>
                  </a:solidFill>
                  <a:ea typeface="黑体" pitchFamily="2" charset="-122"/>
                </a:rPr>
                <a:t>1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输出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Hello</a:t>
              </a:r>
              <a:r>
                <a:rPr lang="zh-CN" altLang="en-US" b="1" dirty="0">
                  <a:solidFill>
                    <a:schemeClr val="bg1"/>
                  </a:solidFill>
                  <a:ea typeface="黑体" pitchFamily="2" charset="-122"/>
                </a:rPr>
                <a:t> </a:t>
              </a:r>
              <a:r>
                <a:rPr lang="en-US" altLang="zh-CN" b="1" dirty="0">
                  <a:solidFill>
                    <a:schemeClr val="bg1"/>
                  </a:solidFill>
                  <a:ea typeface="黑体" pitchFamily="2" charset="-122"/>
                </a:rPr>
                <a:t>World</a:t>
              </a:r>
              <a:endParaRPr lang="zh-CN" altLang="en-US" b="1" dirty="0">
                <a:solidFill>
                  <a:schemeClr val="bg1"/>
                </a:solidFill>
                <a:ea typeface="黑体" pitchFamily="2" charset="-122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标题 1"/>
          <p:cNvSpPr>
            <a:spLocks noGrp="1"/>
          </p:cNvSpPr>
          <p:nvPr>
            <p:ph type="title"/>
          </p:nvPr>
        </p:nvSpPr>
        <p:spPr bwMode="auto">
          <a:xfrm>
            <a:off x="735013" y="242872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的执行原理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ph idx="1"/>
          </p:nvPr>
        </p:nvGraphicFramePr>
        <p:xfrm>
          <a:off x="7431138" y="2447105"/>
          <a:ext cx="1225550" cy="1962150"/>
        </p:xfrm>
        <a:graphic>
          <a:graphicData uri="http://schemas.openxmlformats.org/presentationml/2006/ole">
            <p:oleObj spid="_x0000_s1026" name="Image" r:id="rId4" imgW="1225091" imgH="1962750" progId="">
              <p:embed/>
            </p:oleObj>
          </a:graphicData>
        </a:graphic>
      </p:graphicFrame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6664356" y="4695007"/>
            <a:ext cx="2265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应用  服务器</a:t>
            </a: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2821019" y="2429624"/>
            <a:ext cx="504825" cy="1444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>
                <a:solidFill>
                  <a:schemeClr val="bg1"/>
                </a:solidFill>
              </a:rPr>
              <a:t>IE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4216428" y="2775616"/>
            <a:ext cx="1823524" cy="776383"/>
          </a:xfrm>
          <a:prstGeom prst="wedgeRoundRectCallout">
            <a:avLst>
              <a:gd name="adj1" fmla="val -27364"/>
              <a:gd name="adj2" fmla="val 51607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解析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HTML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标签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和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endParaRPr lang="zh-CN" altLang="en-US" b="1" kern="0" dirty="0">
              <a:solidFill>
                <a:schemeClr val="bg1"/>
              </a:solidFill>
              <a:latin typeface="Arial"/>
              <a:ea typeface="黑体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3906869" y="4631486"/>
            <a:ext cx="2347585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从服务器端</a:t>
            </a: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下载</a:t>
            </a:r>
            <a:endParaRPr lang="en-US" altLang="zh-CN" b="1" kern="0" dirty="0" smtClean="0">
              <a:solidFill>
                <a:schemeClr val="bg1"/>
              </a:solidFill>
              <a:latin typeface="Arial"/>
              <a:ea typeface="黑体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/>
                <a:ea typeface="黑体"/>
              </a:rPr>
              <a:t>含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的页面</a:t>
            </a:r>
          </a:p>
        </p:txBody>
      </p:sp>
      <p:cxnSp>
        <p:nvCxnSpPr>
          <p:cNvPr id="12" name="AutoShape 12"/>
          <p:cNvCxnSpPr>
            <a:cxnSpLocks noChangeShapeType="1"/>
            <a:endCxn id="11" idx="1"/>
          </p:cNvCxnSpPr>
          <p:nvPr/>
        </p:nvCxnSpPr>
        <p:spPr bwMode="auto">
          <a:xfrm rot="16200000" flipH="1">
            <a:off x="2988873" y="4101682"/>
            <a:ext cx="1002554" cy="833438"/>
          </a:xfrm>
          <a:prstGeom prst="curved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triangle"/>
            <a:tailEnd type="non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525744" y="4301286"/>
            <a:ext cx="1404937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黑体" pitchFamily="49" charset="-122"/>
                <a:ea typeface="黑体" pitchFamily="49" charset="-122"/>
              </a:rPr>
              <a:t>返回  响应</a:t>
            </a: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3993385" y="1766049"/>
            <a:ext cx="3007507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b">
            <a:spAutoFit/>
          </a:bodyPr>
          <a:lstStyle/>
          <a:p>
            <a:pPr marL="285750" indent="-285750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包含</a:t>
            </a:r>
            <a:r>
              <a:rPr lang="en-US" altLang="zh-CN" b="1" kern="0" dirty="0">
                <a:solidFill>
                  <a:schemeClr val="bg1"/>
                </a:solidFill>
                <a:latin typeface="Arial"/>
                <a:ea typeface="黑体"/>
              </a:rPr>
              <a:t>JavaScript</a:t>
            </a:r>
            <a:r>
              <a:rPr lang="zh-CN" altLang="en-US" b="1" kern="0" dirty="0">
                <a:solidFill>
                  <a:schemeClr val="bg1"/>
                </a:solidFill>
                <a:latin typeface="Arial"/>
                <a:ea typeface="黑体"/>
              </a:rPr>
              <a:t>的请求页面</a:t>
            </a:r>
          </a:p>
        </p:txBody>
      </p:sp>
      <p:cxnSp>
        <p:nvCxnSpPr>
          <p:cNvPr id="16" name="AutoShape 16"/>
          <p:cNvCxnSpPr>
            <a:cxnSpLocks noChangeShapeType="1"/>
            <a:stCxn id="1042" idx="0"/>
            <a:endCxn id="15" idx="1"/>
          </p:cNvCxnSpPr>
          <p:nvPr/>
        </p:nvCxnSpPr>
        <p:spPr bwMode="auto">
          <a:xfrm rot="5400000" flipH="1" flipV="1">
            <a:off x="2934683" y="1629685"/>
            <a:ext cx="718025" cy="1399379"/>
          </a:xfrm>
          <a:prstGeom prst="curvedConnector2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063781" y="2259761"/>
            <a:ext cx="1295400" cy="3667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发送  请求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785786" y="2861424"/>
            <a:ext cx="503238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073431" y="1854949"/>
            <a:ext cx="503238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211506" y="4643446"/>
            <a:ext cx="503238" cy="431800"/>
          </a:xfrm>
          <a:prstGeom prst="ellipse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+mn-lt"/>
                <a:ea typeface="+mn-ea"/>
              </a:rPr>
              <a:t>3</a:t>
            </a:r>
          </a:p>
        </p:txBody>
      </p:sp>
      <p:pic>
        <p:nvPicPr>
          <p:cNvPr id="1042" name="Picture 4" descr="C:\Users\jian.zhang\Desktop\安卓PPT模板demo\模拟器\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4681" y="2688386"/>
            <a:ext cx="1898650" cy="133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215930" y="3230565"/>
            <a:ext cx="1563687" cy="555625"/>
          </a:xfrm>
          <a:prstGeom prst="rightArrow">
            <a:avLst>
              <a:gd name="adj1" fmla="val 50000"/>
              <a:gd name="adj2" fmla="val 7035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b="1" dirty="0"/>
              <a:t>浏览器输入</a:t>
            </a:r>
          </a:p>
        </p:txBody>
      </p:sp>
      <p:sp>
        <p:nvSpPr>
          <p:cNvPr id="1044" name="TextBox 33"/>
          <p:cNvSpPr txBox="1">
            <a:spLocks noChangeArrowheads="1"/>
          </p:cNvSpPr>
          <p:nvPr/>
        </p:nvSpPr>
        <p:spPr bwMode="auto">
          <a:xfrm>
            <a:off x="1644681" y="2902699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IE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3428992" y="3194809"/>
            <a:ext cx="714380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Freeform 12"/>
          <p:cNvSpPr>
            <a:spLocks/>
          </p:cNvSpPr>
          <p:nvPr/>
        </p:nvSpPr>
        <p:spPr bwMode="auto">
          <a:xfrm rot="8643221">
            <a:off x="6225696" y="4441922"/>
            <a:ext cx="1859278" cy="803916"/>
          </a:xfrm>
          <a:prstGeom prst="arc">
            <a:avLst>
              <a:gd name="adj1" fmla="val 10930154"/>
              <a:gd name="adj2" fmla="val 287653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31" name="Freeform 12"/>
          <p:cNvSpPr>
            <a:spLocks/>
          </p:cNvSpPr>
          <p:nvPr/>
        </p:nvSpPr>
        <p:spPr bwMode="auto">
          <a:xfrm rot="1356412">
            <a:off x="6943213" y="1911248"/>
            <a:ext cx="1085821" cy="672053"/>
          </a:xfrm>
          <a:prstGeom prst="arc">
            <a:avLst>
              <a:gd name="adj1" fmla="val 11385574"/>
              <a:gd name="adj2" fmla="val 17542"/>
            </a:avLst>
          </a:prstGeom>
          <a:ln cmpd="sng"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 baseline="-25000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 animBg="1"/>
      <p:bldP spid="18" grpId="0"/>
      <p:bldP spid="19" grpId="0" animBg="1"/>
      <p:bldP spid="21" grpId="0" animBg="1"/>
      <p:bldP spid="22" grpId="0" animBg="1"/>
      <p:bldP spid="20" grpId="0" animBg="1"/>
      <p:bldP spid="28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dirty="0" smtClean="0"/>
              <a:t>网页中引用</a:t>
            </a:r>
            <a:r>
              <a:rPr lang="en-US" altLang="zh-CN" dirty="0" smtClean="0"/>
              <a:t>JavaScript</a:t>
            </a:r>
            <a:r>
              <a:rPr lang="zh-CN" dirty="0" smtClean="0"/>
              <a:t>的方式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使用</a:t>
            </a:r>
            <a:r>
              <a:rPr lang="en-US" altLang="zh-CN" smtClean="0"/>
              <a:t>&lt;script&gt;</a:t>
            </a:r>
            <a:r>
              <a:rPr lang="zh-CN" altLang="en-US" smtClean="0"/>
              <a:t>标签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外部</a:t>
            </a:r>
            <a:r>
              <a:rPr lang="en-US" altLang="zh-CN" smtClean="0"/>
              <a:t>JS</a:t>
            </a:r>
            <a:r>
              <a:rPr lang="zh-CN" altLang="en-US" smtClean="0"/>
              <a:t>文件</a:t>
            </a:r>
            <a:endParaRPr lang="en-US" altLang="zh-CN" smtClean="0"/>
          </a:p>
          <a:p>
            <a:pPr>
              <a:lnSpc>
                <a:spcPct val="150000"/>
              </a:lnSpc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直接在</a:t>
            </a:r>
            <a:r>
              <a:rPr lang="en-US" altLang="zh-CN" smtClean="0"/>
              <a:t>HTML</a:t>
            </a:r>
            <a:r>
              <a:rPr lang="zh-CN" altLang="en-US" smtClean="0"/>
              <a:t>标签中</a:t>
            </a:r>
          </a:p>
        </p:txBody>
      </p:sp>
      <p:sp>
        <p:nvSpPr>
          <p:cNvPr id="4" name="AutoShape 50"/>
          <p:cNvSpPr>
            <a:spLocks noChangeArrowheads="1"/>
          </p:cNvSpPr>
          <p:nvPr/>
        </p:nvSpPr>
        <p:spPr bwMode="auto">
          <a:xfrm>
            <a:off x="642938" y="2786063"/>
            <a:ext cx="8255000" cy="492443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latin typeface="+mn-lt"/>
              </a:rPr>
              <a:t>&lt;script </a:t>
            </a:r>
            <a:r>
              <a:rPr lang="en-US" altLang="zh-CN" sz="2000" b="1" dirty="0" err="1">
                <a:solidFill>
                  <a:srgbClr val="0070C0"/>
                </a:solidFill>
                <a:latin typeface="+mn-lt"/>
              </a:rPr>
              <a:t>src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</a:rPr>
              <a:t>="hello.js"</a:t>
            </a:r>
            <a:r>
              <a:rPr lang="en-US" altLang="zh-CN" sz="2000" b="1" dirty="0">
                <a:latin typeface="+mn-lt"/>
              </a:rPr>
              <a:t> language="</a:t>
            </a:r>
            <a:r>
              <a:rPr lang="en-US" altLang="zh-CN" sz="2000" b="1" dirty="0" err="1">
                <a:latin typeface="+mn-lt"/>
              </a:rPr>
              <a:t>javascript</a:t>
            </a:r>
            <a:r>
              <a:rPr lang="en-US" altLang="zh-CN" sz="2000" b="1" dirty="0">
                <a:latin typeface="+mn-lt"/>
              </a:rPr>
              <a:t>"&gt;&lt;/script&gt;</a:t>
            </a:r>
          </a:p>
        </p:txBody>
      </p:sp>
      <p:sp>
        <p:nvSpPr>
          <p:cNvPr id="5" name="AutoShape 50"/>
          <p:cNvSpPr>
            <a:spLocks noChangeArrowheads="1"/>
          </p:cNvSpPr>
          <p:nvPr/>
        </p:nvSpPr>
        <p:spPr bwMode="auto">
          <a:xfrm>
            <a:off x="642938" y="4286250"/>
            <a:ext cx="8255000" cy="892552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spAutoFit/>
          </a:bodyPr>
          <a:lstStyle/>
          <a:p>
            <a:pPr algn="l" defTabSz="723900">
              <a:lnSpc>
                <a:spcPct val="130000"/>
              </a:lnSpc>
              <a:spcAft>
                <a:spcPts val="0"/>
              </a:spcAft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2000" b="1" dirty="0">
                <a:latin typeface="+mn-lt"/>
              </a:rPr>
              <a:t>&lt;input name="</a:t>
            </a:r>
            <a:r>
              <a:rPr lang="en-US" altLang="zh-CN" sz="2000" b="1" dirty="0" err="1">
                <a:latin typeface="+mn-lt"/>
              </a:rPr>
              <a:t>btn</a:t>
            </a:r>
            <a:r>
              <a:rPr lang="en-US" altLang="zh-CN" sz="2000" b="1" dirty="0">
                <a:latin typeface="+mn-lt"/>
              </a:rPr>
              <a:t>" type="button" value="</a:t>
            </a:r>
            <a:r>
              <a:rPr lang="zh-CN" altLang="en-US" sz="2000" b="1" dirty="0">
                <a:latin typeface="+mn-lt"/>
              </a:rPr>
              <a:t>弹出消息框</a:t>
            </a:r>
            <a:r>
              <a:rPr lang="en-US" altLang="zh-CN" sz="2000" b="1" dirty="0">
                <a:latin typeface="+mn-lt"/>
              </a:rPr>
              <a:t>"  </a:t>
            </a:r>
            <a:r>
              <a:rPr lang="en-US" altLang="zh-CN" sz="2000" b="1" dirty="0" err="1">
                <a:latin typeface="+mn-lt"/>
              </a:rPr>
              <a:t>onclick</a:t>
            </a:r>
            <a:r>
              <a:rPr lang="en-US" altLang="zh-CN" sz="2000" b="1" dirty="0">
                <a:latin typeface="+mn-lt"/>
              </a:rPr>
              <a:t>="</a:t>
            </a:r>
            <a:r>
              <a:rPr lang="en-US" altLang="zh-CN" sz="2000" b="1" dirty="0" err="1">
                <a:solidFill>
                  <a:srgbClr val="0070C0"/>
                </a:solidFill>
                <a:latin typeface="+mn-lt"/>
              </a:rPr>
              <a:t>javascript:alert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</a:rPr>
              <a:t>('</a:t>
            </a:r>
            <a:r>
              <a:rPr lang="zh-CN" altLang="en-US" sz="2000" b="1" dirty="0">
                <a:solidFill>
                  <a:srgbClr val="0070C0"/>
                </a:solidFill>
                <a:latin typeface="+mn-lt"/>
              </a:rPr>
              <a:t>欢迎你</a:t>
            </a:r>
            <a:r>
              <a:rPr lang="en-US" altLang="zh-CN" sz="2000" b="1" dirty="0">
                <a:solidFill>
                  <a:srgbClr val="0070C0"/>
                </a:solidFill>
                <a:latin typeface="+mn-lt"/>
              </a:rPr>
              <a:t>');</a:t>
            </a:r>
            <a:r>
              <a:rPr lang="en-US" altLang="zh-CN" sz="2000" b="1" dirty="0">
                <a:latin typeface="+mn-lt"/>
              </a:rPr>
              <a:t>"/&gt;</a:t>
            </a:r>
          </a:p>
        </p:txBody>
      </p:sp>
      <p:grpSp>
        <p:nvGrpSpPr>
          <p:cNvPr id="2" name="组合 7"/>
          <p:cNvGrpSpPr/>
          <p:nvPr/>
        </p:nvGrpSpPr>
        <p:grpSpPr>
          <a:xfrm>
            <a:off x="2500298" y="6140472"/>
            <a:ext cx="5357850" cy="431800"/>
            <a:chOff x="2500346" y="9858401"/>
            <a:chExt cx="5357850" cy="431800"/>
          </a:xfrm>
          <a:solidFill>
            <a:srgbClr val="0070C0"/>
          </a:solidFill>
        </p:grpSpPr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2500346" y="9858401"/>
              <a:ext cx="5357850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>
                <a:ea typeface="黑体" pitchFamily="2" charset="-122"/>
              </a:endParaRPr>
            </a:p>
          </p:txBody>
        </p:sp>
        <p:pic>
          <p:nvPicPr>
            <p:cNvPr id="10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14651" y="9901157"/>
              <a:ext cx="571505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1" name="TextBox 33"/>
            <p:cNvSpPr txBox="1">
              <a:spLocks noChangeArrowheads="1"/>
            </p:cNvSpPr>
            <p:nvPr/>
          </p:nvSpPr>
          <p:spPr bwMode="auto">
            <a:xfrm>
              <a:off x="3286158" y="9896501"/>
              <a:ext cx="44967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演示示例</a:t>
              </a:r>
              <a:r>
                <a:rPr lang="en-US" altLang="zh-CN" b="1" dirty="0">
                  <a:solidFill>
                    <a:srgbClr val="FBFFFE"/>
                  </a:solidFill>
                  <a:ea typeface="黑体" pitchFamily="2" charset="-122"/>
                </a:rPr>
                <a:t>2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：网页中引用</a:t>
              </a:r>
              <a:r>
                <a:rPr lang="en-US" altLang="en-US" b="1" dirty="0">
                  <a:solidFill>
                    <a:srgbClr val="FBFFFE"/>
                  </a:solidFill>
                  <a:ea typeface="黑体" pitchFamily="2" charset="-122"/>
                </a:rPr>
                <a:t>JavaScript</a:t>
              </a:r>
              <a:r>
                <a:rPr lang="zh-CN" altLang="en-US" b="1" dirty="0">
                  <a:solidFill>
                    <a:srgbClr val="FBFFFE"/>
                  </a:solidFill>
                  <a:ea typeface="黑体" pitchFamily="2" charset="-122"/>
                </a:rPr>
                <a:t>的方式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JavaScript</a:t>
            </a:r>
            <a:r>
              <a:rPr lang="zh-CN" altLang="en-US" dirty="0" smtClean="0"/>
              <a:t>核心语法</a:t>
            </a:r>
          </a:p>
        </p:txBody>
      </p:sp>
      <p:sp>
        <p:nvSpPr>
          <p:cNvPr id="24580" name="圆角矩形 14"/>
          <p:cNvSpPr>
            <a:spLocks noChangeArrowheads="1"/>
          </p:cNvSpPr>
          <p:nvPr/>
        </p:nvSpPr>
        <p:spPr bwMode="auto">
          <a:xfrm>
            <a:off x="6286500" y="1492250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数据类型</a:t>
            </a:r>
          </a:p>
        </p:txBody>
      </p:sp>
      <p:sp>
        <p:nvSpPr>
          <p:cNvPr id="24581" name="圆角矩形 15"/>
          <p:cNvSpPr>
            <a:spLocks noChangeArrowheads="1"/>
          </p:cNvSpPr>
          <p:nvPr/>
        </p:nvSpPr>
        <p:spPr bwMode="auto">
          <a:xfrm>
            <a:off x="3929063" y="1071563"/>
            <a:ext cx="1439862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变量</a:t>
            </a:r>
          </a:p>
        </p:txBody>
      </p:sp>
      <p:sp>
        <p:nvSpPr>
          <p:cNvPr id="24582" name="圆角矩形 16"/>
          <p:cNvSpPr>
            <a:spLocks noChangeArrowheads="1"/>
          </p:cNvSpPr>
          <p:nvPr/>
        </p:nvSpPr>
        <p:spPr bwMode="auto">
          <a:xfrm>
            <a:off x="1428750" y="1643063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语法约定</a:t>
            </a:r>
          </a:p>
        </p:txBody>
      </p:sp>
      <p:sp>
        <p:nvSpPr>
          <p:cNvPr id="24583" name="圆角矩形 17"/>
          <p:cNvSpPr>
            <a:spLocks noChangeArrowheads="1"/>
          </p:cNvSpPr>
          <p:nvPr/>
        </p:nvSpPr>
        <p:spPr bwMode="auto">
          <a:xfrm>
            <a:off x="1571625" y="5072063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注释</a:t>
            </a:r>
          </a:p>
        </p:txBody>
      </p:sp>
      <p:sp>
        <p:nvSpPr>
          <p:cNvPr id="24584" name="圆角矩形 18"/>
          <p:cNvSpPr>
            <a:spLocks noChangeArrowheads="1"/>
          </p:cNvSpPr>
          <p:nvPr/>
        </p:nvSpPr>
        <p:spPr bwMode="auto">
          <a:xfrm>
            <a:off x="3989388" y="5421313"/>
            <a:ext cx="1439862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zh-CN" sz="2000" b="1" dirty="0">
              <a:solidFill>
                <a:schemeClr val="bg1"/>
              </a:solidFill>
              <a:ea typeface="黑体" pitchFamily="2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控制语句</a:t>
            </a:r>
          </a:p>
          <a:p>
            <a:pPr>
              <a:defRPr/>
            </a:pPr>
            <a:endParaRPr lang="zh-CN" altLang="en-US" sz="2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24585" name="圆角矩形 19"/>
          <p:cNvSpPr>
            <a:spLocks noChangeArrowheads="1"/>
          </p:cNvSpPr>
          <p:nvPr/>
        </p:nvSpPr>
        <p:spPr bwMode="auto">
          <a:xfrm>
            <a:off x="6429375" y="5072063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altLang="zh-CN" sz="2000" b="1" dirty="0">
              <a:solidFill>
                <a:schemeClr val="bg1"/>
              </a:solidFill>
              <a:ea typeface="黑体" pitchFamily="2" charset="-122"/>
            </a:endParaRPr>
          </a:p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运算符号</a:t>
            </a:r>
          </a:p>
          <a:p>
            <a:pPr>
              <a:defRPr/>
            </a:pPr>
            <a:endParaRPr lang="zh-CN" altLang="en-US" sz="2000" b="1" dirty="0">
              <a:solidFill>
                <a:schemeClr val="bg1"/>
              </a:solidFill>
              <a:ea typeface="黑体" pitchFamily="2" charset="-122"/>
            </a:endParaRPr>
          </a:p>
        </p:txBody>
      </p:sp>
      <p:sp>
        <p:nvSpPr>
          <p:cNvPr id="24586" name="圆角矩形 20"/>
          <p:cNvSpPr>
            <a:spLocks noChangeArrowheads="1"/>
          </p:cNvSpPr>
          <p:nvPr/>
        </p:nvSpPr>
        <p:spPr bwMode="auto">
          <a:xfrm>
            <a:off x="6715125" y="3429000"/>
            <a:ext cx="1439863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数组</a:t>
            </a:r>
          </a:p>
        </p:txBody>
      </p:sp>
      <p:cxnSp>
        <p:nvCxnSpPr>
          <p:cNvPr id="19467" name="直接箭头连接符 22"/>
          <p:cNvCxnSpPr>
            <a:cxnSpLocks noChangeShapeType="1"/>
            <a:stCxn id="24579" idx="0"/>
          </p:cNvCxnSpPr>
          <p:nvPr/>
        </p:nvCxnSpPr>
        <p:spPr bwMode="auto">
          <a:xfrm rot="5400000" flipH="1" flipV="1">
            <a:off x="4250532" y="2607469"/>
            <a:ext cx="785812" cy="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8" name="直接箭头连接符 24"/>
          <p:cNvCxnSpPr>
            <a:cxnSpLocks noChangeShapeType="1"/>
          </p:cNvCxnSpPr>
          <p:nvPr/>
        </p:nvCxnSpPr>
        <p:spPr bwMode="auto">
          <a:xfrm flipV="1">
            <a:off x="5429250" y="2500313"/>
            <a:ext cx="785813" cy="57150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69" name="直接箭头连接符 26"/>
          <p:cNvCxnSpPr>
            <a:cxnSpLocks noChangeShapeType="1"/>
            <a:stCxn id="24579" idx="3"/>
            <a:endCxn id="24586" idx="1"/>
          </p:cNvCxnSpPr>
          <p:nvPr/>
        </p:nvCxnSpPr>
        <p:spPr bwMode="auto">
          <a:xfrm>
            <a:off x="5500688" y="3721100"/>
            <a:ext cx="1214437" cy="2476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0" name="直接箭头连接符 28"/>
          <p:cNvCxnSpPr>
            <a:cxnSpLocks noChangeShapeType="1"/>
          </p:cNvCxnSpPr>
          <p:nvPr/>
        </p:nvCxnSpPr>
        <p:spPr bwMode="auto">
          <a:xfrm>
            <a:off x="5357813" y="4429125"/>
            <a:ext cx="1071562" cy="7143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1" name="直接箭头连接符 30"/>
          <p:cNvCxnSpPr>
            <a:cxnSpLocks noChangeShapeType="1"/>
            <a:stCxn id="24579" idx="2"/>
          </p:cNvCxnSpPr>
          <p:nvPr/>
        </p:nvCxnSpPr>
        <p:spPr bwMode="auto">
          <a:xfrm rot="5400000">
            <a:off x="4152107" y="4926806"/>
            <a:ext cx="977900" cy="4763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2" name="直接箭头连接符 32"/>
          <p:cNvCxnSpPr>
            <a:cxnSpLocks noChangeShapeType="1"/>
            <a:stCxn id="24579" idx="1"/>
          </p:cNvCxnSpPr>
          <p:nvPr/>
        </p:nvCxnSpPr>
        <p:spPr bwMode="auto">
          <a:xfrm rot="10800000" flipV="1">
            <a:off x="2714625" y="3719513"/>
            <a:ext cx="1071563" cy="209550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3" name="直接箭头连接符 34"/>
          <p:cNvCxnSpPr>
            <a:cxnSpLocks noChangeShapeType="1"/>
          </p:cNvCxnSpPr>
          <p:nvPr/>
        </p:nvCxnSpPr>
        <p:spPr bwMode="auto">
          <a:xfrm rot="10800000">
            <a:off x="2928938" y="2643188"/>
            <a:ext cx="928687" cy="42862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74" name="直接箭头连接符 32"/>
          <p:cNvCxnSpPr>
            <a:cxnSpLocks noChangeShapeType="1"/>
          </p:cNvCxnSpPr>
          <p:nvPr/>
        </p:nvCxnSpPr>
        <p:spPr bwMode="auto">
          <a:xfrm rot="10800000" flipV="1">
            <a:off x="3000365" y="4429125"/>
            <a:ext cx="928687" cy="714375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圆角矩形 18"/>
          <p:cNvSpPr>
            <a:spLocks noChangeArrowheads="1"/>
          </p:cNvSpPr>
          <p:nvPr/>
        </p:nvSpPr>
        <p:spPr bwMode="auto">
          <a:xfrm>
            <a:off x="1214438" y="3500438"/>
            <a:ext cx="1439862" cy="1079500"/>
          </a:xfrm>
          <a:prstGeom prst="roundRect">
            <a:avLst>
              <a:gd name="adj" fmla="val 16667"/>
            </a:avLst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输入</a:t>
            </a:r>
            <a:r>
              <a:rPr lang="en-US" altLang="zh-CN" sz="2000" b="1" dirty="0">
                <a:solidFill>
                  <a:schemeClr val="bg1"/>
                </a:solidFill>
                <a:ea typeface="黑体" pitchFamily="2" charset="-122"/>
              </a:rPr>
              <a:t>/</a:t>
            </a:r>
            <a:r>
              <a:rPr lang="zh-CN" altLang="en-US" sz="2000" b="1" dirty="0">
                <a:solidFill>
                  <a:schemeClr val="bg1"/>
                </a:solidFill>
                <a:ea typeface="黑体" pitchFamily="2" charset="-122"/>
              </a:rPr>
              <a:t>输出</a:t>
            </a:r>
          </a:p>
        </p:txBody>
      </p:sp>
      <p:sp>
        <p:nvSpPr>
          <p:cNvPr id="24579" name="圆角矩形 13"/>
          <p:cNvSpPr>
            <a:spLocks noChangeArrowheads="1"/>
          </p:cNvSpPr>
          <p:nvPr/>
        </p:nvSpPr>
        <p:spPr bwMode="auto">
          <a:xfrm>
            <a:off x="3786188" y="3000375"/>
            <a:ext cx="1714500" cy="14398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Arial" charset="0"/>
                <a:ea typeface="黑体" pitchFamily="2" charset="-122"/>
              </a:rPr>
              <a:t>核心语法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8FED7F7-542B-44B9-8A0F-41B586BD2757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/48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</TotalTime>
  <Words>2428</Words>
  <Application>Microsoft PowerPoint</Application>
  <PresentationFormat>全屏显示(4:3)</PresentationFormat>
  <Paragraphs>483</Paragraphs>
  <Slides>34</Slides>
  <Notes>30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模板</vt:lpstr>
      <vt:lpstr>Image</vt:lpstr>
      <vt:lpstr>本章任务</vt:lpstr>
      <vt:lpstr>本章目标</vt:lpstr>
      <vt:lpstr>为什么要学JavaScript</vt:lpstr>
      <vt:lpstr>什么是JavaScript</vt:lpstr>
      <vt:lpstr>JavaScript的基本结构</vt:lpstr>
      <vt:lpstr>JavaScript的应用</vt:lpstr>
      <vt:lpstr>JavaScript的执行原理</vt:lpstr>
      <vt:lpstr>网页中引用JavaScript的方式</vt:lpstr>
      <vt:lpstr>JavaScript核心语法</vt:lpstr>
      <vt:lpstr>核心语法--变量</vt:lpstr>
      <vt:lpstr>核心语法--数据类型</vt:lpstr>
      <vt:lpstr>核心语法-- String对象</vt:lpstr>
      <vt:lpstr>核心语法-- typeof运算符</vt:lpstr>
      <vt:lpstr>核心语法--数组2-1 </vt:lpstr>
      <vt:lpstr>核心语法--数组2-2</vt:lpstr>
      <vt:lpstr>核心语法--运算符号</vt:lpstr>
      <vt:lpstr>核心语法--逻辑控制语句</vt:lpstr>
      <vt:lpstr>核心语法--循环中断</vt:lpstr>
      <vt:lpstr>核心语法--注释</vt:lpstr>
      <vt:lpstr>核心语法--常用的输入/输出</vt:lpstr>
      <vt:lpstr>核心语法--语法约定</vt:lpstr>
      <vt:lpstr>学员操作——统计字符串的个数 </vt:lpstr>
      <vt:lpstr>共性问题集中讲解</vt:lpstr>
      <vt:lpstr>什么是函数</vt:lpstr>
      <vt:lpstr>常用系统函数</vt:lpstr>
      <vt:lpstr>自定义函数</vt:lpstr>
      <vt:lpstr>调用无参函数</vt:lpstr>
      <vt:lpstr>调用有参函数</vt:lpstr>
      <vt:lpstr>匿名函数</vt:lpstr>
      <vt:lpstr>学员操作——编写一个四则运算函数</vt:lpstr>
      <vt:lpstr>学员操作——统计考试科目的成绩</vt:lpstr>
      <vt:lpstr>共性问题集中讲解</vt:lpstr>
      <vt:lpstr>变量的作用域</vt:lpstr>
      <vt:lpstr>总结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jojo</cp:lastModifiedBy>
  <cp:revision>663</cp:revision>
  <dcterms:created xsi:type="dcterms:W3CDTF">2006-03-08T06:55:38Z</dcterms:created>
  <dcterms:modified xsi:type="dcterms:W3CDTF">2014-10-29T05:58:15Z</dcterms:modified>
</cp:coreProperties>
</file>