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82"/>
  </p:notesMasterIdLst>
  <p:handoutMasterIdLst>
    <p:handoutMasterId r:id="rId183"/>
  </p:handoutMasterIdLst>
  <p:sldIdLst>
    <p:sldId id="256" r:id="rId2"/>
    <p:sldId id="604" r:id="rId3"/>
    <p:sldId id="543" r:id="rId4"/>
    <p:sldId id="603" r:id="rId5"/>
    <p:sldId id="514" r:id="rId6"/>
    <p:sldId id="532" r:id="rId7"/>
    <p:sldId id="530" r:id="rId8"/>
    <p:sldId id="546" r:id="rId9"/>
    <p:sldId id="549" r:id="rId10"/>
    <p:sldId id="545" r:id="rId11"/>
    <p:sldId id="516" r:id="rId12"/>
    <p:sldId id="517" r:id="rId13"/>
    <p:sldId id="533" r:id="rId14"/>
    <p:sldId id="553" r:id="rId15"/>
    <p:sldId id="534" r:id="rId16"/>
    <p:sldId id="581" r:id="rId17"/>
    <p:sldId id="582" r:id="rId18"/>
    <p:sldId id="587" r:id="rId19"/>
    <p:sldId id="291" r:id="rId20"/>
    <p:sldId id="605" r:id="rId21"/>
    <p:sldId id="419" r:id="rId22"/>
    <p:sldId id="583" r:id="rId23"/>
    <p:sldId id="399" r:id="rId24"/>
    <p:sldId id="547" r:id="rId25"/>
    <p:sldId id="548" r:id="rId26"/>
    <p:sldId id="400" r:id="rId27"/>
    <p:sldId id="606" r:id="rId28"/>
    <p:sldId id="405" r:id="rId29"/>
    <p:sldId id="401" r:id="rId30"/>
    <p:sldId id="402" r:id="rId31"/>
    <p:sldId id="403" r:id="rId32"/>
    <p:sldId id="406" r:id="rId33"/>
    <p:sldId id="413" r:id="rId34"/>
    <p:sldId id="408" r:id="rId35"/>
    <p:sldId id="409" r:id="rId36"/>
    <p:sldId id="607" r:id="rId37"/>
    <p:sldId id="410" r:id="rId38"/>
    <p:sldId id="412" r:id="rId39"/>
    <p:sldId id="416" r:id="rId40"/>
    <p:sldId id="415" r:id="rId41"/>
    <p:sldId id="411" r:id="rId42"/>
    <p:sldId id="417" r:id="rId43"/>
    <p:sldId id="554" r:id="rId44"/>
    <p:sldId id="420" r:id="rId45"/>
    <p:sldId id="418" r:id="rId46"/>
    <p:sldId id="422" r:id="rId47"/>
    <p:sldId id="423" r:id="rId48"/>
    <p:sldId id="424" r:id="rId49"/>
    <p:sldId id="425" r:id="rId50"/>
    <p:sldId id="427" r:id="rId51"/>
    <p:sldId id="462" r:id="rId52"/>
    <p:sldId id="426" r:id="rId53"/>
    <p:sldId id="477" r:id="rId54"/>
    <p:sldId id="463" r:id="rId55"/>
    <p:sldId id="475" r:id="rId56"/>
    <p:sldId id="428" r:id="rId57"/>
    <p:sldId id="476" r:id="rId58"/>
    <p:sldId id="489" r:id="rId59"/>
    <p:sldId id="488" r:id="rId60"/>
    <p:sldId id="429" r:id="rId61"/>
    <p:sldId id="608" r:id="rId62"/>
    <p:sldId id="431" r:id="rId63"/>
    <p:sldId id="432" r:id="rId64"/>
    <p:sldId id="609" r:id="rId65"/>
    <p:sldId id="433" r:id="rId66"/>
    <p:sldId id="434" r:id="rId67"/>
    <p:sldId id="465" r:id="rId68"/>
    <p:sldId id="457" r:id="rId69"/>
    <p:sldId id="435" r:id="rId70"/>
    <p:sldId id="437" r:id="rId71"/>
    <p:sldId id="455" r:id="rId72"/>
    <p:sldId id="438" r:id="rId73"/>
    <p:sldId id="441" r:id="rId74"/>
    <p:sldId id="458" r:id="rId75"/>
    <p:sldId id="550" r:id="rId76"/>
    <p:sldId id="552" r:id="rId77"/>
    <p:sldId id="616" r:id="rId78"/>
    <p:sldId id="478" r:id="rId79"/>
    <p:sldId id="459" r:id="rId80"/>
    <p:sldId id="443" r:id="rId81"/>
    <p:sldId id="615" r:id="rId82"/>
    <p:sldId id="444" r:id="rId83"/>
    <p:sldId id="445" r:id="rId84"/>
    <p:sldId id="450" r:id="rId85"/>
    <p:sldId id="448" r:id="rId86"/>
    <p:sldId id="446" r:id="rId87"/>
    <p:sldId id="449" r:id="rId88"/>
    <p:sldId id="469" r:id="rId89"/>
    <p:sldId id="470" r:id="rId90"/>
    <p:sldId id="452" r:id="rId91"/>
    <p:sldId id="453" r:id="rId92"/>
    <p:sldId id="454" r:id="rId93"/>
    <p:sldId id="471" r:id="rId94"/>
    <p:sldId id="482" r:id="rId95"/>
    <p:sldId id="483" r:id="rId96"/>
    <p:sldId id="487" r:id="rId97"/>
    <p:sldId id="486" r:id="rId98"/>
    <p:sldId id="467" r:id="rId99"/>
    <p:sldId id="485" r:id="rId100"/>
    <p:sldId id="451" r:id="rId101"/>
    <p:sldId id="480" r:id="rId102"/>
    <p:sldId id="481" r:id="rId103"/>
    <p:sldId id="484" r:id="rId104"/>
    <p:sldId id="502" r:id="rId105"/>
    <p:sldId id="479" r:id="rId106"/>
    <p:sldId id="490" r:id="rId107"/>
    <p:sldId id="491" r:id="rId108"/>
    <p:sldId id="492" r:id="rId109"/>
    <p:sldId id="495" r:id="rId110"/>
    <p:sldId id="493" r:id="rId111"/>
    <p:sldId id="501" r:id="rId112"/>
    <p:sldId id="497" r:id="rId113"/>
    <p:sldId id="503" r:id="rId114"/>
    <p:sldId id="498" r:id="rId115"/>
    <p:sldId id="499" r:id="rId116"/>
    <p:sldId id="500" r:id="rId117"/>
    <p:sldId id="506" r:id="rId118"/>
    <p:sldId id="508" r:id="rId119"/>
    <p:sldId id="504" r:id="rId120"/>
    <p:sldId id="505" r:id="rId121"/>
    <p:sldId id="567" r:id="rId122"/>
    <p:sldId id="574" r:id="rId123"/>
    <p:sldId id="572" r:id="rId124"/>
    <p:sldId id="573" r:id="rId125"/>
    <p:sldId id="566" r:id="rId126"/>
    <p:sldId id="568" r:id="rId127"/>
    <p:sldId id="571" r:id="rId128"/>
    <p:sldId id="570" r:id="rId129"/>
    <p:sldId id="507" r:id="rId130"/>
    <p:sldId id="513" r:id="rId131"/>
    <p:sldId id="511" r:id="rId132"/>
    <p:sldId id="512" r:id="rId133"/>
    <p:sldId id="555" r:id="rId134"/>
    <p:sldId id="557" r:id="rId135"/>
    <p:sldId id="556" r:id="rId136"/>
    <p:sldId id="518" r:id="rId137"/>
    <p:sldId id="510" r:id="rId138"/>
    <p:sldId id="519" r:id="rId139"/>
    <p:sldId id="520" r:id="rId140"/>
    <p:sldId id="617" r:id="rId141"/>
    <p:sldId id="521" r:id="rId142"/>
    <p:sldId id="559" r:id="rId143"/>
    <p:sldId id="558" r:id="rId144"/>
    <p:sldId id="523" r:id="rId145"/>
    <p:sldId id="524" r:id="rId146"/>
    <p:sldId id="525" r:id="rId147"/>
    <p:sldId id="526" r:id="rId148"/>
    <p:sldId id="527" r:id="rId149"/>
    <p:sldId id="528" r:id="rId150"/>
    <p:sldId id="529" r:id="rId151"/>
    <p:sldId id="560" r:id="rId152"/>
    <p:sldId id="562" r:id="rId153"/>
    <p:sldId id="561" r:id="rId154"/>
    <p:sldId id="575" r:id="rId155"/>
    <p:sldId id="563" r:id="rId156"/>
    <p:sldId id="585" r:id="rId157"/>
    <p:sldId id="579" r:id="rId158"/>
    <p:sldId id="590" r:id="rId159"/>
    <p:sldId id="578" r:id="rId160"/>
    <p:sldId id="580" r:id="rId161"/>
    <p:sldId id="584" r:id="rId162"/>
    <p:sldId id="586" r:id="rId163"/>
    <p:sldId id="588" r:id="rId164"/>
    <p:sldId id="610" r:id="rId165"/>
    <p:sldId id="589" r:id="rId166"/>
    <p:sldId id="591" r:id="rId167"/>
    <p:sldId id="592" r:id="rId168"/>
    <p:sldId id="611" r:id="rId169"/>
    <p:sldId id="612" r:id="rId170"/>
    <p:sldId id="598" r:id="rId171"/>
    <p:sldId id="601" r:id="rId172"/>
    <p:sldId id="613" r:id="rId173"/>
    <p:sldId id="614" r:id="rId174"/>
    <p:sldId id="577" r:id="rId175"/>
    <p:sldId id="538" r:id="rId176"/>
    <p:sldId id="539" r:id="rId177"/>
    <p:sldId id="540" r:id="rId178"/>
    <p:sldId id="541" r:id="rId179"/>
    <p:sldId id="600" r:id="rId180"/>
    <p:sldId id="395" r:id="rId181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1"/>
      </a:buClr>
      <a:buSzPct val="70000"/>
      <a:buFont typeface="Wingdings" pitchFamily="2" charset="2"/>
      <a:buChar char="l"/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FFFF00"/>
    <a:srgbClr val="FF0000"/>
    <a:srgbClr val="00FF00"/>
    <a:srgbClr val="B2B2B2"/>
    <a:srgbClr val="FE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77658" autoAdjust="0"/>
  </p:normalViewPr>
  <p:slideViewPr>
    <p:cSldViewPr>
      <p:cViewPr>
        <p:scale>
          <a:sx n="80" d="100"/>
          <a:sy n="80" d="100"/>
        </p:scale>
        <p:origin x="-984" y="-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notesMaster" Target="notesMasters/notesMaster1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___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zh-CN" altLang="en-US" dirty="0" smtClean="0"/>
              <a:t>初级程序员</a:t>
            </a:r>
            <a:r>
              <a:rPr lang="zh-CN" altLang="en-US" dirty="0"/>
              <a:t>要求</a:t>
            </a:r>
          </a:p>
        </c:rich>
      </c:tx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软件人员要求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沟通(20%)</c:v>
                </c:pt>
                <c:pt idx="1">
                  <c:v>业务(30%)</c:v>
                </c:pt>
                <c:pt idx="2">
                  <c:v>文档(10%)</c:v>
                </c:pt>
                <c:pt idx="3">
                  <c:v>设计(10%)</c:v>
                </c:pt>
                <c:pt idx="4">
                  <c:v>编码(25%)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</c:v>
                </c:pt>
                <c:pt idx="1">
                  <c:v>30</c:v>
                </c:pt>
                <c:pt idx="2">
                  <c:v>10</c:v>
                </c:pt>
                <c:pt idx="3">
                  <c:v>10</c:v>
                </c:pt>
                <c:pt idx="4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>
          <a:latin typeface="微软雅黑" pitchFamily="34" charset="-122"/>
          <a:ea typeface="微软雅黑" pitchFamily="34" charset="-122"/>
        </a:defRPr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337EBBE-7DB7-4A05-BCEB-527E74AEEB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1019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B8CAFEA-B395-4F5B-8BDC-CABF30BE9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815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351C52-5569-4564-B30D-17E4EC363DC1}" type="slidenum">
              <a:rPr lang="en-US" altLang="zh-CN" sz="1200">
                <a:latin typeface="Times New Roman" pitchFamily="18" charset="0"/>
              </a:rPr>
              <a:pPr eaLnBrk="1" hangingPunct="1"/>
              <a:t>1</a:t>
            </a:fld>
            <a:endParaRPr lang="en-US" altLang="zh-CN" sz="1200" dirty="0">
              <a:latin typeface="Times New Roman" pitchFamily="18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047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字段设置宽一些。之前帮朋友改过一个项目。很早的延安的一家车辆管理的。</a:t>
            </a:r>
            <a:r>
              <a:rPr lang="en-US" altLang="zh-CN" dirty="0" smtClean="0"/>
              <a:t>97</a:t>
            </a:r>
            <a:r>
              <a:rPr lang="zh-CN" altLang="en-US" dirty="0" smtClean="0"/>
              <a:t>年的产品，用</a:t>
            </a:r>
            <a:r>
              <a:rPr lang="en-US" altLang="zh-CN" dirty="0" smtClean="0"/>
              <a:t>FOXBASE</a:t>
            </a:r>
            <a:r>
              <a:rPr lang="zh-CN" altLang="en-US" dirty="0" smtClean="0"/>
              <a:t>做的。</a:t>
            </a:r>
            <a:endParaRPr lang="en-US" altLang="zh-CN" dirty="0" smtClean="0"/>
          </a:p>
          <a:p>
            <a:r>
              <a:rPr lang="zh-CN" altLang="en-US" dirty="0" smtClean="0"/>
              <a:t>其中车牌号字段它设计的是非中文的，长度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位吧。结果大家知道现在车牌号是不含有中文字啊。结果刚好超长一位。</a:t>
            </a:r>
            <a:endParaRPr lang="en-US" altLang="zh-CN" dirty="0" smtClean="0"/>
          </a:p>
          <a:p>
            <a:r>
              <a:rPr lang="zh-CN" altLang="en-US" dirty="0" smtClean="0"/>
              <a:t>所以说数据库设计时，稍微冗余一点，为了以后扩充。你说就因为这种东西，辗转找了很多人做，划算吗？</a:t>
            </a:r>
            <a:endParaRPr lang="en-US" altLang="zh-CN" dirty="0" smtClean="0"/>
          </a:p>
          <a:p>
            <a:r>
              <a:rPr lang="zh-CN" altLang="en-US" dirty="0" smtClean="0"/>
              <a:t>当然不要走极端，有些初学者设计时，我也不知道多少合适，直接给个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完事。这也是错误的。</a:t>
            </a:r>
            <a:endParaRPr lang="en-US" altLang="zh-CN" dirty="0" smtClean="0"/>
          </a:p>
          <a:p>
            <a:r>
              <a:rPr lang="zh-CN" altLang="en-US" dirty="0" smtClean="0"/>
              <a:t>是不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如果自动创建表，你没有设置长度就是</a:t>
            </a:r>
            <a:r>
              <a:rPr lang="en-US" altLang="zh-CN" dirty="0" smtClean="0"/>
              <a:t>255</a:t>
            </a:r>
            <a:r>
              <a:rPr lang="zh-CN" altLang="en-US" dirty="0" smtClean="0"/>
              <a:t>啊，所以企业中没有几个人用它来创建表的。不严谨。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533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</a:t>
            </a:r>
            <a:r>
              <a:rPr lang="en-US" altLang="zh-CN" dirty="0" smtClean="0"/>
              <a:t>hibernate3.0</a:t>
            </a:r>
            <a:r>
              <a:rPr lang="zh-CN" altLang="en-US" dirty="0" smtClean="0"/>
              <a:t>开始已经不再支持</a:t>
            </a:r>
            <a:r>
              <a:rPr lang="en-US" altLang="zh-CN" dirty="0" err="1" smtClean="0"/>
              <a:t>uuid.string</a:t>
            </a:r>
            <a:r>
              <a:rPr lang="zh-CN" altLang="en-US" dirty="0" smtClean="0"/>
              <a:t>，查看</a:t>
            </a:r>
            <a:r>
              <a:rPr lang="en-US" altLang="zh-CN" dirty="0" err="1" smtClean="0"/>
              <a:t>changelog</a:t>
            </a:r>
            <a:r>
              <a:rPr lang="zh-CN" altLang="en-US" dirty="0" smtClean="0"/>
              <a:t>可以发现： </a:t>
            </a:r>
            <a:r>
              <a:rPr lang="en-US" altLang="zh-CN" dirty="0" smtClean="0"/>
              <a:t>Changes in version 3.0 beta 1 (21.12.2004) * removed </a:t>
            </a:r>
            <a:r>
              <a:rPr lang="en-US" altLang="zh-CN" dirty="0" err="1" smtClean="0"/>
              <a:t>uuid.string</a:t>
            </a:r>
            <a:r>
              <a:rPr lang="en-US" altLang="zh-CN" dirty="0" smtClean="0"/>
              <a:t> and renamed </a:t>
            </a:r>
            <a:r>
              <a:rPr lang="en-US" altLang="zh-CN" dirty="0" err="1" smtClean="0"/>
              <a:t>uuid.hex</a:t>
            </a:r>
            <a:r>
              <a:rPr lang="en-US" altLang="zh-CN" dirty="0" smtClean="0"/>
              <a:t> to plain 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hibernate3.x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中</a:t>
            </a:r>
            <a:r>
              <a:rPr lang="en-US" altLang="zh-CN" dirty="0" err="1" smtClean="0"/>
              <a:t>AbstractUUIDGenerator</a:t>
            </a:r>
            <a:r>
              <a:rPr lang="zh-CN" altLang="en-US" dirty="0" smtClean="0"/>
              <a:t>类只有</a:t>
            </a:r>
            <a:r>
              <a:rPr lang="en-US" altLang="zh-CN" dirty="0" err="1" smtClean="0"/>
              <a:t>UUIDHexGenerator</a:t>
            </a:r>
            <a:r>
              <a:rPr lang="zh-CN" altLang="en-US" dirty="0" smtClean="0"/>
              <a:t>子类了，使用时在</a:t>
            </a:r>
            <a:r>
              <a:rPr lang="en-US" altLang="zh-CN" dirty="0" smtClean="0"/>
              <a:t>hibernate</a:t>
            </a:r>
            <a:r>
              <a:rPr lang="zh-CN" altLang="en-US" dirty="0" smtClean="0"/>
              <a:t>的映射文件中，配置成</a:t>
            </a:r>
            <a:r>
              <a:rPr lang="en-US" altLang="zh-CN" dirty="0" smtClean="0"/>
              <a:t>&lt;generator class="</a:t>
            </a:r>
            <a:r>
              <a:rPr lang="en-US" altLang="zh-CN" dirty="0" err="1" smtClean="0"/>
              <a:t>uuid</a:t>
            </a:r>
            <a:r>
              <a:rPr lang="en-US" altLang="zh-CN" dirty="0" smtClean="0"/>
              <a:t>"/&gt;</a:t>
            </a:r>
            <a:r>
              <a:rPr lang="zh-CN" altLang="en-US" dirty="0" smtClean="0"/>
              <a:t>；（其实写成</a:t>
            </a:r>
            <a:r>
              <a:rPr lang="en-US" altLang="zh-CN" dirty="0" err="1" smtClean="0"/>
              <a:t>uuid.hex</a:t>
            </a:r>
            <a:r>
              <a:rPr lang="zh-CN" altLang="en-US" dirty="0" smtClean="0"/>
              <a:t>也是可以用的，但官方的</a:t>
            </a:r>
            <a:r>
              <a:rPr lang="en-US" altLang="zh-CN" dirty="0" smtClean="0"/>
              <a:t>reference</a:t>
            </a:r>
            <a:r>
              <a:rPr lang="zh-CN" altLang="en-US" dirty="0" smtClean="0"/>
              <a:t>文档中是</a:t>
            </a:r>
            <a:r>
              <a:rPr lang="en-US" altLang="zh-CN" dirty="0" err="1" smtClean="0"/>
              <a:t>uuid</a:t>
            </a:r>
            <a:r>
              <a:rPr lang="zh-CN" altLang="en-US" dirty="0" smtClean="0"/>
              <a:t>，所以不推荐写成</a:t>
            </a:r>
            <a:r>
              <a:rPr lang="en-US" altLang="zh-CN" dirty="0" err="1" smtClean="0"/>
              <a:t>uuid.hex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106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</a:t>
            </a:r>
            <a:r>
              <a:rPr lang="en-US" altLang="zh-CN" dirty="0" smtClean="0"/>
              <a:t>PD</a:t>
            </a:r>
            <a:r>
              <a:rPr lang="zh-CN" altLang="en-US" dirty="0" smtClean="0"/>
              <a:t>创建一个带</a:t>
            </a:r>
            <a:r>
              <a:rPr lang="en-US" altLang="zh-CN" dirty="0" err="1" smtClean="0"/>
              <a:t>boolean</a:t>
            </a:r>
            <a:r>
              <a:rPr lang="zh-CN" altLang="en-US" dirty="0" smtClean="0"/>
              <a:t>字段的表，在</a:t>
            </a:r>
            <a:r>
              <a:rPr lang="en-US" altLang="zh-CN" dirty="0" smtClean="0"/>
              <a:t>MYSQL</a:t>
            </a:r>
            <a:r>
              <a:rPr lang="zh-CN" altLang="en-US" dirty="0" smtClean="0"/>
              <a:t>中执行。看最终其字段类型为何？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111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大家会发现知识点很零散，东一个西一个，要逼着自己习惯。实际项目中需要解决很多实现细节。但这些细节的处理，堆积起来就是你的项目经验。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CAFEA-B395-4F5B-8BDC-CABF30BE9149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078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296863" y="681038"/>
            <a:ext cx="8664575" cy="49688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395288" y="765175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439863" y="3614738"/>
            <a:ext cx="6400800" cy="2286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pic>
        <p:nvPicPr>
          <p:cNvPr id="7" name="Picture 11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1582737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555874" y="836613"/>
            <a:ext cx="6048573" cy="54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827088" y="1557338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754063" y="1133475"/>
            <a:ext cx="7772400" cy="2266950"/>
          </a:xfrm>
        </p:spPr>
        <p:txBody>
          <a:bodyPr anchor="ctr" anchorCtr="1"/>
          <a:lstStyle>
            <a:lvl1pPr algn="ctr">
              <a:defRPr sz="4100" i="1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20863" y="4221163"/>
            <a:ext cx="5410200" cy="115252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33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2987675" y="6021388"/>
            <a:ext cx="31115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zh-CN" altLang="en-US"/>
              <a:t>北京传智播客教育   </a:t>
            </a:r>
            <a:r>
              <a:rPr lang="en-US" altLang="zh-CN"/>
              <a:t>www.itcast.cn</a:t>
            </a: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91275"/>
            <a:ext cx="1600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500C7D2-0318-4349-9ED4-5991DDC2CE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5583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1BC46-E25C-4C19-829D-032F18A8E4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399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0338" y="333375"/>
            <a:ext cx="1941512" cy="57546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333375"/>
            <a:ext cx="5673725" cy="57546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E1FB6-79D3-4967-A5CA-0388C46CD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52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CB563-A442-4DED-A2AF-35F81040F5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85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67AD2-F10A-42E8-B333-0D2320358A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136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B4FF7-C376-4C55-9755-D5CC04977C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8127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0E5AC-0E08-4A82-9B6C-E10A1F8CAC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3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48E6F-5870-481D-AFCE-EE3453B5A8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95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765FA-DA5B-4BA9-8C6A-7CEFDA3434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6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12312-CD03-4267-8BD7-1B703DF734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281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0FDED8-40A2-4543-9C88-1BE6038815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136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333375"/>
            <a:ext cx="7696200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696200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437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37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03975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</a:p>
        </p:txBody>
      </p:sp>
      <p:sp>
        <p:nvSpPr>
          <p:cNvPr id="2437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smtClean="0"/>
            </a:lvl1pPr>
          </a:lstStyle>
          <a:p>
            <a:pPr>
              <a:defRPr/>
            </a:pPr>
            <a:fld id="{9C1DEC5C-6B20-4422-B6D2-0C74B03909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AutoShape 8"/>
          <p:cNvSpPr>
            <a:spLocks noChangeArrowheads="1"/>
          </p:cNvSpPr>
          <p:nvPr/>
        </p:nvSpPr>
        <p:spPr bwMode="auto">
          <a:xfrm>
            <a:off x="179388" y="188913"/>
            <a:ext cx="8823325" cy="6119812"/>
          </a:xfrm>
          <a:prstGeom prst="roundRect">
            <a:avLst>
              <a:gd name="adj" fmla="val 11046"/>
            </a:avLst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1032" name="Line 9"/>
          <p:cNvSpPr>
            <a:spLocks noChangeShapeType="1"/>
          </p:cNvSpPr>
          <p:nvPr/>
        </p:nvSpPr>
        <p:spPr bwMode="auto">
          <a:xfrm>
            <a:off x="755650" y="1844675"/>
            <a:ext cx="76962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11" descr="LOGO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33375"/>
            <a:ext cx="158273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2555874" y="333375"/>
            <a:ext cx="604857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altLang="zh-CN" sz="3300" b="1" dirty="0">
                <a:solidFill>
                  <a:srgbClr val="FF0000"/>
                </a:solidFill>
                <a:latin typeface="Arial Black" pitchFamily="34" charset="0"/>
                <a:ea typeface="隶书" pitchFamily="49" charset="-122"/>
              </a:rPr>
              <a:t>—</a:t>
            </a:r>
            <a:r>
              <a:rPr lang="zh-CN" altLang="en-US" sz="33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高级软件人才实作培训专家</a:t>
            </a:r>
            <a:r>
              <a:rPr lang="en-US" altLang="zh-CN" sz="3300" b="1" dirty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>!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90/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133352" y="5996136"/>
            <a:ext cx="31115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C6600"/>
                </a:solidFill>
                <a:latin typeface="华文行楷" pitchFamily="2" charset="-122"/>
                <a:ea typeface="华文行楷" pitchFamily="2" charset="-122"/>
              </a:rPr>
              <a:t>北京传智播客教育   </a:t>
            </a:r>
            <a:r>
              <a:rPr lang="en-US" altLang="zh-CN" dirty="0">
                <a:solidFill>
                  <a:srgbClr val="CC6600"/>
                </a:solidFill>
                <a:latin typeface="Britannic Bold" pitchFamily="34" charset="0"/>
                <a:ea typeface="华文行楷" pitchFamily="2" charset="-122"/>
              </a:rPr>
              <a:t>www.itcast.cn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916113"/>
            <a:ext cx="8064500" cy="936625"/>
          </a:xfrm>
          <a:noFill/>
        </p:spPr>
        <p:txBody>
          <a:bodyPr lIns="92075" tIns="46038" rIns="92075" bIns="46038" anchorCtr="0"/>
          <a:lstStyle/>
          <a:p>
            <a:pPr eaLnBrk="1" hangingPunct="1"/>
            <a:r>
              <a:rPr lang="zh-CN" altLang="en-US" sz="3600" b="1" i="0" dirty="0" smtClean="0">
                <a:solidFill>
                  <a:srgbClr val="0000FF"/>
                </a:solidFill>
                <a:latin typeface="华文隶书" pitchFamily="2" charset="-122"/>
                <a:ea typeface="华文隶书" pitchFamily="2" charset="-122"/>
              </a:rPr>
              <a:t>项目实训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051720" y="4505866"/>
            <a:ext cx="5399088" cy="108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陈子枢</a:t>
            </a:r>
            <a:endParaRPr lang="en-US" altLang="zh-CN" sz="2800" b="1" dirty="0"/>
          </a:p>
          <a:p>
            <a:pPr algn="ctr"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       523,99,178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924944"/>
            <a:ext cx="4800600" cy="86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368" y="5219893"/>
            <a:ext cx="539104" cy="272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项目开发环境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26881"/>
              </p:ext>
            </p:extLst>
          </p:nvPr>
        </p:nvGraphicFramePr>
        <p:xfrm>
          <a:off x="1043608" y="2348880"/>
          <a:ext cx="7163048" cy="3211567"/>
        </p:xfrm>
        <a:graphic>
          <a:graphicData uri="http://schemas.openxmlformats.org/drawingml/2006/table">
            <a:tbl>
              <a:tblPr>
                <a:tableStyleId>{74C1A8A3-306A-4EB7-A6B1-4F7E0EB9C5D6}</a:tableStyleId>
              </a:tblPr>
              <a:tblGrid>
                <a:gridCol w="824038"/>
                <a:gridCol w="1935137"/>
                <a:gridCol w="4403873"/>
              </a:tblGrid>
              <a:tr h="4176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工具</a:t>
                      </a:r>
                      <a:endParaRPr lang="zh-CN" altLang="en-US" sz="1400" b="1" i="0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用途</a:t>
                      </a:r>
                      <a:endParaRPr lang="zh-CN" altLang="en-US" sz="1400" b="1" i="0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MyEclipse</a:t>
                      </a:r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8.6 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JDK 1.6.04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Java</a:t>
                      </a:r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虚拟机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TOMCAT 6.0.16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中间件，编码格式：</a:t>
                      </a:r>
                      <a:r>
                        <a:rPr lang="en-US" sz="14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URIEncoding</a:t>
                      </a:r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="UTF-8"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MySQL 5.0.87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SQLyog</a:t>
                      </a:r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8.2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MySQL</a:t>
                      </a:r>
                      <a:r>
                        <a:rPr lang="zh-CN" altLang="en-US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控制台</a:t>
                      </a:r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err="1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PowerDesigner</a:t>
                      </a:r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12.5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数据库设计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Office excel 2003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打印 </a:t>
                      </a:r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poi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492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Office word 2003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ISO</a:t>
                      </a:r>
                      <a:r>
                        <a:rPr lang="zh-CN" altLang="en-US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文档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32240" y="138141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i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需要熟练掌握</a:t>
            </a:r>
            <a:endParaRPr lang="zh-CN" altLang="en-US" b="1" i="1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4767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57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、实现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货物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填写、列表功能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08920"/>
            <a:ext cx="6721227" cy="337403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46516" y="1411597"/>
            <a:ext cx="244169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一个页面显示，方便处理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24558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ContractProductAction.java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货物从属于合同，所以不单独创建，而放在合同目录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package cn.itcast.web.struts2.cargo.contract; </a:t>
            </a:r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ContractProductAction</a:t>
            </a:r>
            <a:r>
              <a:rPr lang="en-US" altLang="zh-CN" sz="1400" dirty="0"/>
              <a:t> extends _BaseStruts2Action implements </a:t>
            </a:r>
            <a:r>
              <a:rPr lang="en-US" altLang="zh-CN" sz="1400" dirty="0" err="1"/>
              <a:t>ModelDriven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ContractProduct</a:t>
            </a:r>
            <a:r>
              <a:rPr lang="en-US" altLang="zh-CN" sz="1400" dirty="0"/>
              <a:t>&gt; {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方法只有保存、删除、转向新增页面：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public String save(){</a:t>
            </a:r>
          </a:p>
          <a:p>
            <a:pPr>
              <a:buNone/>
            </a:pPr>
            <a:r>
              <a:rPr lang="en-US" altLang="zh-CN" sz="1400" dirty="0" smtClean="0"/>
              <a:t>	return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delete() throws Exception{</a:t>
            </a:r>
          </a:p>
          <a:p>
            <a:pPr>
              <a:buNone/>
            </a:pPr>
            <a:r>
              <a:rPr lang="en-US" altLang="zh-CN" sz="1400" dirty="0"/>
              <a:t>	return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/>
              <a:t>pcreate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5346086" y="4090492"/>
            <a:ext cx="3258362" cy="77866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9207"/>
              <a:gd name="adj6" fmla="val -3446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、并不是所有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action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都有增删改查转向方法</a:t>
            </a: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、并不是保存、删除完都转向列表页面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27032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29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ContractProductAction.java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22513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准备数据，厂家下拉框、列表数据。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  </a:t>
            </a:r>
            <a:r>
              <a:rPr lang="en-US" altLang="zh-CN" sz="1400" dirty="0" err="1"/>
              <a:t>ContractProductDAO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ContractProductDAO</a:t>
            </a:r>
            <a:r>
              <a:rPr lang="en-US" altLang="zh-CN" sz="1400" dirty="0"/>
              <a:t>)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daoContractProduct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//</a:t>
            </a:r>
            <a:r>
              <a:rPr lang="zh-CN" altLang="en-US" sz="1400" dirty="0"/>
              <a:t>准备下拉框数据</a:t>
            </a:r>
          </a:p>
          <a:p>
            <a:pPr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List&lt;Factory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factoryList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oDao.find</a:t>
            </a:r>
            <a:r>
              <a:rPr lang="en-US" altLang="zh-CN" sz="1400" dirty="0"/>
              <a:t>("from Factory o where </a:t>
            </a:r>
            <a:r>
              <a:rPr lang="en-US" altLang="zh-CN" sz="1400" dirty="0" err="1">
                <a:solidFill>
                  <a:srgbClr val="00B050"/>
                </a:solidFill>
              </a:rPr>
              <a:t>o.state</a:t>
            </a:r>
            <a:r>
              <a:rPr lang="en-US" altLang="zh-CN" sz="1400" dirty="0">
                <a:solidFill>
                  <a:srgbClr val="00B050"/>
                </a:solidFill>
              </a:rPr>
              <a:t>=1</a:t>
            </a:r>
            <a:r>
              <a:rPr lang="en-US" altLang="zh-CN" sz="1400" dirty="0"/>
              <a:t>");	//</a:t>
            </a:r>
            <a:r>
              <a:rPr lang="zh-CN" altLang="en-US" sz="1400" dirty="0"/>
              <a:t>正常状态的才可以显示</a:t>
            </a:r>
          </a:p>
          <a:p>
            <a:pPr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err="1" smtClean="0"/>
              <a:t>ActionContext.getContext</a:t>
            </a:r>
            <a:r>
              <a:rPr lang="en-US" altLang="zh-CN" sz="1400" dirty="0"/>
              <a:t>().put("</a:t>
            </a:r>
            <a:r>
              <a:rPr lang="en-US" altLang="zh-CN" sz="1400" dirty="0" err="1"/>
              <a:t>factoryList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factoryList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 smtClean="0"/>
              <a:t>  //</a:t>
            </a:r>
            <a:r>
              <a:rPr lang="zh-CN" altLang="en-US" sz="1400" dirty="0"/>
              <a:t>准备列表数据</a:t>
            </a:r>
          </a:p>
          <a:p>
            <a:pPr>
              <a:buNone/>
            </a:pPr>
            <a:r>
              <a:rPr lang="zh-CN" altLang="en-US" sz="1400" dirty="0" smtClean="0"/>
              <a:t>  </a:t>
            </a:r>
            <a:r>
              <a:rPr lang="en-US" altLang="zh-CN" sz="1400" dirty="0" smtClean="0"/>
              <a:t>List&lt;</a:t>
            </a:r>
            <a:r>
              <a:rPr lang="en-US" altLang="zh-CN" sz="1400" dirty="0" err="1" smtClean="0"/>
              <a:t>ContractProduct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oDao.find</a:t>
            </a:r>
            <a:r>
              <a:rPr lang="en-US" altLang="zh-CN" sz="1400" dirty="0"/>
              <a:t>("from </a:t>
            </a:r>
            <a:r>
              <a:rPr lang="en-US" altLang="zh-CN" sz="1400" dirty="0" err="1"/>
              <a:t>ContractProduct</a:t>
            </a:r>
            <a:r>
              <a:rPr lang="en-US" altLang="zh-CN" sz="1400" dirty="0"/>
              <a:t> o where </a:t>
            </a:r>
            <a:r>
              <a:rPr lang="en-US" altLang="zh-CN" sz="1400" dirty="0">
                <a:solidFill>
                  <a:srgbClr val="00B050"/>
                </a:solidFill>
              </a:rPr>
              <a:t>o.contract.id</a:t>
            </a:r>
            <a:r>
              <a:rPr lang="en-US" altLang="zh-CN" sz="1400" dirty="0"/>
              <a:t>='"+</a:t>
            </a:r>
            <a:r>
              <a:rPr lang="en-US" altLang="zh-CN" sz="1400" dirty="0" err="1">
                <a:solidFill>
                  <a:srgbClr val="00B050"/>
                </a:solidFill>
              </a:rPr>
              <a:t>model.getContract</a:t>
            </a:r>
            <a:r>
              <a:rPr lang="en-US" altLang="zh-CN" sz="1400" dirty="0">
                <a:solidFill>
                  <a:srgbClr val="00B050"/>
                </a:solidFill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</a:rPr>
              <a:t>getId</a:t>
            </a:r>
            <a:r>
              <a:rPr lang="en-US" altLang="zh-CN" sz="1400" dirty="0">
                <a:solidFill>
                  <a:srgbClr val="00B050"/>
                </a:solidFill>
              </a:rPr>
              <a:t>()</a:t>
            </a:r>
            <a:r>
              <a:rPr lang="en-US" altLang="zh-CN" sz="1400" dirty="0"/>
              <a:t>+"'");</a:t>
            </a:r>
          </a:p>
          <a:p>
            <a:pPr>
              <a:buNone/>
            </a:pP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ActionContext.getContext</a:t>
            </a:r>
            <a:r>
              <a:rPr lang="en-US" altLang="zh-CN" sz="1400" dirty="0"/>
              <a:t>().put("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", 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 smtClean="0"/>
              <a:t>  return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pcreate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6948264" y="2706211"/>
            <a:ext cx="1629181" cy="5152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3388"/>
              <a:gd name="adj6" fmla="val -5866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过滤掉已经“停止”不用的厂家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线形标注 2 5"/>
          <p:cNvSpPr/>
          <p:nvPr/>
        </p:nvSpPr>
        <p:spPr bwMode="auto">
          <a:xfrm flipH="1">
            <a:off x="5888395" y="5403618"/>
            <a:ext cx="1944216" cy="5152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824"/>
              <a:gd name="adj6" fmla="val -2539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只读取本合同下的货物</a:t>
            </a:r>
          </a:p>
        </p:txBody>
      </p:sp>
    </p:spTree>
    <p:extLst>
      <p:ext uri="{BB962C8B-B14F-4D97-AF65-F5344CB8AC3E}">
        <p14:creationId xmlns:p14="http://schemas.microsoft.com/office/powerpoint/2010/main" val="378686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86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/>
              <a:t> </a:t>
            </a:r>
            <a:r>
              <a:rPr lang="en-US" altLang="zh-CN" dirty="0" err="1"/>
              <a:t>jContractProductCreate.jsp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准备数据，厂家下拉框、列表数据。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货物的包装单位只有只和套，写死页面。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厂家信息：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s:select</a:t>
            </a:r>
            <a:r>
              <a:rPr lang="en-US" altLang="zh-CN" sz="1400" dirty="0"/>
              <a:t>          </a:t>
            </a:r>
          </a:p>
          <a:p>
            <a:pPr>
              <a:buNone/>
            </a:pPr>
            <a:r>
              <a:rPr lang="en-US" altLang="zh-CN" sz="1400" dirty="0"/>
              <a:t>            list="</a:t>
            </a:r>
            <a:r>
              <a:rPr lang="en-US" altLang="zh-CN" sz="1400" dirty="0" err="1"/>
              <a:t>factoryList</a:t>
            </a:r>
            <a:r>
              <a:rPr lang="en-US" altLang="zh-CN" sz="1400" dirty="0"/>
              <a:t>" name="</a:t>
            </a:r>
            <a:r>
              <a:rPr lang="en-US" altLang="zh-CN" sz="1400" b="1" dirty="0">
                <a:solidFill>
                  <a:srgbClr val="00B050"/>
                </a:solidFill>
              </a:rPr>
              <a:t>factory.id</a:t>
            </a:r>
            <a:r>
              <a:rPr lang="en-US" altLang="zh-CN" sz="1400" dirty="0"/>
              <a:t>"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listKey</a:t>
            </a:r>
            <a:r>
              <a:rPr lang="en-US" altLang="zh-CN" sz="1400" dirty="0"/>
              <a:t>="id" </a:t>
            </a:r>
            <a:r>
              <a:rPr lang="en-US" altLang="zh-CN" sz="1400" dirty="0" err="1"/>
              <a:t>listValue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factoryName</a:t>
            </a:r>
            <a:r>
              <a:rPr lang="en-US" altLang="zh-CN" sz="1400" dirty="0"/>
              <a:t>"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headerValue</a:t>
            </a:r>
            <a:r>
              <a:rPr lang="en-US" altLang="zh-CN" sz="1400" dirty="0"/>
              <a:t>="--</a:t>
            </a:r>
            <a:r>
              <a:rPr lang="zh-CN" altLang="en-US" sz="1400" dirty="0"/>
              <a:t>请选择</a:t>
            </a:r>
            <a:r>
              <a:rPr lang="en-US" altLang="zh-CN" sz="1400" dirty="0"/>
              <a:t>--" </a:t>
            </a:r>
            <a:r>
              <a:rPr lang="en-US" altLang="zh-CN" sz="1400" dirty="0" err="1"/>
              <a:t>headerKey</a:t>
            </a:r>
            <a:r>
              <a:rPr lang="en-US" altLang="zh-CN" sz="1400" dirty="0"/>
              <a:t>=""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err="1"/>
              <a:t>emptyOption</a:t>
            </a:r>
            <a:r>
              <a:rPr lang="en-US" altLang="zh-CN" sz="1400" dirty="0"/>
              <a:t>="false"</a:t>
            </a:r>
          </a:p>
          <a:p>
            <a:pPr>
              <a:buNone/>
            </a:pPr>
            <a:r>
              <a:rPr lang="en-US" altLang="zh-CN" sz="1400" dirty="0"/>
              <a:t>            </a:t>
            </a:r>
            <a:r>
              <a:rPr lang="en-US" altLang="zh-CN" sz="1400" dirty="0" smtClean="0"/>
              <a:t>/&gt;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包装单位：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&lt;select size="1" name="</a:t>
            </a:r>
            <a:r>
              <a:rPr lang="en-US" altLang="zh-CN" sz="1400" dirty="0" err="1"/>
              <a:t>packingUnit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&lt;option value=''&gt;--</a:t>
            </a:r>
            <a:r>
              <a:rPr lang="zh-CN" altLang="en-US" sz="1400" dirty="0"/>
              <a:t>请选择</a:t>
            </a:r>
            <a:r>
              <a:rPr lang="en-US" altLang="zh-CN" sz="1400" dirty="0"/>
              <a:t>--&lt;/option&gt;</a:t>
            </a:r>
          </a:p>
          <a:p>
            <a:pPr>
              <a:buNone/>
            </a:pPr>
            <a:r>
              <a:rPr lang="en-US" altLang="zh-CN" sz="1400" dirty="0"/>
              <a:t>	&lt;option value='PCS'&gt;PCS&lt;/option&gt;</a:t>
            </a:r>
          </a:p>
          <a:p>
            <a:pPr>
              <a:buNone/>
            </a:pPr>
            <a:r>
              <a:rPr lang="en-US" altLang="zh-CN" sz="1400" dirty="0"/>
              <a:t>	&lt;option value='SETS'&gt;SETS&lt;/option&gt;</a:t>
            </a:r>
          </a:p>
          <a:p>
            <a:pPr>
              <a:buNone/>
            </a:pPr>
            <a:r>
              <a:rPr lang="en-US" altLang="zh-CN" sz="1400" dirty="0"/>
              <a:t>&lt;/select&gt;</a:t>
            </a: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线形标注 2 8"/>
          <p:cNvSpPr/>
          <p:nvPr/>
        </p:nvSpPr>
        <p:spPr bwMode="auto">
          <a:xfrm>
            <a:off x="4932040" y="2672514"/>
            <a:ext cx="3141349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6521"/>
              <a:gd name="adj6" fmla="val -3350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和货物的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对象关联的厂家对象</a:t>
            </a:r>
            <a:endParaRPr lang="en-US" altLang="zh-CN" sz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注意其写法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83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6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struts-cargo.xml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&lt;package name="contract" namespace="/contract" extends="struts-default"&gt;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&lt;action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contractAction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_*" method="{1}" class="cn.itcast.web.struts2.cargo.contract.ContractAction"&gt;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"&gt;/cargo/contract/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jContractList.jsp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pview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"&gt;/cargo/contract/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jContractView.jsp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pcreate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"&gt;/cargo/contract/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jContractCreate.jsp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pupdate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"&gt;/cargo/contract/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jContractUpdate.jsp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&lt;/action&gt;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&lt;action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contractProductAction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_*" method="{1}" class="cn.itcast.web.struts2.cargo.contract.ContractProductAction"&gt;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pcreate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"&gt;/cargo/contract/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jContractProductCreate.jsp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&lt;/action&gt;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&lt;/package&gt;</a:t>
            </a:r>
            <a:endParaRPr lang="en-US" altLang="zh-CN" sz="1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6804248" y="5210196"/>
            <a:ext cx="1809200" cy="39604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334"/>
              <a:gd name="adj6" fmla="val -2611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一个页面全搞定</a:t>
            </a:r>
          </a:p>
        </p:txBody>
      </p:sp>
    </p:spTree>
    <p:extLst>
      <p:ext uri="{BB962C8B-B14F-4D97-AF65-F5344CB8AC3E}">
        <p14:creationId xmlns:p14="http://schemas.microsoft.com/office/powerpoint/2010/main" val="417579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49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是标识本记录的主键，那主表的主键如何表示呢？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、合同列表页面在每条合同信息后增加下面的按钮：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&lt;input type="button"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btnAdd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添加货物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formSubmit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('/contract/contractProductAction_tocreate?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contract.id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=${id}','_self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');"&gt;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、货物的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会自动设置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对象，对象中将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contract.id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设置到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contract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属性上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转向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jContractProductCreate.jsp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s:form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nuform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&lt;input type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="hidden"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contract.id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${contract.id}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、货物的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save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会自动将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contract.id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赋值给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使保存时，无需关心关联的对象，保存自己即可。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57495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951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多行内容如何在页面上显示？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多行信息保存时，行之间有换行符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，此为不可见字符。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如果之间在页面显示该内容，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是不解析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的，会导致显示时，显示成一行。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将信息中的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转换为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br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可信息是直接读取并显示，怎么替换呢？再有其他特殊字符要转换，又该如何处理？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答：自定义标签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WEB-INF\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tlds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selffn.tld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调用工具类方法，同时方便扩展。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&lt;function&gt;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&lt;name&gt;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htmlNewline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&lt;/name&gt;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&lt;function-class&gt;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cn.itcast.web.common.util.UtilFuns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&lt;/function-class&gt;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&lt;function-signature&gt;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htmlNewline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java.lang.String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)&lt;/function-signature&gt;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&lt;/function&gt;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4288" y="1411597"/>
            <a:ext cx="1210588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自定义标签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4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23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如何初始化数据，计算值属性如何得到？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 save(){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计算金额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Arith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arith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Arith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model.setAmount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BigDecimal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arith.mul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model.getCnumber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doubleValue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model.getPrice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doubleValue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())));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初始化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model.setFinished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(false);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model.setAccessories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(false);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oDao.saveOrUpdate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184" y="1411597"/>
            <a:ext cx="223651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信息并不都从页面中来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41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如何删除货物？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、在每个</a:t>
            </a:r>
            <a:r>
              <a:rPr lang="en-US" altLang="zh-CN" sz="1400" b="1" dirty="0" err="1" smtClean="0">
                <a:latin typeface="微软雅黑" pitchFamily="34" charset="-122"/>
                <a:ea typeface="微软雅黑" pitchFamily="34" charset="-122"/>
              </a:rPr>
              <a:t>jContractProductCreate.jsp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的货物列表中每条货物后面加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功能按钮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&lt;input type="button"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btnAdd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删除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formSubmit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('/contract/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contractProductAction_delete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?id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=${cp.id}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','_self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');"&gt;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删除方法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delete() throws Exception{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String[] ids =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().replace(" ", "").split(",");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oDao.deleteAllById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(ids,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ContractProduct.class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156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/>
              <a:t> ExtCproductAction.java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放在附件目录</a:t>
            </a:r>
            <a:r>
              <a:rPr lang="en-US" altLang="zh-CN" sz="1400" dirty="0" err="1"/>
              <a:t>extcproduct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package cn.itcast.web.struts2.cargo.extcproduct;</a:t>
            </a:r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ExtCproductAction</a:t>
            </a:r>
            <a:r>
              <a:rPr lang="en-US" altLang="zh-CN" sz="1400" dirty="0"/>
              <a:t> extends _BaseStruts2Action implements </a:t>
            </a:r>
            <a:r>
              <a:rPr lang="en-US" altLang="zh-CN" sz="1400" dirty="0" err="1"/>
              <a:t>ModelDriven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ExtCproduct</a:t>
            </a:r>
            <a:r>
              <a:rPr lang="en-US" altLang="zh-CN" sz="1400" dirty="0"/>
              <a:t>&gt; {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准备下拉框数据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List&lt;Factory&gt;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oDao.find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from Factory o where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o.state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正常状态的才可以显示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().put("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准备列表数据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hql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"from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o where 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o.contractProduct.id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='"+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model.getContractProduct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4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getId</a:t>
            </a:r>
            <a:r>
              <a:rPr lang="en-US" altLang="zh-CN" sz="14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)+"'";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List&lt;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oDao.find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hql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().put("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pcreate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课程安排</a:t>
            </a:r>
          </a:p>
        </p:txBody>
      </p:sp>
      <p:sp>
        <p:nvSpPr>
          <p:cNvPr id="4100" name="Line 3"/>
          <p:cNvSpPr>
            <a:spLocks noChangeShapeType="1"/>
          </p:cNvSpPr>
          <p:nvPr/>
        </p:nvSpPr>
        <p:spPr bwMode="gray">
          <a:xfrm>
            <a:off x="1581597" y="5205413"/>
            <a:ext cx="691310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gray">
          <a:xfrm rot="3419336">
            <a:off x="1297434" y="4629151"/>
            <a:ext cx="479425" cy="5207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gray">
          <a:xfrm>
            <a:off x="1406972" y="46720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4</a:t>
            </a:r>
          </a:p>
        </p:txBody>
      </p:sp>
      <p:sp>
        <p:nvSpPr>
          <p:cNvPr id="4103" name="Line 6"/>
          <p:cNvSpPr>
            <a:spLocks noChangeShapeType="1"/>
          </p:cNvSpPr>
          <p:nvPr/>
        </p:nvSpPr>
        <p:spPr bwMode="gray">
          <a:xfrm>
            <a:off x="1581596" y="2690813"/>
            <a:ext cx="691310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1297434" y="211455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2123728" y="2133600"/>
            <a:ext cx="4896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搭建系统平台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gray">
          <a:xfrm>
            <a:off x="1406972" y="21574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1</a:t>
            </a:r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gray">
          <a:xfrm>
            <a:off x="1581596" y="3529013"/>
            <a:ext cx="6913107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gray">
          <a:xfrm rot="3419336">
            <a:off x="1297434" y="2952751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gray">
          <a:xfrm>
            <a:off x="1406972" y="29956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2</a:t>
            </a:r>
          </a:p>
        </p:txBody>
      </p:sp>
      <p:sp>
        <p:nvSpPr>
          <p:cNvPr id="4110" name="Line 13"/>
          <p:cNvSpPr>
            <a:spLocks noChangeShapeType="1"/>
          </p:cNvSpPr>
          <p:nvPr/>
        </p:nvSpPr>
        <p:spPr bwMode="gray">
          <a:xfrm>
            <a:off x="1583184" y="4365625"/>
            <a:ext cx="6911519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gray">
          <a:xfrm rot="3419336">
            <a:off x="1297434" y="3790951"/>
            <a:ext cx="479425" cy="5207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12" name="Text Box 15"/>
          <p:cNvSpPr txBox="1">
            <a:spLocks noChangeArrowheads="1"/>
          </p:cNvSpPr>
          <p:nvPr/>
        </p:nvSpPr>
        <p:spPr bwMode="gray">
          <a:xfrm>
            <a:off x="1406972" y="3833813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3</a:t>
            </a:r>
          </a:p>
        </p:txBody>
      </p:sp>
      <p:sp>
        <p:nvSpPr>
          <p:cNvPr id="4113" name="Line 16"/>
          <p:cNvSpPr>
            <a:spLocks noChangeShapeType="1"/>
          </p:cNvSpPr>
          <p:nvPr/>
        </p:nvSpPr>
        <p:spPr bwMode="gray">
          <a:xfrm>
            <a:off x="1581597" y="6065838"/>
            <a:ext cx="6913106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ltGray">
          <a:xfrm rot="3419336">
            <a:off x="1296828" y="5489576"/>
            <a:ext cx="479425" cy="520700"/>
          </a:xfrm>
          <a:prstGeom prst="rect">
            <a:avLst/>
          </a:prstGeom>
          <a:solidFill>
            <a:srgbClr val="00FF0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/>
          <a:lstStyle/>
          <a:p>
            <a:pPr>
              <a:defRPr/>
            </a:pPr>
            <a:endParaRPr lang="zh-CN" alt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115" name="Text Box 18"/>
          <p:cNvSpPr txBox="1">
            <a:spLocks noChangeArrowheads="1"/>
          </p:cNvSpPr>
          <p:nvPr/>
        </p:nvSpPr>
        <p:spPr bwMode="gray">
          <a:xfrm>
            <a:off x="1406972" y="5532438"/>
            <a:ext cx="35718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Font typeface="Wingdings" pitchFamily="2" charset="2"/>
              <a:buNone/>
            </a:pPr>
            <a:r>
              <a:rPr lang="en-US" altLang="zh-CN" sz="2400" b="1">
                <a:solidFill>
                  <a:srgbClr val="FFFFFF"/>
                </a:solidFill>
                <a:cs typeface="Arial" charset="0"/>
              </a:rPr>
              <a:t>5</a:t>
            </a:r>
          </a:p>
        </p:txBody>
      </p:sp>
      <p:sp>
        <p:nvSpPr>
          <p:cNvPr id="4116" name="Text Box 19"/>
          <p:cNvSpPr txBox="1">
            <a:spLocks noChangeArrowheads="1"/>
          </p:cNvSpPr>
          <p:nvPr/>
        </p:nvSpPr>
        <p:spPr bwMode="gray">
          <a:xfrm>
            <a:off x="2123728" y="2995613"/>
            <a:ext cx="397897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基础开发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~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系统代码</a:t>
            </a:r>
            <a:r>
              <a:rPr lang="en-US" altLang="zh-CN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1</a:t>
            </a: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、厂家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117" name="Text Box 20"/>
          <p:cNvSpPr txBox="1">
            <a:spLocks noChangeArrowheads="1"/>
          </p:cNvSpPr>
          <p:nvPr/>
        </p:nvSpPr>
        <p:spPr bwMode="gray">
          <a:xfrm>
            <a:off x="2123728" y="3835400"/>
            <a:ext cx="6875600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业务开发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合同、报运、装箱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委托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、发票、财务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8" name="Text Box 21"/>
          <p:cNvSpPr txBox="1">
            <a:spLocks noChangeArrowheads="1"/>
          </p:cNvSpPr>
          <p:nvPr/>
        </p:nvSpPr>
        <p:spPr bwMode="gray">
          <a:xfrm>
            <a:off x="2123728" y="4676775"/>
            <a:ext cx="4721164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报表开发</a:t>
            </a:r>
            <a:r>
              <a:rPr kumimoji="1" lang="en-US" altLang="zh-CN" sz="2400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kumimoji="1" lang="zh-CN" altLang="en-US" sz="2400" dirty="0" smtClean="0">
                <a:latin typeface="微软雅黑" pitchFamily="34" charset="-122"/>
                <a:ea typeface="微软雅黑" pitchFamily="34" charset="-122"/>
              </a:rPr>
              <a:t>打印、下载、</a:t>
            </a:r>
            <a:r>
              <a:rPr kumimoji="1" lang="zh-CN" altLang="en-US" sz="2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图形报表</a:t>
            </a:r>
            <a:endParaRPr kumimoji="1" lang="en-US" altLang="zh-CN" sz="2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19" name="Text Box 22"/>
          <p:cNvSpPr txBox="1">
            <a:spLocks noChangeArrowheads="1"/>
          </p:cNvSpPr>
          <p:nvPr/>
        </p:nvSpPr>
        <p:spPr bwMode="gray">
          <a:xfrm>
            <a:off x="2123728" y="5527675"/>
            <a:ext cx="662232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功能优化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控件、统一查询、附件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dirty="0">
                <a:latin typeface="微软雅黑" pitchFamily="34" charset="-122"/>
                <a:ea typeface="微软雅黑" pitchFamily="34" charset="-122"/>
              </a:rPr>
              <a:t>、系统代码</a:t>
            </a:r>
            <a:r>
              <a:rPr kumimoji="1" lang="en-US" altLang="zh-CN" sz="2400" dirty="0">
                <a:latin typeface="微软雅黑" pitchFamily="34" charset="-122"/>
                <a:ea typeface="微软雅黑" pitchFamily="34" charset="-122"/>
              </a:rPr>
              <a:t>2</a:t>
            </a:r>
            <a:endParaRPr kumimoji="1" lang="en-US" altLang="zh-CN" sz="2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3517" y="221353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架构组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9398" y="38610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09397" y="473968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报表组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9396" y="557994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技术组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27984" y="140348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i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模拟软件企业开发环境，分组开发</a:t>
            </a:r>
            <a:endParaRPr lang="zh-CN" altLang="en-US" b="1" i="1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737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、建立附件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/>
              <a:t> </a:t>
            </a:r>
            <a:r>
              <a:rPr lang="en-US" altLang="zh-CN" dirty="0" err="1" smtClean="0"/>
              <a:t>extcproduct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jExtCproductCreate.jsp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放在附件目录</a:t>
            </a:r>
            <a:r>
              <a:rPr lang="en-US" altLang="zh-CN" sz="1400" dirty="0" err="1"/>
              <a:t>extcproduct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下：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&lt;form method="post"&gt;</a:t>
            </a:r>
          </a:p>
          <a:p>
            <a:pPr>
              <a:buNone/>
            </a:pPr>
            <a:r>
              <a:rPr lang="en-US" altLang="zh-CN" sz="1400" dirty="0"/>
              <a:t>	&lt;input type="hidden" name="</a:t>
            </a:r>
            <a:r>
              <a:rPr lang="en-US" altLang="zh-CN" sz="1400" dirty="0">
                <a:solidFill>
                  <a:srgbClr val="00B050"/>
                </a:solidFill>
              </a:rPr>
              <a:t>contractProduct.id"</a:t>
            </a:r>
            <a:r>
              <a:rPr lang="en-US" altLang="zh-CN" sz="1400" dirty="0"/>
              <a:t> value="</a:t>
            </a:r>
            <a:r>
              <a:rPr lang="en-US" altLang="zh-CN" sz="1400" dirty="0">
                <a:solidFill>
                  <a:srgbClr val="00B050"/>
                </a:solidFill>
              </a:rPr>
              <a:t>${contractProduct.id</a:t>
            </a:r>
            <a:r>
              <a:rPr lang="en-US" altLang="zh-CN" sz="1400" dirty="0" smtClean="0">
                <a:solidFill>
                  <a:srgbClr val="00B050"/>
                </a:solidFill>
              </a:rPr>
              <a:t>}</a:t>
            </a:r>
            <a:r>
              <a:rPr lang="en-US" altLang="zh-CN" sz="1400" dirty="0" smtClean="0"/>
              <a:t>"/&gt;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s:iterator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value="#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var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ep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status="line"&gt;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height="30"&gt;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&lt;td align="center"&gt;&lt;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value="#line.index+1"/&gt;&lt;/td&gt;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&lt;td&gt;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${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ep.ctype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&lt;/td&gt;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&lt;td&gt;${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ep.productDesc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}&lt;/td&gt;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s:iterator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03347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6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、建立附件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struts-cargo.xml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99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&lt;package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namespace="/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extends="struts-default"&gt;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&lt;action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extCproductAction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_*" method="{1}" class="cn.itcast.web.struts2.cargo.extcproduct.ExtCproductAction"&gt;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"&gt;/cargo/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jExtCproductCreate.jsp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&lt;/result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&lt;/action&gt;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&lt;/package&gt;</a:t>
            </a:r>
            <a:endParaRPr lang="en-US" altLang="zh-CN" sz="1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53948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如何统计合同下货物和附件数据量？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、统计货物的个数：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/>
              <a:t>s:property</a:t>
            </a:r>
            <a:r>
              <a:rPr lang="en-US" altLang="zh-CN" sz="1400" dirty="0"/>
              <a:t> value=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contractProduct.size</a:t>
            </a:r>
            <a:r>
              <a:rPr lang="en-US" altLang="zh-CN" sz="1400" i="1" dirty="0"/>
              <a:t>"/&gt;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、统计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附件的个数：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s:set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var</a:t>
            </a:r>
            <a:r>
              <a:rPr lang="en-US" altLang="zh-CN" sz="1400" dirty="0">
                <a:solidFill>
                  <a:srgbClr val="00B050"/>
                </a:solidFill>
              </a:rPr>
              <a:t>="</a:t>
            </a:r>
            <a:r>
              <a:rPr lang="en-US" altLang="zh-CN" sz="1400" dirty="0" err="1">
                <a:solidFill>
                  <a:srgbClr val="00B050"/>
                </a:solidFill>
              </a:rPr>
              <a:t>extNumuber</a:t>
            </a:r>
            <a:r>
              <a:rPr lang="en-US" altLang="zh-CN" sz="1400" dirty="0">
                <a:solidFill>
                  <a:srgbClr val="00B050"/>
                </a:solidFill>
              </a:rPr>
              <a:t>" value="0"&gt;&lt;/</a:t>
            </a:r>
            <a:r>
              <a:rPr lang="en-US" altLang="zh-CN" sz="1400" dirty="0" err="1">
                <a:solidFill>
                  <a:srgbClr val="00B050"/>
                </a:solidFill>
              </a:rPr>
              <a:t>s:set</a:t>
            </a:r>
            <a:r>
              <a:rPr lang="en-US" altLang="zh-CN" sz="1400" dirty="0" smtClean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</a:t>
            </a:r>
            <a:r>
              <a:rPr lang="en-US" altLang="zh-CN" sz="1400" i="1" dirty="0"/>
              <a:t>"#</a:t>
            </a:r>
            <a:r>
              <a:rPr lang="en-US" altLang="zh-CN" sz="1400" i="1" dirty="0" err="1"/>
              <a:t>dataList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var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cp</a:t>
            </a:r>
            <a:r>
              <a:rPr lang="en-US" altLang="zh-CN" sz="1400" i="1" dirty="0"/>
              <a:t>"&gt;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400" dirty="0"/>
              <a:t> 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</a:t>
            </a:r>
            <a:r>
              <a:rPr lang="en-US" altLang="zh-CN" sz="1400" i="1" dirty="0"/>
              <a:t>"#</a:t>
            </a:r>
            <a:r>
              <a:rPr lang="en-US" altLang="zh-CN" sz="1400" i="1" dirty="0" err="1"/>
              <a:t>cp.contractProduct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var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xcp</a:t>
            </a:r>
            <a:r>
              <a:rPr lang="en-US" altLang="zh-CN" sz="1400" i="1" dirty="0"/>
              <a:t>"&gt;</a:t>
            </a:r>
          </a:p>
          <a:p>
            <a:pPr>
              <a:buNone/>
            </a:pPr>
            <a:r>
              <a:rPr lang="en-US" altLang="zh-CN" sz="1400" dirty="0" smtClean="0"/>
              <a:t>	&lt;</a:t>
            </a:r>
            <a:r>
              <a:rPr lang="en-US" altLang="zh-CN" sz="1400" dirty="0" err="1"/>
              <a:t>s:set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extNumuber</a:t>
            </a:r>
            <a:r>
              <a:rPr lang="en-US" altLang="zh-CN" sz="1400" i="1" dirty="0"/>
              <a:t>" value="</a:t>
            </a:r>
            <a:r>
              <a:rPr lang="en-US" altLang="zh-CN" sz="1400" i="1" dirty="0">
                <a:solidFill>
                  <a:srgbClr val="00B050"/>
                </a:solidFill>
              </a:rPr>
              <a:t>#</a:t>
            </a:r>
            <a:r>
              <a:rPr lang="en-US" altLang="zh-CN" sz="1400" i="1" dirty="0" err="1">
                <a:solidFill>
                  <a:srgbClr val="00B050"/>
                </a:solidFill>
              </a:rPr>
              <a:t>extNumuber</a:t>
            </a:r>
            <a:r>
              <a:rPr lang="en-US" altLang="zh-CN" sz="1400" i="1" dirty="0">
                <a:solidFill>
                  <a:srgbClr val="00B050"/>
                </a:solidFill>
              </a:rPr>
              <a:t>+#</a:t>
            </a:r>
            <a:r>
              <a:rPr lang="en-US" altLang="zh-CN" sz="1400" i="1" dirty="0" err="1">
                <a:solidFill>
                  <a:srgbClr val="00B050"/>
                </a:solidFill>
              </a:rPr>
              <a:t>xcp.extCproduct.size</a:t>
            </a:r>
            <a:r>
              <a:rPr lang="en-US" altLang="zh-CN" sz="1400" i="1" dirty="0"/>
              <a:t>"&gt;&lt;/</a:t>
            </a:r>
            <a:r>
              <a:rPr lang="en-US" altLang="zh-CN" sz="1400" i="1" dirty="0" err="1"/>
              <a:t>s:set</a:t>
            </a:r>
            <a:r>
              <a:rPr lang="en-US" altLang="zh-CN" sz="1400" i="1" dirty="0"/>
              <a:t>&gt;</a:t>
            </a:r>
          </a:p>
          <a:p>
            <a:pPr lvl="1"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&lt;/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&gt;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  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s:property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value="#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extNumuber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s:iterator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5287815" y="5229200"/>
            <a:ext cx="2952328" cy="89690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564"/>
              <a:gd name="adj6" fmla="val -3417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得出结论：</a:t>
            </a:r>
            <a:endParaRPr kumimoji="0" lang="en-US" altLang="zh-CN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endParaRPr kumimoji="0" lang="en-US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可以直接取得儿子的个数，但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无法直接取出孙子的个数。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4355976" y="1484784"/>
            <a:ext cx="437372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&lt;td class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=“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tableHeader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”&gt;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货物数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附件数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td&gt;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8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、合同上报、取消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void state(Integer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curValue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String[] ids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().replace(" ", "").split(",");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Contract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Set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for(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i=0;i&lt;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ids.length;i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= (Contract)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oDao.get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Contract.class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ids[i]);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obj.setState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curValue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oSet.add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oDao.saveOrUpdateAll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submit(){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this.state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(1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上报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86168" y="5356040"/>
            <a:ext cx="3198200" cy="99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cancelsubmit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this.state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(0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  //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取消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55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、复制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原理：得到要复制的合同，创建新合同对象，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要复制的合同的属性，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到新合同的属性中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copy(){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Contract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oldContract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= (Contract)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oDao.get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Contract.class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Contract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newContract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new Contract();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newContract.setContractNo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("[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复制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]"+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oldContract.getContractNo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newContract.setState</a:t>
            </a:r>
            <a:r>
              <a:rPr lang="en-US" altLang="zh-CN" sz="1400" dirty="0" smtClean="0">
                <a:solidFill>
                  <a:srgbClr val="00B050"/>
                </a:solidFill>
              </a:rPr>
              <a:t>(0);  //</a:t>
            </a:r>
            <a:r>
              <a:rPr lang="zh-CN" altLang="en-US" sz="1400" dirty="0" smtClean="0">
                <a:solidFill>
                  <a:srgbClr val="00B050"/>
                </a:solidFill>
              </a:rPr>
              <a:t>初始化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oDao.save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newContract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线形标注 2 7"/>
          <p:cNvSpPr/>
          <p:nvPr/>
        </p:nvSpPr>
        <p:spPr bwMode="auto">
          <a:xfrm>
            <a:off x="5292080" y="4683538"/>
            <a:ext cx="2952328" cy="5152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824"/>
              <a:gd name="adj6" fmla="val -2539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加个标识，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方便与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被复制的合同</a:t>
            </a:r>
            <a:r>
              <a:rPr lang="zh-CN" altLang="en-US" sz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区分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53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、复制，复制关联对象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Set&lt;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newContractProductSet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&gt;();</a:t>
            </a:r>
          </a:p>
          <a:p>
            <a:pPr>
              <a:buNone/>
            </a:pP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>
              <a:buNone/>
            </a:pP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>
              <a:buNone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for (Iterator&lt;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iter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oldContract.getContractProduct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().iterator();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iter.hasNext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();) {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iter.next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Set&lt;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&gt;();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for (Iterator&lt;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oldProduct.getExtCproduct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().iterator();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itExtCproduct.hasNext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();) {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oldExtCproduct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itExtCproduct.next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 = new 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8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newExtCproduct.setContractProduct</a:t>
            </a:r>
            <a:r>
              <a:rPr lang="en-US" altLang="zh-CN" sz="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newProduct</a:t>
            </a:r>
            <a:r>
              <a:rPr lang="en-US" altLang="zh-CN" sz="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newExtCproductSet.add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newProduct.setExtCproduct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newExtCproductSet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newProduct.setContract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newContract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newContractProductSet.add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);				</a:t>
            </a:r>
          </a:p>
          <a:p>
            <a:pPr>
              <a:buNone/>
            </a:pP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newContract.setContractProduct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newContractProductSet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  <p:sp>
        <p:nvSpPr>
          <p:cNvPr id="5" name="线形标注 2 4"/>
          <p:cNvSpPr/>
          <p:nvPr/>
        </p:nvSpPr>
        <p:spPr bwMode="auto">
          <a:xfrm>
            <a:off x="5796136" y="5145989"/>
            <a:ext cx="1476164" cy="5152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7129"/>
              <a:gd name="adj6" fmla="val -4791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设置关联关系</a:t>
            </a:r>
          </a:p>
        </p:txBody>
      </p:sp>
    </p:spTree>
    <p:extLst>
      <p:ext uri="{BB962C8B-B14F-4D97-AF65-F5344CB8AC3E}">
        <p14:creationId xmlns:p14="http://schemas.microsoft.com/office/powerpoint/2010/main" val="87406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533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快速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复制，利用设置对象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，来实现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200" dirty="0"/>
              <a:t>	</a:t>
            </a:r>
            <a:r>
              <a:rPr lang="en-US" altLang="zh-CN" sz="1200" dirty="0"/>
              <a:t>//</a:t>
            </a:r>
            <a:r>
              <a:rPr lang="zh-CN" altLang="en-US" sz="1200" dirty="0"/>
              <a:t>复制</a:t>
            </a:r>
          </a:p>
          <a:p>
            <a:pPr>
              <a:buNone/>
            </a:pPr>
            <a:r>
              <a:rPr lang="zh-CN" altLang="en-US" sz="1200" dirty="0"/>
              <a:t>	</a:t>
            </a:r>
            <a:r>
              <a:rPr lang="en-US" altLang="zh-CN" sz="1200" dirty="0"/>
              <a:t>public String copy(){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ContractDAO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oDao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ContractDAO</a:t>
            </a:r>
            <a:r>
              <a:rPr lang="en-US" altLang="zh-CN" sz="1200" dirty="0"/>
              <a:t>) </a:t>
            </a:r>
            <a:r>
              <a:rPr lang="en-US" altLang="zh-CN" sz="1200" dirty="0" err="1"/>
              <a:t>this.getDao</a:t>
            </a:r>
            <a:r>
              <a:rPr lang="en-US" altLang="zh-CN" sz="1200" dirty="0"/>
              <a:t>("</a:t>
            </a:r>
            <a:r>
              <a:rPr lang="en-US" altLang="zh-CN" sz="1200" dirty="0" err="1"/>
              <a:t>daoContract</a:t>
            </a:r>
            <a:r>
              <a:rPr lang="en-US" altLang="zh-CN" sz="1200" dirty="0"/>
              <a:t>");</a:t>
            </a:r>
          </a:p>
          <a:p>
            <a:pPr>
              <a:buNone/>
            </a:pPr>
            <a:r>
              <a:rPr lang="en-US" altLang="zh-CN" sz="1200" dirty="0"/>
              <a:t>		Contract </a:t>
            </a:r>
            <a:r>
              <a:rPr lang="en-US" altLang="zh-CN" sz="1200" dirty="0" err="1"/>
              <a:t>oldContract</a:t>
            </a:r>
            <a:r>
              <a:rPr lang="en-US" altLang="zh-CN" sz="1200" dirty="0"/>
              <a:t> = (Contract) </a:t>
            </a:r>
            <a:r>
              <a:rPr lang="en-US" altLang="zh-CN" sz="1200" dirty="0" err="1"/>
              <a:t>oDao.get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Contract.class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model.getId</a:t>
            </a:r>
            <a:r>
              <a:rPr lang="en-US" altLang="zh-CN" sz="1200" dirty="0"/>
              <a:t>());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>
                <a:solidFill>
                  <a:srgbClr val="00B050"/>
                </a:solidFill>
              </a:rPr>
              <a:t>oldContract.setId</a:t>
            </a:r>
            <a:r>
              <a:rPr lang="en-US" altLang="zh-CN" sz="1200" dirty="0">
                <a:solidFill>
                  <a:srgbClr val="00B050"/>
                </a:solidFill>
              </a:rPr>
              <a:t>(null);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oldContract.setContractNo</a:t>
            </a:r>
            <a:r>
              <a:rPr lang="en-US" altLang="zh-CN" sz="1200" dirty="0"/>
              <a:t>("[</a:t>
            </a:r>
            <a:r>
              <a:rPr lang="zh-CN" altLang="en-US" sz="1200" dirty="0"/>
              <a:t>复制</a:t>
            </a:r>
            <a:r>
              <a:rPr lang="en-US" altLang="zh-CN" sz="1200" dirty="0"/>
              <a:t>]"+</a:t>
            </a:r>
            <a:r>
              <a:rPr lang="en-US" altLang="zh-CN" sz="1200" dirty="0" err="1"/>
              <a:t>oldContract.getContractNo</a:t>
            </a:r>
            <a:r>
              <a:rPr lang="en-US" altLang="zh-CN" sz="1200" dirty="0"/>
              <a:t>());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oldContract.setState</a:t>
            </a:r>
            <a:r>
              <a:rPr lang="en-US" altLang="zh-CN" sz="1200" dirty="0"/>
              <a:t>(0);</a:t>
            </a:r>
          </a:p>
          <a:p>
            <a:pPr>
              <a:buNone/>
            </a:pPr>
            <a:r>
              <a:rPr lang="en-US" altLang="zh-CN" sz="1200" dirty="0"/>
              <a:t>		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C00000"/>
                </a:solidFill>
              </a:rPr>
              <a:t>for(</a:t>
            </a:r>
            <a:r>
              <a:rPr lang="en-US" altLang="zh-CN" sz="1200" dirty="0" err="1">
                <a:solidFill>
                  <a:srgbClr val="C00000"/>
                </a:solidFill>
              </a:rPr>
              <a:t>ContractProduct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cp:oldContract.getContractProduct</a:t>
            </a:r>
            <a:r>
              <a:rPr lang="en-US" altLang="zh-CN" sz="1200" dirty="0">
                <a:solidFill>
                  <a:srgbClr val="C00000"/>
                </a:solidFill>
              </a:rPr>
              <a:t>()){</a:t>
            </a:r>
          </a:p>
          <a:p>
            <a:pPr>
              <a:buNone/>
            </a:pPr>
            <a:r>
              <a:rPr lang="en-US" altLang="zh-CN" sz="1200" dirty="0"/>
              <a:t>			</a:t>
            </a:r>
            <a:r>
              <a:rPr lang="en-US" altLang="zh-CN" sz="1200" dirty="0" err="1">
                <a:solidFill>
                  <a:srgbClr val="00B050"/>
                </a:solidFill>
              </a:rPr>
              <a:t>cp.setId</a:t>
            </a:r>
            <a:r>
              <a:rPr lang="en-US" altLang="zh-CN" sz="1200" dirty="0">
                <a:solidFill>
                  <a:srgbClr val="00B050"/>
                </a:solidFill>
              </a:rPr>
              <a:t>(null);</a:t>
            </a:r>
          </a:p>
          <a:p>
            <a:pPr>
              <a:buNone/>
            </a:pPr>
            <a:r>
              <a:rPr lang="en-US" altLang="zh-CN" sz="1200" dirty="0"/>
              <a:t>			</a:t>
            </a:r>
            <a:r>
              <a:rPr lang="en-US" altLang="zh-CN" sz="1200" dirty="0">
                <a:solidFill>
                  <a:srgbClr val="C00000"/>
                </a:solidFill>
              </a:rPr>
              <a:t>for(</a:t>
            </a:r>
            <a:r>
              <a:rPr lang="en-US" altLang="zh-CN" sz="1200" dirty="0" err="1">
                <a:solidFill>
                  <a:srgbClr val="C00000"/>
                </a:solidFill>
              </a:rPr>
              <a:t>ExtCproduct</a:t>
            </a:r>
            <a:r>
              <a:rPr lang="en-US" altLang="zh-CN" sz="1200" dirty="0">
                <a:solidFill>
                  <a:srgbClr val="C00000"/>
                </a:solidFill>
              </a:rPr>
              <a:t> </a:t>
            </a:r>
            <a:r>
              <a:rPr lang="en-US" altLang="zh-CN" sz="1200" dirty="0" err="1">
                <a:solidFill>
                  <a:srgbClr val="C00000"/>
                </a:solidFill>
              </a:rPr>
              <a:t>ep:cp.getExtCproduct</a:t>
            </a:r>
            <a:r>
              <a:rPr lang="en-US" altLang="zh-CN" sz="1200" dirty="0">
                <a:solidFill>
                  <a:srgbClr val="C00000"/>
                </a:solidFill>
              </a:rPr>
              <a:t>()){</a:t>
            </a:r>
          </a:p>
          <a:p>
            <a:pPr>
              <a:buNone/>
            </a:pPr>
            <a:r>
              <a:rPr lang="en-US" altLang="zh-CN" sz="1200" dirty="0"/>
              <a:t>				</a:t>
            </a:r>
            <a:r>
              <a:rPr lang="en-US" altLang="zh-CN" sz="1200" dirty="0" err="1">
                <a:solidFill>
                  <a:srgbClr val="00B050"/>
                </a:solidFill>
              </a:rPr>
              <a:t>ep.setId</a:t>
            </a:r>
            <a:r>
              <a:rPr lang="en-US" altLang="zh-CN" sz="1200" dirty="0">
                <a:solidFill>
                  <a:srgbClr val="00B050"/>
                </a:solidFill>
              </a:rPr>
              <a:t>(null);</a:t>
            </a:r>
          </a:p>
          <a:p>
            <a:pPr>
              <a:buNone/>
            </a:pPr>
            <a:r>
              <a:rPr lang="en-US" altLang="zh-CN" sz="1200" dirty="0"/>
              <a:t>			}</a:t>
            </a:r>
          </a:p>
          <a:p>
            <a:pPr>
              <a:buNone/>
            </a:pPr>
            <a:r>
              <a:rPr lang="en-US" altLang="zh-CN" sz="1200" dirty="0"/>
              <a:t>		}</a:t>
            </a:r>
          </a:p>
          <a:p>
            <a:pPr>
              <a:buNone/>
            </a:pPr>
            <a:r>
              <a:rPr lang="en-US" altLang="zh-CN" sz="1200" dirty="0"/>
              <a:t>		</a:t>
            </a:r>
          </a:p>
          <a:p>
            <a:pPr>
              <a:buNone/>
            </a:pPr>
            <a:r>
              <a:rPr lang="en-US" altLang="zh-CN" sz="1200" dirty="0"/>
              <a:t>		</a:t>
            </a:r>
            <a:r>
              <a:rPr lang="en-US" altLang="zh-CN" sz="1200" dirty="0" err="1"/>
              <a:t>oDao.saveOrUpdate</a:t>
            </a:r>
            <a:r>
              <a:rPr lang="en-US" altLang="zh-CN" sz="1200" dirty="0"/>
              <a:t>(</a:t>
            </a:r>
            <a:r>
              <a:rPr lang="en-US" altLang="zh-CN" sz="1200" dirty="0" err="1"/>
              <a:t>oldContract</a:t>
            </a:r>
            <a:r>
              <a:rPr lang="en-US" altLang="zh-CN" sz="1200" dirty="0"/>
              <a:t>);</a:t>
            </a:r>
          </a:p>
          <a:p>
            <a:pPr>
              <a:buNone/>
            </a:pPr>
            <a:r>
              <a:rPr lang="en-US" altLang="zh-CN" sz="1200" dirty="0"/>
              <a:t>		</a:t>
            </a:r>
          </a:p>
          <a:p>
            <a:pPr>
              <a:buNone/>
            </a:pPr>
            <a:r>
              <a:rPr lang="en-US" altLang="zh-CN" sz="1200" dirty="0"/>
              <a:t>		return list();</a:t>
            </a:r>
          </a:p>
          <a:p>
            <a:pPr>
              <a:buNone/>
            </a:pPr>
            <a:r>
              <a:rPr lang="en-US" altLang="zh-CN" sz="1200" dirty="0"/>
              <a:t>	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48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打印步骤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056784" cy="366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操作步骤：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打开一个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打开当前工作簿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创建行对象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定列，创建单元格对象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写入内容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设置样式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：字体、大小、颜色、位置、表格线、换行、格式（字符、数字）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关闭保存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特殊操作：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合并单元格、公式 、合计、访问其它工作簿中的内容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财务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单元格自定义：加上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前导符，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KG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后缀符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插入图片、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插入线、分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购销合同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页眉页脚 、标题头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出货表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4" name="矩形 3"/>
          <p:cNvSpPr/>
          <p:nvPr/>
        </p:nvSpPr>
        <p:spPr>
          <a:xfrm>
            <a:off x="4267980" y="1497734"/>
            <a:ext cx="433323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原理：</a:t>
            </a:r>
            <a:r>
              <a:rPr lang="en-US" altLang="zh-CN" sz="1600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Poi excel</a:t>
            </a:r>
            <a:r>
              <a:rPr lang="zh-CN" altLang="en-US" sz="1600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打印就是</a:t>
            </a:r>
            <a:r>
              <a:rPr lang="zh-CN" altLang="en-US" sz="1600" dirty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操作</a:t>
            </a:r>
            <a:r>
              <a:rPr lang="zh-CN" altLang="en-US" sz="1600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单元格，设样式</a:t>
            </a:r>
            <a:endParaRPr lang="zh-CN" altLang="en-US" sz="1600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21444" y="2561180"/>
            <a:ext cx="3727019" cy="13234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zh-CN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不能批量设置样式，只要一点不同，例如其它字体、大小、对齐、表格线，就一个斜体，一个正常，就必须重新创建一个新样式。导致代码量超大，都是无用功。</a:t>
            </a:r>
            <a:endParaRPr lang="zh-CN" altLang="en-US" sz="16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26232" y="2031290"/>
            <a:ext cx="3351880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示例：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test/java/TestExcelPoiPrint.java</a:t>
            </a:r>
            <a:endParaRPr lang="zh-CN" altLang="en-US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5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打印程序设计技巧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64510"/>
              </p:ext>
            </p:extLst>
          </p:nvPr>
        </p:nvGraphicFramePr>
        <p:xfrm>
          <a:off x="611560" y="2708920"/>
          <a:ext cx="8064897" cy="339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2567833"/>
                <a:gridCol w="4488952"/>
              </a:tblGrid>
              <a:tr h="3420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技巧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好处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实例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67478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模板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将静态内容利用模板，方便修改，易于维护。同时减少大量代码。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全部报表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87160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动态定位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不是写死行列，而是变为动态相对位置，这样需求变更增加，如增加了一行，增加了一列，不会影响后面的位置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全部报表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12652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高效组织数据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如何减少数据多次从数据库、关联对象中取值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【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】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中先构造所有数据，每页存在一个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中，所有页存在一个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LIST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集合中，打印时，只需读取每个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MAP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，就不需在和数据库、对象打交道。业务逻辑也变得简单，打印时，只关心打印的位置和样式，不需再关心数据。减少内容的交叉和复杂度，有利开发人员理解和操作。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5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技术要点：报表的组成区域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524053"/>
            <a:ext cx="6928648" cy="359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450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136259" cy="1439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项目要求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333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35872" y="2276416"/>
            <a:ext cx="7267503" cy="3582988"/>
            <a:chOff x="914400" y="2294284"/>
            <a:chExt cx="7267503" cy="3582988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gray">
            <a:xfrm>
              <a:off x="914400" y="2573684"/>
              <a:ext cx="1990725" cy="3303588"/>
            </a:xfrm>
            <a:prstGeom prst="bevel">
              <a:avLst>
                <a:gd name="adj" fmla="val 1495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12549"/>
                    <a:invGamma/>
                  </a:scheme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gray">
            <a:xfrm>
              <a:off x="1082675" y="2294284"/>
              <a:ext cx="1636713" cy="5064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6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gray">
            <a:xfrm>
              <a:off x="1609070" y="2372072"/>
              <a:ext cx="595035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zh-CN" altLang="en-US" sz="16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三图</a:t>
              </a:r>
              <a:endParaRPr lang="en-US" altLang="zh-CN" sz="16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gray">
            <a:xfrm>
              <a:off x="3535363" y="2573684"/>
              <a:ext cx="1990725" cy="3303588"/>
            </a:xfrm>
            <a:prstGeom prst="bevel">
              <a:avLst>
                <a:gd name="adj" fmla="val 1495"/>
              </a:avLst>
            </a:prstGeom>
            <a:gradFill rotWithShape="1">
              <a:gsLst>
                <a:gs pos="0">
                  <a:schemeClr val="folHlink"/>
                </a:gs>
                <a:gs pos="100000">
                  <a:schemeClr val="folHlink">
                    <a:gamma/>
                    <a:tint val="15686"/>
                    <a:invGamma/>
                  </a:scheme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gray">
            <a:xfrm>
              <a:off x="3702050" y="2294284"/>
              <a:ext cx="1638300" cy="5064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6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gray">
            <a:xfrm>
              <a:off x="4230033" y="2372072"/>
              <a:ext cx="595035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zh-CN" altLang="en-US" sz="16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三句</a:t>
              </a:r>
              <a:endParaRPr lang="en-US" altLang="zh-CN" sz="16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gray">
            <a:xfrm>
              <a:off x="6156325" y="2573684"/>
              <a:ext cx="1990725" cy="3303588"/>
            </a:xfrm>
            <a:prstGeom prst="bevel">
              <a:avLst>
                <a:gd name="adj" fmla="val 1495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25490"/>
                    <a:invGamma/>
                  </a:schemeClr>
                </a:gs>
              </a:gsLst>
              <a:lin ang="5400000" scaled="1"/>
            </a:gradFill>
            <a:ln w="19050" algn="ctr">
              <a:noFill/>
              <a:miter lim="800000"/>
              <a:headEnd/>
              <a:tailEnd/>
            </a:ln>
            <a:effectLst>
              <a:outerShdw dist="107763" dir="2700000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gray">
            <a:xfrm>
              <a:off x="6324600" y="2294284"/>
              <a:ext cx="1636713" cy="506413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FF">
                    <a:gamma/>
                    <a:shade val="76471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C0C0C0"/>
              </a:solidFill>
              <a:round/>
              <a:headEnd/>
              <a:tailEnd/>
            </a:ln>
            <a:effectLst>
              <a:outerShdw dist="53882" dir="2700000" algn="ctr" rotWithShape="0">
                <a:srgbClr val="292929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buNone/>
                <a:defRPr/>
              </a:pPr>
              <a:endParaRPr lang="zh-CN" altLang="en-US" sz="16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gray">
            <a:xfrm>
              <a:off x="6847820" y="2372072"/>
              <a:ext cx="595035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buNone/>
              </a:pPr>
              <a:r>
                <a:rPr lang="zh-CN" altLang="en-US" sz="16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三块</a:t>
              </a:r>
              <a:endParaRPr lang="en-US" altLang="zh-CN" sz="16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black">
            <a:xfrm>
              <a:off x="965200" y="3029297"/>
              <a:ext cx="1939925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用例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结构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模型</a:t>
              </a: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grpSp>
          <p:nvGrpSpPr>
            <p:cNvPr id="19" name="Group 13"/>
            <p:cNvGrpSpPr>
              <a:grpSpLocks/>
            </p:cNvGrpSpPr>
            <p:nvPr/>
          </p:nvGrpSpPr>
          <p:grpSpPr bwMode="auto">
            <a:xfrm rot="-5400000">
              <a:off x="7078663" y="4824759"/>
              <a:ext cx="849312" cy="915988"/>
              <a:chOff x="173" y="1670"/>
              <a:chExt cx="676" cy="727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437" y="1670"/>
                <a:ext cx="111" cy="105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gray">
              <a:xfrm>
                <a:off x="272" y="1959"/>
                <a:ext cx="157" cy="150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gray">
              <a:xfrm>
                <a:off x="566" y="1845"/>
                <a:ext cx="119" cy="111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gray">
              <a:xfrm>
                <a:off x="322" y="2319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gray">
              <a:xfrm>
                <a:off x="349" y="2106"/>
                <a:ext cx="0" cy="215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Line 19"/>
              <p:cNvSpPr>
                <a:spLocks noChangeShapeType="1"/>
              </p:cNvSpPr>
              <p:nvPr/>
            </p:nvSpPr>
            <p:spPr bwMode="gray">
              <a:xfrm flipV="1">
                <a:off x="409" y="1926"/>
                <a:ext cx="173" cy="52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gray">
              <a:xfrm flipH="1" flipV="1">
                <a:off x="520" y="1757"/>
                <a:ext cx="67" cy="93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Oval 21"/>
              <p:cNvSpPr>
                <a:spLocks noChangeArrowheads="1"/>
              </p:cNvSpPr>
              <p:nvPr/>
            </p:nvSpPr>
            <p:spPr bwMode="gray">
              <a:xfrm>
                <a:off x="767" y="1770"/>
                <a:ext cx="82" cy="77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gray">
              <a:xfrm>
                <a:off x="651" y="2069"/>
                <a:ext cx="95" cy="8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gray">
              <a:xfrm>
                <a:off x="652" y="1955"/>
                <a:ext cx="29" cy="135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gray">
              <a:xfrm flipV="1">
                <a:off x="687" y="1804"/>
                <a:ext cx="87" cy="77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gray">
              <a:xfrm>
                <a:off x="173" y="1839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gray">
              <a:xfrm>
                <a:off x="221" y="1908"/>
                <a:ext cx="69" cy="69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Line 27"/>
              <p:cNvSpPr>
                <a:spLocks noChangeShapeType="1"/>
              </p:cNvSpPr>
              <p:nvPr/>
            </p:nvSpPr>
            <p:spPr bwMode="gray">
              <a:xfrm flipH="1">
                <a:off x="544" y="2132"/>
                <a:ext cx="129" cy="34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" name="Oval 28"/>
              <p:cNvSpPr>
                <a:spLocks noChangeArrowheads="1"/>
              </p:cNvSpPr>
              <p:nvPr/>
            </p:nvSpPr>
            <p:spPr bwMode="gray">
              <a:xfrm>
                <a:off x="493" y="2135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  <p:sp>
            <p:nvSpPr>
              <p:cNvPr id="35" name="Line 29"/>
              <p:cNvSpPr>
                <a:spLocks noChangeShapeType="1"/>
              </p:cNvSpPr>
              <p:nvPr/>
            </p:nvSpPr>
            <p:spPr bwMode="gray">
              <a:xfrm>
                <a:off x="726" y="2148"/>
                <a:ext cx="29" cy="34"/>
              </a:xfrm>
              <a:prstGeom prst="line">
                <a:avLst/>
              </a:prstGeom>
              <a:noFill/>
              <a:ln w="9525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eaLnBrk="0" hangingPunct="0">
                  <a:buNone/>
                  <a:defRPr/>
                </a:pPr>
                <a:endParaRPr lang="en-US" sz="14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" name="Oval 30"/>
              <p:cNvSpPr>
                <a:spLocks noChangeArrowheads="1"/>
              </p:cNvSpPr>
              <p:nvPr/>
            </p:nvSpPr>
            <p:spPr bwMode="gray">
              <a:xfrm>
                <a:off x="740" y="2190"/>
                <a:ext cx="82" cy="78"/>
              </a:xfrm>
              <a:prstGeom prst="ellipse">
                <a:avLst/>
              </a:prstGeom>
              <a:solidFill>
                <a:srgbClr val="1C1C1C"/>
              </a:solidFill>
              <a:ln w="9525" algn="ctr">
                <a:solidFill>
                  <a:srgbClr val="1C1C1C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FFFFFF">
                    <a:alpha val="50000"/>
                  </a:srgbClr>
                </a:outerShdw>
              </a:effectLst>
            </p:spPr>
            <p:txBody>
              <a:bodyPr vert="eaVert" wrap="none" anchor="ctr"/>
              <a:lstStyle/>
              <a:p>
                <a:pPr algn="ctr" eaLnBrk="0" hangingPunct="0">
                  <a:buNone/>
                  <a:defRPr/>
                </a:pPr>
                <a:endParaRPr lang="zh-CN" altLang="en-US" sz="1400" b="1">
                  <a:latin typeface="微软雅黑" pitchFamily="34" charset="-122"/>
                  <a:ea typeface="微软雅黑" pitchFamily="34" charset="-122"/>
                  <a:cs typeface="Arial" charset="0"/>
                </a:endParaRPr>
              </a:p>
            </p:txBody>
          </p:sp>
        </p:grpSp>
        <p:sp>
          <p:nvSpPr>
            <p:cNvPr id="37" name="Rectangle 31"/>
            <p:cNvSpPr>
              <a:spLocks noChangeArrowheads="1"/>
            </p:cNvSpPr>
            <p:nvPr/>
          </p:nvSpPr>
          <p:spPr bwMode="black">
            <a:xfrm>
              <a:off x="3562350" y="3032472"/>
              <a:ext cx="1936750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背景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业务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亮点</a:t>
              </a: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39" name="AutoShape 33"/>
            <p:cNvSpPr>
              <a:spLocks noChangeArrowheads="1"/>
            </p:cNvSpPr>
            <p:nvPr/>
          </p:nvSpPr>
          <p:spPr bwMode="gray">
            <a:xfrm flipH="1">
              <a:off x="3009900" y="3888134"/>
              <a:ext cx="217488" cy="417513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/>
          </p:nvSpPr>
          <p:spPr bwMode="gray">
            <a:xfrm flipH="1">
              <a:off x="3205163" y="3888134"/>
              <a:ext cx="217487" cy="417513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5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1" name="AutoShape 35"/>
            <p:cNvSpPr>
              <a:spLocks noChangeArrowheads="1"/>
            </p:cNvSpPr>
            <p:nvPr/>
          </p:nvSpPr>
          <p:spPr bwMode="gray">
            <a:xfrm flipH="1">
              <a:off x="5653088" y="3888134"/>
              <a:ext cx="215900" cy="417513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2" name="AutoShape 36"/>
            <p:cNvSpPr>
              <a:spLocks noChangeArrowheads="1"/>
            </p:cNvSpPr>
            <p:nvPr/>
          </p:nvSpPr>
          <p:spPr bwMode="gray">
            <a:xfrm flipH="1">
              <a:off x="5848350" y="3888134"/>
              <a:ext cx="215900" cy="417513"/>
            </a:xfrm>
            <a:prstGeom prst="moon">
              <a:avLst>
                <a:gd name="adj" fmla="val 50000"/>
              </a:avLst>
            </a:prstGeom>
            <a:solidFill>
              <a:srgbClr val="333333">
                <a:alpha val="7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>
                <a:buNone/>
              </a:pPr>
              <a:endParaRPr lang="zh-CN" altLang="en-US" sz="1400" b="1"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  <p:sp>
          <p:nvSpPr>
            <p:cNvPr id="43" name="Rectangle 31"/>
            <p:cNvSpPr>
              <a:spLocks noChangeArrowheads="1"/>
            </p:cNvSpPr>
            <p:nvPr/>
          </p:nvSpPr>
          <p:spPr bwMode="black">
            <a:xfrm>
              <a:off x="6245153" y="3049919"/>
              <a:ext cx="1936750" cy="1449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合同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 smtClean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打印</a:t>
              </a:r>
              <a:endParaRPr lang="en-US" altLang="zh-CN" sz="1400" b="1" dirty="0" smtClean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  <a:p>
              <a:pPr>
                <a:lnSpc>
                  <a:spcPct val="110000"/>
                </a:lnSpc>
                <a:buNone/>
              </a:pPr>
              <a:r>
                <a:rPr lang="zh-CN" altLang="en-US" sz="1400" b="1" dirty="0">
                  <a:solidFill>
                    <a:srgbClr val="1C1C1C"/>
                  </a:solidFill>
                  <a:latin typeface="微软雅黑" pitchFamily="34" charset="-122"/>
                  <a:ea typeface="微软雅黑" pitchFamily="34" charset="-122"/>
                  <a:cs typeface="Arial" charset="0"/>
                </a:rPr>
                <a:t>报表</a:t>
              </a:r>
              <a:endParaRPr lang="en-US" altLang="zh-CN" sz="1400" b="1" dirty="0">
                <a:solidFill>
                  <a:srgbClr val="1C1C1C"/>
                </a:solidFill>
                <a:latin typeface="微软雅黑" pitchFamily="34" charset="-122"/>
                <a:ea typeface="微软雅黑" pitchFamily="34" charset="-122"/>
                <a:cs typeface="Arial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427984" y="1474423"/>
            <a:ext cx="38884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图三句三块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76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49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模板打印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程序可以完成一切，但静态内容，行高，列高等如果全由程序控制，代码量大。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用户要修改其中一项，还需修改代码。维护性不好。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模板，事先调整好行高、列宽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静动分离，静态的内容，表头、标题等可先在模板中设置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444208" y="1340768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为何要使用模板</a:t>
            </a:r>
            <a:endParaRPr lang="zh-CN" altLang="en-US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4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用户配置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123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一个页面打印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款货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款货物由用户指定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设定变量，并且存储表中，否则用户下次需同样方式打印时，不知道上次是何设定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8702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公式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指定单元格类型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设置公式，利用程序拼接动态内容，对程序来说就是拼字符串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>
                <a:latin typeface="+mn-lt"/>
                <a:ea typeface="微软雅黑" pitchFamily="34" charset="-122"/>
              </a:rPr>
              <a:t>nCell.setCellType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+mn-lt"/>
                <a:ea typeface="微软雅黑" pitchFamily="34" charset="-122"/>
              </a:rPr>
              <a:t>HSSFCell</a:t>
            </a:r>
            <a:r>
              <a:rPr lang="en-US" altLang="zh-CN" sz="1200" dirty="0" err="1">
                <a:solidFill>
                  <a:srgbClr val="00B050"/>
                </a:solidFill>
                <a:latin typeface="+mn-lt"/>
                <a:ea typeface="微软雅黑" pitchFamily="34" charset="-122"/>
              </a:rPr>
              <a:t>.CELL_TYPE_FORMULA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);</a:t>
            </a:r>
          </a:p>
          <a:p>
            <a:pPr>
              <a:buNone/>
            </a:pPr>
            <a:endParaRPr lang="en-US" altLang="zh-CN" sz="1200" dirty="0" smtClean="0">
              <a:latin typeface="+mn-lt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>
                <a:latin typeface="+mn-lt"/>
                <a:ea typeface="微软雅黑" pitchFamily="34" charset="-122"/>
              </a:rPr>
              <a:t>两</a:t>
            </a:r>
            <a:r>
              <a:rPr lang="zh-CN" altLang="en-US" sz="1200" b="1" dirty="0" smtClean="0">
                <a:latin typeface="+mn-lt"/>
                <a:ea typeface="微软雅黑" pitchFamily="34" charset="-122"/>
              </a:rPr>
              <a:t>列值相乘：</a:t>
            </a:r>
            <a:endParaRPr lang="en-US" altLang="zh-CN" sz="1200" b="1" dirty="0" smtClean="0">
              <a:latin typeface="+mn-lt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 smtClean="0">
                <a:latin typeface="+mn-lt"/>
                <a:ea typeface="微软雅黑" pitchFamily="34" charset="-122"/>
              </a:rPr>
              <a:t>nCell.setCellFormula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("</a:t>
            </a:r>
            <a:r>
              <a:rPr lang="en-US" altLang="zh-CN" sz="1200" dirty="0">
                <a:solidFill>
                  <a:srgbClr val="00B050"/>
                </a:solidFill>
                <a:latin typeface="+mn-lt"/>
                <a:ea typeface="微软雅黑" pitchFamily="34" charset="-122"/>
              </a:rPr>
              <a:t>F"+</a:t>
            </a:r>
            <a:r>
              <a:rPr lang="en-US" altLang="zh-CN" sz="1200" dirty="0" err="1">
                <a:solidFill>
                  <a:srgbClr val="00B050"/>
                </a:solidFill>
                <a:latin typeface="+mn-lt"/>
                <a:ea typeface="微软雅黑" pitchFamily="34" charset="-122"/>
              </a:rPr>
              <a:t>String.valueOf</a:t>
            </a:r>
            <a:r>
              <a:rPr lang="en-US" altLang="zh-CN" sz="1200" dirty="0">
                <a:solidFill>
                  <a:srgbClr val="00B05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+mn-lt"/>
                <a:ea typeface="微软雅黑" pitchFamily="34" charset="-122"/>
              </a:rPr>
              <a:t>curRow</a:t>
            </a:r>
            <a:r>
              <a:rPr lang="en-US" altLang="zh-CN" sz="1200" dirty="0">
                <a:solidFill>
                  <a:srgbClr val="00B050"/>
                </a:solidFill>
                <a:latin typeface="+mn-lt"/>
                <a:ea typeface="微软雅黑" pitchFamily="34" charset="-122"/>
              </a:rPr>
              <a:t>)+"*H"+</a:t>
            </a:r>
            <a:r>
              <a:rPr lang="en-US" altLang="zh-CN" sz="1200" dirty="0" err="1">
                <a:solidFill>
                  <a:srgbClr val="00B050"/>
                </a:solidFill>
                <a:latin typeface="+mn-lt"/>
                <a:ea typeface="微软雅黑" pitchFamily="34" charset="-122"/>
              </a:rPr>
              <a:t>String.valueOf</a:t>
            </a:r>
            <a:r>
              <a:rPr lang="en-US" altLang="zh-CN" sz="1200" dirty="0">
                <a:solidFill>
                  <a:srgbClr val="00B05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latin typeface="+mn-lt"/>
                <a:ea typeface="微软雅黑" pitchFamily="34" charset="-122"/>
              </a:rPr>
              <a:t>curRow</a:t>
            </a:r>
            <a:r>
              <a:rPr lang="en-US" altLang="zh-CN" sz="1200" dirty="0" smtClean="0">
                <a:solidFill>
                  <a:srgbClr val="00B050"/>
                </a:solidFill>
                <a:latin typeface="+mn-lt"/>
                <a:ea typeface="微软雅黑" pitchFamily="34" charset="-122"/>
              </a:rPr>
              <a:t>)+"</a:t>
            </a:r>
            <a:r>
              <a:rPr lang="en-US" altLang="zh-CN" sz="1200" dirty="0" smtClean="0">
                <a:latin typeface="+mn-lt"/>
                <a:ea typeface="微软雅黑" pitchFamily="34" charset="-122"/>
              </a:rPr>
              <a:t>)");</a:t>
            </a:r>
          </a:p>
          <a:p>
            <a:pPr>
              <a:buNone/>
            </a:pPr>
            <a:endParaRPr lang="en-US" altLang="zh-CN" sz="1200" b="1" dirty="0">
              <a:latin typeface="+mn-lt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b="1" dirty="0" smtClean="0">
                <a:latin typeface="+mn-lt"/>
                <a:ea typeface="微软雅黑" pitchFamily="34" charset="-122"/>
              </a:rPr>
              <a:t>两列合计：</a:t>
            </a:r>
            <a:endParaRPr lang="en-US" altLang="zh-CN" sz="1200" b="1" dirty="0" smtClean="0">
              <a:latin typeface="+mn-lt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err="1">
                <a:latin typeface="+mn-lt"/>
                <a:ea typeface="微软雅黑" pitchFamily="34" charset="-122"/>
              </a:rPr>
              <a:t>nCell.setCellFormula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("</a:t>
            </a:r>
            <a:r>
              <a:rPr lang="en-US" altLang="zh-CN" sz="1200" dirty="0">
                <a:solidFill>
                  <a:srgbClr val="00B050"/>
                </a:solidFill>
                <a:latin typeface="+mn-lt"/>
                <a:ea typeface="微软雅黑" pitchFamily="34" charset="-122"/>
              </a:rPr>
              <a:t>SUM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(I"+</a:t>
            </a:r>
            <a:r>
              <a:rPr lang="en-US" altLang="zh-CN" sz="1200" dirty="0" err="1">
                <a:latin typeface="+mn-lt"/>
                <a:ea typeface="微软雅黑" pitchFamily="34" charset="-122"/>
              </a:rPr>
              <a:t>String.valueOf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(curRow-4)+":I"+</a:t>
            </a:r>
            <a:r>
              <a:rPr lang="en-US" altLang="zh-CN" sz="1200" dirty="0" err="1">
                <a:latin typeface="+mn-lt"/>
                <a:ea typeface="微软雅黑" pitchFamily="34" charset="-122"/>
              </a:rPr>
              <a:t>String.valueOf</a:t>
            </a:r>
            <a:r>
              <a:rPr lang="en-US" altLang="zh-CN" sz="1200" dirty="0">
                <a:latin typeface="+mn-lt"/>
                <a:ea typeface="微软雅黑" pitchFamily="34" charset="-122"/>
              </a:rPr>
              <a:t>(curRow-1)+")");</a:t>
            </a:r>
            <a:endParaRPr lang="en-US" altLang="zh-CN" sz="1200" dirty="0" smtClean="0"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75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图片、画线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原理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图片要作为对象插入，其原理是平铺到一个单元格区域，会造成图片失真，所以必须调整列宽、行高已适应图片。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中和手工插入图片有差异。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图片画线都需要先插入矛对象</a:t>
            </a:r>
            <a:r>
              <a:rPr lang="en-US" altLang="zh-CN" sz="1400" dirty="0" err="1" smtClean="0"/>
              <a:t>HSSFClientAnchor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动态插入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图片和标题下的线，每页位置不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固定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可以设置偏移量，这样无需压在单元格上，比较符合习惯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678263"/>
            <a:ext cx="6143625" cy="1343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6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图片、画线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原理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图片要作为对象插入，其原理是平铺到一个单元格区域，会造成图片失真，所以必须调整列宽、行高已适应图片。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中和手工插入图片有差异。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图片画线都需要先插入矛对象</a:t>
            </a:r>
            <a:r>
              <a:rPr lang="en-US" altLang="zh-CN" sz="1400" dirty="0" err="1" smtClean="0"/>
              <a:t>HSSFClientAnchor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动态插入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logo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图片和标题下的线，每页位置不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固定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可以设置偏移量，这样无需压在单元格上，比较符合习惯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4678263"/>
            <a:ext cx="6143625" cy="1343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5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分页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632848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打印完一页不论内容是否够一页，都需要重新打印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分页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符不可见，只能打印预览时才可看到效果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设置分页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sheet.setRowBreak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(startRow-1);	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在第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startRow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行设置分页符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7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5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合并单元格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原理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Region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对象，指定区域，会将整个区域的内容合并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写入时，以合并后单元格的行列开始位置，作为写入的单元格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new Region(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curRow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(short)(1),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curRow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(short)3);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横向合并单元格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region = new Region(curRow-1, (short)(5), curRow-1, (short)6);	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纵向合并单元格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sheet.addMergedRegion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(region);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线形标注 1(带边框和强调线) 1"/>
          <p:cNvSpPr/>
          <p:nvPr/>
        </p:nvSpPr>
        <p:spPr bwMode="auto">
          <a:xfrm>
            <a:off x="3362634" y="5589240"/>
            <a:ext cx="4377718" cy="432048"/>
          </a:xfrm>
          <a:prstGeom prst="accentBorderCallout1">
            <a:avLst>
              <a:gd name="adj1" fmla="val 18750"/>
              <a:gd name="adj2" fmla="val -8333"/>
              <a:gd name="adj3" fmla="val -78824"/>
              <a:gd name="adj4" fmla="val -2409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必须将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region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绑定到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sheet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上，否则合并单元格将失效</a:t>
            </a:r>
          </a:p>
        </p:txBody>
      </p:sp>
    </p:spTree>
    <p:extLst>
      <p:ext uri="{BB962C8B-B14F-4D97-AF65-F5344CB8AC3E}">
        <p14:creationId xmlns:p14="http://schemas.microsoft.com/office/powerpoint/2010/main" val="122276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2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单元格自适应高度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根据用户填写的内容，自动适应其高度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得到每行文本所占的高度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算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出多行文本中含有几个回行数，就等价于行数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两者相乘，并设置单元格的行高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float height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pioUtil.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getCellAutoHeight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printMap.get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("Request"),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12f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nRow.setHeightInPoints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(height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8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数据和打印代码分离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80920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的机制是一个一个单元格进行写入并设置样式，导致代码量超多，但逻辑简单。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业务代码和数据代码混杂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解决思路：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将内容缓存在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写单元格信息，就直接从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中读取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Offeror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nRow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sheet.createRow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((short)curRow-1);</a:t>
            </a: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nRow.setHeightInPoints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(20);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nCell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nRow.createCell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((short)(1));</a:t>
            </a: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nCell.setCellValue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printMap.get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Offeror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"));</a:t>
            </a: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nCell.setCellStyle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(pioUtil.titlev12(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wb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blackFont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));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0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、购销合同文件下载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288943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下载弹出框，而不是直接打开。由用户决定是打开还是保存。注意如果装了迅雷会被拦截。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下载时，文件可以另命名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下载的文件名用中文，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如何解决乱码？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response.reset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   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设置响应类型</a:t>
            </a: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response.setContentType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("application/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octet-stream;charset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设置响应的文件名称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并转换成中文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保存的文件名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当前页面编码为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utf-8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returnName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response.encodeURL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(new String(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returnName.getBytes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(),"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iso8859-1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"));	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response.addHeader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("Content-Disposition",   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attachment;filename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="+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returnName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 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688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5851" y="4581128"/>
            <a:ext cx="77145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物流（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logistics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供应链活动的一部分，是为了满足客户需要而对商品、服务以及相关信息从产地到消费地的高效、低成本流动和储存进行的规划、实施与控制的过程。包括运输、搬运、储存、保管、包装、装卸、流通加工和物流信息处理等基本功能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活动。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3" name="Picture 1" descr="D:\我的文档\Tencent Files\52399178\Image\}}Z2YIS5G4JAPBHHY{G3F6Q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5551351" cy="33843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71600" y="2996952"/>
            <a:ext cx="1107996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3600" dirty="0" smtClean="0">
                <a:latin typeface="华文隶书" pitchFamily="2" charset="-122"/>
                <a:ea typeface="华文隶书" pitchFamily="2" charset="-122"/>
              </a:rPr>
              <a:t>物流</a:t>
            </a:r>
            <a:endParaRPr lang="zh-CN" altLang="en-US" sz="3600" dirty="0"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424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出货表月统计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出货表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根据合同和指定的船期月份，统计当月的出货情况。</a:t>
            </a:r>
          </a:p>
        </p:txBody>
      </p:sp>
    </p:spTree>
    <p:extLst>
      <p:ext uri="{BB962C8B-B14F-4D97-AF65-F5344CB8AC3E}">
        <p14:creationId xmlns:p14="http://schemas.microsoft.com/office/powerpoint/2010/main" val="3176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出货表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5976664" cy="3430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132856"/>
            <a:ext cx="4350245" cy="25376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25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出货表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38954"/>
              </p:ext>
            </p:extLst>
          </p:nvPr>
        </p:nvGraphicFramePr>
        <p:xfrm>
          <a:off x="683568" y="2708920"/>
          <a:ext cx="7848872" cy="305541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079885"/>
                <a:gridCol w="4320480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日期控件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设置统计年月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包括：合同、货物、工厂、附件信息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400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以谁来做主对象，减少循环？</a:t>
                      </a:r>
                      <a:endParaRPr lang="zh-CN" altLang="en-US" sz="1400" kern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按月得到多个合同下的货物，通过货物反取合同，顺取厂家、取附件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附件取得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SET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后循环拼串，之间用换行符隔开，没有附件则为“无”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自适应单元格高度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打印：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表头、页脚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POI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程序实现设置表头、页脚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3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出货表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0567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）新建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jOutProduct.jsp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选择统计年月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）新建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OutProductAction.java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转向页面：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toedit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 smtClean="0"/>
              <a:t>	return </a:t>
            </a:r>
            <a:r>
              <a:rPr lang="en-US" altLang="zh-CN" sz="1400" dirty="0"/>
              <a:t>"</a:t>
            </a:r>
            <a:r>
              <a:rPr lang="en-US" altLang="zh-CN" sz="1400" dirty="0" err="1"/>
              <a:t>pedit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获取页面参数：</a:t>
            </a: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private String </a:t>
            </a:r>
            <a:r>
              <a:rPr lang="en-US" altLang="zh-CN" sz="1400" dirty="0" err="1"/>
              <a:t>inputDate</a:t>
            </a:r>
            <a:r>
              <a:rPr lang="en-US" altLang="zh-CN" sz="1400" dirty="0" smtClean="0"/>
              <a:t>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54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出货表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505056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）模板：表头、列宽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）代码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表头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wb.setRepeatingRowsAndColumns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(0,1,8,0,1);</a:t>
            </a: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页脚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HSSFFooter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footer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sheet.getFooter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footer.setRight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"+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HSSFFooter.page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()+"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页 共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"+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HSSFFooter.numPages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()+"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页   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");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70" y="2132856"/>
            <a:ext cx="3205946" cy="10947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518847"/>
            <a:ext cx="7344892" cy="5612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6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出货表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1161240" cy="2486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struts-cargo.xml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&lt;package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namespace="/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 extends="struts-default"&gt;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&lt;action name="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outProductAction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_*" method="{1}" class="cn.itcast.web.struts2.cargo.outproduct.OutProductAction"&gt;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&lt;result name="</a:t>
            </a:r>
            <a:r>
              <a:rPr lang="en-US" altLang="zh-CN" sz="12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pedit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"&gt;/cargo/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jOutProduct.jsp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&lt;/result&gt;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&lt;/action&gt;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&lt;/package&gt; 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）入口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jContractList.jsp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&lt;li id="stat"&gt;&lt;a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="#"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formSubmit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('/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outproduct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/outProductAction_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toedit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','_self');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this.blur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();"&gt;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出货表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&lt;/a&gt;&lt;/li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5711576"/>
            <a:ext cx="7488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C6600"/>
                </a:solidFill>
              </a:rPr>
              <a:t>http://localhost:8090/outproduct/outProductAction_toedit</a:t>
            </a:r>
            <a:endParaRPr lang="zh-CN" altLang="en-US" dirty="0">
              <a:solidFill>
                <a:srgbClr val="CC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9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：出口报运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出口报运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根据购销合同制定出口商品报运单。报运时可以将多个购销合同形成一单报运；也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可以分多次运输货物。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在报运中将增加货物的毛重、净重、长、宽、高、出口单价。</a:t>
            </a:r>
          </a:p>
        </p:txBody>
      </p:sp>
    </p:spTree>
    <p:extLst>
      <p:ext uri="{BB962C8B-B14F-4D97-AF65-F5344CB8AC3E}">
        <p14:creationId xmlns:p14="http://schemas.microsoft.com/office/powerpoint/2010/main" val="17747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46603"/>
              </p:ext>
            </p:extLst>
          </p:nvPr>
        </p:nvGraphicFramePr>
        <p:xfrm>
          <a:off x="683568" y="2708920"/>
          <a:ext cx="7848872" cy="329807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943981"/>
                <a:gridCol w="345638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83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根据购销合同制定出口报运单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新增时数据来源于合同，包括货物、附件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货物、附件会增加新的内容，如毛重、净重、尺寸的长宽高。所以建立新表，不使用合同的货物、附件表。同时报运，装箱、委托、发票、财务取货物、附件信息时，都从这里的货物、附件信息表中读取。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120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一起修改报运单信息和货物信息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批量修改，批量展现，批量提交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6177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流程，类似合同，创建报运时为草稿状态，确认无误进行上报，流程进入到装箱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上报、取消；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类似合同，也有复制功能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复制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按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《2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报运单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2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xls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打印，下载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48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出口报运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6999035" cy="306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317522"/>
            <a:ext cx="4211960" cy="26473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出口报运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08063"/>
              </p:ext>
            </p:extLst>
          </p:nvPr>
        </p:nvGraphicFramePr>
        <p:xfrm>
          <a:off x="683568" y="2708920"/>
          <a:ext cx="7848872" cy="3886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223901"/>
                <a:gridCol w="417646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 row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从合同中添加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选中多个合同，获得合同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0405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类似复制功能，将合同中的货物、附件信息添加到新的报运下的货物、附件中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26358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添加完转向报运的列表页面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添加时要记录下从哪几个合同中来。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为了简化设计，不用子表来记录，也避免程序复杂度的上升。在报运表中增加字段，</a:t>
                      </a:r>
                      <a:r>
                        <a:rPr lang="zh-CN" altLang="en-US" sz="1400" kern="12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保存合同</a:t>
                      </a:r>
                      <a:r>
                        <a:rPr lang="en-US" altLang="zh-CN" sz="1400" kern="12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400" kern="12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串，多个合同</a:t>
                      </a:r>
                      <a:r>
                        <a:rPr lang="en-US" altLang="zh-CN" sz="1400" kern="12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400" kern="12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直接用逗号隔开</a:t>
                      </a: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修改报运信息，并同时修改其货物信息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err="1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Mrecord</a:t>
                      </a:r>
                      <a:r>
                        <a:rPr lang="en-US" altLang="zh-CN" sz="1400" baseline="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批量显示、批量保存</a:t>
                      </a:r>
                      <a:endParaRPr lang="en-US" altLang="zh-CN" sz="1400" dirty="0" smtClean="0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模板、表头、</a:t>
                      </a: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复制工作簿、填写货物</a:t>
                      </a:r>
                      <a:endParaRPr lang="en-US" altLang="zh-CN" sz="1400" dirty="0" smtClean="0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solidFill>
                            <a:srgbClr val="00B05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最后一页合计、访问其它工作簿的数据</a:t>
                      </a:r>
                      <a:endParaRPr lang="zh-CN" altLang="en-US" sz="1400" dirty="0">
                        <a:solidFill>
                          <a:srgbClr val="00B05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7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0227\tony\project\jk4\资料\6-excel报表模板\make\xlsprint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416" y="5013176"/>
            <a:ext cx="4572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pic>
        <p:nvPicPr>
          <p:cNvPr id="2050" name="Picture 2" descr="D:\我的文档\My Pictures\新建文件夹 (12)\89186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3312"/>
            <a:ext cx="2376264" cy="17311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3419872" y="2109480"/>
            <a:ext cx="499259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　　杰信商贸是物流行业一家专门从事进出口玻璃器皿贸易的公司。公司总部位于十一个朝代的帝王之都西安，业务遍及欧美。随着公司不断发展壮大，旧的信息系统已无法满足公司的快速发展需求，妨碍公司成长，在此背景下，公司领导决定研发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杰信商贸综合管理平台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9962" y="3933056"/>
            <a:ext cx="768250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《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杰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信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商贸综合管理平台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》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三期完成。一期完成仓储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管理（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包括：采购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单、仓库、货物、条形码、入库、出库、退货、盘点、库存、库存上限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报警、统计查询）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展会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管理（包括：展会管理、出单管理），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形成货物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统一数字化管理。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二期完成货运全流程管理，包括购销合同、出货表统计、出口报运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500" dirty="0" smtClean="0">
                <a:latin typeface="微软雅黑" pitchFamily="34" charset="-122"/>
                <a:ea typeface="微软雅黑" pitchFamily="34" charset="-122"/>
              </a:rPr>
              <a:t>HOME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装箱单、装箱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、委托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单、发票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、财务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统计等。三期完成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决策分析（包括：成本分析图、销售情况统计、重点客户、经营情况同期比对统计、工作绩效），</a:t>
            </a:r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为公司经营</a:t>
            </a:r>
            <a:r>
              <a:rPr lang="zh-CN" altLang="en-US" sz="1500" dirty="0" smtClean="0">
                <a:latin typeface="微软雅黑" pitchFamily="34" charset="-122"/>
                <a:ea typeface="微软雅黑" pitchFamily="34" charset="-122"/>
              </a:rPr>
              <a:t>决策提供数据支持。</a:t>
            </a:r>
            <a:endParaRPr lang="en-US" altLang="zh-CN" sz="15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818" y="980728"/>
            <a:ext cx="2914650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3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出口报运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、数据库表设计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2543008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三张表主从关系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和合同一致，设计简单，复制数据简单</a:t>
            </a:r>
            <a:endParaRPr lang="en-US" altLang="zh-CN" sz="105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124744"/>
            <a:ext cx="3381375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00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74296"/>
            <a:ext cx="7776864" cy="2194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43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技术要点：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由合同进行新增 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7584" y="4869160"/>
            <a:ext cx="77768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选中多个合同，点击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，可得到多个合同的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，由之查出其合同、货物、附件信息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其写入到报运、报运货物、报运附件，并保存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同时存下此报运对应的哪几个合同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CONTRACT_IDS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然后通过修改补齐报运的相关信息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5177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批量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714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批量修改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页面摆放同样的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input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的框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中准备数据，生成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函数串，函数的参数将数据传递进去，存放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变量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mrecordData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页面里有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jQuery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ready()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方法动态执行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函数，动态插入到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tbale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中，由于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很快，浏览者根本感觉不到是执行脚本插入的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批量提交，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获得，多个数组。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量大，提高效率，去除不必要的保存。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如何实现呢？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 通过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mr_changed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126" y="2138608"/>
            <a:ext cx="4237677" cy="12159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矩形 1"/>
          <p:cNvSpPr/>
          <p:nvPr/>
        </p:nvSpPr>
        <p:spPr>
          <a:xfrm>
            <a:off x="791228" y="5301208"/>
            <a:ext cx="6678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script type=</a:t>
            </a:r>
            <a:r>
              <a:rPr lang="en-US" altLang="zh-CN" sz="1200" i="1" dirty="0"/>
              <a:t>"text/</a:t>
            </a:r>
            <a:r>
              <a:rPr lang="en-US" altLang="zh-CN" sz="1200" i="1" dirty="0" err="1"/>
              <a:t>javascript</a:t>
            </a:r>
            <a:r>
              <a:rPr lang="en-US" altLang="zh-CN" sz="1200" i="1" dirty="0"/>
              <a:t>" </a:t>
            </a:r>
            <a:r>
              <a:rPr lang="en-US" altLang="zh-CN" sz="1200" i="1" dirty="0" err="1"/>
              <a:t>src</a:t>
            </a:r>
            <a:r>
              <a:rPr lang="en-US" altLang="zh-CN" sz="1200" i="1" dirty="0"/>
              <a:t>="/components/</a:t>
            </a:r>
            <a:r>
              <a:rPr lang="en-US" altLang="zh-CN" sz="1200" i="1" dirty="0" err="1"/>
              <a:t>jquery-ui</a:t>
            </a:r>
            <a:r>
              <a:rPr lang="en-US" altLang="zh-CN" sz="1200" i="1" dirty="0"/>
              <a:t>/jquery-1.2.6.js"&gt;&lt;/script&gt;</a:t>
            </a:r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script type=</a:t>
            </a:r>
            <a:r>
              <a:rPr lang="en-US" altLang="zh-CN" sz="1200" i="1" dirty="0"/>
              <a:t>"text/</a:t>
            </a:r>
            <a:r>
              <a:rPr lang="en-US" altLang="zh-CN" sz="1200" i="1" dirty="0" err="1"/>
              <a:t>javascript</a:t>
            </a:r>
            <a:r>
              <a:rPr lang="en-US" altLang="zh-CN" sz="1200" i="1" dirty="0"/>
              <a:t>" </a:t>
            </a:r>
            <a:r>
              <a:rPr lang="en-US" altLang="zh-CN" sz="1200" i="1" dirty="0" err="1"/>
              <a:t>src</a:t>
            </a:r>
            <a:r>
              <a:rPr lang="en-US" altLang="zh-CN" sz="1200" i="1" dirty="0"/>
              <a:t>="../../</a:t>
            </a:r>
            <a:r>
              <a:rPr lang="en-US" altLang="zh-CN" sz="1200" i="1" dirty="0" err="1"/>
              <a:t>js</a:t>
            </a:r>
            <a:r>
              <a:rPr lang="en-US" altLang="zh-CN" sz="1200" i="1" dirty="0"/>
              <a:t>/tabledo.js"&gt;&lt;/script&gt;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1992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打印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308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要求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报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运单内容包括报运信息和报运的货物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一个固定表格，一页能容纳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款货物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信息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rowCount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11;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多余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货物放入下一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页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计算出合计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页为一个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工作簿，不像合同是放在一个工作簿中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多个工作簿时，每个工作簿，报运的信息相同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合计位置为最后一页的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行，合计时要累计每个工作簿的货物对应列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获取报运信息，输出后，复制工作簿，则模板数据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表头数据，新工作簿就直接用，无需再次处理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获取货物信息，循环输出货物信息，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款输出完，换页输出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25762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7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有多个工作簿，每个工作簿，表格和表头信息相同，能否复用？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建立表格模板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计算工作簿数，有了记录总数（货物数），一页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款货物，两个相除进位得到总页数，也就是工作簿的个数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sheetCount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arith.round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obj.getExportProduct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().size(),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rowCount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读取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报运信息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，输出表头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复制工作簿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>
                <a:solidFill>
                  <a:srgbClr val="00B050"/>
                </a:solidFill>
              </a:rPr>
              <a:t>wb.cloneSheet</a:t>
            </a:r>
            <a:r>
              <a:rPr lang="en-US" altLang="zh-CN" sz="1400" dirty="0" smtClean="0">
                <a:solidFill>
                  <a:srgbClr val="00B050"/>
                </a:solidFill>
              </a:rPr>
              <a:t>(0</a:t>
            </a:r>
            <a:r>
              <a:rPr lang="en-US" altLang="zh-CN" sz="1400" dirty="0" smtClean="0"/>
              <a:t>);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3414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工作簿复制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8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36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如果实现最后一个工作簿合计所有的货物的统计值？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复制工作簿，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会自动命名新的工作簿名称，规则为：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name(no);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同时生成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计算公式，写入单元格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拼接公式</a:t>
            </a:r>
            <a:r>
              <a:rPr lang="zh-CN" altLang="en-US" sz="1400" dirty="0" smtClean="0"/>
              <a:t>串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b="1" i="1" dirty="0" smtClean="0"/>
              <a:t>一个工作簿</a:t>
            </a:r>
            <a:endParaRPr lang="zh-CN" altLang="en-US" sz="1400" b="1" i="1" dirty="0"/>
          </a:p>
          <a:p>
            <a:pPr>
              <a:buNone/>
            </a:pPr>
            <a:r>
              <a:rPr lang="en-US" altLang="zh-CN" sz="1400" dirty="0"/>
              <a:t>=SUM(SUMPRODUCT(</a:t>
            </a:r>
            <a:r>
              <a:rPr lang="zh-CN" altLang="en-US" sz="1400" dirty="0"/>
              <a:t>报运单</a:t>
            </a:r>
            <a:r>
              <a:rPr lang="en-US" altLang="zh-CN" sz="1400" dirty="0"/>
              <a:t>!J8:J18,</a:t>
            </a:r>
            <a:r>
              <a:rPr lang="zh-CN" altLang="en-US" sz="1400" dirty="0"/>
              <a:t>报运单</a:t>
            </a:r>
            <a:r>
              <a:rPr lang="en-US" altLang="zh-CN" sz="1400" dirty="0"/>
              <a:t>!H8:H18</a:t>
            </a:r>
            <a:r>
              <a:rPr lang="en-US" altLang="zh-CN" sz="1400" dirty="0" smtClean="0"/>
              <a:t>))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b="1" i="1" dirty="0"/>
              <a:t>三</a:t>
            </a:r>
            <a:r>
              <a:rPr lang="zh-CN" altLang="en-US" sz="1400" b="1" i="1" dirty="0" smtClean="0"/>
              <a:t>个工作簿</a:t>
            </a:r>
            <a:endParaRPr lang="en-US" altLang="zh-CN" sz="1400" b="1" i="1" dirty="0"/>
          </a:p>
          <a:p>
            <a:pPr>
              <a:buNone/>
            </a:pPr>
            <a:r>
              <a:rPr lang="en-US" altLang="zh-CN" sz="1400" dirty="0"/>
              <a:t>=SUM(</a:t>
            </a:r>
          </a:p>
          <a:p>
            <a:pPr>
              <a:buNone/>
            </a:pPr>
            <a:r>
              <a:rPr lang="en-US" altLang="zh-CN" sz="1400" dirty="0"/>
              <a:t>	SUMPRODUCT(</a:t>
            </a:r>
            <a:r>
              <a:rPr lang="zh-CN" altLang="en-US" sz="1400" dirty="0"/>
              <a:t>报运单</a:t>
            </a:r>
            <a:r>
              <a:rPr lang="en-US" altLang="zh-CN" sz="1400" dirty="0"/>
              <a:t>!J8:J18,</a:t>
            </a:r>
            <a:r>
              <a:rPr lang="zh-CN" altLang="en-US" sz="1400" dirty="0"/>
              <a:t>报运单</a:t>
            </a:r>
            <a:r>
              <a:rPr lang="en-US" altLang="zh-CN" sz="1400" dirty="0"/>
              <a:t>!H8:H18),</a:t>
            </a:r>
          </a:p>
          <a:p>
            <a:pPr>
              <a:buNone/>
            </a:pPr>
            <a:r>
              <a:rPr lang="en-US" altLang="zh-CN" sz="1400" dirty="0"/>
              <a:t>	SUMPRODUCT('</a:t>
            </a:r>
            <a:r>
              <a:rPr lang="zh-CN" altLang="en-US" sz="1400" dirty="0"/>
              <a:t>报运单</a:t>
            </a:r>
            <a:r>
              <a:rPr lang="en-US" altLang="zh-CN" sz="1400" dirty="0"/>
              <a:t>(1)'!J8:J18,'</a:t>
            </a:r>
            <a:r>
              <a:rPr lang="zh-CN" altLang="en-US" sz="1400" dirty="0"/>
              <a:t>报运单</a:t>
            </a:r>
            <a:r>
              <a:rPr lang="en-US" altLang="zh-CN" sz="1400" dirty="0"/>
              <a:t>(1)'!H8:H18),</a:t>
            </a:r>
          </a:p>
          <a:p>
            <a:pPr>
              <a:buNone/>
            </a:pPr>
            <a:r>
              <a:rPr lang="en-US" altLang="zh-CN" sz="1400" dirty="0"/>
              <a:t>	SUMPRODUCT('</a:t>
            </a:r>
            <a:r>
              <a:rPr lang="zh-CN" altLang="en-US" sz="1400" dirty="0"/>
              <a:t>报运单</a:t>
            </a:r>
            <a:r>
              <a:rPr lang="en-US" altLang="zh-CN" sz="1400" dirty="0"/>
              <a:t>(2)'!J8:J18,'</a:t>
            </a:r>
            <a:r>
              <a:rPr lang="zh-CN" altLang="en-US" sz="1400" dirty="0"/>
              <a:t>报运单</a:t>
            </a:r>
            <a:r>
              <a:rPr lang="en-US" altLang="zh-CN" sz="1400" dirty="0"/>
              <a:t>(2)'!H8:H18)</a:t>
            </a:r>
          </a:p>
          <a:p>
            <a:pPr>
              <a:buNone/>
            </a:pPr>
            <a:r>
              <a:rPr lang="en-US" altLang="zh-CN" sz="1400" dirty="0"/>
              <a:t>)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4248" y="1341467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工作簿复制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7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出口报运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90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如何确定货物信息该往哪个工作簿写入，又如何定义开始写的行？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492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循环写货物，要自动判断该往哪个工作簿写数据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Iterator&lt;</a:t>
            </a:r>
            <a:r>
              <a:rPr lang="en-US" altLang="zh-CN" sz="1050" dirty="0" err="1" smtClean="0">
                <a:latin typeface="微软雅黑" pitchFamily="34" charset="-122"/>
                <a:ea typeface="微软雅黑" pitchFamily="34" charset="-122"/>
              </a:rPr>
              <a:t>ExportProduct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&gt; it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obj.getExportProduct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().iterator();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while(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it.hasNext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()){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pnum</a:t>
            </a:r>
            <a:r>
              <a:rPr lang="en-US" altLang="zh-CN" sz="105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05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rnum</a:t>
            </a:r>
            <a:r>
              <a:rPr lang="en-US" altLang="zh-CN" sz="105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05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rowCount</a:t>
            </a:r>
            <a:r>
              <a:rPr lang="en-US" altLang="zh-CN" sz="105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;	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计算出该哪个工作簿，动态切过去</a:t>
            </a:r>
          </a:p>
          <a:p>
            <a:pPr>
              <a:buNone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sheet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wb.getSheetAt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pnum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选择第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个工作簿</a:t>
            </a:r>
          </a:p>
          <a:p>
            <a:pPr>
              <a:buNone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oldpnum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!=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pnum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isNewPage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true;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oldpnum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pnum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}else{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isNewPage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false;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isNewPage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){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curRow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rowStart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;		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新的一页</a:t>
            </a:r>
            <a:r>
              <a:rPr lang="zh-CN" altLang="en-US" sz="1050" dirty="0" smtClean="0">
                <a:latin typeface="微软雅黑" pitchFamily="34" charset="-122"/>
                <a:ea typeface="微软雅黑" pitchFamily="34" charset="-122"/>
              </a:rPr>
              <a:t>时（指针要回到初始</a:t>
            </a: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位置），记录重新从开始行打印</a:t>
            </a:r>
          </a:p>
          <a:p>
            <a:pPr>
              <a:buNone/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}else{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curRow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++;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}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rnum</a:t>
            </a:r>
            <a:r>
              <a:rPr lang="en-US" altLang="zh-CN" sz="1050" dirty="0" smtClean="0">
                <a:latin typeface="微软雅黑" pitchFamily="34" charset="-122"/>
                <a:ea typeface="微软雅黑" pitchFamily="34" charset="-122"/>
              </a:rPr>
              <a:t>++;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colno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 = 0;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...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cProductCell.setCellValue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050" dirty="0" err="1">
                <a:latin typeface="微软雅黑" pitchFamily="34" charset="-122"/>
                <a:ea typeface="微软雅黑" pitchFamily="34" charset="-122"/>
              </a:rPr>
              <a:t>xProduct.getProductNo</a:t>
            </a: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());</a:t>
            </a:r>
          </a:p>
          <a:p>
            <a:pPr>
              <a:buNone/>
            </a:pPr>
            <a:r>
              <a:rPr lang="en-US" altLang="zh-CN" sz="105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12160" y="147549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相当于一个指针一样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935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：装箱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装箱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166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装箱就是计划将货物装到集装箱中进行运输。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根据多个出口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报运单制定装箱单，填写发票号、发票时间，以及客人等相关信息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装箱关注主货物，不关心附件。及其最终的总箱数、毛重、净重、体积。</a:t>
            </a:r>
          </a:p>
        </p:txBody>
      </p:sp>
    </p:spTree>
    <p:extLst>
      <p:ext uri="{BB962C8B-B14F-4D97-AF65-F5344CB8AC3E}">
        <p14:creationId xmlns:p14="http://schemas.microsoft.com/office/powerpoint/2010/main" val="210215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装箱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5779"/>
              </p:ext>
            </p:extLst>
          </p:nvPr>
        </p:nvGraphicFramePr>
        <p:xfrm>
          <a:off x="683568" y="2708920"/>
          <a:ext cx="7848872" cy="279686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943981"/>
                <a:gridCol w="345638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366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根据报运单制定装箱单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新增时数据来源于报运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可选中多个报运单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983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查看、修改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67037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浏览报运（货物、附件）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新建浏览页面，返回按钮转回来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《5-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装箱单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xls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打印，下载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18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7328008" cy="3208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132856"/>
            <a:ext cx="3396605" cy="3064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95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sucaiw.com/up_files/psd/3547c6af86/thumb_sucaiw-qqjsl5990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928" y="4725144"/>
            <a:ext cx="20193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项目背景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8334" y="2276872"/>
            <a:ext cx="7810518" cy="351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系统上线后，解决了客户的实际问题，促进了公司的发展，得到公司认可和赞誉。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仓储子系统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：实现仓储的信息化管理，公司管理层随时了解进货、出货、损耗及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库存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情况，为公司精细化管理，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库存的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经营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目标奠定了扎实的基础。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展会子系统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：在展会上快速打印出客户关心的产品，为客户节约了宝贵的时间，赢得客户的认可，促进了销售人员现场签单的几率。当其它公司还在手工画图，我们已经将精美的文件递到了客户手中。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货运子系统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：使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流程更加顺畅，信息传递更加迅速，提高了办理效率，提高了分散全球各地部门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协作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能力。充分利用计算机的快速计算，将客户从日常琐事解放出来，可以将更多精力投入到公司经营上。用户相当满意，给予很高评价。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115562"/>
            <a:ext cx="4800600" cy="866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33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71049"/>
              </p:ext>
            </p:extLst>
          </p:nvPr>
        </p:nvGraphicFramePr>
        <p:xfrm>
          <a:off x="683568" y="2708920"/>
          <a:ext cx="7848872" cy="368502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223901"/>
                <a:gridCol w="417646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 row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2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从报运中添加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选中多个报运，获得合同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ID</a:t>
                      </a: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数组</a:t>
                      </a:r>
                      <a:endParaRPr lang="en-US" altLang="zh-CN" sz="12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6358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【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精髓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】</a:t>
                      </a:r>
                      <a:endParaRPr lang="zh-CN" altLang="en-US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新增转到新增页面，显示为                          用户可以方便的删除。（先不保存数据，确定后才保存）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Action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里拼接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HTML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片段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添加时要记录下从哪几个报运中来。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为了简化设计，不用子表来记录，也避免程序复杂度的上升。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和报运中采用同种方法，记录下多个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值</a:t>
                      </a:r>
                      <a:endParaRPr lang="en-US" altLang="zh-CN" sz="12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EXPORT_IDS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、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EXPORT_NOS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用竖杠 </a:t>
                      </a: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| </a:t>
                      </a:r>
                      <a:r>
                        <a:rPr lang="zh-CN" altLang="en-US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隔开</a:t>
                      </a:r>
                    </a:p>
                  </a:txBody>
                  <a:tcPr anchor="ctr"/>
                </a:tc>
              </a:tr>
              <a:tr h="267816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判断，有无货物数据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23056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相同的合同号只第一个显示</a:t>
                      </a:r>
                      <a:endParaRPr lang="zh-CN" altLang="en-US" sz="12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08248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统计单元格加上单位</a:t>
                      </a:r>
                      <a:r>
                        <a:rPr lang="zh-CN" altLang="en-US" sz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，例如：</a:t>
                      </a:r>
                      <a:r>
                        <a:rPr lang="en-US" altLang="zh-CN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750KGS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082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2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改变“报运”的状态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200" dirty="0" smtClean="0">
                          <a:latin typeface="微软雅黑" pitchFamily="34" charset="-122"/>
                          <a:ea typeface="微软雅黑" pitchFamily="34" charset="-122"/>
                        </a:rPr>
                        <a:t>流程控制</a:t>
                      </a:r>
                      <a:endParaRPr lang="zh-CN" altLang="en-US" sz="12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3834274"/>
            <a:ext cx="847725" cy="219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1476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从报运中添加，但不保存数据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37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报运新增时直接进行保存，而装箱并不保存，而用户可以填写其他信息后，再确定是否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保存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注意字段的长度，防止超出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只要选择的报运的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和报运号，传入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进行处理，变为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 div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片段，写入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，页面调用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转入新增页面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，直接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解析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片段。展示出来源的报运，可进行删除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91228" y="5301208"/>
            <a:ext cx="6678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script type=</a:t>
            </a:r>
            <a:r>
              <a:rPr lang="en-US" altLang="zh-CN" sz="1200" i="1" dirty="0"/>
              <a:t>"text/</a:t>
            </a:r>
            <a:r>
              <a:rPr lang="en-US" altLang="zh-CN" sz="1200" i="1" dirty="0" err="1"/>
              <a:t>javascript</a:t>
            </a:r>
            <a:r>
              <a:rPr lang="en-US" altLang="zh-CN" sz="1200" i="1" dirty="0"/>
              <a:t>" </a:t>
            </a:r>
            <a:r>
              <a:rPr lang="en-US" altLang="zh-CN" sz="1200" i="1" dirty="0" err="1"/>
              <a:t>src</a:t>
            </a:r>
            <a:r>
              <a:rPr lang="en-US" altLang="zh-CN" sz="1200" i="1" dirty="0"/>
              <a:t>="/components/</a:t>
            </a:r>
            <a:r>
              <a:rPr lang="en-US" altLang="zh-CN" sz="1200" i="1" dirty="0" err="1"/>
              <a:t>jquery-ui</a:t>
            </a:r>
            <a:r>
              <a:rPr lang="en-US" altLang="zh-CN" sz="1200" i="1" dirty="0"/>
              <a:t>/jquery-1.2.6.js"&gt;&lt;/script&gt;</a:t>
            </a:r>
          </a:p>
          <a:p>
            <a:pPr>
              <a:buNone/>
            </a:pPr>
            <a:r>
              <a:rPr lang="en-US" altLang="zh-CN" sz="1200" dirty="0" smtClean="0"/>
              <a:t>&lt;</a:t>
            </a:r>
            <a:r>
              <a:rPr lang="en-US" altLang="zh-CN" sz="1200" dirty="0"/>
              <a:t>script type=</a:t>
            </a:r>
            <a:r>
              <a:rPr lang="en-US" altLang="zh-CN" sz="1200" i="1" dirty="0"/>
              <a:t>"text/</a:t>
            </a:r>
            <a:r>
              <a:rPr lang="en-US" altLang="zh-CN" sz="1200" i="1" dirty="0" err="1"/>
              <a:t>javascript</a:t>
            </a:r>
            <a:r>
              <a:rPr lang="en-US" altLang="zh-CN" sz="1200" i="1" dirty="0"/>
              <a:t>" </a:t>
            </a:r>
            <a:r>
              <a:rPr lang="en-US" altLang="zh-CN" sz="1200" i="1" dirty="0" err="1"/>
              <a:t>src</a:t>
            </a:r>
            <a:r>
              <a:rPr lang="en-US" altLang="zh-CN" sz="1200" i="1" dirty="0"/>
              <a:t>="../../</a:t>
            </a:r>
            <a:r>
              <a:rPr lang="en-US" altLang="zh-CN" sz="1200" i="1" dirty="0" err="1"/>
              <a:t>js</a:t>
            </a:r>
            <a:r>
              <a:rPr lang="en-US" altLang="zh-CN" sz="1200" i="1" dirty="0"/>
              <a:t>/tabledo.js"&gt;&lt;/script&gt;</a:t>
            </a:r>
            <a:endParaRPr lang="zh-CN" altLang="en-US" sz="1200" dirty="0"/>
          </a:p>
        </p:txBody>
      </p:sp>
      <p:sp>
        <p:nvSpPr>
          <p:cNvPr id="8" name="线形标注 2 7"/>
          <p:cNvSpPr/>
          <p:nvPr/>
        </p:nvSpPr>
        <p:spPr bwMode="auto">
          <a:xfrm>
            <a:off x="2339358" y="4683538"/>
            <a:ext cx="6049066" cy="515259"/>
          </a:xfrm>
          <a:prstGeom prst="borderCallout2">
            <a:avLst>
              <a:gd name="adj1" fmla="val 18750"/>
              <a:gd name="adj2" fmla="val -3369"/>
              <a:gd name="adj3" fmla="val 16101"/>
              <a:gd name="adj4" fmla="val -10350"/>
              <a:gd name="adj5" fmla="val -26283"/>
              <a:gd name="adj6" fmla="val -12532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不是跳转自身列表页面，而是跳转下个流程页面，体现了业务相关性，这和以往不同</a:t>
            </a:r>
          </a:p>
        </p:txBody>
      </p:sp>
      <p:sp>
        <p:nvSpPr>
          <p:cNvPr id="4" name="矩形 3"/>
          <p:cNvSpPr/>
          <p:nvPr/>
        </p:nvSpPr>
        <p:spPr>
          <a:xfrm>
            <a:off x="796944" y="5879072"/>
            <a:ext cx="7694735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拼接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片段：类似自定义标签实现，但其代码更强大、流程清晰、处理灵活、业务侵入强。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6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不重新查询数据库，而传递客户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checkbox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value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属性携带两个值一个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，一个客户号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接收到后解码，自行解串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此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种方式在删除其中一个时，无需写一句代码，自然实现。每次都重新拼接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这样无需重新查数据库，快速高效。缺点只适合携带少量数据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4061000"/>
            <a:ext cx="676875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&lt;input type="checkbox" name="</a:t>
            </a:r>
            <a:r>
              <a:rPr lang="en-US" altLang="zh-CN" sz="1400" dirty="0" err="1"/>
              <a:t>contractId</a:t>
            </a:r>
            <a:r>
              <a:rPr lang="en-US" altLang="zh-CN" sz="1400" dirty="0"/>
              <a:t>" value="4028817a384511ae0138464c953f000b</a:t>
            </a:r>
            <a:r>
              <a:rPr lang="en-US" altLang="zh-CN" sz="1400" dirty="0">
                <a:solidFill>
                  <a:srgbClr val="00B050"/>
                </a:solidFill>
              </a:rPr>
              <a:t>|12JK1061</a:t>
            </a:r>
            <a:r>
              <a:rPr lang="en-US" altLang="zh-CN" sz="1400" dirty="0"/>
              <a:t>" checked class="input"&gt;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3225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540290"/>
            <a:ext cx="3926979" cy="23967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570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：关联表设计转化为一个字段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】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通常存储一对多关系，采用关联表设计。这种方式需求建立子表，映射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关系，保存修改数据。使业务变得复杂。为简化设计，扁平化，将其一对多关系存入一个字段中，多个内容之间用逗号或其他符合隔开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由此设计，产生出必行自己拆串、链接串。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扩充字段：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_temp =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UtilFuns.splitStr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[i],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"|");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54223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打印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相同的合同号只第一个显示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实现思路：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利用变量进行判断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3645024"/>
            <a:ext cx="6768752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String _</a:t>
            </a:r>
            <a:r>
              <a:rPr lang="en-US" altLang="zh-CN" sz="1400" dirty="0" err="1"/>
              <a:t>contractNo</a:t>
            </a:r>
            <a:r>
              <a:rPr lang="en-US" altLang="zh-CN" sz="1400" dirty="0"/>
              <a:t> = "";</a:t>
            </a:r>
          </a:p>
          <a:p>
            <a:pPr>
              <a:buNone/>
            </a:pPr>
            <a:r>
              <a:rPr lang="en-US" altLang="zh-CN" sz="1400" dirty="0"/>
              <a:t>						</a:t>
            </a:r>
          </a:p>
          <a:p>
            <a:pPr>
              <a:buNone/>
            </a:pPr>
            <a:r>
              <a:rPr lang="en-US" altLang="zh-CN" sz="1400" dirty="0"/>
              <a:t>if(_</a:t>
            </a:r>
            <a:r>
              <a:rPr lang="en-US" altLang="zh-CN" sz="1400" dirty="0" err="1"/>
              <a:t>contractNo.equals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cProduct.getContractNo</a:t>
            </a:r>
            <a:r>
              <a:rPr lang="en-US" altLang="zh-CN" sz="1400" dirty="0"/>
              <a:t>())){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cProductCell.setCellValue</a:t>
            </a:r>
            <a:r>
              <a:rPr lang="en-US" altLang="zh-CN" sz="1400" dirty="0"/>
              <a:t>("");</a:t>
            </a:r>
          </a:p>
          <a:p>
            <a:pPr>
              <a:buNone/>
            </a:pPr>
            <a:r>
              <a:rPr lang="en-US" altLang="zh-CN" sz="1400" dirty="0"/>
              <a:t>}else{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cProductCell.setCellValue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cProduct.getContractNo</a:t>
            </a:r>
            <a:r>
              <a:rPr lang="en-US" altLang="zh-CN" sz="1400" dirty="0"/>
              <a:t>()+" 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_</a:t>
            </a:r>
            <a:r>
              <a:rPr lang="en-US" altLang="zh-CN" sz="1400" dirty="0" err="1">
                <a:solidFill>
                  <a:srgbClr val="00B050"/>
                </a:solidFill>
              </a:rPr>
              <a:t>contractNo</a:t>
            </a:r>
            <a:r>
              <a:rPr lang="en-US" altLang="zh-CN" sz="1400" dirty="0">
                <a:solidFill>
                  <a:srgbClr val="00B050"/>
                </a:solidFill>
              </a:rPr>
              <a:t> = </a:t>
            </a:r>
            <a:r>
              <a:rPr lang="en-US" altLang="zh-CN" sz="1400" dirty="0" err="1">
                <a:solidFill>
                  <a:srgbClr val="00B050"/>
                </a:solidFill>
              </a:rPr>
              <a:t>cProduct.getContractNo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0564"/>
            <a:ext cx="3799258" cy="1120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171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：打印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数字加单位标识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设置单元格单位：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内容为数字，加前缀或者后缀修饰符。如直接写就成了字符类型，就无法参与计算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4061000"/>
            <a:ext cx="644471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/>
              <a:t>nCell.setCellFormula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rgbClr val="00B050"/>
                </a:solidFill>
              </a:rPr>
              <a:t>TEXT</a:t>
            </a:r>
            <a:r>
              <a:rPr lang="en-US" altLang="zh-CN" sz="1400" dirty="0"/>
              <a:t>(SUMPRODUCT(G"+</a:t>
            </a:r>
            <a:r>
              <a:rPr lang="en-US" altLang="zh-CN" sz="1400" dirty="0" err="1"/>
              <a:t>startRow</a:t>
            </a:r>
            <a:r>
              <a:rPr lang="en-US" altLang="zh-CN" sz="1400" dirty="0"/>
              <a:t>+":G"+</a:t>
            </a:r>
            <a:r>
              <a:rPr lang="en-US" altLang="zh-CN" sz="1400" dirty="0" err="1"/>
              <a:t>stopRow</a:t>
            </a:r>
            <a:r>
              <a:rPr lang="en-US" altLang="zh-CN" sz="1400" dirty="0"/>
              <a:t>+",I"+</a:t>
            </a:r>
            <a:r>
              <a:rPr lang="en-US" altLang="zh-CN" sz="1400" dirty="0" err="1"/>
              <a:t>startRow</a:t>
            </a:r>
            <a:r>
              <a:rPr lang="en-US" altLang="zh-CN" sz="1400" dirty="0"/>
              <a:t>+":I"+</a:t>
            </a:r>
            <a:r>
              <a:rPr lang="en-US" altLang="zh-CN" sz="1400" dirty="0" err="1"/>
              <a:t>stopRow</a:t>
            </a:r>
            <a:r>
              <a:rPr lang="en-US" altLang="zh-CN" sz="1400" dirty="0"/>
              <a:t>+"),\"@\")&amp;\"</a:t>
            </a:r>
            <a:r>
              <a:rPr lang="en-US" altLang="zh-CN" sz="1400" dirty="0">
                <a:solidFill>
                  <a:srgbClr val="00B050"/>
                </a:solidFill>
              </a:rPr>
              <a:t>KGS</a:t>
            </a:r>
            <a:r>
              <a:rPr lang="en-US" altLang="zh-CN" sz="1400" dirty="0"/>
              <a:t>\"");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59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：打印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数字加单位标识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设置单元格单位：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内容为数字，加前缀或者后缀修饰符。如直接写就成了字符类型，就无法参与计算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19572" y="4061000"/>
            <a:ext cx="6444716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err="1"/>
              <a:t>nCell.setCellFormula</a:t>
            </a:r>
            <a:r>
              <a:rPr lang="en-US" altLang="zh-CN" sz="1400" dirty="0"/>
              <a:t>("</a:t>
            </a:r>
            <a:r>
              <a:rPr lang="en-US" altLang="zh-CN" sz="1400" dirty="0">
                <a:solidFill>
                  <a:srgbClr val="00B050"/>
                </a:solidFill>
              </a:rPr>
              <a:t>TEXT</a:t>
            </a:r>
            <a:r>
              <a:rPr lang="en-US" altLang="zh-CN" sz="1400" dirty="0"/>
              <a:t>(SUMPRODUCT(G"+</a:t>
            </a:r>
            <a:r>
              <a:rPr lang="en-US" altLang="zh-CN" sz="1400" dirty="0" err="1"/>
              <a:t>startRow</a:t>
            </a:r>
            <a:r>
              <a:rPr lang="en-US" altLang="zh-CN" sz="1400" dirty="0"/>
              <a:t>+":G"+</a:t>
            </a:r>
            <a:r>
              <a:rPr lang="en-US" altLang="zh-CN" sz="1400" dirty="0" err="1"/>
              <a:t>stopRow</a:t>
            </a:r>
            <a:r>
              <a:rPr lang="en-US" altLang="zh-CN" sz="1400" dirty="0"/>
              <a:t>+",I"+</a:t>
            </a:r>
            <a:r>
              <a:rPr lang="en-US" altLang="zh-CN" sz="1400" dirty="0" err="1"/>
              <a:t>startRow</a:t>
            </a:r>
            <a:r>
              <a:rPr lang="en-US" altLang="zh-CN" sz="1400" dirty="0"/>
              <a:t>+":I"+</a:t>
            </a:r>
            <a:r>
              <a:rPr lang="en-US" altLang="zh-CN" sz="1400" dirty="0" err="1"/>
              <a:t>stopRow</a:t>
            </a:r>
            <a:r>
              <a:rPr lang="en-US" altLang="zh-CN" sz="1400" dirty="0"/>
              <a:t>+"),\"@\")&amp;\"</a:t>
            </a:r>
            <a:r>
              <a:rPr lang="en-US" altLang="zh-CN" sz="1400" dirty="0">
                <a:solidFill>
                  <a:srgbClr val="00B050"/>
                </a:solidFill>
              </a:rPr>
              <a:t>KGS</a:t>
            </a:r>
            <a:r>
              <a:rPr lang="en-US" altLang="zh-CN" sz="1400" dirty="0"/>
              <a:t>\"");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718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装箱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预览货物的详细信息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394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点击关联的货物信息的货号，可以浏览其详细内容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在货号上加链接，转到货物信息预览页面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/>
              <a:t>sBuf.append</a:t>
            </a:r>
            <a:r>
              <a:rPr lang="en-US" altLang="zh-CN" sz="1400" dirty="0"/>
              <a:t>("&lt;a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=\"/export/</a:t>
            </a:r>
            <a:r>
              <a:rPr lang="en-US" altLang="zh-CN" sz="1400" dirty="0" err="1">
                <a:solidFill>
                  <a:srgbClr val="00B050"/>
                </a:solidFill>
              </a:rPr>
              <a:t>exportAction_toview</a:t>
            </a:r>
            <a:r>
              <a:rPr lang="en-US" altLang="zh-CN" sz="1400" dirty="0" err="1"/>
              <a:t>?id</a:t>
            </a:r>
            <a:r>
              <a:rPr lang="en-US" altLang="zh-CN" sz="1400" dirty="0"/>
              <a:t>=").append(</a:t>
            </a:r>
            <a:r>
              <a:rPr lang="en-US" altLang="zh-CN" sz="1400" dirty="0" err="1"/>
              <a:t>exportIds</a:t>
            </a:r>
            <a:r>
              <a:rPr lang="en-US" altLang="zh-CN" sz="1400" dirty="0"/>
              <a:t>[i]).append</a:t>
            </a:r>
            <a:r>
              <a:rPr lang="en-US" altLang="zh-CN" sz="1400" dirty="0" smtClean="0"/>
              <a:t>("\"&gt;");</a:t>
            </a:r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由于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是指向不同的地方，所以添加新页面和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export 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新的转向方法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toviewinfo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&lt;result name="</a:t>
            </a:r>
            <a:r>
              <a:rPr lang="en-US" altLang="zh-CN" sz="1400" dirty="0" err="1"/>
              <a:t>pviewinfo</a:t>
            </a:r>
            <a:r>
              <a:rPr lang="en-US" altLang="zh-CN" sz="1400" dirty="0"/>
              <a:t>"&gt;/cargo/export/</a:t>
            </a:r>
            <a:r>
              <a:rPr lang="en-US" altLang="zh-CN" sz="1400" dirty="0" err="1"/>
              <a:t>jExportViewInfo.jsp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endParaRPr lang="en-US" altLang="zh-CN" sz="1400" dirty="0" smtClean="0"/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添加新的页面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jExportViewInfo.jsp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完全复制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jExportView.jsp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改返回链接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>
                <a:solidFill>
                  <a:srgbClr val="00B050"/>
                </a:solidFill>
              </a:rPr>
              <a:t>history.go</a:t>
            </a:r>
            <a:r>
              <a:rPr lang="en-US" altLang="zh-CN" sz="1400" dirty="0">
                <a:solidFill>
                  <a:srgbClr val="00B050"/>
                </a:solidFill>
              </a:rPr>
              <a:t>(-1)</a:t>
            </a:r>
            <a:r>
              <a:rPr lang="en-US" altLang="zh-CN" sz="1400" dirty="0"/>
              <a:t>"&gt;</a:t>
            </a:r>
            <a:r>
              <a:rPr lang="zh-CN" altLang="en-US" sz="1400" dirty="0"/>
              <a:t>返回</a:t>
            </a:r>
            <a:r>
              <a:rPr lang="en-US" altLang="zh-CN" sz="1400" dirty="0"/>
              <a:t>&lt;/a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优化：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&lt;%@include file=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jExportDetail.jsp</a:t>
            </a:r>
            <a:r>
              <a:rPr lang="en-US" altLang="zh-CN" sz="1400" i="1" dirty="0"/>
              <a:t>"%&gt;</a:t>
            </a:r>
            <a:endParaRPr lang="en-US" altLang="zh-CN" sz="1400" dirty="0"/>
          </a:p>
          <a:p>
            <a:pPr marL="285750" indent="-285750"/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16" y="2132856"/>
            <a:ext cx="2819400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839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装箱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更新状态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92899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在后续流程中设置报运的状态，当客户浏览报运时，就能知道后续流程走到哪里了？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方法中：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UtilFuns.isNotEmpty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packing.getExportIds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())){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String[]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exportId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UtilFuns.splitStr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packing.getExportIds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(), "|");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if(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UtilFuns.isNotEmpty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exportId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)){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ExportDAO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eDao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ExportDAO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super.getDao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daoExport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Export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= null;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for(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i=0;i&lt;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exportId.length;i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++){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    export = (Export)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eDao.get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Export.class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,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exportId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[i]);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    //</a:t>
            </a:r>
            <a:r>
              <a:rPr lang="zh-CN" altLang="en-US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设置为</a:t>
            </a:r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：装箱</a:t>
            </a:r>
            <a:endParaRPr lang="en-US" altLang="zh-CN" sz="12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export.setState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(2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);         //     0-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草稿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已上报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2-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装箱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3-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委托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4-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发票 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5-</a:t>
            </a:r>
            <a:r>
              <a:rPr lang="zh-CN" altLang="en-US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财务</a:t>
            </a:r>
            <a:endParaRPr lang="en-US" altLang="zh-CN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en-US" altLang="zh-CN" sz="12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eDao.saveOrUpdate</a:t>
            </a: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(export);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    }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    }</a:t>
            </a:r>
          </a:p>
          <a:p>
            <a:pPr>
              <a:buNone/>
            </a:pPr>
            <a:r>
              <a:rPr lang="en-US" altLang="zh-CN" sz="12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1535653"/>
            <a:ext cx="4248472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流程在哪里体现？就在这里体现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26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：委托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50339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52244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委托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3356992"/>
            <a:ext cx="7344816" cy="240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要将货物送到客户指定的地方，可能直接送到港口，可能送到客户的门店。因为贸易公司很小，几十号人，不可能有自己的车队，即使有车队，也基本上不会有船、飞机，通常都是委托其他运输公司来运输。这就是委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委托关注的是包装后的货物占用空间总大小，以确定集装箱的大小和个数。自此已经不关心货物的详细情况。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根据装箱单来制定委托书。一个装箱单对一个委托书。</a:t>
            </a:r>
          </a:p>
        </p:txBody>
      </p:sp>
    </p:spTree>
    <p:extLst>
      <p:ext uri="{BB962C8B-B14F-4D97-AF65-F5344CB8AC3E}">
        <p14:creationId xmlns:p14="http://schemas.microsoft.com/office/powerpoint/2010/main" val="22584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98884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例图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69542"/>
            <a:ext cx="4801713" cy="419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53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26744"/>
              </p:ext>
            </p:extLst>
          </p:nvPr>
        </p:nvGraphicFramePr>
        <p:xfrm>
          <a:off x="683568" y="2708920"/>
          <a:ext cx="7848872" cy="283800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943981"/>
                <a:gridCol w="345638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委托单的新增、修改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信息少，和装箱单一对一关联。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复用一个页面，操作变的简洁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0649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编辑页面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根据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id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判断是新增还是修改，并标识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461739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《6-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海运委托书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xls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打印，下载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say:SIXTY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AND EIGHT Only.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数字转换为英文，防止单据篡改</a:t>
                      </a: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分次计算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打印中直接取报运的统计值值，毛重、体积、箱数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5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6908433" cy="3024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132856"/>
            <a:ext cx="3685654" cy="3399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1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205" y="1800265"/>
            <a:ext cx="3092267" cy="191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委托和装箱一对一关系，一对一映射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点击关联的货物信息的货号，可以浏览其详细内容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主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&lt;id name="id" type="string" column="PACKING_LIST_ID" length="40"&gt;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&lt;generator class="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从表使用用户自设置</a:t>
            </a:r>
            <a:endParaRPr lang="en-US" altLang="zh-CN" sz="14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&lt;id name="id" type="string" column="SHIPPING_ORDER_ID" length="40"&gt;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&lt;generator class="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assigned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这样两个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相等，意味着通过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值，既可以去查找委托信息，也可以查找装箱信息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4427984" y="4284193"/>
            <a:ext cx="2846354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425"/>
              <a:gd name="adj6" fmla="val -3077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委托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ID=</a:t>
            </a:r>
            <a:r>
              <a:rPr lang="zh-CN" altLang="en-US" sz="16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装箱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 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PK=FK</a:t>
            </a:r>
            <a:endParaRPr kumimoji="0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943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复用页面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复用</a:t>
            </a:r>
            <a:r>
              <a:rPr lang="zh-CN" altLang="en-US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一个页面，操作变的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简洁。页面只有编辑功能，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只有转向和保存功能</a:t>
            </a:r>
            <a:endParaRPr lang="en-US" altLang="zh-CN" sz="14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标识主从表关系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主表</a:t>
            </a:r>
            <a:r>
              <a:rPr lang="en-US" altLang="zh-CN" sz="1400" dirty="0" err="1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subid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子表</a:t>
            </a:r>
            <a:endParaRPr lang="en-US" altLang="zh-CN" sz="14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err="1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jShoppingOrderEdit.jsp</a:t>
            </a:r>
            <a:endParaRPr lang="en-US" altLang="zh-CN" sz="1400" b="1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&lt;form method=</a:t>
            </a:r>
            <a:r>
              <a:rPr lang="en-US" altLang="zh-CN" sz="1400" i="1" dirty="0"/>
              <a:t>"post"&gt;</a:t>
            </a:r>
          </a:p>
          <a:p>
            <a:pPr>
              <a:buNone/>
            </a:pPr>
            <a:r>
              <a:rPr lang="en-US" altLang="zh-CN" sz="1400" dirty="0"/>
              <a:t>&lt;input type=</a:t>
            </a:r>
            <a:r>
              <a:rPr lang="en-US" altLang="zh-CN" sz="1400" i="1" dirty="0"/>
              <a:t>"hidden" name="id" value="${id}"/&gt;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&lt;input type</a:t>
            </a:r>
            <a:r>
              <a:rPr lang="en-US" altLang="zh-CN" sz="1400" dirty="0" smtClean="0">
                <a:solidFill>
                  <a:srgbClr val="00B050"/>
                </a:solidFill>
              </a:rPr>
              <a:t>=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“hidden” </a:t>
            </a:r>
            <a:r>
              <a:rPr lang="en-US" altLang="zh-CN" sz="1400" i="1" dirty="0">
                <a:solidFill>
                  <a:srgbClr val="00B050"/>
                </a:solidFill>
              </a:rPr>
              <a:t>name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=“</a:t>
            </a:r>
            <a:r>
              <a:rPr lang="en-US" altLang="zh-CN" sz="1400" i="1" dirty="0" err="1" smtClean="0">
                <a:solidFill>
                  <a:srgbClr val="00B050"/>
                </a:solidFill>
              </a:rPr>
              <a:t>subid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” </a:t>
            </a:r>
            <a:r>
              <a:rPr lang="en-US" altLang="zh-CN" sz="1400" i="1" dirty="0">
                <a:solidFill>
                  <a:srgbClr val="00B050"/>
                </a:solidFill>
              </a:rPr>
              <a:t>value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=“${</a:t>
            </a:r>
            <a:r>
              <a:rPr lang="en-US" altLang="zh-CN" sz="1400" i="1" dirty="0">
                <a:solidFill>
                  <a:srgbClr val="00B050"/>
                </a:solidFill>
              </a:rPr>
              <a:t>obj.id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}”/&gt;              </a:t>
            </a:r>
            <a:r>
              <a:rPr lang="zh-CN" altLang="en-US" sz="14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新增修改的判断依据</a:t>
            </a:r>
            <a:endParaRPr lang="en-US" altLang="zh-CN" sz="14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/>
              <a:t>ShoppingOrderAction.java</a:t>
            </a:r>
            <a:endParaRPr lang="en-US" altLang="zh-CN" sz="1400" b="1" dirty="0"/>
          </a:p>
          <a:p>
            <a:pPr>
              <a:buNone/>
            </a:pPr>
            <a:r>
              <a:rPr lang="en-US" altLang="zh-CN" sz="1400" i="1" dirty="0">
                <a:solidFill>
                  <a:srgbClr val="00B050"/>
                </a:solidFill>
              </a:rPr>
              <a:t>if(</a:t>
            </a:r>
            <a:r>
              <a:rPr lang="en-US" altLang="zh-CN" sz="1400" i="1" dirty="0" err="1">
                <a:solidFill>
                  <a:srgbClr val="00B050"/>
                </a:solidFill>
              </a:rPr>
              <a:t>UtilFuns.isEmpty</a:t>
            </a:r>
            <a:r>
              <a:rPr lang="en-US" altLang="zh-CN" sz="1400" i="1" dirty="0">
                <a:solidFill>
                  <a:srgbClr val="00B050"/>
                </a:solidFill>
              </a:rPr>
              <a:t>(</a:t>
            </a:r>
            <a:r>
              <a:rPr lang="en-US" altLang="zh-CN" sz="1400" i="1" dirty="0" err="1">
                <a:solidFill>
                  <a:srgbClr val="00B050"/>
                </a:solidFill>
              </a:rPr>
              <a:t>this.getSubid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())){</a:t>
            </a:r>
          </a:p>
          <a:p>
            <a:pPr>
              <a:buNone/>
            </a:pPr>
            <a:endParaRPr lang="en-US" altLang="zh-CN" sz="1400" i="1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i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endParaRPr lang="en-US" altLang="zh-CN" sz="1400" i="1" dirty="0" smtClean="0">
              <a:solidFill>
                <a:srgbClr val="00B050"/>
              </a:solidFill>
            </a:endParaRPr>
          </a:p>
          <a:p>
            <a:pPr marL="285750" indent="-285750"/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判断</a:t>
            </a:r>
            <a:r>
              <a:rPr lang="zh-CN" altLang="en-US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依据</a:t>
            </a: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s:if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test="#request.obj==null"&gt;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新增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s:if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  	&lt;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s:if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test="#request.obj.id!=null"&gt;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&lt;/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s:if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&gt;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1535653"/>
            <a:ext cx="453650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逻辑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简洁、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代码简洁、代码量少、开发效率高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2750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分次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计算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委托信息</a:t>
            </a:r>
            <a:r>
              <a:rPr lang="zh-CN" altLang="en-US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少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，其统计信息从装箱关联的报运中取得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_</a:t>
            </a:r>
            <a:r>
              <a:rPr lang="en-US" altLang="zh-CN" sz="1400" dirty="0" err="1"/>
              <a:t>grossWeight</a:t>
            </a:r>
            <a:r>
              <a:rPr lang="en-US" altLang="zh-CN" sz="1400" dirty="0"/>
              <a:t> += </a:t>
            </a:r>
            <a:r>
              <a:rPr lang="en-US" altLang="zh-CN" sz="1400" dirty="0" err="1">
                <a:solidFill>
                  <a:srgbClr val="00B050"/>
                </a:solidFill>
              </a:rPr>
              <a:t>export.getGrossWeight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doubleValue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_</a:t>
            </a:r>
            <a:r>
              <a:rPr lang="en-US" altLang="zh-CN" sz="1400" dirty="0" err="1"/>
              <a:t>csize</a:t>
            </a:r>
            <a:r>
              <a:rPr lang="en-US" altLang="zh-CN" sz="1400" dirty="0"/>
              <a:t> = _</a:t>
            </a:r>
            <a:r>
              <a:rPr lang="en-US" altLang="zh-CN" sz="1400" dirty="0" err="1"/>
              <a:t>csize.add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e</a:t>
            </a:r>
            <a:r>
              <a:rPr lang="en-US" altLang="zh-CN" sz="1400" dirty="0" err="1">
                <a:solidFill>
                  <a:srgbClr val="00B050"/>
                </a:solidFill>
              </a:rPr>
              <a:t>xport.getCsize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_</a:t>
            </a:r>
            <a:r>
              <a:rPr lang="en-US" altLang="zh-CN" sz="1400" dirty="0" err="1"/>
              <a:t>boxNum</a:t>
            </a:r>
            <a:r>
              <a:rPr lang="en-US" altLang="zh-CN" sz="1400" dirty="0"/>
              <a:t> += </a:t>
            </a:r>
            <a:r>
              <a:rPr lang="en-US" altLang="zh-CN" sz="1400" dirty="0" err="1">
                <a:solidFill>
                  <a:srgbClr val="00B050"/>
                </a:solidFill>
              </a:rPr>
              <a:t>export.getBoxNum</a:t>
            </a:r>
            <a:r>
              <a:rPr lang="en-US" altLang="zh-CN" sz="1400" dirty="0" smtClean="0"/>
              <a:t>();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注：直接取报运表中字段，而不是通过关联的货物一个个计算而得，执行效率极高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1535653"/>
            <a:ext cx="43204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</p:spTree>
    <p:extLst>
      <p:ext uri="{BB962C8B-B14F-4D97-AF65-F5344CB8AC3E}">
        <p14:creationId xmlns:p14="http://schemas.microsoft.com/office/powerpoint/2010/main" val="124856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委托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：打印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画线技巧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要求：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在购销合同中画线时，利用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的画线功能，使用复杂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程序实现：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利用单元格实现画线，也就是设置单元格的边框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改变行高，设置两行，第二行上边线进行画线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149080"/>
            <a:ext cx="7488832" cy="729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1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：发票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发票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在客户有意向后，交定金。公司向工厂下订单，工厂开始制作玻璃器皿。这就开始发生费用。到报运、装箱、委托，基本所有发生的费用全部确定。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所以在　　　　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委托后就向用户开出发票，客户支付。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发票关注的是总费用，美金。</a:t>
            </a:r>
          </a:p>
        </p:txBody>
      </p:sp>
    </p:spTree>
    <p:extLst>
      <p:ext uri="{BB962C8B-B14F-4D97-AF65-F5344CB8AC3E}">
        <p14:creationId xmlns:p14="http://schemas.microsoft.com/office/powerpoint/2010/main" val="34152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发票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48275"/>
              </p:ext>
            </p:extLst>
          </p:nvPr>
        </p:nvGraphicFramePr>
        <p:xfrm>
          <a:off x="683568" y="2708920"/>
          <a:ext cx="7848872" cy="25922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943981"/>
                <a:gridCol w="345638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366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发票的新增、修改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复用一个页面，操作简洁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98301">
                <a:tc rowSpan="2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《7-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发票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xls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打印，下载</a:t>
                      </a:r>
                    </a:p>
                  </a:txBody>
                  <a:tcPr anchor="ctr"/>
                </a:tc>
              </a:tr>
              <a:tr h="465795">
                <a:tc vMerge="1"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关联数据从报运、委托中取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5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发票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字段长度不起作用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当数据库表中字段的长度和</a:t>
            </a:r>
            <a:r>
              <a:rPr lang="en-US" altLang="zh-CN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映射文件中的不同时，谁起作用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endParaRPr lang="en-US" altLang="zh-CN" sz="14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文件中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：字段长度为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&lt;property name="</a:t>
            </a:r>
            <a:r>
              <a:rPr lang="en-US" altLang="zh-CN" sz="1400" dirty="0" err="1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blNo</a:t>
            </a:r>
            <a:r>
              <a:rPr lang="en-US" altLang="zh-CN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" column="BL_NO" type="string"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length="4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/&gt;</a:t>
            </a:r>
          </a:p>
          <a:p>
            <a:pPr>
              <a:buNone/>
            </a:pP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表中：字段长度为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其长度属性可以在</a:t>
            </a:r>
            <a:r>
              <a:rPr lang="en-US" altLang="zh-CN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hbm2ddl</a:t>
            </a:r>
            <a:r>
              <a:rPr lang="zh-CN" altLang="en-US" sz="1400" dirty="0" smtClean="0">
                <a:solidFill>
                  <a:schemeClr val="dk1"/>
                </a:solidFill>
                <a:latin typeface="微软雅黑" pitchFamily="34" charset="-122"/>
                <a:ea typeface="微软雅黑" pitchFamily="34" charset="-122"/>
              </a:rPr>
              <a:t>反向生成表时使用。</a:t>
            </a:r>
            <a:endParaRPr lang="en-US" altLang="zh-CN" sz="1400" dirty="0">
              <a:solidFill>
                <a:schemeClr val="dk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9" name="矩形 8"/>
          <p:cNvSpPr/>
          <p:nvPr/>
        </p:nvSpPr>
        <p:spPr>
          <a:xfrm>
            <a:off x="4139952" y="1535653"/>
            <a:ext cx="4320480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精髓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】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860" y="4149080"/>
            <a:ext cx="3829050" cy="1990725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4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发票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业务中处理除了从页面上传入值，还需处理业务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776864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public String save(){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InvoiceDAO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InvoiceDAO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daoInvoice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//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新增</a:t>
            </a: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UtilFuns.isEmpty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this.getSubid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())){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直接取装箱单对应的多个装箱单号</a:t>
            </a:r>
            <a:endParaRPr lang="en-US" altLang="zh-CN" sz="12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	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model.setScNo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obj.getExportNos</a:t>
            </a:r>
            <a:r>
              <a:rPr lang="en-US" altLang="zh-CN" sz="12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().replace("|", " 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"));</a:t>
            </a:r>
          </a:p>
          <a:p>
            <a:pPr>
              <a:buNone/>
            </a:pPr>
            <a:endParaRPr lang="zh-CN" altLang="en-US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oDao.saveOrUpdate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return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toedit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}</a:t>
            </a:r>
            <a:endParaRPr lang="en-US" altLang="zh-CN" sz="120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4931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98884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系统功能结构图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6238312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020272" y="1458884"/>
            <a:ext cx="141577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明确开发范围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：财务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财务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完成所有流程后，就该算企业的利润。核对账务，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计算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收支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852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25542"/>
              </p:ext>
            </p:extLst>
          </p:nvPr>
        </p:nvGraphicFramePr>
        <p:xfrm>
          <a:off x="683568" y="2708920"/>
          <a:ext cx="7848872" cy="291672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3943981"/>
                <a:gridCol w="3456384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3662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财务单新增、修改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自身无业务信息，完全拿前面各步的信息，进行统计汇总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983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 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按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《8-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财务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12JX295.xls》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打印，下载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计算不足一页，补齐空白格子行</a:t>
                      </a:r>
                    </a:p>
                  </a:txBody>
                  <a:tcPr anchor="ctr"/>
                </a:tc>
              </a:tr>
              <a:tr h="67037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4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14" y="2636912"/>
            <a:ext cx="6006058" cy="33005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01" y="2114170"/>
            <a:ext cx="5937731" cy="27656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48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财务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技术要点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空白行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560" y="2543008"/>
            <a:ext cx="777686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pnum</a:t>
            </a:r>
            <a:r>
              <a:rPr lang="en-US" altLang="zh-CN" sz="1200" dirty="0"/>
              <a:t> = 0</a:t>
            </a:r>
            <a:r>
              <a:rPr lang="en-US" altLang="zh-CN" sz="1200" dirty="0" smtClean="0"/>
              <a:t>;		//</a:t>
            </a:r>
            <a:r>
              <a:rPr lang="zh-CN" altLang="en-US" sz="1200" dirty="0" smtClean="0"/>
              <a:t>货物数量 </a:t>
            </a:r>
            <a:r>
              <a:rPr lang="en-US" altLang="zh-CN" sz="1200" dirty="0" smtClean="0"/>
              <a:t>+ </a:t>
            </a:r>
            <a:r>
              <a:rPr lang="zh-CN" altLang="en-US" sz="1200" dirty="0" smtClean="0"/>
              <a:t>附件数量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 err="1"/>
              <a:t>int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ptotalNum</a:t>
            </a:r>
            <a:r>
              <a:rPr lang="en-US" altLang="zh-CN" sz="1200" dirty="0"/>
              <a:t> = 18; // </a:t>
            </a:r>
            <a:r>
              <a:rPr lang="zh-CN" altLang="en-US" sz="1200" dirty="0"/>
              <a:t>一页记录行数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计算出不足一页时，补齐的画格子单元格行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for 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j = 0; j &lt;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ptotalNum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-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pnum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; j++) 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直接画好模板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行，不够一页就空着，这样就无需输出空白行</a:t>
            </a:r>
            <a:endParaRPr lang="en-US" altLang="zh-CN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2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统计分析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如何让数据说话？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如何挖掘基础数据的价值？</a:t>
            </a:r>
          </a:p>
        </p:txBody>
      </p:sp>
    </p:spTree>
    <p:extLst>
      <p:ext uri="{BB962C8B-B14F-4D97-AF65-F5344CB8AC3E}">
        <p14:creationId xmlns:p14="http://schemas.microsoft.com/office/powerpoint/2010/main" val="40178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图形报表</a:t>
            </a: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367633" y="2069033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图形统计报表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564904"/>
            <a:ext cx="7848872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BI (Business Intelligence) 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商务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智能 用来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将企业中现有的数据进行有效的整合，快速准确的提供报表并提出决策依据，帮助企业做出明智的业务经营决策。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下面的统计报表就是我们充分挖掘企业的基础信息，从中分析出更有价值的信息，为企业业务经营决策提供直观的数据支持。例如通过分析我们能知道我们的重点客户，能知道我们最受欢迎的产品是哪些，从而在这些方面投入更多的资金和人力，收益也将更大。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283804"/>
            <a:ext cx="2396986" cy="1461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75" y="4016940"/>
            <a:ext cx="2422152" cy="181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054038"/>
            <a:ext cx="2376264" cy="1766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203906" y="5877272"/>
            <a:ext cx="847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饼形图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14444" y="5877272"/>
            <a:ext cx="84781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柱状图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8562" y="5877272"/>
            <a:ext cx="847814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曲线图</a:t>
            </a:r>
            <a:endParaRPr lang="zh-CN" altLang="en-US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968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图形报表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046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统计时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hibernate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效率低下、多表、嵌套等查询灵活度低，因此直接采用</a:t>
            </a:r>
            <a:r>
              <a:rPr lang="en-US" altLang="zh-CN" sz="1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jdbc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如何访问多个数据库？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 marL="285750" indent="-285750"/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AppContext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典型的单例模式，面试常考，背下来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SQLDAO	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直接访问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JdbcTemplate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3891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图形报表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技术要点：统计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SQL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厂家商品销售情况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统计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如何多表查询？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SELECT </a:t>
            </a:r>
            <a:r>
              <a:rPr lang="en-US" altLang="zh-CN" sz="1400" dirty="0" err="1"/>
              <a:t>factory_id,COUNT</a:t>
            </a:r>
            <a:r>
              <a:rPr lang="en-US" altLang="zh-CN" sz="1400" dirty="0"/>
              <a:t>(*) FROM </a:t>
            </a:r>
            <a:r>
              <a:rPr lang="en-US" altLang="zh-CN" sz="1400" dirty="0" err="1"/>
              <a:t>ext_cproduct_c</a:t>
            </a:r>
            <a:r>
              <a:rPr lang="en-US" altLang="zh-CN" sz="1400" dirty="0"/>
              <a:t> GROUP BY </a:t>
            </a:r>
            <a:r>
              <a:rPr lang="en-US" altLang="zh-CN" sz="1400" dirty="0" err="1" smtClean="0"/>
              <a:t>factory_id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SELECT </a:t>
            </a:r>
            <a:r>
              <a:rPr lang="en-US" altLang="zh-CN" sz="1400" dirty="0" err="1"/>
              <a:t>f.factory_name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p.conutnum</a:t>
            </a:r>
            <a:r>
              <a:rPr lang="en-US" altLang="zh-CN" sz="1400" dirty="0"/>
              <a:t> FROM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(</a:t>
            </a:r>
            <a:r>
              <a:rPr lang="en-US" altLang="zh-CN" sz="1400" dirty="0"/>
              <a:t>SELECT </a:t>
            </a:r>
            <a:r>
              <a:rPr lang="en-US" altLang="zh-CN" sz="1400" dirty="0" err="1"/>
              <a:t>factory_id,COUNT</a:t>
            </a:r>
            <a:r>
              <a:rPr lang="en-US" altLang="zh-CN" sz="1400" dirty="0"/>
              <a:t>(*) AS </a:t>
            </a:r>
            <a:r>
              <a:rPr lang="en-US" altLang="zh-CN" sz="1400" dirty="0" err="1"/>
              <a:t>conutnum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ext_cproduct_c</a:t>
            </a:r>
            <a:r>
              <a:rPr lang="en-US" altLang="zh-CN" sz="1400" dirty="0"/>
              <a:t> GROUP BY </a:t>
            </a:r>
            <a:r>
              <a:rPr lang="en-US" altLang="zh-CN" sz="1400" dirty="0" err="1"/>
              <a:t>factory_id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p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LEFT JOIN</a:t>
            </a:r>
          </a:p>
          <a:p>
            <a:pPr>
              <a:buNone/>
            </a:pPr>
            <a:r>
              <a:rPr lang="en-US" altLang="zh-CN" sz="1400" dirty="0" smtClean="0"/>
              <a:t>(</a:t>
            </a:r>
            <a:r>
              <a:rPr lang="en-US" altLang="zh-CN" sz="1400" dirty="0"/>
              <a:t>SELECT </a:t>
            </a:r>
            <a:r>
              <a:rPr lang="en-US" altLang="zh-CN" sz="1400" dirty="0" err="1"/>
              <a:t>factory_id,factory_name</a:t>
            </a:r>
            <a:r>
              <a:rPr lang="en-US" altLang="zh-CN" sz="1400" dirty="0"/>
              <a:t> FROM </a:t>
            </a:r>
            <a:r>
              <a:rPr lang="en-US" altLang="zh-CN" sz="1400" dirty="0" err="1"/>
              <a:t>factory_c</a:t>
            </a:r>
            <a:r>
              <a:rPr lang="en-US" altLang="zh-CN" sz="1400" dirty="0"/>
              <a:t>) </a:t>
            </a:r>
            <a:r>
              <a:rPr lang="en-US" altLang="zh-CN" sz="1400" dirty="0" smtClean="0"/>
              <a:t>f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ON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p.factory_id</a:t>
            </a:r>
            <a:r>
              <a:rPr lang="en-US" altLang="zh-CN" sz="1400" dirty="0" smtClean="0"/>
              <a:t>=</a:t>
            </a:r>
            <a:r>
              <a:rPr lang="en-US" altLang="zh-CN" sz="1400" dirty="0" err="1" smtClean="0"/>
              <a:t>f.factory_id</a:t>
            </a:r>
            <a:r>
              <a:rPr lang="en-US" altLang="zh-CN" sz="1400" dirty="0"/>
              <a:t>											</a:t>
            </a:r>
          </a:p>
          <a:p>
            <a:pPr>
              <a:buNone/>
            </a:pPr>
            <a:r>
              <a:rPr lang="en-US" altLang="zh-CN" sz="1400" dirty="0" smtClean="0"/>
              <a:t>	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862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图形报表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49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amFlash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报表控件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Flash + xml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 xml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数据文件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如何实现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amFlash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图形报表？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SysStatAction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中准备数据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、准备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目录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、执行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方法拼写数据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，存放到对应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flash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的目录中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、调用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jStat.jsp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转向对应功能的页面，页面调用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amflash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进行图形的显示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concat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链接字符串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800" dirty="0" smtClean="0">
                <a:latin typeface="微软雅黑" pitchFamily="34" charset="-122"/>
                <a:ea typeface="微软雅黑" pitchFamily="34" charset="-122"/>
              </a:rPr>
              <a:t>SELECT 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CONCAT('</a:t>
            </a:r>
            <a:r>
              <a:rPr lang="en-US" altLang="zh-CN" sz="800" dirty="0" err="1">
                <a:latin typeface="微软雅黑" pitchFamily="34" charset="-122"/>
                <a:ea typeface="微软雅黑" pitchFamily="34" charset="-122"/>
              </a:rPr>
              <a:t>c',SUBSTRING</a:t>
            </a:r>
            <a:r>
              <a:rPr lang="en-US" altLang="zh-CN" sz="800" dirty="0">
                <a:latin typeface="微软雅黑" pitchFamily="34" charset="-122"/>
                <a:ea typeface="微软雅黑" pitchFamily="34" charset="-122"/>
              </a:rPr>
              <a:t>(login_time,12,2)) AS a1,COUNT(*) AS a2 FROM LOGIN_LOG_P GROUP BY SUBSTRING(login_time,12,2) ORDER BY SUBSTRING(login_time,12,2)</a:t>
            </a:r>
          </a:p>
          <a:p>
            <a:pPr>
              <a:buNone/>
            </a:pPr>
            <a:r>
              <a:rPr lang="en-US" altLang="zh-CN" sz="1400" dirty="0"/>
              <a:t>										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3023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图形报表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007" y="2132855"/>
            <a:ext cx="4271211" cy="2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42" y="4437112"/>
            <a:ext cx="5142454" cy="1686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11560" y="2636912"/>
            <a:ext cx="1967205" cy="76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厂家销售情况统计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产品销售排行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系统访问压力图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4" y="3717032"/>
            <a:ext cx="30861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71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需求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99592" y="198884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数据库设计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28184" y="1450650"/>
            <a:ext cx="219675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Power Designer 12.5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36" y="1988840"/>
            <a:ext cx="449443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55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训</a:t>
            </a:r>
            <a:endParaRPr lang="zh-CN" altLang="en-US" sz="28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017229"/>
            <a:ext cx="1872208" cy="2154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932040" y="3622899"/>
            <a:ext cx="1484702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sz="4800" dirty="0">
                <a:latin typeface="Arial" pitchFamily="34" charset="0"/>
                <a:ea typeface="汉仪菱心体简" pitchFamily="49" charset="-122"/>
                <a:cs typeface="Arial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0877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杰信商务综合管理平台演示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14706"/>
            <a:ext cx="6120680" cy="389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81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136259" cy="1439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我要工作！</a:t>
            </a:r>
          </a:p>
        </p:txBody>
      </p:sp>
      <p:pic>
        <p:nvPicPr>
          <p:cNvPr id="1026" name="Picture 2" descr="http://www.hgrc.cn/files/o/attach/xupload/month_1209/2012092710584497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4" y="3447129"/>
            <a:ext cx="2352047" cy="23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95961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我入职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啦！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54390"/>
              </p:ext>
            </p:extLst>
          </p:nvPr>
        </p:nvGraphicFramePr>
        <p:xfrm>
          <a:off x="2339753" y="1988840"/>
          <a:ext cx="6120680" cy="412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766"/>
                <a:gridCol w="1092393"/>
                <a:gridCol w="1620181"/>
                <a:gridCol w="3060340"/>
              </a:tblGrid>
              <a:tr h="514856"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要求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通过面试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积极态度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听话、积极、热情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专业基础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理论知识、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J2EE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基础、开发工具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表达能力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介绍个人情况；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工作情况，为何离职等；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项目能力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介绍项目背景，介绍核心业务模块的及设计上的难点（特色、亮点）；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表述在项目中的工作职责及成就；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通过试用期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团队协作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跟团队领导和同事打成一片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快速适应岗位要求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动手能力强，快速、高质量完成领导交给的任务；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熟悉业务、编写文档、培训客户；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升职加薪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独挡一面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业务精通；独立完成项目；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技术难点攻关；小组长带新人；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3419872" y="1391573"/>
            <a:ext cx="4896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怎样顺利找到工作，并稳稳当当坐下来呢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4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系统特色</a:t>
            </a:r>
            <a:endParaRPr lang="zh-CN" altLang="en-US" sz="2800" b="1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755576" y="2132856"/>
            <a:ext cx="8496944" cy="4185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、系统升级改造，由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struts1.1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升级为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struts2.3(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整合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、流程控制，合同、报运、装箱、委托、发票、财务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、信息复制，合同、货物、附件信息快速复制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、模板打印，基于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模板的打印，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的全面应用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、防止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文件打印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并发，基于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文件处理机制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、统一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查询，清空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机制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、统一数据字典，一张表，树形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级分类支持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用户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个性化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，用户根据自己的需要可以动态定制自己的信息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0">
              <a:lnSpc>
                <a:spcPct val="150000"/>
              </a:lnSpc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zh-CN" sz="1600" dirty="0">
                <a:latin typeface="微软雅黑" pitchFamily="34" charset="-122"/>
                <a:ea typeface="微软雅黑" pitchFamily="34" charset="-122"/>
              </a:rPr>
              <a:t>挖掘，业务</a:t>
            </a:r>
            <a:r>
              <a:rPr lang="zh-CN" altLang="zh-CN" sz="1600" dirty="0" smtClean="0">
                <a:latin typeface="微软雅黑" pitchFamily="34" charset="-122"/>
                <a:ea typeface="微软雅黑" pitchFamily="34" charset="-122"/>
              </a:rPr>
              <a:t>增值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，挖掘基础数据的价值，为高层提高决策数据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909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系统搭建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2736988" y="3655520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3706951" y="3674569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系统搭建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7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755576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2708920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maven web project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，发布到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包或者修改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拷贝工具类、拷贝界面原型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hibernate.cfg.xml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beans.xml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struts.xml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 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web.xml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建立数据库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映射文件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.hbm.xml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文件、声明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发布、测试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995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257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project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564904"/>
            <a:ext cx="7344816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UTF-8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编码，发布到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，增加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maven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支持。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9692" y="1458884"/>
            <a:ext cx="386676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兼容模式下浏览，页面不会错乱。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33" y="2954414"/>
            <a:ext cx="3238987" cy="3220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954414"/>
            <a:ext cx="32385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116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257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/>
              <a:t>1</a:t>
            </a:r>
            <a:r>
              <a:rPr lang="en-US" altLang="zh-CN" dirty="0"/>
              <a:t>. </a:t>
            </a:r>
            <a:r>
              <a:rPr lang="en-US" altLang="zh-CN" dirty="0" smtClean="0"/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新建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web project 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564904"/>
            <a:ext cx="734481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JSP UTF-8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Window/Preferences/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MyEclipse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/Files and Editors</a:t>
            </a:r>
          </a:p>
          <a:p>
            <a:pPr lvl="1"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/JSP/Encoding = ISO 10646/Unicode(UTF-8)</a:t>
            </a:r>
          </a:p>
          <a:p>
            <a:pPr lvl="1">
              <a:buNone/>
            </a:pP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项目发布时不需虚拟目录，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直接发布到根目录下，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 … \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webapps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\ROOT</a:t>
            </a:r>
          </a:p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访问地址为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http://localhost:8090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437" y="3933056"/>
            <a:ext cx="3352800" cy="170497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2" name="TextBox 1"/>
          <p:cNvSpPr txBox="1"/>
          <p:nvPr/>
        </p:nvSpPr>
        <p:spPr>
          <a:xfrm>
            <a:off x="4809692" y="1458884"/>
            <a:ext cx="386676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需在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IE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兼容模式下浏览，页面不会错乱。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3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2.1 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引入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jar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包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5616" y="2564904"/>
            <a:ext cx="7344816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Hibernate 3.5.6</a:t>
            </a:r>
          </a:p>
          <a:p>
            <a:pPr marL="342900" indent="-342900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3.0.2</a:t>
            </a:r>
          </a:p>
          <a:p>
            <a:pPr marL="342900" indent="-342900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Struts 2.3</a:t>
            </a:r>
          </a:p>
          <a:p>
            <a:pPr marL="342900" indent="-342900"/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数据库驱动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5.0.87</a:t>
            </a:r>
          </a:p>
          <a:p>
            <a:pPr marL="342900" indent="-342900"/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基础包 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junit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poi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log4j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c3p0</a:t>
            </a:r>
            <a:endParaRPr lang="en-US" altLang="zh-CN" sz="1400" dirty="0" smtClean="0"/>
          </a:p>
        </p:txBody>
      </p:sp>
      <p:sp>
        <p:nvSpPr>
          <p:cNvPr id="2" name="线形标注 2 1"/>
          <p:cNvSpPr/>
          <p:nvPr/>
        </p:nvSpPr>
        <p:spPr bwMode="auto">
          <a:xfrm>
            <a:off x="5076056" y="2132856"/>
            <a:ext cx="3576749" cy="145817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767"/>
              <a:gd name="adj6" fmla="val -3539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采用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Maven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构建，修改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pom.xml</a:t>
            </a: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、加入依赖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dependency</a:t>
            </a:r>
          </a:p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、配置目录，此处和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maven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默认目录结构不同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3861048"/>
            <a:ext cx="620920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&lt;build&gt;</a:t>
            </a:r>
          </a:p>
          <a:p>
            <a:pPr>
              <a:buNone/>
            </a:pPr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00B050"/>
                </a:solidFill>
              </a:rPr>
              <a:t>&lt;</a:t>
            </a:r>
            <a:r>
              <a:rPr lang="en-US" altLang="zh-CN" sz="1200" dirty="0" err="1">
                <a:solidFill>
                  <a:srgbClr val="00B050"/>
                </a:solidFill>
              </a:rPr>
              <a:t>finalName</a:t>
            </a:r>
            <a:r>
              <a:rPr lang="en-US" altLang="zh-CN" sz="1200" dirty="0">
                <a:solidFill>
                  <a:srgbClr val="00B050"/>
                </a:solidFill>
              </a:rPr>
              <a:t>&gt;ROOT&lt;/</a:t>
            </a:r>
            <a:r>
              <a:rPr lang="en-US" altLang="zh-CN" sz="1200" dirty="0" err="1">
                <a:solidFill>
                  <a:srgbClr val="00B050"/>
                </a:solidFill>
              </a:rPr>
              <a:t>finalName</a:t>
            </a:r>
            <a:r>
              <a:rPr lang="en-US" altLang="zh-CN" sz="1200" dirty="0">
                <a:solidFill>
                  <a:srgbClr val="00B050"/>
                </a:solidFill>
              </a:rPr>
              <a:t>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sourceDirectory</a:t>
            </a:r>
            <a:r>
              <a:rPr lang="en-US" altLang="zh-CN" sz="1200" dirty="0"/>
              <a:t>&gt;</a:t>
            </a:r>
            <a:r>
              <a:rPr lang="en-US" altLang="zh-CN" sz="1200" dirty="0">
                <a:solidFill>
                  <a:srgbClr val="00B050"/>
                </a:solidFill>
              </a:rPr>
              <a:t>${</a:t>
            </a:r>
            <a:r>
              <a:rPr lang="en-US" altLang="zh-CN" sz="1200" dirty="0" err="1">
                <a:solidFill>
                  <a:srgbClr val="00B050"/>
                </a:solidFill>
              </a:rPr>
              <a:t>basedir</a:t>
            </a:r>
            <a:r>
              <a:rPr lang="en-US" altLang="zh-CN" sz="1200" dirty="0">
                <a:solidFill>
                  <a:srgbClr val="00B050"/>
                </a:solidFill>
              </a:rPr>
              <a:t>}/</a:t>
            </a:r>
            <a:r>
              <a:rPr lang="en-US" altLang="zh-CN" sz="1200" dirty="0" err="1">
                <a:solidFill>
                  <a:srgbClr val="00B050"/>
                </a:solidFill>
              </a:rPr>
              <a:t>src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sourceDirectory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</a:t>
            </a:r>
            <a:r>
              <a:rPr lang="en-US" altLang="zh-CN" sz="1200" dirty="0" err="1"/>
              <a:t>outputDirectory</a:t>
            </a:r>
            <a:r>
              <a:rPr lang="en-US" altLang="zh-CN" sz="1200" dirty="0"/>
              <a:t>&gt;</a:t>
            </a:r>
            <a:r>
              <a:rPr lang="en-US" altLang="zh-CN" sz="1200" dirty="0">
                <a:solidFill>
                  <a:srgbClr val="00B050"/>
                </a:solidFill>
              </a:rPr>
              <a:t>${</a:t>
            </a:r>
            <a:r>
              <a:rPr lang="en-US" altLang="zh-CN" sz="1200" dirty="0" err="1">
                <a:solidFill>
                  <a:srgbClr val="00B050"/>
                </a:solidFill>
              </a:rPr>
              <a:t>basedir</a:t>
            </a:r>
            <a:r>
              <a:rPr lang="en-US" altLang="zh-CN" sz="1200" dirty="0">
                <a:solidFill>
                  <a:srgbClr val="00B050"/>
                </a:solidFill>
              </a:rPr>
              <a:t>}/</a:t>
            </a:r>
            <a:r>
              <a:rPr lang="en-US" altLang="zh-CN" sz="1200" dirty="0" err="1">
                <a:solidFill>
                  <a:srgbClr val="00B050"/>
                </a:solidFill>
              </a:rPr>
              <a:t>WebRoot</a:t>
            </a:r>
            <a:r>
              <a:rPr lang="en-US" altLang="zh-CN" sz="1200" dirty="0">
                <a:solidFill>
                  <a:srgbClr val="00B050"/>
                </a:solidFill>
              </a:rPr>
              <a:t>/WEB-INF/classes</a:t>
            </a:r>
            <a:r>
              <a:rPr lang="en-US" altLang="zh-CN" sz="1200" dirty="0"/>
              <a:t>&lt;/</a:t>
            </a:r>
            <a:r>
              <a:rPr lang="en-US" altLang="zh-CN" sz="1200" dirty="0" err="1"/>
              <a:t>outputDirectory</a:t>
            </a:r>
            <a:r>
              <a:rPr lang="en-US" altLang="zh-CN" sz="1200" dirty="0"/>
              <a:t>&gt;</a:t>
            </a:r>
          </a:p>
          <a:p>
            <a:pPr>
              <a:buNone/>
            </a:pPr>
            <a:r>
              <a:rPr lang="en-US" altLang="zh-CN" sz="1200" dirty="0"/>
              <a:t>	&lt;resources&gt;</a:t>
            </a:r>
          </a:p>
          <a:p>
            <a:pPr>
              <a:buNone/>
            </a:pPr>
            <a:r>
              <a:rPr lang="en-US" altLang="zh-CN" sz="1200" dirty="0"/>
              <a:t>		&lt;resource&gt;</a:t>
            </a:r>
          </a:p>
          <a:p>
            <a:pPr>
              <a:buNone/>
            </a:pPr>
            <a:r>
              <a:rPr lang="en-US" altLang="zh-CN" sz="1200" dirty="0"/>
              <a:t>			&lt;directory&gt;${</a:t>
            </a:r>
            <a:r>
              <a:rPr lang="en-US" altLang="zh-CN" sz="1200" dirty="0" err="1"/>
              <a:t>basedir</a:t>
            </a:r>
            <a:r>
              <a:rPr lang="en-US" altLang="zh-CN" sz="1200" dirty="0"/>
              <a:t>}/</a:t>
            </a:r>
            <a:r>
              <a:rPr lang="en-US" altLang="zh-CN" sz="1200" dirty="0" err="1"/>
              <a:t>src</a:t>
            </a:r>
            <a:r>
              <a:rPr lang="en-US" altLang="zh-CN" sz="1200" dirty="0"/>
              <a:t>&lt;/directory&gt;</a:t>
            </a:r>
          </a:p>
          <a:p>
            <a:pPr>
              <a:buNone/>
            </a:pPr>
            <a:r>
              <a:rPr lang="en-US" altLang="zh-CN" sz="1200" dirty="0"/>
              <a:t>			&lt;excludes&gt;</a:t>
            </a:r>
          </a:p>
          <a:p>
            <a:pPr>
              <a:buNone/>
            </a:pPr>
            <a:r>
              <a:rPr lang="en-US" altLang="zh-CN" sz="1200" dirty="0"/>
              <a:t>				</a:t>
            </a:r>
            <a:r>
              <a:rPr lang="en-US" altLang="zh-CN" sz="1200" dirty="0">
                <a:solidFill>
                  <a:srgbClr val="00B050"/>
                </a:solidFill>
              </a:rPr>
              <a:t>&lt;exclude&gt;**/*.java&lt;/exclude&gt;</a:t>
            </a:r>
          </a:p>
          <a:p>
            <a:pPr>
              <a:buNone/>
            </a:pPr>
            <a:r>
              <a:rPr lang="en-US" altLang="zh-CN" sz="1200" dirty="0"/>
              <a:t>			&lt;/excludes&gt;</a:t>
            </a:r>
          </a:p>
          <a:p>
            <a:pPr>
              <a:buNone/>
            </a:pPr>
            <a:r>
              <a:rPr lang="en-US" altLang="zh-CN" sz="1200" dirty="0"/>
              <a:t>		&lt;/resource&gt;</a:t>
            </a:r>
          </a:p>
          <a:p>
            <a:pPr>
              <a:buNone/>
            </a:pPr>
            <a:r>
              <a:rPr lang="en-US" altLang="zh-CN" sz="1200" dirty="0"/>
              <a:t>	&lt;/resources&gt;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222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24075" y="2060848"/>
            <a:ext cx="7344816" cy="4567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拷贝工具类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拷贝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{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代码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/02-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工具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cn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内容到工程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6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配置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jre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环境，选择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jdk1.6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，选择用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1.6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编译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2.3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拷贝界面原型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拷贝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{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/3-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界面原型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/ROOT} 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下内容到工程的</a:t>
            </a:r>
            <a:r>
              <a:rPr lang="en-US" altLang="zh-CN" sz="16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下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140968"/>
            <a:ext cx="715327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目录结构：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0287" y="2708920"/>
            <a:ext cx="4767777" cy="265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zh-CN" altLang="en-US" sz="1200" dirty="0"/>
          </a:p>
          <a:p>
            <a:pPr>
              <a:buNone/>
            </a:pPr>
            <a:r>
              <a:rPr lang="zh-CN" altLang="en-US" sz="1200" dirty="0"/>
              <a:t>目录				功能</a:t>
            </a:r>
          </a:p>
          <a:p>
            <a:pPr>
              <a:buNone/>
            </a:pP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\common\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		</a:t>
            </a:r>
            <a:r>
              <a:rPr lang="en-US" altLang="zh-CN" sz="1200" dirty="0" err="1"/>
              <a:t>AppContext</a:t>
            </a:r>
            <a:r>
              <a:rPr lang="en-US" altLang="zh-CN" sz="1200" dirty="0"/>
              <a:t> </a:t>
            </a:r>
            <a:r>
              <a:rPr lang="zh-CN" altLang="en-US" sz="1200" dirty="0"/>
              <a:t>加载</a:t>
            </a:r>
            <a:r>
              <a:rPr lang="en-US" altLang="zh-CN" sz="1200" dirty="0"/>
              <a:t>beans.xml</a:t>
            </a:r>
          </a:p>
          <a:p>
            <a:pPr>
              <a:buNone/>
            </a:pP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\common\</a:t>
            </a:r>
            <a:r>
              <a:rPr lang="en-US" altLang="zh-CN" sz="1200" dirty="0" err="1"/>
              <a:t>db</a:t>
            </a:r>
            <a:r>
              <a:rPr lang="en-US" altLang="zh-CN" sz="1200" dirty="0"/>
              <a:t>\</a:t>
            </a:r>
            <a:r>
              <a:rPr lang="en-US" altLang="zh-CN" sz="1200" dirty="0" err="1"/>
              <a:t>springdao</a:t>
            </a:r>
            <a:r>
              <a:rPr lang="en-US" altLang="zh-CN" sz="1200" dirty="0"/>
              <a:t>	</a:t>
            </a:r>
            <a:r>
              <a:rPr lang="en-US" altLang="zh-CN" sz="1200" dirty="0" err="1"/>
              <a:t>jdbc</a:t>
            </a:r>
            <a:r>
              <a:rPr lang="zh-CN" altLang="en-US" sz="1200" dirty="0"/>
              <a:t>支持</a:t>
            </a:r>
          </a:p>
          <a:p>
            <a:pPr>
              <a:buNone/>
            </a:pP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\web\common\</a:t>
            </a:r>
            <a:r>
              <a:rPr lang="en-US" altLang="zh-CN" sz="1200" dirty="0" err="1"/>
              <a:t>util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	 </a:t>
            </a:r>
            <a:r>
              <a:rPr lang="zh-CN" altLang="en-US" sz="1200" dirty="0" smtClean="0"/>
              <a:t>工具</a:t>
            </a:r>
            <a:r>
              <a:rPr lang="zh-CN" altLang="en-US" sz="1200" dirty="0"/>
              <a:t>类：格式化、下载、文件、类型转换</a:t>
            </a:r>
          </a:p>
          <a:p>
            <a:pPr>
              <a:buNone/>
            </a:pPr>
            <a:r>
              <a:rPr lang="zh-CN" altLang="en-US" sz="1200" dirty="0"/>
              <a:t>	</a:t>
            </a:r>
          </a:p>
          <a:p>
            <a:pPr>
              <a:buNone/>
            </a:pPr>
            <a:r>
              <a:rPr lang="en-US" altLang="zh-CN" sz="1200" dirty="0" err="1"/>
              <a:t>src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\entity		</a:t>
            </a:r>
            <a:r>
              <a:rPr lang="zh-CN" altLang="en-US" sz="1200" dirty="0"/>
              <a:t>映射文件、</a:t>
            </a:r>
            <a:r>
              <a:rPr lang="en-US" altLang="zh-CN" sz="1200" dirty="0"/>
              <a:t>PO</a:t>
            </a:r>
            <a:r>
              <a:rPr lang="zh-CN" altLang="en-US" sz="1200" dirty="0"/>
              <a:t>类</a:t>
            </a:r>
          </a:p>
          <a:p>
            <a:pPr>
              <a:buNone/>
            </a:pPr>
            <a:r>
              <a:rPr lang="en-US" altLang="zh-CN" sz="1200" dirty="0" err="1"/>
              <a:t>src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\entity\</a:t>
            </a:r>
            <a:r>
              <a:rPr lang="en-US" altLang="zh-CN" sz="1200" dirty="0" err="1"/>
              <a:t>dao</a:t>
            </a:r>
            <a:r>
              <a:rPr lang="en-US" altLang="zh-CN" sz="1200" dirty="0"/>
              <a:t>	DAO</a:t>
            </a:r>
            <a:r>
              <a:rPr lang="zh-CN" altLang="en-US" sz="1200" dirty="0"/>
              <a:t>类</a:t>
            </a:r>
          </a:p>
          <a:p>
            <a:pPr>
              <a:buNone/>
            </a:pPr>
            <a:r>
              <a:rPr lang="en-US" altLang="zh-CN" sz="1200" dirty="0" err="1"/>
              <a:t>src</a:t>
            </a:r>
            <a:r>
              <a:rPr lang="en-US" altLang="zh-CN" sz="1200" dirty="0"/>
              <a:t>\</a:t>
            </a:r>
            <a:r>
              <a:rPr lang="en-US" altLang="zh-CN" sz="1200" dirty="0" err="1"/>
              <a:t>cn</a:t>
            </a:r>
            <a:r>
              <a:rPr lang="en-US" altLang="zh-CN" sz="1200" dirty="0"/>
              <a:t>\</a:t>
            </a:r>
            <a:r>
              <a:rPr lang="en-US" altLang="zh-CN" sz="1200" dirty="0" err="1"/>
              <a:t>itcast</a:t>
            </a:r>
            <a:r>
              <a:rPr lang="en-US" altLang="zh-CN" sz="1200" dirty="0"/>
              <a:t>\web\struts2	Action </a:t>
            </a:r>
            <a:r>
              <a:rPr lang="zh-CN" altLang="en-US" sz="1200" dirty="0"/>
              <a:t>业务类</a:t>
            </a:r>
          </a:p>
          <a:p>
            <a:pPr>
              <a:buNone/>
            </a:pPr>
            <a:r>
              <a:rPr lang="en-US" altLang="zh-CN" sz="1200" dirty="0" err="1"/>
              <a:t>src</a:t>
            </a:r>
            <a:r>
              <a:rPr lang="en-US" altLang="zh-CN" sz="1200" dirty="0"/>
              <a:t>\struts2			Struts2</a:t>
            </a:r>
            <a:r>
              <a:rPr lang="zh-CN" altLang="en-US" sz="1200" dirty="0"/>
              <a:t>配置文件</a:t>
            </a:r>
          </a:p>
          <a:p>
            <a:pPr>
              <a:buNone/>
            </a:pPr>
            <a:endParaRPr lang="zh-CN" altLang="en-US" sz="1200" dirty="0"/>
          </a:p>
          <a:p>
            <a:pPr>
              <a:buNone/>
            </a:pPr>
            <a:r>
              <a:rPr lang="en-US" altLang="zh-CN" sz="1200" dirty="0" err="1"/>
              <a:t>src</a:t>
            </a:r>
            <a:r>
              <a:rPr lang="en-US" altLang="zh-CN" sz="1200" dirty="0"/>
              <a:t>\test			</a:t>
            </a:r>
            <a:r>
              <a:rPr lang="zh-CN" altLang="en-US" sz="1200" dirty="0"/>
              <a:t>测试</a:t>
            </a:r>
            <a:r>
              <a:rPr lang="zh-CN" altLang="en-US" sz="1200" dirty="0" smtClean="0"/>
              <a:t>目录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5364088" y="2737702"/>
            <a:ext cx="4911793" cy="2899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err="1" smtClean="0"/>
              <a:t>WebRoot</a:t>
            </a:r>
            <a:r>
              <a:rPr lang="en-US" altLang="zh-CN" sz="1200" dirty="0" smtClean="0"/>
              <a:t>\test</a:t>
            </a:r>
            <a:r>
              <a:rPr lang="en-US" altLang="zh-CN" sz="1200" dirty="0"/>
              <a:t>	</a:t>
            </a:r>
            <a:r>
              <a:rPr lang="zh-CN" altLang="en-US" sz="1200" dirty="0" smtClean="0"/>
              <a:t>测试</a:t>
            </a:r>
            <a:r>
              <a:rPr lang="zh-CN" altLang="en-US" sz="1200" dirty="0"/>
              <a:t>目录</a:t>
            </a:r>
          </a:p>
          <a:p>
            <a:pPr>
              <a:buNone/>
            </a:pPr>
            <a:endParaRPr lang="zh-CN" altLang="en-US" sz="1200" dirty="0"/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\make\</a:t>
            </a:r>
            <a:r>
              <a:rPr lang="en-US" altLang="zh-CN" sz="1200" dirty="0" err="1"/>
              <a:t>xlsprint</a:t>
            </a:r>
            <a:r>
              <a:rPr lang="en-US" altLang="zh-CN" sz="1200" dirty="0"/>
              <a:t>	</a:t>
            </a:r>
            <a:r>
              <a:rPr lang="en-US" altLang="zh-CN" sz="1200" dirty="0" smtClean="0"/>
              <a:t>Excel</a:t>
            </a:r>
            <a:r>
              <a:rPr lang="zh-CN" altLang="en-US" sz="1200" dirty="0"/>
              <a:t>模板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css</a:t>
            </a:r>
            <a:r>
              <a:rPr lang="en-US" altLang="zh-CN" sz="1200" dirty="0"/>
              <a:t>		</a:t>
            </a:r>
            <a:r>
              <a:rPr lang="zh-CN" altLang="en-US" sz="1200" dirty="0" smtClean="0"/>
              <a:t>公用</a:t>
            </a:r>
            <a:r>
              <a:rPr lang="zh-CN" altLang="en-US" sz="1200" dirty="0"/>
              <a:t>样式表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\images	</a:t>
            </a:r>
            <a:r>
              <a:rPr lang="zh-CN" altLang="en-US" sz="1200" dirty="0" smtClean="0"/>
              <a:t>公用</a:t>
            </a:r>
            <a:r>
              <a:rPr lang="zh-CN" altLang="en-US" sz="1200" dirty="0"/>
              <a:t>图片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js</a:t>
            </a:r>
            <a:r>
              <a:rPr lang="en-US" altLang="zh-CN" sz="1200" dirty="0"/>
              <a:t>		</a:t>
            </a:r>
            <a:r>
              <a:rPr lang="zh-CN" altLang="en-US" sz="1200" dirty="0" smtClean="0"/>
              <a:t>公用</a:t>
            </a:r>
            <a:r>
              <a:rPr lang="en-US" altLang="zh-CN" sz="1200" dirty="0" err="1"/>
              <a:t>js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</a:t>
            </a:r>
            <a:r>
              <a:rPr lang="en-US" altLang="zh-CN" sz="1200" dirty="0" err="1"/>
              <a:t>js</a:t>
            </a:r>
            <a:r>
              <a:rPr lang="en-US" altLang="zh-CN" sz="1200" dirty="0"/>
              <a:t>\</a:t>
            </a:r>
            <a:r>
              <a:rPr lang="en-US" altLang="zh-CN" sz="1200" dirty="0" err="1"/>
              <a:t>dtree</a:t>
            </a:r>
            <a:r>
              <a:rPr lang="en-US" altLang="zh-CN" sz="1200" dirty="0"/>
              <a:t>	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dtree</a:t>
            </a:r>
            <a:r>
              <a:rPr lang="zh-CN" altLang="en-US" sz="1200" dirty="0"/>
              <a:t>树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\skin	</a:t>
            </a:r>
            <a:r>
              <a:rPr lang="zh-CN" altLang="en-US" sz="1200" dirty="0" smtClean="0"/>
              <a:t>皮肤</a:t>
            </a:r>
            <a:r>
              <a:rPr lang="zh-CN" altLang="en-US" sz="1200" dirty="0"/>
              <a:t>目录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\components	</a:t>
            </a:r>
            <a:r>
              <a:rPr lang="en-US" altLang="zh-CN" sz="1200" dirty="0" err="1" smtClean="0"/>
              <a:t>jquery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amflash</a:t>
            </a:r>
            <a:r>
              <a:rPr lang="en-US" altLang="zh-CN" sz="1200" dirty="0"/>
              <a:t> chart</a:t>
            </a:r>
          </a:p>
          <a:p>
            <a:pPr>
              <a:buNone/>
            </a:pPr>
            <a:r>
              <a:rPr lang="en-US" altLang="zh-CN" sz="1200" dirty="0"/>
              <a:t>	</a:t>
            </a:r>
            <a:endParaRPr lang="zh-CN" altLang="en-US" sz="1200" dirty="0"/>
          </a:p>
          <a:p>
            <a:pPr>
              <a:buNone/>
            </a:pPr>
            <a:r>
              <a:rPr lang="en-US" altLang="zh-CN" sz="1200" dirty="0" err="1"/>
              <a:t>WebWebRoot</a:t>
            </a:r>
            <a:r>
              <a:rPr lang="en-US" altLang="zh-CN" sz="1200" dirty="0"/>
              <a:t>\home	</a:t>
            </a:r>
            <a:r>
              <a:rPr lang="zh-CN" altLang="en-US" sz="1200" dirty="0"/>
              <a:t>首页</a:t>
            </a:r>
          </a:p>
          <a:p>
            <a:pPr>
              <a:buNone/>
            </a:pPr>
            <a:r>
              <a:rPr lang="en-US" altLang="zh-CN" sz="1200" dirty="0" err="1" smtClean="0"/>
              <a:t>WebRoot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baseinfo</a:t>
            </a:r>
            <a:r>
              <a:rPr lang="en-US" altLang="zh-CN" sz="1200" dirty="0" smtClean="0"/>
              <a:t>	</a:t>
            </a:r>
            <a:r>
              <a:rPr lang="zh-CN" altLang="en-US" sz="1200" dirty="0"/>
              <a:t>基础信息（系统）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err="1" smtClean="0"/>
              <a:t>WebRoot</a:t>
            </a:r>
            <a:r>
              <a:rPr lang="en-US" altLang="zh-CN" sz="1200" dirty="0" smtClean="0"/>
              <a:t>\</a:t>
            </a:r>
            <a:r>
              <a:rPr lang="en-US" altLang="zh-CN" sz="1200" dirty="0" err="1" smtClean="0"/>
              <a:t>basicinfo</a:t>
            </a:r>
            <a:r>
              <a:rPr lang="en-US" altLang="zh-CN" sz="1200" dirty="0"/>
              <a:t>	</a:t>
            </a:r>
            <a:r>
              <a:rPr lang="zh-CN" altLang="en-US" sz="1200" dirty="0" smtClean="0"/>
              <a:t>基础</a:t>
            </a:r>
            <a:r>
              <a:rPr lang="zh-CN" altLang="en-US" sz="1200" dirty="0"/>
              <a:t>信息（用户）</a:t>
            </a:r>
          </a:p>
          <a:p>
            <a:pPr>
              <a:buNone/>
            </a:pPr>
            <a:r>
              <a:rPr lang="en-US" altLang="zh-CN" sz="1200" dirty="0" err="1"/>
              <a:t>WebRoot</a:t>
            </a:r>
            <a:r>
              <a:rPr lang="en-US" altLang="zh-CN" sz="1200" dirty="0"/>
              <a:t>\cargo	</a:t>
            </a:r>
            <a:r>
              <a:rPr lang="zh-CN" altLang="en-US" sz="1200" dirty="0" smtClean="0"/>
              <a:t>货运</a:t>
            </a:r>
            <a:r>
              <a:rPr lang="zh-CN" altLang="en-US" sz="1200" dirty="0"/>
              <a:t>管理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220072" y="2132856"/>
            <a:ext cx="0" cy="4104456"/>
          </a:xfrm>
          <a:prstGeom prst="line">
            <a:avLst/>
          </a:prstGeom>
          <a:ln>
            <a:prstDash val="lgDashDotDot"/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67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450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3.1 hibernate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hibernate.cfg.xml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2543008"/>
            <a:ext cx="11881320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&lt;hibernate-configuration&gt;</a:t>
            </a:r>
          </a:p>
          <a:p>
            <a:pPr>
              <a:buNone/>
            </a:pPr>
            <a:r>
              <a:rPr lang="en-US" altLang="zh-CN" sz="1200" dirty="0"/>
              <a:t>	&lt;session-factory&gt;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数据库链接信息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&lt;property name="</a:t>
            </a:r>
            <a:r>
              <a:rPr lang="en-US" altLang="zh-CN" sz="1200" dirty="0" err="1"/>
              <a:t>hibernate.connection.driver_class</a:t>
            </a:r>
            <a:r>
              <a:rPr lang="en-US" altLang="zh-CN" sz="1200" dirty="0"/>
              <a:t>"&gt;</a:t>
            </a:r>
            <a:r>
              <a:rPr lang="en-US" altLang="zh-CN" sz="1200" dirty="0" err="1"/>
              <a:t>com.mysql.jdbc.Driver</a:t>
            </a:r>
            <a:r>
              <a:rPr lang="en-US" altLang="zh-CN" sz="1200" dirty="0"/>
              <a:t>&lt;/property&gt;</a:t>
            </a:r>
          </a:p>
          <a:p>
            <a:pPr>
              <a:buNone/>
            </a:pPr>
            <a:r>
              <a:rPr lang="en-US" altLang="zh-CN" sz="1200" dirty="0"/>
              <a:t>		&lt;property name="hibernate.connection.url"&gt;</a:t>
            </a:r>
            <a:r>
              <a:rPr lang="en-US" altLang="zh-CN" sz="1200" dirty="0" err="1"/>
              <a:t>jdbc:mysql</a:t>
            </a:r>
            <a:r>
              <a:rPr lang="en-US" altLang="zh-CN" sz="1200" dirty="0"/>
              <a:t>://localhost:3306/</a:t>
            </a:r>
            <a:r>
              <a:rPr lang="en-US" altLang="zh-CN" sz="1200" dirty="0" err="1"/>
              <a:t>itcastjkdb?</a:t>
            </a:r>
            <a:r>
              <a:rPr lang="en-US" altLang="zh-CN" sz="1200" dirty="0" err="1">
                <a:solidFill>
                  <a:srgbClr val="00B050"/>
                </a:solidFill>
              </a:rPr>
              <a:t>characterEncoding</a:t>
            </a:r>
            <a:r>
              <a:rPr lang="en-US" altLang="zh-CN" sz="1200" dirty="0">
                <a:solidFill>
                  <a:srgbClr val="00B050"/>
                </a:solidFill>
              </a:rPr>
              <a:t>=UTF-8</a:t>
            </a:r>
            <a:r>
              <a:rPr lang="en-US" altLang="zh-CN" sz="1200" dirty="0"/>
              <a:t>&lt;/property&gt;</a:t>
            </a:r>
          </a:p>
          <a:p>
            <a:pPr>
              <a:buNone/>
            </a:pPr>
            <a:r>
              <a:rPr lang="en-US" altLang="zh-CN" sz="1200" dirty="0"/>
              <a:t>		&lt;property name="</a:t>
            </a:r>
            <a:r>
              <a:rPr lang="en-US" altLang="zh-CN" sz="1200" dirty="0" err="1"/>
              <a:t>hibernate.connection.username</a:t>
            </a:r>
            <a:r>
              <a:rPr lang="en-US" altLang="zh-CN" sz="1200" dirty="0"/>
              <a:t>"&gt;root&lt;/property&gt;</a:t>
            </a:r>
          </a:p>
          <a:p>
            <a:pPr>
              <a:buNone/>
            </a:pPr>
            <a:r>
              <a:rPr lang="en-US" altLang="zh-CN" sz="1200" dirty="0"/>
              <a:t>		&lt;property name="</a:t>
            </a:r>
            <a:r>
              <a:rPr lang="en-US" altLang="zh-CN" sz="1200" dirty="0" err="1"/>
              <a:t>hibernate.connection.password</a:t>
            </a:r>
            <a:r>
              <a:rPr lang="en-US" altLang="zh-CN" sz="1200" dirty="0"/>
              <a:t>"&gt;root&lt;/property&gt;</a:t>
            </a:r>
          </a:p>
          <a:p>
            <a:pPr>
              <a:buNone/>
            </a:pPr>
            <a:r>
              <a:rPr lang="en-US" altLang="zh-CN" sz="1200" dirty="0"/>
              <a:t>		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基础配置 </a:t>
            </a:r>
            <a:r>
              <a:rPr lang="en-US" altLang="zh-CN" sz="1200" dirty="0"/>
              <a:t>--&gt;</a:t>
            </a:r>
          </a:p>
          <a:p>
            <a:pPr>
              <a:buNone/>
            </a:pPr>
            <a:r>
              <a:rPr lang="en-US" altLang="zh-CN" sz="1200" dirty="0"/>
              <a:t>		&lt;property name="</a:t>
            </a:r>
            <a:r>
              <a:rPr lang="en-US" altLang="zh-CN" sz="1200" dirty="0" err="1"/>
              <a:t>hibernate.dialect</a:t>
            </a:r>
            <a:r>
              <a:rPr lang="en-US" altLang="zh-CN" sz="1200" dirty="0"/>
              <a:t>"&gt;</a:t>
            </a:r>
            <a:r>
              <a:rPr lang="en-US" altLang="zh-CN" sz="1200" dirty="0">
                <a:solidFill>
                  <a:srgbClr val="00B050"/>
                </a:solidFill>
              </a:rPr>
              <a:t>org.hibernate.dialect.MySQL5Dialect</a:t>
            </a:r>
            <a:r>
              <a:rPr lang="en-US" altLang="zh-CN" sz="1200" dirty="0"/>
              <a:t>&lt;/property&gt;</a:t>
            </a:r>
          </a:p>
          <a:p>
            <a:pPr>
              <a:buNone/>
            </a:pPr>
            <a:r>
              <a:rPr lang="en-US" altLang="zh-CN" sz="1200" dirty="0"/>
              <a:t>		&lt;property name="hibernate.hbm2ddl.auto"&gt;update&lt;/property</a:t>
            </a:r>
            <a:r>
              <a:rPr lang="en-US" altLang="zh-CN" sz="1200" dirty="0" smtClean="0"/>
              <a:t>&gt;</a:t>
            </a:r>
          </a:p>
          <a:p>
            <a:pPr>
              <a:buNone/>
            </a:pPr>
            <a:r>
              <a:rPr lang="en-US" altLang="zh-CN" sz="1200" dirty="0" smtClean="0"/>
              <a:t>		&lt;!-- property name="</a:t>
            </a:r>
            <a:r>
              <a:rPr lang="en-US" altLang="zh-CN" sz="1200" dirty="0" err="1" smtClean="0"/>
              <a:t>hibernate.format_sql</a:t>
            </a:r>
            <a:r>
              <a:rPr lang="en-US" altLang="zh-CN" sz="1200" dirty="0" smtClean="0"/>
              <a:t>"&gt;true&lt;/property --&gt;</a:t>
            </a:r>
          </a:p>
          <a:p>
            <a:pPr>
              <a:buNone/>
            </a:pPr>
            <a:r>
              <a:rPr lang="en-US" altLang="zh-CN" sz="1200" dirty="0" smtClean="0"/>
              <a:t>		</a:t>
            </a:r>
            <a:r>
              <a:rPr lang="en-US" altLang="zh-CN" sz="1200" dirty="0" smtClean="0">
                <a:solidFill>
                  <a:srgbClr val="00B050"/>
                </a:solidFill>
              </a:rPr>
              <a:t>&lt;property name="show-</a:t>
            </a:r>
            <a:r>
              <a:rPr lang="en-US" altLang="zh-CN" sz="1200" dirty="0" err="1" smtClean="0">
                <a:solidFill>
                  <a:srgbClr val="00B050"/>
                </a:solidFill>
              </a:rPr>
              <a:t>sql</a:t>
            </a:r>
            <a:r>
              <a:rPr lang="en-US" altLang="zh-CN" sz="1200" dirty="0" smtClean="0">
                <a:solidFill>
                  <a:srgbClr val="00B050"/>
                </a:solidFill>
              </a:rPr>
              <a:t>"&gt;true&lt;/property&gt;</a:t>
            </a:r>
          </a:p>
          <a:p>
            <a:pPr>
              <a:buNone/>
            </a:pPr>
            <a:r>
              <a:rPr lang="en-US" altLang="zh-CN" sz="1200" dirty="0"/>
              <a:t>		&lt;!-- property name="</a:t>
            </a:r>
            <a:r>
              <a:rPr lang="en-US" altLang="zh-CN" sz="1200" dirty="0" err="1"/>
              <a:t>hibernate.connection.autocommit</a:t>
            </a:r>
            <a:r>
              <a:rPr lang="en-US" altLang="zh-CN" sz="1200" dirty="0"/>
              <a:t>"&gt;true&lt;/property --&gt;</a:t>
            </a:r>
          </a:p>
          <a:p>
            <a:pPr>
              <a:buNone/>
            </a:pPr>
            <a:r>
              <a:rPr lang="en-US" altLang="zh-CN" sz="1200" dirty="0"/>
              <a:t>	</a:t>
            </a:r>
          </a:p>
          <a:p>
            <a:pPr>
              <a:buNone/>
            </a:pPr>
            <a:r>
              <a:rPr lang="en-US" altLang="zh-CN" sz="1200" dirty="0"/>
              <a:t>		&lt;!-- </a:t>
            </a:r>
            <a:r>
              <a:rPr lang="zh-CN" altLang="en-US" sz="1200" dirty="0"/>
              <a:t>加载映射文件 </a:t>
            </a:r>
            <a:r>
              <a:rPr lang="en-US" altLang="zh-CN" sz="1200" dirty="0" smtClean="0"/>
              <a:t>--&gt;</a:t>
            </a:r>
          </a:p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</a:rPr>
              <a:t>		&lt;</a:t>
            </a:r>
            <a:r>
              <a:rPr lang="en-US" altLang="zh-CN" sz="1200" dirty="0">
                <a:solidFill>
                  <a:srgbClr val="00B050"/>
                </a:solidFill>
              </a:rPr>
              <a:t>mapping resource="</a:t>
            </a:r>
            <a:r>
              <a:rPr lang="en-US" altLang="zh-CN" sz="1200" dirty="0" err="1">
                <a:solidFill>
                  <a:srgbClr val="00B050"/>
                </a:solidFill>
              </a:rPr>
              <a:t>cn</a:t>
            </a:r>
            <a:r>
              <a:rPr lang="en-US" altLang="zh-CN" sz="1200" dirty="0">
                <a:solidFill>
                  <a:srgbClr val="00B050"/>
                </a:solidFill>
              </a:rPr>
              <a:t>/</a:t>
            </a:r>
            <a:r>
              <a:rPr lang="en-US" altLang="zh-CN" sz="1200" dirty="0" err="1">
                <a:solidFill>
                  <a:srgbClr val="00B050"/>
                </a:solidFill>
              </a:rPr>
              <a:t>itcast</a:t>
            </a:r>
            <a:r>
              <a:rPr lang="en-US" altLang="zh-CN" sz="1200" dirty="0">
                <a:solidFill>
                  <a:srgbClr val="00B050"/>
                </a:solidFill>
              </a:rPr>
              <a:t>/entity/TestTable.hbm.xml" /&gt;</a:t>
            </a:r>
            <a:endParaRPr lang="en-US" altLang="zh-CN" sz="12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200" dirty="0" smtClean="0"/>
              <a:t>	&lt;/session-factory&gt;</a:t>
            </a:r>
          </a:p>
          <a:p>
            <a:pPr>
              <a:buNone/>
            </a:pPr>
            <a:r>
              <a:rPr lang="en-US" altLang="zh-CN" sz="1200" dirty="0" smtClean="0"/>
              <a:t>&lt;/</a:t>
            </a:r>
            <a:r>
              <a:rPr lang="en-US" altLang="zh-CN" sz="1200" dirty="0"/>
              <a:t>hibernate-configuration&gt;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0260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321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beans.xml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543008"/>
            <a:ext cx="7848872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/>
              <a:t>&lt;beans </a:t>
            </a:r>
            <a:r>
              <a:rPr lang="en-US" altLang="zh-CN" sz="1400" dirty="0" err="1"/>
              <a:t>xmlns</a:t>
            </a:r>
            <a:r>
              <a:rPr lang="en-US" altLang="zh-CN" sz="1400" dirty="0"/>
              <a:t>="http://www.springframework.org/schema/beans"</a:t>
            </a:r>
          </a:p>
          <a:p>
            <a:pPr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xmlns:xsi</a:t>
            </a:r>
            <a:r>
              <a:rPr lang="en-US" altLang="zh-CN" sz="1400" dirty="0"/>
              <a:t>="http://www.w3.org/2001/XMLSchema-instance"</a:t>
            </a:r>
          </a:p>
          <a:p>
            <a:pPr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xmlns:aop</a:t>
            </a:r>
            <a:r>
              <a:rPr lang="en-US" altLang="zh-CN" sz="1400" dirty="0"/>
              <a:t>="http://www.springframework.org/schema/aop"</a:t>
            </a:r>
          </a:p>
          <a:p>
            <a:pPr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xmlns:tx</a:t>
            </a:r>
            <a:r>
              <a:rPr lang="en-US" altLang="zh-CN" sz="1400" dirty="0"/>
              <a:t>="http://www.springframework.org/schema/tx"</a:t>
            </a:r>
          </a:p>
          <a:p>
            <a:pPr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xmlns:context</a:t>
            </a:r>
            <a:r>
              <a:rPr lang="en-US" altLang="zh-CN" sz="1400" dirty="0"/>
              <a:t>="http://www.springframework.org/schema/context"</a:t>
            </a:r>
          </a:p>
          <a:p>
            <a:pPr>
              <a:buNone/>
            </a:pPr>
            <a:r>
              <a:rPr lang="en-US" altLang="zh-CN" sz="1400" dirty="0"/>
              <a:t>       </a:t>
            </a:r>
            <a:r>
              <a:rPr lang="en-US" altLang="zh-CN" sz="1400" dirty="0" err="1"/>
              <a:t>xsi:schemaLocation</a:t>
            </a:r>
            <a:r>
              <a:rPr lang="en-US" altLang="zh-CN" sz="1400" dirty="0"/>
              <a:t>="http://www.springframework.org/schema/beans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http://www.springframework.org/schema/beans/spring-beans-3.0.xsd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http://www.springframework.org/schema/aop 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http://www.springframework.org/schema/aop/spring-aop-3.0.xsd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http://www.springframework.org/schema/context 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http://www.springframework.org/schema/context/spring-context-3.0.xsd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http://www.springframework.org/schema/tx </a:t>
            </a:r>
          </a:p>
          <a:p>
            <a:pPr>
              <a:buNone/>
            </a:pPr>
            <a:r>
              <a:rPr lang="en-US" altLang="zh-CN" sz="1400" dirty="0"/>
              <a:t>                           http://www.springframework.org/schema/tx/spring-tx-3.0.xsd"&gt;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275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0227\tony\doc\面试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833" y="1923677"/>
            <a:ext cx="4591497" cy="244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136259" cy="1439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我要工作！</a:t>
            </a:r>
          </a:p>
        </p:txBody>
      </p:sp>
      <p:pic>
        <p:nvPicPr>
          <p:cNvPr id="1026" name="Picture 2" descr="http://www.hgrc.cn/files/o/attach/xupload/month_1209/20120927105844970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4" y="3447129"/>
            <a:ext cx="2352047" cy="23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95961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我入职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啦！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292081" y="1391573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架构重要吗？</a:t>
            </a:r>
            <a:endParaRPr lang="zh-CN" altLang="en-US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 descr="D:\0227\tony\doc\面试\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80" y="2780610"/>
            <a:ext cx="3567457" cy="22817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0227\tony\doc\面试\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926" y="3984631"/>
            <a:ext cx="3540181" cy="22485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0227\tony\doc\面试\4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560" y="4807364"/>
            <a:ext cx="1886578" cy="19930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2167833" y="4754057"/>
            <a:ext cx="26907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　　企业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经过长年积累，都有资深的程序人员，都有成型的开发框架，这些框架基本在主流框架上做封装，我们开发人员第一要务就是在这些框架上来实现用户需求。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01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beans.xml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2543008"/>
            <a:ext cx="8424936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&lt;!-- 1:</a:t>
            </a:r>
            <a:r>
              <a:rPr lang="zh-CN" altLang="en-US" sz="1400" dirty="0"/>
              <a:t>创建</a:t>
            </a:r>
            <a:r>
              <a:rPr lang="en-US" altLang="zh-CN" sz="1400" dirty="0" err="1"/>
              <a:t>SessionFactory</a:t>
            </a:r>
            <a:r>
              <a:rPr lang="zh-CN" altLang="en-US" sz="1400" dirty="0"/>
              <a:t>对象，这是</a:t>
            </a:r>
            <a:r>
              <a:rPr lang="en-US" altLang="zh-CN" sz="1400" dirty="0"/>
              <a:t>spring</a:t>
            </a:r>
            <a:r>
              <a:rPr lang="zh-CN" altLang="en-US" sz="1400" dirty="0"/>
              <a:t>整合</a:t>
            </a:r>
            <a:r>
              <a:rPr lang="en-US" altLang="zh-CN" sz="1400" dirty="0"/>
              <a:t>Hibernate</a:t>
            </a:r>
            <a:r>
              <a:rPr lang="zh-CN" altLang="en-US" sz="1400" dirty="0"/>
              <a:t>的核心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sessionFactory</a:t>
            </a:r>
            <a:r>
              <a:rPr lang="en-US" altLang="zh-CN" sz="1400" dirty="0"/>
              <a:t>" class="org.springframework.orm.hibernate3.LocalSessionFactoryBean"&gt;</a:t>
            </a:r>
          </a:p>
          <a:p>
            <a:pPr>
              <a:buNone/>
            </a:pPr>
            <a:r>
              <a:rPr lang="en-US" altLang="zh-CN" sz="1400" dirty="0"/>
              <a:t>	&lt;property name="</a:t>
            </a:r>
            <a:r>
              <a:rPr lang="en-US" altLang="zh-CN" sz="1400" dirty="0" err="1"/>
              <a:t>configLocation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&lt;value&gt;</a:t>
            </a:r>
            <a:r>
              <a:rPr lang="en-US" altLang="zh-CN" sz="1400" dirty="0" err="1">
                <a:solidFill>
                  <a:srgbClr val="00B050"/>
                </a:solidFill>
              </a:rPr>
              <a:t>classpath:hibernate.cfg.xml</a:t>
            </a:r>
            <a:r>
              <a:rPr lang="en-US" altLang="zh-CN" sz="1400" dirty="0"/>
              <a:t>&lt;/value&gt;</a:t>
            </a:r>
          </a:p>
          <a:p>
            <a:pPr>
              <a:buNone/>
            </a:pPr>
            <a:r>
              <a:rPr lang="en-US" altLang="zh-CN" sz="1400" dirty="0"/>
              <a:t>	&lt;/property&gt;</a:t>
            </a:r>
          </a:p>
          <a:p>
            <a:pPr>
              <a:buNone/>
            </a:pPr>
            <a:r>
              <a:rPr lang="en-US" altLang="zh-CN" sz="1400" dirty="0"/>
              <a:t>&lt;/bean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&lt;!-- </a:t>
            </a:r>
            <a:r>
              <a:rPr lang="en-US" altLang="zh-CN" sz="1400" dirty="0" smtClean="0"/>
              <a:t>2:</a:t>
            </a:r>
            <a:r>
              <a:rPr lang="zh-CN" altLang="en-US" sz="1400" dirty="0"/>
              <a:t>加载</a:t>
            </a:r>
            <a:r>
              <a:rPr lang="en-US" altLang="zh-CN" sz="1400" dirty="0"/>
              <a:t>DAO</a:t>
            </a:r>
            <a:r>
              <a:rPr lang="zh-CN" altLang="en-US" sz="1400" dirty="0"/>
              <a:t>对象 </a:t>
            </a:r>
            <a:r>
              <a:rPr lang="en-US" altLang="zh-CN" sz="1400" dirty="0" smtClean="0"/>
              <a:t>--&gt;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daoTestTable</a:t>
            </a:r>
            <a:r>
              <a:rPr lang="en-US" altLang="zh-CN" sz="1400" dirty="0">
                <a:solidFill>
                  <a:srgbClr val="00B050"/>
                </a:solidFill>
              </a:rPr>
              <a:t>" class="</a:t>
            </a:r>
            <a:r>
              <a:rPr lang="en-US" altLang="zh-CN" sz="1400" dirty="0" err="1">
                <a:solidFill>
                  <a:srgbClr val="00B050"/>
                </a:solidFill>
              </a:rPr>
              <a:t>cn.itcast.entity.dao.TestTableDAO</a:t>
            </a:r>
            <a:r>
              <a:rPr lang="en-US" altLang="zh-CN" sz="1400" dirty="0">
                <a:solidFill>
                  <a:srgbClr val="00B050"/>
                </a:solidFill>
              </a:rPr>
              <a:t>" </a:t>
            </a:r>
            <a:r>
              <a:rPr lang="en-US" altLang="zh-CN" sz="1400" dirty="0" err="1">
                <a:solidFill>
                  <a:srgbClr val="00B050"/>
                </a:solidFill>
              </a:rPr>
              <a:t>autowire</a:t>
            </a:r>
            <a:r>
              <a:rPr lang="en-US" altLang="zh-CN" sz="1400" dirty="0">
                <a:solidFill>
                  <a:srgbClr val="00B050"/>
                </a:solidFill>
              </a:rPr>
              <a:t>="</a:t>
            </a:r>
            <a:r>
              <a:rPr lang="en-US" altLang="zh-CN" sz="1400" dirty="0" err="1">
                <a:solidFill>
                  <a:srgbClr val="00B050"/>
                </a:solidFill>
              </a:rPr>
              <a:t>byName</a:t>
            </a:r>
            <a:r>
              <a:rPr lang="en-US" altLang="zh-CN" sz="1400" dirty="0">
                <a:solidFill>
                  <a:srgbClr val="00B050"/>
                </a:solidFill>
              </a:rPr>
              <a:t>"/&gt;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299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3.2 spring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2543008"/>
            <a:ext cx="9145016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&lt;!-- </a:t>
            </a:r>
            <a:r>
              <a:rPr lang="zh-CN" altLang="en-US" sz="1400" dirty="0"/>
              <a:t>当</a:t>
            </a:r>
            <a:r>
              <a:rPr lang="en-US" altLang="zh-CN" sz="1400" dirty="0"/>
              <a:t>web</a:t>
            </a:r>
            <a:r>
              <a:rPr lang="zh-CN" altLang="en-US" sz="1400" dirty="0"/>
              <a:t>容器启动的时候，加载</a:t>
            </a:r>
            <a:r>
              <a:rPr lang="en-US" altLang="zh-CN" sz="1400" dirty="0"/>
              <a:t>spring</a:t>
            </a:r>
            <a:r>
              <a:rPr lang="zh-CN" altLang="en-US" sz="1400" dirty="0"/>
              <a:t>容器（</a:t>
            </a:r>
            <a:r>
              <a:rPr lang="en-US" altLang="zh-CN" sz="1400" dirty="0"/>
              <a:t>beans.xml</a:t>
            </a:r>
            <a:r>
              <a:rPr lang="zh-CN" altLang="en-US" sz="1400" dirty="0"/>
              <a:t>）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&lt;context-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</a:t>
            </a:r>
            <a:r>
              <a:rPr lang="en-US" altLang="zh-CN" sz="1400" dirty="0" err="1">
                <a:solidFill>
                  <a:srgbClr val="00B050"/>
                </a:solidFill>
              </a:rPr>
              <a:t>contextConfigLocation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-name&gt;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</a:t>
            </a:r>
            <a:r>
              <a:rPr lang="en-US" altLang="zh-CN" sz="1400" dirty="0" err="1">
                <a:solidFill>
                  <a:srgbClr val="00B050"/>
                </a:solidFill>
              </a:rPr>
              <a:t>classpath:beans.xml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-value&gt;</a:t>
            </a:r>
          </a:p>
          <a:p>
            <a:pPr>
              <a:buNone/>
            </a:pPr>
            <a:r>
              <a:rPr lang="en-US" altLang="zh-CN" sz="1400" dirty="0"/>
              <a:t>&lt;/context-</a:t>
            </a:r>
            <a:r>
              <a:rPr lang="en-US" altLang="zh-CN" sz="1400" dirty="0" err="1"/>
              <a:t>param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&lt;listener&gt;</a:t>
            </a:r>
          </a:p>
          <a:p>
            <a:pPr>
              <a:buNone/>
            </a:pPr>
            <a:r>
              <a:rPr lang="en-US" altLang="zh-CN" sz="1400" dirty="0"/>
              <a:t>	&lt;listener-class&gt;</a:t>
            </a:r>
            <a:r>
              <a:rPr lang="en-US" altLang="zh-CN" sz="1400" dirty="0" err="1"/>
              <a:t>org.springframework.web.context.</a:t>
            </a:r>
            <a:r>
              <a:rPr lang="en-US" altLang="zh-CN" sz="1400" dirty="0" err="1">
                <a:solidFill>
                  <a:srgbClr val="00B050"/>
                </a:solidFill>
              </a:rPr>
              <a:t>ContextLoaderListener</a:t>
            </a:r>
            <a:r>
              <a:rPr lang="en-US" altLang="zh-CN" sz="1400" dirty="0"/>
              <a:t>&lt;/listener-class&gt;</a:t>
            </a:r>
          </a:p>
          <a:p>
            <a:pPr>
              <a:buNone/>
            </a:pPr>
            <a:r>
              <a:rPr lang="en-US" altLang="zh-CN" sz="1400" dirty="0"/>
              <a:t>&lt;/listener&gt;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652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308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3.3 struts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struts.xml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2543008"/>
            <a:ext cx="9145016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/>
              <a:t>&lt;!DOCTYPE struts PUBLIC</a:t>
            </a:r>
          </a:p>
          <a:p>
            <a:pPr>
              <a:buNone/>
            </a:pPr>
            <a:r>
              <a:rPr lang="en-US" altLang="zh-CN" sz="1400" dirty="0"/>
              <a:t>	"-//Apache Software Foundation//DTD Struts Configuration 2.1.7//EN"</a:t>
            </a:r>
          </a:p>
          <a:p>
            <a:pPr>
              <a:buNone/>
            </a:pPr>
            <a:r>
              <a:rPr lang="en-US" altLang="zh-CN" sz="1400" dirty="0"/>
              <a:t>	"http://struts.apache.org/</a:t>
            </a:r>
            <a:r>
              <a:rPr lang="en-US" altLang="zh-CN" sz="1400" dirty="0" err="1"/>
              <a:t>dtds</a:t>
            </a:r>
            <a:r>
              <a:rPr lang="en-US" altLang="zh-CN" sz="1400" dirty="0"/>
              <a:t>/struts-2.3.dtd"&gt;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&lt;struts&gt;</a:t>
            </a:r>
          </a:p>
          <a:p>
            <a:pPr>
              <a:buNone/>
            </a:pPr>
            <a:r>
              <a:rPr lang="en-US" altLang="zh-CN" sz="1400" dirty="0"/>
              <a:t>	&lt;constant name="</a:t>
            </a:r>
            <a:r>
              <a:rPr lang="en-US" altLang="zh-CN" sz="1400" dirty="0" err="1"/>
              <a:t>struts.ui.theme</a:t>
            </a:r>
            <a:r>
              <a:rPr lang="en-US" altLang="zh-CN" sz="1400" dirty="0"/>
              <a:t>" value="simple"&gt;&lt;/constant&gt;</a:t>
            </a:r>
          </a:p>
          <a:p>
            <a:pPr>
              <a:buNone/>
            </a:pPr>
            <a:r>
              <a:rPr lang="en-US" altLang="zh-CN" sz="1400" dirty="0"/>
              <a:t>	&lt;constant name="</a:t>
            </a:r>
            <a:r>
              <a:rPr lang="en-US" altLang="zh-CN" sz="1400" dirty="0" err="1"/>
              <a:t>struts.devMode</a:t>
            </a:r>
            <a:r>
              <a:rPr lang="en-US" altLang="zh-CN" sz="1400" dirty="0"/>
              <a:t>" value="true"&gt;&lt;/constant&gt;</a:t>
            </a:r>
          </a:p>
          <a:p>
            <a:pPr>
              <a:buNone/>
            </a:pPr>
            <a:r>
              <a:rPr lang="en-US" altLang="zh-CN" sz="1400" dirty="0"/>
              <a:t>	&lt;constant name="</a:t>
            </a:r>
            <a:r>
              <a:rPr lang="en-US" altLang="zh-CN" sz="1400" dirty="0" err="1">
                <a:solidFill>
                  <a:srgbClr val="00B050"/>
                </a:solidFill>
              </a:rPr>
              <a:t>struts.objectFactory</a:t>
            </a:r>
            <a:r>
              <a:rPr lang="en-US" altLang="zh-CN" sz="1400" dirty="0"/>
              <a:t>" value="</a:t>
            </a:r>
            <a:r>
              <a:rPr lang="en-US" altLang="zh-CN" sz="1400" dirty="0">
                <a:solidFill>
                  <a:srgbClr val="00B050"/>
                </a:solidFill>
              </a:rPr>
              <a:t>spring</a:t>
            </a:r>
            <a:r>
              <a:rPr lang="en-US" altLang="zh-CN" sz="1400" dirty="0"/>
              <a:t>"&gt;&lt;/constant&gt;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struts&gt;</a:t>
            </a:r>
          </a:p>
        </p:txBody>
      </p:sp>
    </p:spTree>
    <p:extLst>
      <p:ext uri="{BB962C8B-B14F-4D97-AF65-F5344CB8AC3E}">
        <p14:creationId xmlns:p14="http://schemas.microsoft.com/office/powerpoint/2010/main" val="57359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15616" y="2132856"/>
            <a:ext cx="291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3.3 struts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web.xml</a:t>
            </a:r>
          </a:p>
        </p:txBody>
      </p:sp>
      <p:sp>
        <p:nvSpPr>
          <p:cNvPr id="7" name="矩形 6"/>
          <p:cNvSpPr/>
          <p:nvPr/>
        </p:nvSpPr>
        <p:spPr>
          <a:xfrm>
            <a:off x="899592" y="2543008"/>
            <a:ext cx="10873208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&lt;!-- </a:t>
            </a:r>
            <a:r>
              <a:rPr lang="zh-CN" altLang="en-US" sz="1400" dirty="0"/>
              <a:t>配置</a:t>
            </a:r>
            <a:r>
              <a:rPr lang="en-US" altLang="zh-CN" sz="1400" dirty="0"/>
              <a:t>struts2</a:t>
            </a:r>
            <a:r>
              <a:rPr lang="zh-CN" altLang="en-US" sz="1400" dirty="0"/>
              <a:t>的过滤器，这是</a:t>
            </a:r>
            <a:r>
              <a:rPr lang="en-US" altLang="zh-CN" sz="1400" dirty="0"/>
              <a:t>struts2</a:t>
            </a:r>
            <a:r>
              <a:rPr lang="zh-CN" altLang="en-US" sz="1400" dirty="0"/>
              <a:t>运行的核心 </a:t>
            </a:r>
            <a:r>
              <a:rPr lang="en-US" altLang="zh-CN" sz="1400" dirty="0"/>
              <a:t>--&gt;</a:t>
            </a:r>
          </a:p>
          <a:p>
            <a:pPr>
              <a:buNone/>
            </a:pPr>
            <a:r>
              <a:rPr lang="en-US" altLang="zh-CN" sz="1400" dirty="0"/>
              <a:t>&lt;filter&gt;</a:t>
            </a:r>
          </a:p>
          <a:p>
            <a:pPr>
              <a:buNone/>
            </a:pPr>
            <a:r>
              <a:rPr lang="en-US" altLang="zh-CN" sz="1400" dirty="0"/>
              <a:t>	&lt;filter-name&gt;struts2&lt;/filter-name&gt;</a:t>
            </a:r>
          </a:p>
          <a:p>
            <a:pPr>
              <a:buNone/>
            </a:pPr>
            <a:r>
              <a:rPr lang="en-US" altLang="zh-CN" sz="1400" dirty="0"/>
              <a:t>	&lt;filter-class&gt;org.apache.struts2.dispatcher.ng.filter.</a:t>
            </a:r>
            <a:r>
              <a:rPr lang="en-US" altLang="zh-CN" sz="1400" dirty="0">
                <a:solidFill>
                  <a:srgbClr val="00B050"/>
                </a:solidFill>
              </a:rPr>
              <a:t>StrutsPrepareAndExecuteFilter</a:t>
            </a:r>
            <a:r>
              <a:rPr lang="en-US" altLang="zh-CN" sz="1400" dirty="0"/>
              <a:t>&lt;/filter-class&gt;</a:t>
            </a:r>
          </a:p>
          <a:p>
            <a:pPr>
              <a:buNone/>
            </a:pPr>
            <a:r>
              <a:rPr lang="en-US" altLang="zh-CN" sz="1400" dirty="0"/>
              <a:t>&lt;/filter&gt;</a:t>
            </a:r>
          </a:p>
          <a:p>
            <a:pPr>
              <a:buNone/>
            </a:pPr>
            <a:r>
              <a:rPr lang="en-US" altLang="zh-CN" sz="1400" dirty="0"/>
              <a:t>&lt;filter-mapping&gt;</a:t>
            </a:r>
          </a:p>
          <a:p>
            <a:pPr>
              <a:buNone/>
            </a:pPr>
            <a:r>
              <a:rPr lang="en-US" altLang="zh-CN" sz="1400" dirty="0"/>
              <a:t>	&lt;filter-name&gt;struts2&lt;/filter-name&gt;</a:t>
            </a:r>
          </a:p>
          <a:p>
            <a:pPr>
              <a:buNone/>
            </a:pPr>
            <a:r>
              <a:rPr lang="en-US" altLang="zh-CN" sz="1400" dirty="0"/>
              <a:t>	&lt;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  <a:r>
              <a:rPr lang="en-US" altLang="zh-CN" sz="1400" dirty="0">
                <a:solidFill>
                  <a:srgbClr val="00B050"/>
                </a:solidFill>
              </a:rPr>
              <a:t>/*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-pattern&gt;</a:t>
            </a:r>
          </a:p>
          <a:p>
            <a:pPr>
              <a:buNone/>
            </a:pPr>
            <a:r>
              <a:rPr lang="en-US" altLang="zh-CN" sz="1400" dirty="0"/>
              <a:t>&lt;/filter-mapping&gt;</a:t>
            </a:r>
          </a:p>
        </p:txBody>
      </p:sp>
    </p:spTree>
    <p:extLst>
      <p:ext uri="{BB962C8B-B14F-4D97-AF65-F5344CB8AC3E}">
        <p14:creationId xmlns:p14="http://schemas.microsoft.com/office/powerpoint/2010/main" val="17864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18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建立数据库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itcastjkdb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utf-8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建立数据库，编码格式为</a:t>
            </a:r>
            <a:r>
              <a:rPr lang="en-US" altLang="zh-CN" sz="1400" dirty="0" smtClean="0"/>
              <a:t>uft8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CREATE </a:t>
            </a:r>
            <a:r>
              <a:rPr lang="en-US" altLang="zh-CN" sz="1400" dirty="0"/>
              <a:t>DATABASE IF NOT EXISTS </a:t>
            </a:r>
            <a:r>
              <a:rPr lang="en-US" altLang="zh-CN" sz="1400" dirty="0" err="1">
                <a:solidFill>
                  <a:srgbClr val="00B050"/>
                </a:solidFill>
              </a:rPr>
              <a:t>itcastjkdb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DEFAULT CHARSET </a:t>
            </a:r>
            <a:r>
              <a:rPr lang="en-US" altLang="zh-CN" sz="1400" dirty="0">
                <a:solidFill>
                  <a:srgbClr val="00B050"/>
                </a:solidFill>
              </a:rPr>
              <a:t>utf8</a:t>
            </a:r>
            <a:r>
              <a:rPr lang="en-US" altLang="zh-CN" sz="1400" dirty="0"/>
              <a:t> COLLATE </a:t>
            </a:r>
            <a:r>
              <a:rPr lang="en-US" altLang="zh-CN" sz="1400" dirty="0">
                <a:solidFill>
                  <a:srgbClr val="00B050"/>
                </a:solidFill>
              </a:rPr>
              <a:t>utf8_general_ci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5" y="3501008"/>
            <a:ext cx="4066233" cy="2279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建立数据库表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建立映射文件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action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发布、测试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19872" y="2132856"/>
            <a:ext cx="5328592" cy="336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5.1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DROP TABLE IF EXISTS TEST_TABLE_C;</a:t>
            </a:r>
          </a:p>
          <a:p>
            <a:pPr>
              <a:buNone/>
            </a:pP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CREATE TABLE TEST_TABLE_C(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TEST_TABLE_ID INT AUTO_INCREMENT,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NAME VARCHAR(30),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CREATE_TIME DATE,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REMARK TEXT,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PRIMARY KEY(TEST_TABLE_ID)</a:t>
            </a:r>
          </a:p>
          <a:p>
            <a:pPr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678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69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建立映射文件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TestTable.hbm.xml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799288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&lt;?xml version="1.0" encoding="UTF-8"?&gt;</a:t>
            </a:r>
          </a:p>
          <a:p>
            <a:pPr>
              <a:buNone/>
            </a:pPr>
            <a:r>
              <a:rPr lang="en-US" altLang="zh-CN" sz="1400" dirty="0"/>
              <a:t>&lt;!DOCTYPE hibernate-mapping PUBLIC </a:t>
            </a:r>
          </a:p>
          <a:p>
            <a:pPr>
              <a:buNone/>
            </a:pPr>
            <a:r>
              <a:rPr lang="en-US" altLang="zh-CN" sz="1400" dirty="0"/>
              <a:t>    "-//Hibernate/Hibernate Mapping DTD 3.0//EN"</a:t>
            </a:r>
          </a:p>
          <a:p>
            <a:pPr>
              <a:buNone/>
            </a:pPr>
            <a:r>
              <a:rPr lang="en-US" altLang="zh-CN" sz="1400" dirty="0"/>
              <a:t>    "http://hibernate.sourceforge.net/hibernate-mapping-3.0.dtd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&lt;hibernate-mapping package="</a:t>
            </a:r>
            <a:r>
              <a:rPr lang="en-US" altLang="zh-CN" sz="1400" dirty="0" err="1"/>
              <a:t>cn.itcast.entity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&lt;class name="</a:t>
            </a:r>
            <a:r>
              <a:rPr lang="en-US" altLang="zh-CN" sz="1400" dirty="0">
                <a:solidFill>
                  <a:srgbClr val="00B050"/>
                </a:solidFill>
              </a:rPr>
              <a:t>TestTable</a:t>
            </a:r>
            <a:r>
              <a:rPr lang="en-US" altLang="zh-CN" sz="1400" dirty="0"/>
              <a:t>" table="</a:t>
            </a:r>
            <a:r>
              <a:rPr lang="en-US" altLang="zh-CN" sz="1400" dirty="0" err="1">
                <a:solidFill>
                  <a:srgbClr val="00B050"/>
                </a:solidFill>
              </a:rPr>
              <a:t>test_table_c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&lt;id name="id" type="integer" column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test_table_id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	&lt;generator class="</a:t>
            </a:r>
            <a:r>
              <a:rPr lang="en-US" altLang="zh-CN" sz="1400" dirty="0">
                <a:solidFill>
                  <a:srgbClr val="00B050"/>
                </a:solidFill>
              </a:rPr>
              <a:t>identity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	&lt;/id&gt;</a:t>
            </a:r>
          </a:p>
          <a:p>
            <a:pPr>
              <a:buNone/>
            </a:pPr>
            <a:r>
              <a:rPr lang="en-US" altLang="zh-CN" sz="1400" dirty="0"/>
              <a:t>		&lt;property name="name" type="string" column="name"/&gt;</a:t>
            </a:r>
          </a:p>
          <a:p>
            <a:pPr>
              <a:buNone/>
            </a:pPr>
            <a:r>
              <a:rPr lang="en-US" altLang="zh-CN" sz="1400" dirty="0"/>
              <a:t>		&lt;property name="createTime" type="</a:t>
            </a:r>
            <a:r>
              <a:rPr lang="en-US" altLang="zh-CN" sz="1400" dirty="0">
                <a:solidFill>
                  <a:srgbClr val="00B050"/>
                </a:solidFill>
              </a:rPr>
              <a:t>timestamp</a:t>
            </a:r>
            <a:r>
              <a:rPr lang="en-US" altLang="zh-CN" sz="1400" dirty="0"/>
              <a:t>" column="</a:t>
            </a:r>
            <a:r>
              <a:rPr lang="en-US" altLang="zh-CN" sz="1400" dirty="0" err="1"/>
              <a:t>create_time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	&lt;property name="remark" type="string" column="remark"/&gt;</a:t>
            </a:r>
          </a:p>
          <a:p>
            <a:pPr>
              <a:buNone/>
            </a:pPr>
            <a:r>
              <a:rPr lang="en-US" altLang="zh-CN" sz="1400" dirty="0"/>
              <a:t>	&lt;/class&gt;</a:t>
            </a:r>
          </a:p>
          <a:p>
            <a:pPr>
              <a:buNone/>
            </a:pPr>
            <a:r>
              <a:rPr lang="en-US" altLang="zh-CN" sz="1400" dirty="0"/>
              <a:t>&lt;/hibernate-mapping&gt;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993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929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TestTable.java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java.io.Serializable</a:t>
            </a:r>
            <a:r>
              <a:rPr lang="en-US" altLang="zh-CN" sz="1400" dirty="0" smtClean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class TestTable implements Serializable {</a:t>
            </a:r>
          </a:p>
          <a:p>
            <a:pPr>
              <a:buNone/>
            </a:pPr>
            <a:r>
              <a:rPr lang="en-US" altLang="zh-CN" sz="1400" dirty="0"/>
              <a:t>	private Integer id;</a:t>
            </a:r>
          </a:p>
          <a:p>
            <a:pPr>
              <a:buNone/>
            </a:pPr>
            <a:r>
              <a:rPr lang="en-US" altLang="zh-CN" sz="1400" dirty="0"/>
              <a:t>	private String name;</a:t>
            </a:r>
          </a:p>
          <a:p>
            <a:pPr>
              <a:buNone/>
            </a:pPr>
            <a:r>
              <a:rPr lang="en-US" altLang="zh-CN" sz="1400" dirty="0"/>
              <a:t>	private </a:t>
            </a:r>
            <a:r>
              <a:rPr lang="en-US" altLang="zh-CN" sz="1400" dirty="0">
                <a:solidFill>
                  <a:srgbClr val="00B050"/>
                </a:solidFill>
              </a:rPr>
              <a:t>Date</a:t>
            </a:r>
            <a:r>
              <a:rPr lang="en-US" altLang="zh-CN" sz="1400" dirty="0"/>
              <a:t> createTime;</a:t>
            </a:r>
          </a:p>
          <a:p>
            <a:pPr>
              <a:buNone/>
            </a:pPr>
            <a:r>
              <a:rPr lang="en-US" altLang="zh-CN" sz="1400" dirty="0"/>
              <a:t>	private String remark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5279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59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对象 </a:t>
            </a:r>
            <a:r>
              <a:rPr lang="en-US" altLang="zh-CN" dirty="0"/>
              <a:t>TestTableDAO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.java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package </a:t>
            </a:r>
            <a:r>
              <a:rPr lang="en-US" altLang="zh-CN" sz="1400" dirty="0" err="1"/>
              <a:t>cn.itcast.entity.dao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TestTableDAO</a:t>
            </a:r>
            <a:r>
              <a:rPr lang="en-US" altLang="zh-CN" sz="1400" dirty="0"/>
              <a:t> extends </a:t>
            </a:r>
            <a:r>
              <a:rPr lang="en-US" altLang="zh-CN" sz="1400" dirty="0">
                <a:solidFill>
                  <a:srgbClr val="00B050"/>
                </a:solidFill>
              </a:rPr>
              <a:t>_</a:t>
            </a:r>
            <a:r>
              <a:rPr lang="en-US" altLang="zh-CN" sz="1400" dirty="0" err="1">
                <a:solidFill>
                  <a:srgbClr val="00B050"/>
                </a:solidFill>
              </a:rPr>
              <a:t>RootDAO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84104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76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5.5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 </a:t>
            </a:r>
            <a:r>
              <a:rPr lang="en-US" altLang="zh-CN" dirty="0" smtClean="0"/>
              <a:t>TestTableAction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.java</a:t>
            </a: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cn.itcast.web.struts2.</a:t>
            </a:r>
            <a:r>
              <a:rPr lang="en-US" altLang="zh-CN" sz="1400" dirty="0">
                <a:solidFill>
                  <a:srgbClr val="00B050"/>
                </a:solidFill>
              </a:rPr>
              <a:t>test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class </a:t>
            </a:r>
            <a:r>
              <a:rPr lang="en-US" altLang="zh-CN" sz="1400" dirty="0" err="1"/>
              <a:t>TestTableAction</a:t>
            </a:r>
            <a:r>
              <a:rPr lang="en-US" altLang="zh-CN" sz="1400" dirty="0"/>
              <a:t> extends _</a:t>
            </a:r>
            <a:r>
              <a:rPr lang="en-US" altLang="zh-CN" sz="1400" dirty="0">
                <a:solidFill>
                  <a:srgbClr val="00B050"/>
                </a:solidFill>
              </a:rPr>
              <a:t>BaseStruts2Action</a:t>
            </a:r>
            <a:r>
              <a:rPr lang="en-US" altLang="zh-CN" sz="1400" dirty="0"/>
              <a:t> implements </a:t>
            </a:r>
            <a:r>
              <a:rPr lang="en-US" altLang="zh-CN" sz="1400" dirty="0" err="1">
                <a:solidFill>
                  <a:srgbClr val="00B050"/>
                </a:solidFill>
              </a:rPr>
              <a:t>ModelDriven</a:t>
            </a:r>
            <a:r>
              <a:rPr lang="en-US" altLang="zh-CN" sz="1400" dirty="0"/>
              <a:t>&lt;</a:t>
            </a:r>
            <a:r>
              <a:rPr lang="en-US" altLang="zh-CN" sz="1400" dirty="0" err="1"/>
              <a:t>TestTable</a:t>
            </a:r>
            <a:r>
              <a:rPr lang="en-US" altLang="zh-CN" sz="1400" dirty="0"/>
              <a:t>&gt; 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private </a:t>
            </a:r>
            <a:r>
              <a:rPr lang="en-US" altLang="zh-CN" sz="1400" dirty="0" err="1">
                <a:solidFill>
                  <a:srgbClr val="00B050"/>
                </a:solidFill>
              </a:rPr>
              <a:t>TestTable</a:t>
            </a:r>
            <a:r>
              <a:rPr lang="en-US" altLang="zh-CN" sz="1400" dirty="0">
                <a:solidFill>
                  <a:srgbClr val="00B050"/>
                </a:solidFill>
              </a:rPr>
              <a:t> model = new </a:t>
            </a:r>
            <a:r>
              <a:rPr lang="en-US" altLang="zh-CN" sz="1400" dirty="0" err="1">
                <a:solidFill>
                  <a:srgbClr val="00B050"/>
                </a:solidFill>
              </a:rPr>
              <a:t>TestTable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public </a:t>
            </a:r>
            <a:r>
              <a:rPr lang="en-US" altLang="zh-CN" sz="1400" dirty="0" err="1">
                <a:solidFill>
                  <a:srgbClr val="00B050"/>
                </a:solidFill>
              </a:rPr>
              <a:t>TestTable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getModel</a:t>
            </a:r>
            <a:r>
              <a:rPr lang="en-US" altLang="zh-CN" sz="1400" dirty="0">
                <a:solidFill>
                  <a:srgbClr val="00B05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return </a:t>
            </a:r>
            <a:r>
              <a:rPr lang="en-US" altLang="zh-CN" sz="1400" dirty="0" err="1">
                <a:solidFill>
                  <a:srgbClr val="00B050"/>
                </a:solidFill>
              </a:rPr>
              <a:t>this.model</a:t>
            </a:r>
            <a:r>
              <a:rPr lang="en-US" altLang="zh-CN" sz="1400" dirty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public </a:t>
            </a:r>
            <a:r>
              <a:rPr lang="en-US" altLang="zh-CN" sz="1400" dirty="0">
                <a:solidFill>
                  <a:srgbClr val="00B050"/>
                </a:solidFill>
              </a:rPr>
              <a:t>void</a:t>
            </a:r>
            <a:r>
              <a:rPr lang="en-US" altLang="zh-CN" sz="1400" dirty="0"/>
              <a:t> save(){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TestTableDAO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oDao</a:t>
            </a:r>
            <a:r>
              <a:rPr lang="en-US" altLang="zh-CN" sz="1400" dirty="0">
                <a:solidFill>
                  <a:srgbClr val="00B050"/>
                </a:solidFill>
              </a:rPr>
              <a:t> = (</a:t>
            </a:r>
            <a:r>
              <a:rPr lang="en-US" altLang="zh-CN" sz="1400" dirty="0" err="1">
                <a:solidFill>
                  <a:srgbClr val="00B050"/>
                </a:solidFill>
              </a:rPr>
              <a:t>TestTableDAO</a:t>
            </a:r>
            <a:r>
              <a:rPr lang="en-US" altLang="zh-CN" sz="1400" dirty="0">
                <a:solidFill>
                  <a:srgbClr val="00B050"/>
                </a:solidFill>
              </a:rPr>
              <a:t>) </a:t>
            </a:r>
            <a:r>
              <a:rPr lang="en-US" altLang="zh-CN" sz="1400" dirty="0" err="1">
                <a:solidFill>
                  <a:srgbClr val="00B050"/>
                </a:solidFill>
              </a:rPr>
              <a:t>this.getDao</a:t>
            </a:r>
            <a:r>
              <a:rPr lang="en-US" altLang="zh-CN" sz="1400" dirty="0">
                <a:solidFill>
                  <a:srgbClr val="00B050"/>
                </a:solidFill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</a:rPr>
              <a:t>daoTestTable</a:t>
            </a:r>
            <a:r>
              <a:rPr lang="en-US" altLang="zh-CN" sz="1400" dirty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oDao.saveOrUpdate</a:t>
            </a:r>
            <a:r>
              <a:rPr lang="en-US" altLang="zh-CN" sz="1400" dirty="0"/>
              <a:t>(model);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8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333375"/>
            <a:ext cx="8136259" cy="1439863"/>
          </a:xfrm>
        </p:spPr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我要工作！</a:t>
            </a:r>
          </a:p>
        </p:txBody>
      </p:sp>
      <p:pic>
        <p:nvPicPr>
          <p:cNvPr id="1026" name="Picture 2" descr="http://www.hgrc.cn/files/o/attach/xupload/month_1209/2012092710584497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14" y="3447129"/>
            <a:ext cx="2352047" cy="235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2959616"/>
            <a:ext cx="1467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我入职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啦！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1216008418"/>
              </p:ext>
            </p:extLst>
          </p:nvPr>
        </p:nvGraphicFramePr>
        <p:xfrm>
          <a:off x="2915816" y="2636912"/>
          <a:ext cx="5112568" cy="309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5292081" y="1391573"/>
            <a:ext cx="3312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项目经验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业务</a:t>
            </a:r>
            <a:r>
              <a:rPr lang="en-US" altLang="zh-CN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设计思路</a:t>
            </a:r>
            <a:endParaRPr lang="zh-CN" altLang="en-US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188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06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建立访问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的页面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jTestTable.jsp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208912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&lt;%@ page language="java" </a:t>
            </a:r>
            <a:r>
              <a:rPr lang="en-US" altLang="zh-CN" sz="1400" dirty="0" err="1"/>
              <a:t>pageEncoding</a:t>
            </a:r>
            <a:r>
              <a:rPr lang="en-US" altLang="zh-CN" sz="1400" dirty="0"/>
              <a:t>="utf-8"%&gt;</a:t>
            </a:r>
          </a:p>
          <a:p>
            <a:pPr>
              <a:buNone/>
            </a:pPr>
            <a:r>
              <a:rPr lang="en-US" altLang="zh-CN" sz="1400" dirty="0"/>
              <a:t>&lt;html&gt;</a:t>
            </a:r>
          </a:p>
          <a:p>
            <a:pPr>
              <a:buNone/>
            </a:pPr>
            <a:r>
              <a:rPr lang="en-US" altLang="zh-CN" sz="1400" dirty="0"/>
              <a:t>&lt;body&gt;</a:t>
            </a:r>
          </a:p>
          <a:p>
            <a:pPr>
              <a:buNone/>
            </a:pPr>
            <a:r>
              <a:rPr lang="en-US" altLang="zh-CN" sz="1400" dirty="0"/>
              <a:t>	&lt;script type="text/</a:t>
            </a:r>
            <a:r>
              <a:rPr lang="en-US" altLang="zh-CN" sz="1400" dirty="0" err="1"/>
              <a:t>javascript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function </a:t>
            </a:r>
            <a:r>
              <a:rPr lang="en-US" altLang="zh-CN" sz="1400" dirty="0" err="1">
                <a:solidFill>
                  <a:srgbClr val="00B050"/>
                </a:solidFill>
              </a:rPr>
              <a:t>formSubmit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 ){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[0].action = </a:t>
            </a:r>
            <a:r>
              <a:rPr lang="en-US" altLang="zh-CN" sz="1400" dirty="0" err="1"/>
              <a:t>url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 err="1"/>
              <a:t>document.forms</a:t>
            </a:r>
            <a:r>
              <a:rPr lang="en-US" altLang="zh-CN" sz="1400" dirty="0"/>
              <a:t>[0].submit();</a:t>
            </a:r>
          </a:p>
          <a:p>
            <a:pPr>
              <a:buNone/>
            </a:pPr>
            <a:r>
              <a:rPr lang="en-US" altLang="zh-CN" sz="1400" dirty="0"/>
              <a:t>		}</a:t>
            </a:r>
          </a:p>
          <a:p>
            <a:pPr>
              <a:buNone/>
            </a:pPr>
            <a:r>
              <a:rPr lang="en-US" altLang="zh-CN" sz="1400" dirty="0"/>
              <a:t>	&lt;/script&gt;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&lt;form method="post</a:t>
            </a:r>
            <a:r>
              <a:rPr lang="en-US" altLang="zh-CN" sz="1400" dirty="0" smtClean="0"/>
              <a:t>"&gt;</a:t>
            </a:r>
          </a:p>
          <a:p>
            <a:pPr>
              <a:buNone/>
            </a:pPr>
            <a:r>
              <a:rPr lang="en-US" altLang="zh-CN" sz="1400" dirty="0" smtClean="0"/>
              <a:t>……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&lt;input </a:t>
            </a:r>
            <a:r>
              <a:rPr lang="en-US" altLang="zh-CN" sz="1400" dirty="0"/>
              <a:t>type="button" name="ok" value="</a:t>
            </a:r>
            <a:r>
              <a:rPr lang="zh-CN" altLang="en-US" sz="1400" dirty="0"/>
              <a:t>保存</a:t>
            </a:r>
            <a:r>
              <a:rPr lang="en-US" altLang="zh-CN" sz="1400" dirty="0"/>
              <a:t>" </a:t>
            </a:r>
            <a:r>
              <a:rPr lang="en-US" altLang="zh-CN" sz="1400" dirty="0" err="1">
                <a:solidFill>
                  <a:srgbClr val="00B050"/>
                </a:solidFill>
              </a:rPr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formSubmit</a:t>
            </a:r>
            <a:r>
              <a:rPr lang="en-US" altLang="zh-CN" sz="1400" dirty="0"/>
              <a:t>('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smtClean="0">
                <a:solidFill>
                  <a:srgbClr val="00B050"/>
                </a:solidFill>
              </a:rPr>
              <a:t>test/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testTableAction</a:t>
            </a:r>
            <a:r>
              <a:rPr lang="en-US" altLang="zh-CN" sz="1400" dirty="0">
                <a:solidFill>
                  <a:srgbClr val="00B050"/>
                </a:solidFill>
              </a:rPr>
              <a:t>_ save</a:t>
            </a:r>
            <a:r>
              <a:rPr lang="en-US" altLang="zh-CN" sz="1400" dirty="0" smtClean="0"/>
              <a:t>');"/&gt;</a:t>
            </a:r>
          </a:p>
          <a:p>
            <a:pPr>
              <a:buNone/>
            </a:pPr>
            <a:r>
              <a:rPr lang="en-US" altLang="zh-CN" sz="1400" dirty="0" smtClean="0"/>
              <a:t>&lt;/</a:t>
            </a:r>
            <a:r>
              <a:rPr lang="en-US" altLang="zh-CN" sz="1400" dirty="0"/>
              <a:t>form&gt;</a:t>
            </a:r>
          </a:p>
          <a:p>
            <a:pPr>
              <a:buNone/>
            </a:pPr>
            <a:r>
              <a:rPr lang="en-US" altLang="zh-CN" sz="1400" dirty="0"/>
              <a:t>&lt;/body&gt;</a:t>
            </a:r>
          </a:p>
          <a:p>
            <a:pPr>
              <a:buNone/>
            </a:pPr>
            <a:r>
              <a:rPr lang="en-US" altLang="zh-CN" sz="1400" dirty="0"/>
              <a:t>&lt;/html&gt;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512" y="790524"/>
            <a:ext cx="4055211" cy="11603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系统搭建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5.7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测试框架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i="1" dirty="0" smtClean="0"/>
              <a:t>hibernate.cfg.xml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&lt;mapping resource="</a:t>
            </a:r>
            <a:r>
              <a:rPr lang="en-US" altLang="zh-CN" sz="1400" dirty="0" err="1">
                <a:solidFill>
                  <a:srgbClr val="00B050"/>
                </a:solidFill>
              </a:rPr>
              <a:t>cn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itcast</a:t>
            </a:r>
            <a:r>
              <a:rPr lang="en-US" altLang="zh-CN" sz="1400" dirty="0">
                <a:solidFill>
                  <a:srgbClr val="00B050"/>
                </a:solidFill>
              </a:rPr>
              <a:t>/entity/TestTable.hbm.xml" </a:t>
            </a:r>
            <a:r>
              <a:rPr lang="en-US" altLang="zh-CN" sz="1400" dirty="0" smtClean="0">
                <a:solidFill>
                  <a:srgbClr val="00B050"/>
                </a:solidFill>
              </a:rPr>
              <a:t>/&gt;</a:t>
            </a:r>
            <a:endParaRPr lang="en-US" altLang="zh-CN" sz="1400" dirty="0"/>
          </a:p>
          <a:p>
            <a:pPr>
              <a:buNone/>
            </a:pPr>
            <a:endParaRPr lang="en-US" altLang="zh-CN" sz="1400" b="1" i="1" dirty="0" smtClean="0"/>
          </a:p>
          <a:p>
            <a:pPr>
              <a:buNone/>
            </a:pPr>
            <a:r>
              <a:rPr lang="en-US" altLang="zh-CN" sz="1400" b="1" i="1" dirty="0" smtClean="0"/>
              <a:t>beans.xml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&lt;bean id="</a:t>
            </a:r>
            <a:r>
              <a:rPr lang="en-US" altLang="zh-CN" sz="1400" dirty="0" err="1">
                <a:solidFill>
                  <a:srgbClr val="00B050"/>
                </a:solidFill>
              </a:rPr>
              <a:t>daoTestTable</a:t>
            </a:r>
            <a:r>
              <a:rPr lang="en-US" altLang="zh-CN" sz="1400" dirty="0">
                <a:solidFill>
                  <a:srgbClr val="00B050"/>
                </a:solidFill>
              </a:rPr>
              <a:t>" class="</a:t>
            </a:r>
            <a:r>
              <a:rPr lang="en-US" altLang="zh-CN" sz="1400" dirty="0" err="1">
                <a:solidFill>
                  <a:srgbClr val="00B050"/>
                </a:solidFill>
              </a:rPr>
              <a:t>cn.itcast.entity.dao.TestTableDAO</a:t>
            </a:r>
            <a:r>
              <a:rPr lang="en-US" altLang="zh-CN" sz="1400" dirty="0">
                <a:solidFill>
                  <a:srgbClr val="00B050"/>
                </a:solidFill>
              </a:rPr>
              <a:t>" </a:t>
            </a:r>
            <a:r>
              <a:rPr lang="en-US" altLang="zh-CN" sz="1400" dirty="0" err="1">
                <a:solidFill>
                  <a:srgbClr val="00B050"/>
                </a:solidFill>
              </a:rPr>
              <a:t>autowire</a:t>
            </a:r>
            <a:r>
              <a:rPr lang="en-US" altLang="zh-CN" sz="1400" dirty="0">
                <a:solidFill>
                  <a:srgbClr val="00B050"/>
                </a:solidFill>
              </a:rPr>
              <a:t>="</a:t>
            </a:r>
            <a:r>
              <a:rPr lang="en-US" altLang="zh-CN" sz="1400" dirty="0" err="1">
                <a:solidFill>
                  <a:srgbClr val="00B050"/>
                </a:solidFill>
              </a:rPr>
              <a:t>byName</a:t>
            </a:r>
            <a:r>
              <a:rPr lang="en-US" altLang="zh-CN" sz="1400" dirty="0" smtClean="0">
                <a:solidFill>
                  <a:srgbClr val="00B050"/>
                </a:solidFill>
              </a:rPr>
              <a:t>"/&gt;</a:t>
            </a: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b="1" i="1" dirty="0"/>
              <a:t>struts-.</a:t>
            </a:r>
            <a:r>
              <a:rPr lang="en-US" altLang="zh-CN" sz="1400" b="1" i="1" dirty="0" smtClean="0"/>
              <a:t>xml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&lt;include file="</a:t>
            </a:r>
            <a:r>
              <a:rPr lang="en-US" altLang="zh-CN" sz="1400" dirty="0" smtClean="0">
                <a:solidFill>
                  <a:srgbClr val="00B050"/>
                </a:solidFill>
              </a:rPr>
              <a:t>struts2/struts-test.xml</a:t>
            </a:r>
            <a:r>
              <a:rPr lang="en-US" altLang="zh-CN" sz="1400" dirty="0">
                <a:solidFill>
                  <a:srgbClr val="00B050"/>
                </a:solidFill>
              </a:rPr>
              <a:t>" </a:t>
            </a:r>
            <a:r>
              <a:rPr lang="en-US" altLang="zh-CN" sz="1400" dirty="0" smtClean="0">
                <a:solidFill>
                  <a:srgbClr val="00B050"/>
                </a:solidFill>
              </a:rPr>
              <a:t>/&gt;</a:t>
            </a: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b="1" i="1" dirty="0" smtClean="0"/>
              <a:t>struts2/struts-test.xml</a:t>
            </a:r>
            <a:endParaRPr lang="en-US" altLang="zh-CN" sz="1400" b="1" i="1" dirty="0"/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</a:rPr>
              <a:t>&lt;</a:t>
            </a:r>
            <a:r>
              <a:rPr lang="en-US" altLang="zh-CN" sz="1400" dirty="0">
                <a:solidFill>
                  <a:srgbClr val="00B050"/>
                </a:solidFill>
              </a:rPr>
              <a:t>struts&gt;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</a:t>
            </a:r>
            <a:r>
              <a:rPr lang="en-US" altLang="zh-CN" sz="1400" dirty="0" smtClean="0">
                <a:solidFill>
                  <a:srgbClr val="00B050"/>
                </a:solidFill>
              </a:rPr>
              <a:t>&lt;</a:t>
            </a:r>
            <a:r>
              <a:rPr lang="en-US" altLang="zh-CN" sz="1400" dirty="0">
                <a:solidFill>
                  <a:srgbClr val="00B050"/>
                </a:solidFill>
              </a:rPr>
              <a:t>package name="</a:t>
            </a:r>
            <a:r>
              <a:rPr lang="en-US" altLang="zh-CN" sz="1400" dirty="0" smtClean="0">
                <a:solidFill>
                  <a:srgbClr val="00B050"/>
                </a:solidFill>
              </a:rPr>
              <a:t>test" </a:t>
            </a:r>
            <a:r>
              <a:rPr lang="en-US" altLang="zh-CN" sz="1400" dirty="0">
                <a:solidFill>
                  <a:srgbClr val="00B050"/>
                </a:solidFill>
              </a:rPr>
              <a:t>namespace="/</a:t>
            </a:r>
            <a:r>
              <a:rPr lang="en-US" altLang="zh-CN" sz="1400" dirty="0" smtClean="0">
                <a:solidFill>
                  <a:srgbClr val="00B050"/>
                </a:solidFill>
              </a:rPr>
              <a:t>test" </a:t>
            </a:r>
            <a:r>
              <a:rPr lang="en-US" altLang="zh-CN" sz="1400" dirty="0">
                <a:solidFill>
                  <a:srgbClr val="00B050"/>
                </a:solidFill>
              </a:rPr>
              <a:t>extends="struts-default"&gt;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</a:t>
            </a:r>
            <a:r>
              <a:rPr lang="en-US" altLang="zh-CN" sz="1400" dirty="0" smtClean="0">
                <a:solidFill>
                  <a:srgbClr val="00B050"/>
                </a:solidFill>
              </a:rPr>
              <a:t>  &lt;</a:t>
            </a:r>
            <a:r>
              <a:rPr lang="en-US" altLang="zh-CN" sz="1400" dirty="0">
                <a:solidFill>
                  <a:srgbClr val="00B050"/>
                </a:solidFill>
              </a:rPr>
              <a:t>action name="</a:t>
            </a:r>
            <a:r>
              <a:rPr lang="en-US" altLang="zh-CN" sz="1400" dirty="0" err="1">
                <a:solidFill>
                  <a:srgbClr val="00B050"/>
                </a:solidFill>
              </a:rPr>
              <a:t>testTableAction</a:t>
            </a:r>
            <a:r>
              <a:rPr lang="en-US" altLang="zh-CN" sz="1400" dirty="0">
                <a:solidFill>
                  <a:srgbClr val="00B050"/>
                </a:solidFill>
              </a:rPr>
              <a:t>_*" method="{1}" class="cn.itcast.web.struts2.test.TestTableAction"&gt;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</a:t>
            </a:r>
            <a:r>
              <a:rPr lang="en-US" altLang="zh-CN" sz="1400" dirty="0" smtClean="0">
                <a:solidFill>
                  <a:srgbClr val="00B050"/>
                </a:solidFill>
              </a:rPr>
              <a:t>  &lt;/</a:t>
            </a:r>
            <a:r>
              <a:rPr lang="en-US" altLang="zh-CN" sz="1400" dirty="0">
                <a:solidFill>
                  <a:srgbClr val="00B050"/>
                </a:solidFill>
              </a:rPr>
              <a:t>action&gt;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  </a:t>
            </a:r>
            <a:r>
              <a:rPr lang="en-US" altLang="zh-CN" sz="1400" dirty="0" smtClean="0">
                <a:solidFill>
                  <a:srgbClr val="00B050"/>
                </a:solidFill>
              </a:rPr>
              <a:t>&lt;/</a:t>
            </a:r>
            <a:r>
              <a:rPr lang="en-US" altLang="zh-CN" sz="1400" dirty="0">
                <a:solidFill>
                  <a:srgbClr val="00B050"/>
                </a:solidFill>
              </a:rPr>
              <a:t>package&gt;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&lt;/struts&gt;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2" name="矩形 1"/>
          <p:cNvSpPr/>
          <p:nvPr/>
        </p:nvSpPr>
        <p:spPr>
          <a:xfrm>
            <a:off x="3419872" y="58511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http://localhost:8090/test/jTestTable.jsp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8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477790" y="2719416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447753" y="2738465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系统代码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4005064"/>
            <a:ext cx="7344816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数据字典是系统的基础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，其作用是减少重复信息，保证数据的唯一性。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本系统包括人员级别、厂家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类型、附件类型、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货物类型等。用户可以自行扩充。提高系统的灵活性和程序的扩展性。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75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系统代码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、功能描述及其分析：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145029"/>
              </p:ext>
            </p:extLst>
          </p:nvPr>
        </p:nvGraphicFramePr>
        <p:xfrm>
          <a:off x="683568" y="2708920"/>
          <a:ext cx="7848872" cy="27121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4111314"/>
                <a:gridCol w="3289051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随着用户业务变化，可能系统上线后会增加新的分类，新的选项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系统代码维护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支持多个分类：人员级别、厂家类型、附件类型、包装单位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系统分类维护，分类与内容为主从结构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355976" y="1546277"/>
            <a:ext cx="4031873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注意：系统代码分散在各个模块中，要搜集整理汇总到此</a:t>
            </a:r>
            <a:endParaRPr lang="zh-CN" altLang="en-US" sz="1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5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182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数据库设计，执行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，创建数据库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152933"/>
            <a:ext cx="2763322" cy="2070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85" y="3188392"/>
            <a:ext cx="5212588" cy="2252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253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、创建映射文件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ClassCode.hbm.xml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hibernate-mapping&gt;</a:t>
            </a:r>
          </a:p>
          <a:p>
            <a:pPr>
              <a:buNone/>
            </a:pPr>
            <a:r>
              <a:rPr lang="en-US" altLang="zh-CN" sz="1400" dirty="0"/>
              <a:t>	&lt;class name="</a:t>
            </a:r>
            <a:r>
              <a:rPr lang="en-US" altLang="zh-CN" sz="1400" dirty="0" err="1"/>
              <a:t>cn.itcast.entity.ClassCode</a:t>
            </a:r>
            <a:r>
              <a:rPr lang="en-US" altLang="zh-CN" sz="1400" dirty="0"/>
              <a:t>" table="</a:t>
            </a:r>
            <a:r>
              <a:rPr lang="en-US" altLang="zh-CN" sz="1400" dirty="0" smtClean="0">
                <a:solidFill>
                  <a:srgbClr val="00B050"/>
                </a:solidFill>
              </a:rPr>
              <a:t>CLASS_CODE_C</a:t>
            </a:r>
            <a:r>
              <a:rPr lang="en-US" altLang="zh-CN" sz="1400" dirty="0" smtClean="0"/>
              <a:t>"&gt;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		&lt;id name="id" type="string" column="</a:t>
            </a:r>
            <a:r>
              <a:rPr lang="en-US" altLang="zh-CN" sz="1400" dirty="0">
                <a:solidFill>
                  <a:srgbClr val="00B050"/>
                </a:solidFill>
              </a:rPr>
              <a:t>CLASS_CODE_ID</a:t>
            </a:r>
            <a:r>
              <a:rPr lang="en-US" altLang="zh-CN" sz="1400" dirty="0"/>
              <a:t>"&gt;</a:t>
            </a:r>
          </a:p>
          <a:p>
            <a:pPr>
              <a:buNone/>
            </a:pPr>
            <a:r>
              <a:rPr lang="en-US" altLang="zh-CN" sz="1400" dirty="0"/>
              <a:t>			&lt;generator class="</a:t>
            </a:r>
            <a:r>
              <a:rPr lang="en-US" altLang="zh-CN" sz="1400" dirty="0" err="1">
                <a:solidFill>
                  <a:srgbClr val="00B050"/>
                </a:solidFill>
              </a:rPr>
              <a:t>uuid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	&lt;/id&gt;</a:t>
            </a:r>
          </a:p>
          <a:p>
            <a:pPr>
              <a:buNone/>
            </a:pPr>
            <a:r>
              <a:rPr lang="en-US" altLang="zh-CN" sz="1400" dirty="0"/>
              <a:t>		&lt;property name="name" type="string" column="name"/&gt;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&lt;set name</a:t>
            </a:r>
            <a:r>
              <a:rPr lang="en-US" altLang="zh-CN" sz="1400" dirty="0" smtClean="0"/>
              <a:t>=“</a:t>
            </a:r>
            <a:r>
              <a:rPr lang="en-US" altLang="zh-CN" sz="1400" dirty="0" err="1" smtClean="0"/>
              <a:t>textCodes</a:t>
            </a:r>
            <a:r>
              <a:rPr lang="en-US" altLang="zh-CN" sz="1400" dirty="0" smtClean="0"/>
              <a:t>" </a:t>
            </a:r>
            <a:r>
              <a:rPr lang="en-US" altLang="zh-CN" sz="1400" dirty="0">
                <a:solidFill>
                  <a:srgbClr val="00B050"/>
                </a:solidFill>
              </a:rPr>
              <a:t>inverse</a:t>
            </a:r>
            <a:r>
              <a:rPr lang="en-US" altLang="zh-CN" sz="1400" dirty="0"/>
              <a:t>="true" </a:t>
            </a:r>
            <a:r>
              <a:rPr lang="en-US" altLang="zh-CN" sz="1400" dirty="0">
                <a:solidFill>
                  <a:srgbClr val="00B050"/>
                </a:solidFill>
              </a:rPr>
              <a:t>cascade</a:t>
            </a:r>
            <a:r>
              <a:rPr lang="en-US" altLang="zh-CN" sz="1400" dirty="0"/>
              <a:t>="all" lazy="false"&gt;</a:t>
            </a:r>
          </a:p>
          <a:p>
            <a:pPr>
              <a:buNone/>
            </a:pPr>
            <a:r>
              <a:rPr lang="en-US" altLang="zh-CN" sz="1400" dirty="0"/>
              <a:t>			&lt;key&gt;</a:t>
            </a:r>
          </a:p>
          <a:p>
            <a:pPr>
              <a:buNone/>
            </a:pPr>
            <a:r>
              <a:rPr lang="en-US" altLang="zh-CN" sz="1400" dirty="0"/>
              <a:t>				&lt;column name="</a:t>
            </a:r>
            <a:r>
              <a:rPr lang="en-US" altLang="zh-CN" sz="1400" dirty="0">
                <a:solidFill>
                  <a:srgbClr val="00B050"/>
                </a:solidFill>
              </a:rPr>
              <a:t>CLASS_CODE_ID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	&lt;/key&gt;</a:t>
            </a:r>
          </a:p>
          <a:p>
            <a:pPr>
              <a:buNone/>
            </a:pPr>
            <a:r>
              <a:rPr lang="en-US" altLang="zh-CN" sz="1400" dirty="0"/>
              <a:t>			&lt;one-to-many class="</a:t>
            </a:r>
            <a:r>
              <a:rPr lang="en-US" altLang="zh-CN" sz="1400" dirty="0" err="1" smtClean="0"/>
              <a:t>cn.itcast.entity.TextCode</a:t>
            </a:r>
            <a:r>
              <a:rPr lang="en-US" altLang="zh-CN" sz="1400" dirty="0"/>
              <a:t>" /&gt;</a:t>
            </a:r>
          </a:p>
          <a:p>
            <a:pPr>
              <a:buNone/>
            </a:pPr>
            <a:r>
              <a:rPr lang="en-US" altLang="zh-CN" sz="1400" dirty="0"/>
              <a:t>		&lt;/set&gt;</a:t>
            </a:r>
          </a:p>
          <a:p>
            <a:pPr>
              <a:buNone/>
            </a:pPr>
            <a:r>
              <a:rPr lang="en-US" altLang="zh-CN" sz="1400" dirty="0"/>
              <a:t>	&lt;/class&gt;</a:t>
            </a:r>
          </a:p>
          <a:p>
            <a:pPr>
              <a:buNone/>
            </a:pPr>
            <a:r>
              <a:rPr lang="en-US" altLang="zh-CN" sz="1400" dirty="0"/>
              <a:t>&lt;/hibernate-mapping&gt;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5004048" y="5631144"/>
            <a:ext cx="1404156" cy="509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737"/>
              <a:gd name="adj6" fmla="val -53723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关联关系</a:t>
            </a:r>
          </a:p>
        </p:txBody>
      </p:sp>
    </p:spTree>
    <p:extLst>
      <p:ext uri="{BB962C8B-B14F-4D97-AF65-F5344CB8AC3E}">
        <p14:creationId xmlns:p14="http://schemas.microsoft.com/office/powerpoint/2010/main" val="138715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649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、创建映射文件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TextCode.hbm.xml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&lt;hibernate-mapping&gt;</a:t>
            </a:r>
          </a:p>
          <a:p>
            <a:pPr>
              <a:buNone/>
            </a:pPr>
            <a:r>
              <a:rPr lang="en-US" altLang="zh-CN" sz="1400" dirty="0"/>
              <a:t>	&lt;class name="</a:t>
            </a:r>
            <a:r>
              <a:rPr lang="en-US" altLang="zh-CN" sz="1400" dirty="0" err="1"/>
              <a:t>cn.itcast.entity.TextCode</a:t>
            </a:r>
            <a:r>
              <a:rPr lang="en-US" altLang="zh-CN" sz="1400" dirty="0"/>
              <a:t>" table="TEXT_CODE_C"&gt;</a:t>
            </a:r>
          </a:p>
          <a:p>
            <a:pPr>
              <a:buNone/>
            </a:pPr>
            <a:r>
              <a:rPr lang="en-US" altLang="zh-CN" sz="1400" dirty="0"/>
              <a:t>		&lt;id name="id" type="string" column="TEXT_CODE_ID"&gt;</a:t>
            </a:r>
          </a:p>
          <a:p>
            <a:pPr>
              <a:buNone/>
            </a:pPr>
            <a:r>
              <a:rPr lang="en-US" altLang="zh-CN" sz="1400" dirty="0"/>
              <a:t>			&lt;generator class="</a:t>
            </a:r>
            <a:r>
              <a:rPr lang="en-US" altLang="zh-CN" sz="1400" dirty="0" err="1">
                <a:solidFill>
                  <a:srgbClr val="00B050"/>
                </a:solidFill>
              </a:rPr>
              <a:t>uuid</a:t>
            </a:r>
            <a:r>
              <a:rPr lang="en-US" altLang="zh-CN" sz="1400" dirty="0"/>
              <a:t>"/&gt;</a:t>
            </a:r>
          </a:p>
          <a:p>
            <a:pPr>
              <a:buNone/>
            </a:pPr>
            <a:r>
              <a:rPr lang="en-US" altLang="zh-CN" sz="1400" dirty="0"/>
              <a:t>		&lt;/id&gt;</a:t>
            </a:r>
          </a:p>
          <a:p>
            <a:pPr>
              <a:buNone/>
            </a:pPr>
            <a:r>
              <a:rPr lang="en-US" altLang="zh-CN" sz="1400" dirty="0"/>
              <a:t>		&lt;property name="name" type="string" column="NAME"/&gt;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&lt;many-to-one name="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" class="</a:t>
            </a:r>
            <a:r>
              <a:rPr lang="en-US" altLang="zh-CN" sz="1400" dirty="0" err="1">
                <a:solidFill>
                  <a:srgbClr val="00B050"/>
                </a:solidFill>
              </a:rPr>
              <a:t>cn.itcast.entity.ClassCode</a:t>
            </a:r>
            <a:r>
              <a:rPr lang="en-US" altLang="zh-CN" sz="1400" dirty="0">
                <a:solidFill>
                  <a:srgbClr val="00B050"/>
                </a:solidFill>
              </a:rPr>
              <a:t>" lazy="false"&gt;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&lt;column name="CLASS_CODE_ID"&gt;&lt;/column&gt;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&lt;/many-to-one&gt;</a:t>
            </a:r>
          </a:p>
          <a:p>
            <a:pPr>
              <a:buNone/>
            </a:pPr>
            <a:r>
              <a:rPr lang="en-US" altLang="zh-CN" sz="1400" dirty="0"/>
              <a:t>	&lt;/class&gt;</a:t>
            </a:r>
          </a:p>
          <a:p>
            <a:pPr>
              <a:buNone/>
            </a:pPr>
            <a:r>
              <a:rPr lang="en-US" altLang="zh-CN" sz="1400" dirty="0"/>
              <a:t>&lt;/hibernate-mapping&gt;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4788024" y="5181560"/>
            <a:ext cx="1404156" cy="509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737"/>
              <a:gd name="adj6" fmla="val -53723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关联关系</a:t>
            </a:r>
          </a:p>
        </p:txBody>
      </p:sp>
    </p:spTree>
    <p:extLst>
      <p:ext uri="{BB962C8B-B14F-4D97-AF65-F5344CB8AC3E}">
        <p14:creationId xmlns:p14="http://schemas.microsoft.com/office/powerpoint/2010/main" val="78573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00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ClassCode.java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import </a:t>
            </a:r>
            <a:r>
              <a:rPr lang="en-US" altLang="zh-CN" sz="1400" dirty="0" err="1"/>
              <a:t>java.util.Set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private </a:t>
            </a:r>
            <a:r>
              <a:rPr lang="en-US" altLang="zh-CN" sz="1400" dirty="0" smtClean="0">
                <a:solidFill>
                  <a:srgbClr val="00B050"/>
                </a:solidFill>
              </a:rPr>
              <a:t>Set&lt;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TextCode</a:t>
            </a:r>
            <a:r>
              <a:rPr lang="en-US" altLang="zh-CN" sz="1400" dirty="0">
                <a:solidFill>
                  <a:srgbClr val="00B050"/>
                </a:solidFill>
              </a:rPr>
              <a:t>&gt;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textCodes</a:t>
            </a:r>
            <a:r>
              <a:rPr lang="en-US" altLang="zh-CN" sz="1400" dirty="0" smtClean="0">
                <a:solidFill>
                  <a:srgbClr val="00B050"/>
                </a:solidFill>
              </a:rPr>
              <a:t>;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/>
              <a:t>	private String id;</a:t>
            </a:r>
          </a:p>
          <a:p>
            <a:pPr>
              <a:buNone/>
            </a:pPr>
            <a:r>
              <a:rPr lang="en-US" altLang="zh-CN" sz="1400" dirty="0"/>
              <a:t>	private String name;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6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87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TextCode.java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94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 smtClean="0"/>
              <a:t>TextCode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private 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;</a:t>
            </a:r>
          </a:p>
          <a:p>
            <a:pPr>
              <a:buNone/>
            </a:pPr>
            <a:r>
              <a:rPr lang="en-US" altLang="zh-CN" sz="1400" dirty="0"/>
              <a:t>	private String id;</a:t>
            </a:r>
          </a:p>
          <a:p>
            <a:pPr>
              <a:buNone/>
            </a:pPr>
            <a:r>
              <a:rPr lang="en-US" altLang="zh-CN" sz="1400" dirty="0"/>
              <a:t>	private String name;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40166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cn.itcast.entity.dao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 extends _</a:t>
            </a:r>
            <a:r>
              <a:rPr lang="en-US" altLang="zh-CN" sz="1400" dirty="0" err="1">
                <a:solidFill>
                  <a:srgbClr val="00B050"/>
                </a:solidFill>
              </a:rPr>
              <a:t>RootDAO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cn.itcast.entity.dao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 smtClean="0"/>
              <a:t>TextCodeDAO</a:t>
            </a:r>
            <a:r>
              <a:rPr lang="en-US" altLang="zh-CN" sz="1400" dirty="0" smtClean="0"/>
              <a:t> extends </a:t>
            </a:r>
            <a:r>
              <a:rPr lang="en-US" altLang="zh-CN" sz="1400" dirty="0"/>
              <a:t>_</a:t>
            </a:r>
            <a:r>
              <a:rPr lang="en-US" altLang="zh-CN" sz="1400" dirty="0" err="1">
                <a:solidFill>
                  <a:srgbClr val="00B050"/>
                </a:solidFill>
              </a:rPr>
              <a:t>RootDAO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57150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如何学习项目？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25992" y="1475492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i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丫丫体简" pitchFamily="2" charset="-122"/>
                <a:ea typeface="汉仪丫丫体简" pitchFamily="2" charset="-122"/>
              </a:rPr>
              <a:t>主攻方向：业务、设计思路</a:t>
            </a:r>
            <a:endParaRPr lang="zh-CN" altLang="en-US" b="1" i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丫丫体简" pitchFamily="2" charset="-122"/>
              <a:ea typeface="汉仪丫丫体简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80678" y="2667908"/>
            <a:ext cx="6976764" cy="3039861"/>
            <a:chOff x="763588" y="1655763"/>
            <a:chExt cx="7466012" cy="3740150"/>
          </a:xfrm>
        </p:grpSpPr>
        <p:grpSp>
          <p:nvGrpSpPr>
            <p:cNvPr id="138" name="Group 2"/>
            <p:cNvGrpSpPr>
              <a:grpSpLocks/>
            </p:cNvGrpSpPr>
            <p:nvPr/>
          </p:nvGrpSpPr>
          <p:grpSpPr bwMode="auto">
            <a:xfrm>
              <a:off x="6072188" y="1920875"/>
              <a:ext cx="2157412" cy="3425825"/>
              <a:chOff x="642" y="1572"/>
              <a:chExt cx="1359" cy="2158"/>
            </a:xfrm>
          </p:grpSpPr>
          <p:sp>
            <p:nvSpPr>
              <p:cNvPr id="139" name="Freeform 3"/>
              <p:cNvSpPr>
                <a:spLocks/>
              </p:cNvSpPr>
              <p:nvPr/>
            </p:nvSpPr>
            <p:spPr bwMode="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</a:sp3d>
            </p:spPr>
            <p:txBody>
              <a:bodyPr>
                <a:flatTx/>
              </a:bodyPr>
              <a:lstStyle/>
              <a:p>
                <a:pPr>
                  <a:buNone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0" name="Freeform 4"/>
              <p:cNvSpPr>
                <a:spLocks/>
              </p:cNvSpPr>
              <p:nvPr/>
            </p:nvSpPr>
            <p:spPr bwMode="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183 h 341"/>
                  <a:gd name="T2" fmla="*/ 309 w 1348"/>
                  <a:gd name="T3" fmla="*/ 340 h 341"/>
                  <a:gd name="T4" fmla="*/ 670 w 1348"/>
                  <a:gd name="T5" fmla="*/ 225 h 341"/>
                  <a:gd name="T6" fmla="*/ 1042 w 1348"/>
                  <a:gd name="T7" fmla="*/ 9 h 341"/>
                  <a:gd name="T8" fmla="*/ 1348 w 1348"/>
                  <a:gd name="T9" fmla="*/ 165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1" name="Freeform 5"/>
              <p:cNvSpPr>
                <a:spLocks/>
              </p:cNvSpPr>
              <p:nvPr/>
            </p:nvSpPr>
            <p:spPr bwMode="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42" name="Group 6"/>
            <p:cNvGrpSpPr>
              <a:grpSpLocks/>
            </p:cNvGrpSpPr>
            <p:nvPr/>
          </p:nvGrpSpPr>
          <p:grpSpPr bwMode="auto">
            <a:xfrm>
              <a:off x="3427413" y="1920875"/>
              <a:ext cx="2157412" cy="3425825"/>
              <a:chOff x="642" y="1572"/>
              <a:chExt cx="1359" cy="2158"/>
            </a:xfrm>
          </p:grpSpPr>
          <p:sp>
            <p:nvSpPr>
              <p:cNvPr id="143" name="Freeform 7"/>
              <p:cNvSpPr>
                <a:spLocks/>
              </p:cNvSpPr>
              <p:nvPr/>
            </p:nvSpPr>
            <p:spPr bwMode="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</a:sp3d>
            </p:spPr>
            <p:txBody>
              <a:bodyPr>
                <a:flatTx/>
              </a:bodyPr>
              <a:lstStyle/>
              <a:p>
                <a:pPr>
                  <a:buNone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4" name="Freeform 8"/>
              <p:cNvSpPr>
                <a:spLocks/>
              </p:cNvSpPr>
              <p:nvPr/>
            </p:nvSpPr>
            <p:spPr bwMode="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183 h 341"/>
                  <a:gd name="T2" fmla="*/ 309 w 1348"/>
                  <a:gd name="T3" fmla="*/ 340 h 341"/>
                  <a:gd name="T4" fmla="*/ 670 w 1348"/>
                  <a:gd name="T5" fmla="*/ 225 h 341"/>
                  <a:gd name="T6" fmla="*/ 1042 w 1348"/>
                  <a:gd name="T7" fmla="*/ 9 h 341"/>
                  <a:gd name="T8" fmla="*/ 1348 w 1348"/>
                  <a:gd name="T9" fmla="*/ 165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5" name="Freeform 9"/>
              <p:cNvSpPr>
                <a:spLocks/>
              </p:cNvSpPr>
              <p:nvPr/>
            </p:nvSpPr>
            <p:spPr bwMode="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pic>
          <p:nvPicPr>
            <p:cNvPr id="146" name="Picture 10" descr="shadow_1_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773113" y="4849813"/>
              <a:ext cx="2349500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7" name="Group 11"/>
            <p:cNvGrpSpPr>
              <a:grpSpLocks/>
            </p:cNvGrpSpPr>
            <p:nvPr/>
          </p:nvGrpSpPr>
          <p:grpSpPr bwMode="auto">
            <a:xfrm>
              <a:off x="765175" y="1970088"/>
              <a:ext cx="2157413" cy="3425825"/>
              <a:chOff x="642" y="1572"/>
              <a:chExt cx="1359" cy="2158"/>
            </a:xfrm>
          </p:grpSpPr>
          <p:sp>
            <p:nvSpPr>
              <p:cNvPr id="148" name="Freeform 12"/>
              <p:cNvSpPr>
                <a:spLocks/>
              </p:cNvSpPr>
              <p:nvPr/>
            </p:nvSpPr>
            <p:spPr bwMode="gray">
              <a:xfrm>
                <a:off x="642" y="1572"/>
                <a:ext cx="1359" cy="2158"/>
              </a:xfrm>
              <a:custGeom>
                <a:avLst/>
                <a:gdLst/>
                <a:ahLst/>
                <a:cxnLst>
                  <a:cxn ang="0">
                    <a:pos x="0" y="207"/>
                  </a:cxn>
                  <a:cxn ang="0">
                    <a:pos x="1" y="1987"/>
                  </a:cxn>
                  <a:cxn ang="0">
                    <a:pos x="309" y="2154"/>
                  </a:cxn>
                  <a:cxn ang="0">
                    <a:pos x="681" y="2040"/>
                  </a:cxn>
                  <a:cxn ang="0">
                    <a:pos x="999" y="1902"/>
                  </a:cxn>
                  <a:cxn ang="0">
                    <a:pos x="1359" y="2017"/>
                  </a:cxn>
                  <a:cxn ang="0">
                    <a:pos x="1359" y="180"/>
                  </a:cxn>
                  <a:cxn ang="0">
                    <a:pos x="1025" y="21"/>
                  </a:cxn>
                  <a:cxn ang="0">
                    <a:pos x="366" y="378"/>
                  </a:cxn>
                  <a:cxn ang="0">
                    <a:pos x="0" y="207"/>
                  </a:cxn>
                </a:cxnLst>
                <a:rect l="0" t="0" r="r" b="b"/>
                <a:pathLst>
                  <a:path w="1359" h="2158">
                    <a:moveTo>
                      <a:pt x="0" y="207"/>
                    </a:moveTo>
                    <a:cubicBezTo>
                      <a:pt x="0" y="1097"/>
                      <a:pt x="1" y="1987"/>
                      <a:pt x="1" y="1987"/>
                    </a:cubicBezTo>
                    <a:cubicBezTo>
                      <a:pt x="105" y="2151"/>
                      <a:pt x="210" y="2148"/>
                      <a:pt x="309" y="2154"/>
                    </a:cubicBezTo>
                    <a:cubicBezTo>
                      <a:pt x="421" y="2158"/>
                      <a:pt x="576" y="2091"/>
                      <a:pt x="681" y="2040"/>
                    </a:cubicBezTo>
                    <a:cubicBezTo>
                      <a:pt x="786" y="1989"/>
                      <a:pt x="843" y="1908"/>
                      <a:pt x="999" y="1902"/>
                    </a:cubicBezTo>
                    <a:cubicBezTo>
                      <a:pt x="1155" y="1896"/>
                      <a:pt x="1224" y="1908"/>
                      <a:pt x="1359" y="2017"/>
                    </a:cubicBezTo>
                    <a:lnTo>
                      <a:pt x="1359" y="180"/>
                    </a:lnTo>
                    <a:cubicBezTo>
                      <a:pt x="1272" y="72"/>
                      <a:pt x="1219" y="0"/>
                      <a:pt x="1025" y="21"/>
                    </a:cubicBezTo>
                    <a:cubicBezTo>
                      <a:pt x="831" y="42"/>
                      <a:pt x="644" y="378"/>
                      <a:pt x="366" y="378"/>
                    </a:cubicBezTo>
                    <a:cubicBezTo>
                      <a:pt x="88" y="378"/>
                      <a:pt x="87" y="222"/>
                      <a:pt x="0" y="20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round/>
                <a:headEnd/>
                <a:tailEnd/>
              </a:ln>
              <a:effectLst/>
              <a:scene3d>
                <a:camera prst="legacyPerspectiveTop"/>
                <a:lightRig rig="legacyNormal2" dir="t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accent1"/>
                </a:extrusionClr>
              </a:sp3d>
            </p:spPr>
            <p:txBody>
              <a:bodyPr>
                <a:flatTx/>
              </a:bodyPr>
              <a:lstStyle/>
              <a:p>
                <a:pPr>
                  <a:buNone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9" name="Freeform 13"/>
              <p:cNvSpPr>
                <a:spLocks/>
              </p:cNvSpPr>
              <p:nvPr/>
            </p:nvSpPr>
            <p:spPr bwMode="gray">
              <a:xfrm>
                <a:off x="650" y="1576"/>
                <a:ext cx="1348" cy="377"/>
              </a:xfrm>
              <a:custGeom>
                <a:avLst/>
                <a:gdLst>
                  <a:gd name="T0" fmla="*/ 0 w 1348"/>
                  <a:gd name="T1" fmla="*/ 183 h 341"/>
                  <a:gd name="T2" fmla="*/ 309 w 1348"/>
                  <a:gd name="T3" fmla="*/ 340 h 341"/>
                  <a:gd name="T4" fmla="*/ 670 w 1348"/>
                  <a:gd name="T5" fmla="*/ 225 h 341"/>
                  <a:gd name="T6" fmla="*/ 1042 w 1348"/>
                  <a:gd name="T7" fmla="*/ 9 h 341"/>
                  <a:gd name="T8" fmla="*/ 1348 w 1348"/>
                  <a:gd name="T9" fmla="*/ 165 h 3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8"/>
                  <a:gd name="T16" fmla="*/ 0 h 341"/>
                  <a:gd name="T17" fmla="*/ 1348 w 1348"/>
                  <a:gd name="T18" fmla="*/ 341 h 3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8" h="341">
                    <a:moveTo>
                      <a:pt x="0" y="183"/>
                    </a:moveTo>
                    <a:cubicBezTo>
                      <a:pt x="84" y="205"/>
                      <a:pt x="78" y="326"/>
                      <a:pt x="309" y="340"/>
                    </a:cubicBezTo>
                    <a:cubicBezTo>
                      <a:pt x="421" y="341"/>
                      <a:pt x="563" y="306"/>
                      <a:pt x="670" y="225"/>
                    </a:cubicBezTo>
                    <a:cubicBezTo>
                      <a:pt x="777" y="144"/>
                      <a:pt x="932" y="17"/>
                      <a:pt x="1042" y="9"/>
                    </a:cubicBezTo>
                    <a:cubicBezTo>
                      <a:pt x="1237" y="0"/>
                      <a:pt x="1300" y="105"/>
                      <a:pt x="1348" y="165"/>
                    </a:cubicBezTo>
                  </a:path>
                </a:pathLst>
              </a:custGeom>
              <a:noFill/>
              <a:ln w="9525">
                <a:solidFill>
                  <a:srgbClr val="FFFFFF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0" name="Freeform 14"/>
              <p:cNvSpPr>
                <a:spLocks/>
              </p:cNvSpPr>
              <p:nvPr/>
            </p:nvSpPr>
            <p:spPr bwMode="gray">
              <a:xfrm>
                <a:off x="653" y="3473"/>
                <a:ext cx="1345" cy="255"/>
              </a:xfrm>
              <a:custGeom>
                <a:avLst/>
                <a:gdLst>
                  <a:gd name="T0" fmla="*/ 1345 w 1345"/>
                  <a:gd name="T1" fmla="*/ 118 h 255"/>
                  <a:gd name="T2" fmla="*/ 1015 w 1345"/>
                  <a:gd name="T3" fmla="*/ 1 h 255"/>
                  <a:gd name="T4" fmla="*/ 718 w 1345"/>
                  <a:gd name="T5" fmla="*/ 112 h 255"/>
                  <a:gd name="T6" fmla="*/ 295 w 1345"/>
                  <a:gd name="T7" fmla="*/ 253 h 255"/>
                  <a:gd name="T8" fmla="*/ 0 w 1345"/>
                  <a:gd name="T9" fmla="*/ 102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255"/>
                  <a:gd name="T17" fmla="*/ 1345 w 1345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255">
                    <a:moveTo>
                      <a:pt x="1345" y="118"/>
                    </a:moveTo>
                    <a:cubicBezTo>
                      <a:pt x="1288" y="64"/>
                      <a:pt x="1246" y="17"/>
                      <a:pt x="1015" y="1"/>
                    </a:cubicBezTo>
                    <a:cubicBezTo>
                      <a:pt x="903" y="0"/>
                      <a:pt x="826" y="55"/>
                      <a:pt x="718" y="112"/>
                    </a:cubicBezTo>
                    <a:cubicBezTo>
                      <a:pt x="610" y="169"/>
                      <a:pt x="479" y="255"/>
                      <a:pt x="295" y="253"/>
                    </a:cubicBezTo>
                    <a:cubicBezTo>
                      <a:pt x="111" y="251"/>
                      <a:pt x="73" y="201"/>
                      <a:pt x="0" y="102"/>
                    </a:cubicBezTo>
                  </a:path>
                </a:pathLst>
              </a:custGeom>
              <a:noFill/>
              <a:ln w="9525">
                <a:solidFill>
                  <a:srgbClr val="000000">
                    <a:alpha val="30196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>
                  <a:buNone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51" name="Text Box 15"/>
            <p:cNvSpPr txBox="1">
              <a:spLocks noChangeArrowheads="1"/>
            </p:cNvSpPr>
            <p:nvPr/>
          </p:nvSpPr>
          <p:spPr bwMode="gray">
            <a:xfrm>
              <a:off x="763588" y="3532189"/>
              <a:ext cx="2133600" cy="1359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indent="0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成立项目组、分工合作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需求</a:t>
              </a: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调研、设计、编码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交付客户，上线运行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lnSpc>
                  <a:spcPct val="80000"/>
                </a:lnSpc>
                <a:spcBef>
                  <a:spcPct val="50000"/>
                </a:spcBef>
                <a:buNone/>
              </a:pPr>
              <a:r>
                <a:rPr lang="zh-CN" altLang="en-US" sz="1400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维护</a:t>
              </a:r>
              <a:endPara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 Box 16"/>
            <p:cNvSpPr txBox="1">
              <a:spLocks noChangeArrowheads="1"/>
            </p:cNvSpPr>
            <p:nvPr/>
          </p:nvSpPr>
          <p:spPr bwMode="gray">
            <a:xfrm>
              <a:off x="6072188" y="3460750"/>
              <a:ext cx="2133600" cy="1677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marL="0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如何将用户的需求转化为数据库表和代码实现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indent="0" eaLnBrk="1" hangingPunct="1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如何优化设计，以最小的代价得到最高的运行和开发效率。同时业务逻辑清晰简洁。</a:t>
              </a:r>
              <a:endPara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 Box 17"/>
            <p:cNvSpPr txBox="1">
              <a:spLocks noChangeArrowheads="1"/>
            </p:cNvSpPr>
            <p:nvPr/>
          </p:nvSpPr>
          <p:spPr bwMode="gray">
            <a:xfrm>
              <a:off x="950913" y="2660649"/>
              <a:ext cx="1749425" cy="386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项目开发流程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4" name="Group 19"/>
            <p:cNvGrpSpPr>
              <a:grpSpLocks/>
            </p:cNvGrpSpPr>
            <p:nvPr/>
          </p:nvGrpSpPr>
          <p:grpSpPr bwMode="auto">
            <a:xfrm>
              <a:off x="960438" y="1711325"/>
              <a:ext cx="720725" cy="822325"/>
              <a:chOff x="192" y="1917"/>
              <a:chExt cx="1042" cy="1102"/>
            </a:xfrm>
          </p:grpSpPr>
          <p:grpSp>
            <p:nvGrpSpPr>
              <p:cNvPr id="155" name="Group 20"/>
              <p:cNvGrpSpPr>
                <a:grpSpLocks/>
              </p:cNvGrpSpPr>
              <p:nvPr/>
            </p:nvGrpSpPr>
            <p:grpSpPr bwMode="auto">
              <a:xfrm>
                <a:off x="192" y="1917"/>
                <a:ext cx="1042" cy="1102"/>
                <a:chOff x="192" y="1917"/>
                <a:chExt cx="1042" cy="1102"/>
              </a:xfrm>
            </p:grpSpPr>
            <p:pic>
              <p:nvPicPr>
                <p:cNvPr id="157" name="Picture 21" descr="light_shadow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91" y="2781"/>
                  <a:ext cx="858" cy="2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58" name="Picture 22" descr="circuler_1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192" y="1917"/>
                  <a:ext cx="1042" cy="101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59" name="Oval 23"/>
                <p:cNvSpPr>
                  <a:spLocks noChangeArrowheads="1"/>
                </p:cNvSpPr>
                <p:nvPr/>
              </p:nvSpPr>
              <p:spPr bwMode="gray">
                <a:xfrm>
                  <a:off x="192" y="1917"/>
                  <a:ext cx="1035" cy="101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1">
                        <a:alpha val="55000"/>
                      </a:schemeClr>
                    </a:gs>
                    <a:gs pos="100000">
                      <a:schemeClr val="accent1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56" name="Picture 24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96" y="1927"/>
                <a:ext cx="823" cy="3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0" name="WordArt 25"/>
            <p:cNvSpPr>
              <a:spLocks noChangeArrowheads="1" noChangeShapeType="1" noTextEdit="1"/>
            </p:cNvSpPr>
            <p:nvPr/>
          </p:nvSpPr>
          <p:spPr bwMode="gray">
            <a:xfrm>
              <a:off x="1052513" y="1898650"/>
              <a:ext cx="520700" cy="4206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zh-CN" sz="3600" i="1" kern="10" dirty="0">
                  <a:solidFill>
                    <a:srgbClr val="FCFCFC">
                      <a:alpha val="79999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3600" i="1" kern="10">
                <a:solidFill>
                  <a:srgbClr val="FCFCFC">
                    <a:alpha val="79999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6"/>
            <p:cNvSpPr>
              <a:spLocks noChangeShapeType="1"/>
            </p:cNvSpPr>
            <p:nvPr/>
          </p:nvSpPr>
          <p:spPr bwMode="gray">
            <a:xfrm>
              <a:off x="881063" y="3343275"/>
              <a:ext cx="1916112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buNone/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 Box 27"/>
            <p:cNvSpPr txBox="1">
              <a:spLocks noChangeArrowheads="1"/>
            </p:cNvSpPr>
            <p:nvPr/>
          </p:nvSpPr>
          <p:spPr bwMode="gray">
            <a:xfrm>
              <a:off x="3614738" y="2640012"/>
              <a:ext cx="1749425" cy="386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业务需求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63" name="Group 28"/>
            <p:cNvGrpSpPr>
              <a:grpSpLocks/>
            </p:cNvGrpSpPr>
            <p:nvPr/>
          </p:nvGrpSpPr>
          <p:grpSpPr bwMode="auto">
            <a:xfrm>
              <a:off x="3575050" y="1655763"/>
              <a:ext cx="739775" cy="822325"/>
              <a:chOff x="2608" y="1076"/>
              <a:chExt cx="466" cy="518"/>
            </a:xfrm>
          </p:grpSpPr>
          <p:grpSp>
            <p:nvGrpSpPr>
              <p:cNvPr id="164" name="Group 29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166" name="Picture 30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7" name="Picture 31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8" name="Oval 32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accent2">
                        <a:alpha val="55000"/>
                      </a:schemeClr>
                    </a:gs>
                    <a:gs pos="100000">
                      <a:schemeClr val="accent2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65" name="Picture 33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9" name="WordArt 34"/>
            <p:cNvSpPr>
              <a:spLocks noChangeArrowheads="1" noChangeShapeType="1" noTextEdit="1"/>
            </p:cNvSpPr>
            <p:nvPr/>
          </p:nvSpPr>
          <p:spPr bwMode="gray">
            <a:xfrm>
              <a:off x="3687763" y="1830388"/>
              <a:ext cx="530225" cy="4206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zh-CN" sz="3600" i="1" kern="10" dirty="0">
                  <a:solidFill>
                    <a:srgbClr val="FCFCFC">
                      <a:alpha val="79999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3600" i="1" kern="10">
                <a:solidFill>
                  <a:srgbClr val="FCFCFC">
                    <a:alpha val="79999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35"/>
            <p:cNvSpPr>
              <a:spLocks noChangeShapeType="1"/>
            </p:cNvSpPr>
            <p:nvPr/>
          </p:nvSpPr>
          <p:spPr bwMode="gray">
            <a:xfrm>
              <a:off x="3514725" y="3311525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buNone/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 Box 36"/>
            <p:cNvSpPr txBox="1">
              <a:spLocks noChangeArrowheads="1"/>
            </p:cNvSpPr>
            <p:nvPr/>
          </p:nvSpPr>
          <p:spPr bwMode="gray">
            <a:xfrm>
              <a:off x="6303963" y="2646362"/>
              <a:ext cx="1749425" cy="386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None/>
              </a:pPr>
              <a:r>
                <a:rPr lang="zh-CN" altLang="en-US" sz="16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设计思路</a:t>
              </a:r>
              <a:endParaRPr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2" name="Picture 37" descr="Picture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334125" y="1679575"/>
              <a:ext cx="569913" cy="268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3" name="Line 38"/>
            <p:cNvSpPr>
              <a:spLocks noChangeShapeType="1"/>
            </p:cNvSpPr>
            <p:nvPr/>
          </p:nvSpPr>
          <p:spPr bwMode="gray">
            <a:xfrm>
              <a:off x="6203950" y="3308350"/>
              <a:ext cx="1916113" cy="0"/>
            </a:xfrm>
            <a:prstGeom prst="line">
              <a:avLst/>
            </a:prstGeom>
            <a:noFill/>
            <a:ln w="12700" cap="rnd">
              <a:solidFill>
                <a:srgbClr val="FFFFFF">
                  <a:alpha val="50000"/>
                </a:srgbClr>
              </a:solidFill>
              <a:prstDash val="sysDot"/>
              <a:round/>
              <a:headEnd/>
              <a:tailEnd/>
            </a:ln>
            <a:effectLst>
              <a:outerShdw dist="28398" dir="20006097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buNone/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Rectangle 39"/>
            <p:cNvSpPr>
              <a:spLocks noChangeArrowheads="1"/>
            </p:cNvSpPr>
            <p:nvPr/>
          </p:nvSpPr>
          <p:spPr bwMode="gray">
            <a:xfrm>
              <a:off x="3503613" y="3446463"/>
              <a:ext cx="1998662" cy="1173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buClr>
                  <a:srgbClr val="D7181F"/>
                </a:buClr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物流行业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20000"/>
                </a:lnSpc>
                <a:buClr>
                  <a:srgbClr val="D7181F"/>
                </a:buClr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出口贸易</a:t>
              </a:r>
              <a:endParaRPr lang="en-US" altLang="zh-CN" sz="1400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eaLnBrk="0" hangingPunct="0">
                <a:lnSpc>
                  <a:spcPct val="120000"/>
                </a:lnSpc>
                <a:buClr>
                  <a:srgbClr val="D7181F"/>
                </a:buClr>
                <a:buNone/>
              </a:pPr>
              <a:r>
                <a:rPr lang="zh-CN" altLang="en-US" sz="1400" dirty="0" smtClean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货运管理</a:t>
              </a:r>
              <a:endParaRPr lang="en-US" altLang="zh-CN" sz="1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75" name="Group 40"/>
            <p:cNvGrpSpPr>
              <a:grpSpLocks/>
            </p:cNvGrpSpPr>
            <p:nvPr/>
          </p:nvGrpSpPr>
          <p:grpSpPr bwMode="auto">
            <a:xfrm>
              <a:off x="6221413" y="1666875"/>
              <a:ext cx="739775" cy="822325"/>
              <a:chOff x="2608" y="1076"/>
              <a:chExt cx="466" cy="518"/>
            </a:xfrm>
          </p:grpSpPr>
          <p:grpSp>
            <p:nvGrpSpPr>
              <p:cNvPr id="176" name="Group 41"/>
              <p:cNvGrpSpPr>
                <a:grpSpLocks/>
              </p:cNvGrpSpPr>
              <p:nvPr/>
            </p:nvGrpSpPr>
            <p:grpSpPr bwMode="auto">
              <a:xfrm>
                <a:off x="2608" y="1076"/>
                <a:ext cx="466" cy="518"/>
                <a:chOff x="2608" y="1076"/>
                <a:chExt cx="466" cy="518"/>
              </a:xfrm>
            </p:grpSpPr>
            <p:pic>
              <p:nvPicPr>
                <p:cNvPr id="178" name="Picture 42" descr="light_shadow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78000" contrast="-78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52" y="1482"/>
                  <a:ext cx="384" cy="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79" name="Picture 43" descr="circuler_1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gray">
                <a:xfrm>
                  <a:off x="2608" y="1076"/>
                  <a:ext cx="466" cy="4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0" name="Oval 44"/>
                <p:cNvSpPr>
                  <a:spLocks noChangeArrowheads="1"/>
                </p:cNvSpPr>
                <p:nvPr/>
              </p:nvSpPr>
              <p:spPr bwMode="gray">
                <a:xfrm>
                  <a:off x="2608" y="1076"/>
                  <a:ext cx="463" cy="47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  <a:gs pos="50000">
                      <a:schemeClr val="hlink">
                        <a:alpha val="55000"/>
                      </a:schemeClr>
                    </a:gs>
                    <a:gs pos="100000">
                      <a:schemeClr val="hlink">
                        <a:gamma/>
                        <a:shade val="46275"/>
                        <a:invGamma/>
                        <a:alpha val="89999"/>
                      </a:schemeClr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  <a:defRPr/>
                  </a:pPr>
                  <a:endParaRPr lang="zh-CN" altLang="en-US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pic>
            <p:nvPicPr>
              <p:cNvPr id="177" name="Picture 45" descr="Picture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gray">
              <a:xfrm>
                <a:off x="2665" y="1081"/>
                <a:ext cx="359" cy="1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81" name="WordArt 46"/>
            <p:cNvSpPr>
              <a:spLocks noChangeArrowheads="1" noChangeShapeType="1" noTextEdit="1"/>
            </p:cNvSpPr>
            <p:nvPr/>
          </p:nvSpPr>
          <p:spPr bwMode="gray">
            <a:xfrm>
              <a:off x="6345238" y="1846263"/>
              <a:ext cx="530225" cy="420687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zh-CN" sz="3600" i="1" kern="10" dirty="0">
                  <a:solidFill>
                    <a:srgbClr val="FCFCFC">
                      <a:alpha val="79999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3600" i="1" kern="10">
                <a:solidFill>
                  <a:srgbClr val="FCFCFC">
                    <a:alpha val="79999"/>
                  </a:srgb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577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、声明：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i="1" dirty="0" smtClean="0"/>
              <a:t>hibernate.cfg.xml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&lt;mapping resource=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cn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itcast</a:t>
            </a:r>
            <a:r>
              <a:rPr lang="en-US" altLang="zh-CN" sz="1400" i="1" dirty="0"/>
              <a:t>/entity/ClassCode.hbm.xml" /&gt;</a:t>
            </a:r>
          </a:p>
          <a:p>
            <a:pPr>
              <a:buNone/>
            </a:pPr>
            <a:r>
              <a:rPr lang="en-US" altLang="zh-CN" sz="1400" dirty="0"/>
              <a:t>&lt;mapping resource=</a:t>
            </a:r>
            <a:r>
              <a:rPr lang="en-US" altLang="zh-CN" sz="1400" i="1" dirty="0"/>
              <a:t>"</a:t>
            </a:r>
            <a:r>
              <a:rPr lang="en-US" altLang="zh-CN" sz="1400" i="1" dirty="0" err="1" smtClean="0"/>
              <a:t>cn</a:t>
            </a:r>
            <a:r>
              <a:rPr lang="en-US" altLang="zh-CN" sz="1400" i="1" dirty="0" smtClean="0"/>
              <a:t>/</a:t>
            </a:r>
            <a:r>
              <a:rPr lang="en-US" altLang="zh-CN" sz="1400" i="1" dirty="0" err="1" smtClean="0"/>
              <a:t>itcast</a:t>
            </a:r>
            <a:r>
              <a:rPr lang="en-US" altLang="zh-CN" sz="1400" i="1" dirty="0" smtClean="0"/>
              <a:t>/entity/TextCode.hbm.xml</a:t>
            </a:r>
            <a:r>
              <a:rPr lang="en-US" altLang="zh-CN" sz="1400" i="1" dirty="0"/>
              <a:t>" /&gt;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b="1" i="1" dirty="0" smtClean="0"/>
              <a:t>beans.xml</a:t>
            </a:r>
            <a:endParaRPr lang="en-US" altLang="zh-CN" sz="1400" b="1" i="1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daoClassCode</a:t>
            </a:r>
            <a:r>
              <a:rPr lang="en-US" altLang="zh-CN" sz="1400" i="1" dirty="0"/>
              <a:t>" class="</a:t>
            </a:r>
            <a:r>
              <a:rPr lang="en-US" altLang="zh-CN" sz="1400" i="1" dirty="0" err="1"/>
              <a:t>cn.itcast.entity.dao.ClassCodeDAO</a:t>
            </a:r>
            <a:r>
              <a:rPr lang="en-US" altLang="zh-CN" sz="1400" i="1" dirty="0"/>
              <a:t>" </a:t>
            </a:r>
            <a:r>
              <a:rPr lang="en-US" altLang="zh-CN" sz="1400" i="1" dirty="0" err="1">
                <a:solidFill>
                  <a:srgbClr val="00B050"/>
                </a:solidFill>
              </a:rPr>
              <a:t>autowire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byName</a:t>
            </a:r>
            <a:r>
              <a:rPr lang="en-US" altLang="zh-CN" sz="1400" i="1" dirty="0"/>
              <a:t>"/&gt;</a:t>
            </a:r>
          </a:p>
          <a:p>
            <a:pPr>
              <a:buNone/>
            </a:pPr>
            <a:r>
              <a:rPr lang="en-US" altLang="zh-CN" sz="1400" dirty="0"/>
              <a:t>&lt;bean id=</a:t>
            </a:r>
            <a:r>
              <a:rPr lang="en-US" altLang="zh-CN" sz="1400" i="1" dirty="0"/>
              <a:t>"</a:t>
            </a:r>
            <a:r>
              <a:rPr lang="en-US" altLang="zh-CN" sz="1400" i="1" dirty="0" err="1" smtClean="0"/>
              <a:t>daoTextCode</a:t>
            </a:r>
            <a:r>
              <a:rPr lang="en-US" altLang="zh-CN" sz="1400" i="1" dirty="0"/>
              <a:t>" class="</a:t>
            </a:r>
            <a:r>
              <a:rPr lang="en-US" altLang="zh-CN" sz="1400" i="1" dirty="0" err="1" smtClean="0"/>
              <a:t>cn.itcast.entity.dao.TextCodeDAO</a:t>
            </a:r>
            <a:r>
              <a:rPr lang="en-US" altLang="zh-CN" sz="1400" i="1" dirty="0"/>
              <a:t>" </a:t>
            </a:r>
            <a:r>
              <a:rPr lang="en-US" altLang="zh-CN" sz="1400" i="1" dirty="0" err="1"/>
              <a:t>autowire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byName</a:t>
            </a:r>
            <a:r>
              <a:rPr lang="en-US" altLang="zh-CN" sz="1400" i="1" dirty="0"/>
              <a:t>"/&gt;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41052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：列表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/>
              <a:t>建立包路径：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cn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itcast</a:t>
            </a:r>
            <a:r>
              <a:rPr lang="en-US" altLang="zh-CN" sz="1400" dirty="0" smtClean="0"/>
              <a:t>\web\struts2\</a:t>
            </a:r>
            <a:r>
              <a:rPr lang="en-US" altLang="zh-CN" sz="1400" dirty="0" err="1" smtClean="0"/>
              <a:t>baseinfo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classcode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cn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itcast</a:t>
            </a:r>
            <a:r>
              <a:rPr lang="en-US" altLang="zh-CN" sz="1400" dirty="0" smtClean="0"/>
              <a:t>\web\struts2\</a:t>
            </a:r>
            <a:r>
              <a:rPr lang="en-US" altLang="zh-CN" sz="1400" dirty="0" err="1" smtClean="0"/>
              <a:t>baseinfo</a:t>
            </a:r>
            <a:r>
              <a:rPr lang="en-US" altLang="zh-CN" sz="1400" dirty="0" smtClean="0"/>
              <a:t>\</a:t>
            </a:r>
            <a:r>
              <a:rPr lang="en-US" altLang="zh-CN" sz="1400" dirty="0" err="1" smtClean="0"/>
              <a:t>textcode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ClassCodeAction</a:t>
            </a:r>
            <a:r>
              <a:rPr lang="en-US" altLang="zh-CN" sz="1400" dirty="0"/>
              <a:t> extends _BaseStruts2Action implements </a:t>
            </a:r>
            <a:r>
              <a:rPr lang="en-US" altLang="zh-CN" sz="1400" dirty="0" err="1">
                <a:solidFill>
                  <a:srgbClr val="00B050"/>
                </a:solidFill>
              </a:rPr>
              <a:t>ModelDriven</a:t>
            </a: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&gt;</a:t>
            </a:r>
            <a:r>
              <a:rPr lang="en-US" altLang="zh-CN" sz="1400" dirty="0"/>
              <a:t> 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private 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 model = new 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public 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getModel</a:t>
            </a:r>
            <a:r>
              <a:rPr lang="en-US" altLang="zh-CN" sz="1400" dirty="0">
                <a:solidFill>
                  <a:srgbClr val="00B050"/>
                </a:solidFill>
              </a:rPr>
              <a:t>() 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return model;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public String list(){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ClassCodeDAO</a:t>
            </a:r>
            <a:r>
              <a:rPr lang="en-US" altLang="zh-CN" sz="1400" dirty="0">
                <a:solidFill>
                  <a:srgbClr val="00B050"/>
                </a:solidFill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</a:rPr>
              <a:t>oDao</a:t>
            </a:r>
            <a:r>
              <a:rPr lang="en-US" altLang="zh-CN" sz="1400" dirty="0">
                <a:solidFill>
                  <a:srgbClr val="00B050"/>
                </a:solidFill>
              </a:rPr>
              <a:t> = (</a:t>
            </a:r>
            <a:r>
              <a:rPr lang="en-US" altLang="zh-CN" sz="1400" dirty="0" err="1">
                <a:solidFill>
                  <a:srgbClr val="00B050"/>
                </a:solidFill>
              </a:rPr>
              <a:t>ClassCodeDAO</a:t>
            </a:r>
            <a:r>
              <a:rPr lang="en-US" altLang="zh-CN" sz="1400" dirty="0">
                <a:solidFill>
                  <a:srgbClr val="00B050"/>
                </a:solidFill>
              </a:rPr>
              <a:t>) </a:t>
            </a:r>
            <a:r>
              <a:rPr lang="en-US" altLang="zh-CN" sz="1400" dirty="0" err="1">
                <a:solidFill>
                  <a:srgbClr val="00B050"/>
                </a:solidFill>
              </a:rPr>
              <a:t>this.getDao</a:t>
            </a:r>
            <a:r>
              <a:rPr lang="en-US" altLang="zh-CN" sz="1400" dirty="0">
                <a:solidFill>
                  <a:srgbClr val="00B050"/>
                </a:solidFill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</a:rPr>
              <a:t>daoClassCode</a:t>
            </a:r>
            <a:r>
              <a:rPr lang="en-US" altLang="zh-CN" sz="1400" dirty="0">
                <a:solidFill>
                  <a:srgbClr val="00B050"/>
                </a:solidFill>
              </a:rPr>
              <a:t>");</a:t>
            </a:r>
          </a:p>
          <a:p>
            <a:pPr>
              <a:buNone/>
            </a:pPr>
            <a:r>
              <a:rPr lang="en-US" altLang="zh-CN" sz="1400" dirty="0"/>
              <a:t>		List&lt;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oDao.find</a:t>
            </a:r>
            <a:r>
              <a:rPr lang="en-US" altLang="zh-CN" sz="1400" dirty="0"/>
              <a:t>("from 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 o");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ActionContext.getContext</a:t>
            </a:r>
            <a:r>
              <a:rPr lang="en-US" altLang="zh-CN" sz="1400" dirty="0">
                <a:solidFill>
                  <a:srgbClr val="00B050"/>
                </a:solidFill>
              </a:rPr>
              <a:t>().put("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</a:rPr>
              <a:t>", 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return "</a:t>
            </a:r>
            <a:r>
              <a:rPr lang="en-US" altLang="zh-CN" sz="1400" dirty="0" err="1"/>
              <a:t>plist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6804248" y="2328758"/>
            <a:ext cx="1980220" cy="72335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7811"/>
              <a:gd name="adj6" fmla="val -54846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Struts2</a:t>
            </a:r>
            <a:r>
              <a:rPr kumimoji="0" lang="en-US" altLang="zh-CN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0" lang="en-US" altLang="zh-CN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ModelDriven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46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：保存，删除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保存</a:t>
            </a:r>
          </a:p>
          <a:p>
            <a:pPr>
              <a:buNone/>
            </a:pPr>
            <a:r>
              <a:rPr lang="en-US" altLang="zh-CN" sz="1400" dirty="0"/>
              <a:t>public String save(){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daoClassCode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oDao.</a:t>
            </a:r>
            <a:r>
              <a:rPr lang="en-US" altLang="zh-CN" sz="1400" dirty="0" err="1">
                <a:solidFill>
                  <a:srgbClr val="00B050"/>
                </a:solidFill>
              </a:rPr>
              <a:t>saveOrUpdate</a:t>
            </a:r>
            <a:r>
              <a:rPr lang="en-US" altLang="zh-CN" sz="1400" dirty="0">
                <a:solidFill>
                  <a:srgbClr val="00B050"/>
                </a:solidFill>
              </a:rPr>
              <a:t>(</a:t>
            </a:r>
            <a:r>
              <a:rPr lang="en-US" altLang="zh-CN" sz="1400" dirty="0"/>
              <a:t>model);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删除一条</a:t>
            </a:r>
          </a:p>
          <a:p>
            <a:pPr>
              <a:buNone/>
            </a:pPr>
            <a:r>
              <a:rPr lang="en-US" altLang="zh-CN" sz="1400" dirty="0"/>
              <a:t>public String delete(){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daoClassCode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oDao.</a:t>
            </a:r>
            <a:r>
              <a:rPr lang="en-US" altLang="zh-CN" sz="1400" dirty="0" err="1">
                <a:solidFill>
                  <a:srgbClr val="00B050"/>
                </a:solidFill>
              </a:rPr>
              <a:t>delete</a:t>
            </a:r>
            <a:r>
              <a:rPr lang="en-US" altLang="zh-CN" sz="1400" dirty="0"/>
              <a:t>( </a:t>
            </a:r>
            <a:r>
              <a:rPr lang="en-US" altLang="zh-CN" sz="1400" dirty="0" err="1"/>
              <a:t>model.getId</a:t>
            </a:r>
            <a:r>
              <a:rPr lang="en-US" altLang="zh-CN" sz="1400" dirty="0"/>
              <a:t>(), </a:t>
            </a:r>
            <a:r>
              <a:rPr lang="en-US" altLang="zh-CN" sz="1400" dirty="0" err="1"/>
              <a:t>ClassCode.class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135619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系统代码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为什么保存、修改后不返回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页面而返回的是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为了准备列表的数据，可以直接返回页面，那样列表页面就没有数据可供显示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public String list(){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/>
              <a:t>plist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String save(){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String delete(){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注意：如果对</a:t>
            </a:r>
            <a:r>
              <a:rPr lang="en-US" altLang="zh-CN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进行拦截控制，那最好不直接调用，因为内部调用，拦截器无法发挥作用。</a:t>
            </a:r>
            <a:endParaRPr lang="en-US" altLang="zh-CN" sz="1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7044660" y="1458884"/>
            <a:ext cx="14157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注意应用场景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81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：转向方法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</a:rPr>
              <a:t>方法命名规则：</a:t>
            </a:r>
            <a:r>
              <a:rPr lang="en-US" altLang="zh-CN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to+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动作；转向页面命名规则： 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p+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动作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转向新增页面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>
                <a:solidFill>
                  <a:srgbClr val="00B050"/>
                </a:solidFill>
              </a:rPr>
              <a:t>pcreate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转向修改页面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toupdate</a:t>
            </a:r>
            <a:r>
              <a:rPr lang="en-US" altLang="zh-CN" sz="1400" dirty="0" smtClean="0"/>
              <a:t>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rgbClr val="00B050"/>
                </a:solidFill>
              </a:rPr>
              <a:t>//</a:t>
            </a:r>
            <a:r>
              <a:rPr lang="zh-CN" altLang="en-US" sz="1400" dirty="0" smtClean="0">
                <a:solidFill>
                  <a:srgbClr val="00B050"/>
                </a:solidFill>
              </a:rPr>
              <a:t>准备数据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ClassCodeDAO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oDao</a:t>
            </a:r>
            <a:r>
              <a:rPr lang="en-US" altLang="zh-CN" sz="1400" dirty="0" smtClean="0"/>
              <a:t> = (</a:t>
            </a:r>
            <a:r>
              <a:rPr lang="en-US" altLang="zh-CN" sz="1400" dirty="0" err="1" smtClean="0"/>
              <a:t>ClassCodeDAO</a:t>
            </a:r>
            <a:r>
              <a:rPr lang="en-US" altLang="zh-CN" sz="1400" dirty="0" smtClean="0"/>
              <a:t>) </a:t>
            </a:r>
            <a:r>
              <a:rPr lang="en-US" altLang="zh-CN" sz="1400" dirty="0" err="1" smtClean="0"/>
              <a:t>this.getDao</a:t>
            </a:r>
            <a:r>
              <a:rPr lang="en-US" altLang="zh-CN" sz="1400" dirty="0" smtClean="0"/>
              <a:t>("</a:t>
            </a:r>
            <a:r>
              <a:rPr lang="en-US" altLang="zh-CN" sz="1400" dirty="0" err="1" smtClean="0"/>
              <a:t>daoClassCode</a:t>
            </a:r>
            <a:r>
              <a:rPr lang="en-US" altLang="zh-CN" sz="1400" dirty="0" smtClean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  = (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oDao.get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ClassCode.class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model.getId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ActionContext.getContext</a:t>
            </a:r>
            <a:r>
              <a:rPr lang="en-US" altLang="zh-CN" sz="1400" dirty="0">
                <a:solidFill>
                  <a:srgbClr val="00B050"/>
                </a:solidFill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</a:rPr>
              <a:t>getValueStack</a:t>
            </a:r>
            <a:r>
              <a:rPr lang="en-US" altLang="zh-CN" sz="1400" dirty="0">
                <a:solidFill>
                  <a:srgbClr val="00B050"/>
                </a:solidFill>
              </a:rPr>
              <a:t>().push(</a:t>
            </a:r>
            <a:r>
              <a:rPr lang="en-US" altLang="zh-CN" sz="1400" dirty="0" err="1">
                <a:solidFill>
                  <a:srgbClr val="00B050"/>
                </a:solidFill>
              </a:rPr>
              <a:t>obj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>
                <a:solidFill>
                  <a:srgbClr val="00B050"/>
                </a:solidFill>
              </a:rPr>
              <a:t>pupdate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</p:txBody>
      </p:sp>
      <p:sp>
        <p:nvSpPr>
          <p:cNvPr id="4" name="线形标注 1 3"/>
          <p:cNvSpPr/>
          <p:nvPr/>
        </p:nvSpPr>
        <p:spPr bwMode="auto">
          <a:xfrm>
            <a:off x="3419872" y="3068960"/>
            <a:ext cx="5473624" cy="792088"/>
          </a:xfrm>
          <a:prstGeom prst="borderCallout1">
            <a:avLst>
              <a:gd name="adj1" fmla="val 10789"/>
              <a:gd name="adj2" fmla="val -3813"/>
              <a:gd name="adj3" fmla="val 50798"/>
              <a:gd name="adj4" fmla="val -10650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altLang="zh-CN" sz="1200" dirty="0"/>
              <a:t>&lt;result name="</a:t>
            </a:r>
            <a:r>
              <a:rPr lang="en-US" altLang="zh-CN" sz="1200" dirty="0" err="1"/>
              <a:t>plist</a:t>
            </a:r>
            <a:r>
              <a:rPr lang="en-US" altLang="zh-CN" sz="1200" dirty="0"/>
              <a:t>"&gt;/</a:t>
            </a:r>
            <a:r>
              <a:rPr lang="en-US" altLang="zh-CN" sz="1200" dirty="0" err="1"/>
              <a:t>baseinfo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classcode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jClassCodeList.jsp</a:t>
            </a:r>
            <a:r>
              <a:rPr lang="en-US" altLang="zh-CN" sz="1200" dirty="0"/>
              <a:t>&lt;/result&gt;</a:t>
            </a:r>
          </a:p>
          <a:p>
            <a:pPr>
              <a:buNone/>
            </a:pPr>
            <a:r>
              <a:rPr lang="en-US" altLang="zh-CN" sz="1200" dirty="0"/>
              <a:t>&lt;result name="</a:t>
            </a:r>
            <a:r>
              <a:rPr lang="en-US" altLang="zh-CN" sz="1200" dirty="0" err="1"/>
              <a:t>pcreate</a:t>
            </a:r>
            <a:r>
              <a:rPr lang="en-US" altLang="zh-CN" sz="1200" dirty="0"/>
              <a:t>"&gt;/</a:t>
            </a:r>
            <a:r>
              <a:rPr lang="en-US" altLang="zh-CN" sz="1200" dirty="0" err="1"/>
              <a:t>baseinfo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classcode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jClassCodeCreate.jsp</a:t>
            </a:r>
            <a:r>
              <a:rPr lang="en-US" altLang="zh-CN" sz="1200" dirty="0"/>
              <a:t>&lt;/result&gt;</a:t>
            </a:r>
          </a:p>
          <a:p>
            <a:pPr>
              <a:buNone/>
            </a:pPr>
            <a:r>
              <a:rPr lang="en-US" altLang="zh-CN" sz="1200" dirty="0"/>
              <a:t>&lt;result name="</a:t>
            </a:r>
            <a:r>
              <a:rPr lang="en-US" altLang="zh-CN" sz="1200" dirty="0" err="1"/>
              <a:t>pupdate</a:t>
            </a:r>
            <a:r>
              <a:rPr lang="en-US" altLang="zh-CN" sz="1200" dirty="0"/>
              <a:t>"&gt;/</a:t>
            </a:r>
            <a:r>
              <a:rPr lang="en-US" altLang="zh-CN" sz="1200" dirty="0" err="1"/>
              <a:t>baseinfo</a:t>
            </a:r>
            <a:r>
              <a:rPr lang="en-US" altLang="zh-CN" sz="1200" dirty="0"/>
              <a:t>/</a:t>
            </a:r>
            <a:r>
              <a:rPr lang="en-US" altLang="zh-CN" sz="1200" dirty="0" err="1"/>
              <a:t>classcode</a:t>
            </a:r>
            <a:r>
              <a:rPr lang="en-US" altLang="zh-CN" sz="1200" dirty="0"/>
              <a:t>/</a:t>
            </a:r>
            <a:r>
              <a:rPr lang="en-US" altLang="zh-CN" sz="1200" dirty="0" err="1"/>
              <a:t>jClassCodeUpdate.jsp</a:t>
            </a:r>
            <a:r>
              <a:rPr lang="en-US" altLang="zh-CN" sz="1200" dirty="0"/>
              <a:t>&lt;/result&gt;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9476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系统代码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74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为何新建、修改时转向的是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toupdate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方法，而不直接转向页面呢？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&lt;li id="new"&gt;&lt;a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formSubmit</a:t>
            </a:r>
            <a:r>
              <a:rPr lang="en-US" altLang="zh-CN" sz="1400" dirty="0"/>
              <a:t>('/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/classCodeAction_</a:t>
            </a:r>
            <a:r>
              <a:rPr lang="en-US" altLang="zh-CN" sz="1400" dirty="0" err="1"/>
              <a:t>tocreate</a:t>
            </a:r>
            <a:r>
              <a:rPr lang="en-US" altLang="zh-CN" sz="1400" dirty="0"/>
              <a:t>','_self');</a:t>
            </a:r>
            <a:r>
              <a:rPr lang="en-US" altLang="zh-CN" sz="1400" dirty="0" err="1"/>
              <a:t>this.blur</a:t>
            </a:r>
            <a:r>
              <a:rPr lang="en-US" altLang="zh-CN" sz="1400" dirty="0"/>
              <a:t>();"&gt;</a:t>
            </a:r>
            <a:r>
              <a:rPr lang="zh-CN" altLang="en-US" sz="1400" dirty="0"/>
              <a:t>新建</a:t>
            </a:r>
            <a:r>
              <a:rPr lang="en-US" altLang="zh-CN" sz="1400" dirty="0"/>
              <a:t>&lt;/a&gt;&lt;/li&gt;</a:t>
            </a:r>
          </a:p>
          <a:p>
            <a:pPr>
              <a:buNone/>
            </a:pPr>
            <a:r>
              <a:rPr lang="en-US" altLang="zh-CN" sz="1400" dirty="0"/>
              <a:t>&lt;li id="update"&gt;&lt;a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="#"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formSubmit</a:t>
            </a:r>
            <a:r>
              <a:rPr lang="en-US" altLang="zh-CN" sz="1400" dirty="0"/>
              <a:t>('/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/classCodeAction_</a:t>
            </a:r>
            <a:r>
              <a:rPr lang="en-US" altLang="zh-CN" sz="1400" dirty="0" err="1"/>
              <a:t>toupdate</a:t>
            </a:r>
            <a:r>
              <a:rPr lang="en-US" altLang="zh-CN" sz="1400" dirty="0"/>
              <a:t>','_self');</a:t>
            </a:r>
            <a:r>
              <a:rPr lang="en-US" altLang="zh-CN" sz="1400" dirty="0" err="1"/>
              <a:t>this.blur</a:t>
            </a:r>
            <a:r>
              <a:rPr lang="en-US" altLang="zh-CN" sz="1400" dirty="0"/>
              <a:t>();"&gt;</a:t>
            </a:r>
            <a:r>
              <a:rPr lang="zh-CN" altLang="en-US" sz="1400" dirty="0"/>
              <a:t>修改</a:t>
            </a:r>
            <a:r>
              <a:rPr lang="en-US" altLang="zh-CN" sz="1400" dirty="0"/>
              <a:t>&lt;/a&gt;&lt;/li&gt;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dirty="0"/>
              <a:t>为了准备数据，例如下面的方法就是在为新建页面上的下拉框准备数据：</a:t>
            </a:r>
          </a:p>
          <a:p>
            <a:pPr>
              <a:buNone/>
            </a:pPr>
            <a:r>
              <a:rPr lang="en-US" altLang="zh-CN" sz="1400" dirty="0"/>
              <a:t>//</a:t>
            </a:r>
            <a:r>
              <a:rPr lang="zh-CN" altLang="en-US" sz="1400" dirty="0"/>
              <a:t>转向修改页面</a:t>
            </a:r>
          </a:p>
          <a:p>
            <a:pPr>
              <a:buNone/>
            </a:pPr>
            <a:r>
              <a:rPr lang="en-US" altLang="zh-CN" sz="1400" dirty="0"/>
              <a:t>public String </a:t>
            </a:r>
            <a:r>
              <a:rPr lang="en-US" altLang="zh-CN" sz="1400" dirty="0" err="1"/>
              <a:t>toupdate</a:t>
            </a:r>
            <a:r>
              <a:rPr lang="en-US" altLang="zh-CN" sz="1400" dirty="0"/>
              <a:t>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>
                <a:solidFill>
                  <a:srgbClr val="00B050"/>
                </a:solidFill>
              </a:rPr>
              <a:t>//</a:t>
            </a:r>
            <a:r>
              <a:rPr lang="zh-CN" altLang="en-US" sz="1400" dirty="0" smtClean="0">
                <a:solidFill>
                  <a:srgbClr val="00B050"/>
                </a:solidFill>
              </a:rPr>
              <a:t>准备数据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 smtClean="0"/>
              <a:t>ClassCodeDAO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daoClassCode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  = (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oDao.get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ClassCode.class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model.getId</a:t>
            </a:r>
            <a:r>
              <a:rPr lang="en-US" altLang="zh-CN" sz="1400" dirty="0"/>
              <a:t>());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ActionContext.getContext</a:t>
            </a:r>
            <a:r>
              <a:rPr lang="en-US" altLang="zh-CN" sz="1400" dirty="0">
                <a:solidFill>
                  <a:srgbClr val="00B050"/>
                </a:solidFill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</a:rPr>
              <a:t>getValueStack</a:t>
            </a:r>
            <a:r>
              <a:rPr lang="en-US" altLang="zh-CN" sz="1400" dirty="0">
                <a:solidFill>
                  <a:srgbClr val="00B050"/>
                </a:solidFill>
              </a:rPr>
              <a:t>().push(</a:t>
            </a:r>
            <a:r>
              <a:rPr lang="en-US" altLang="zh-CN" sz="1400" dirty="0" err="1">
                <a:solidFill>
                  <a:srgbClr val="00B050"/>
                </a:solidFill>
              </a:rPr>
              <a:t>obj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/>
              <a:t>pupdate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5" name="Picture 1" descr="C:\Documents and Settings\tony\Application Data\Tencent\Users\52399178\QQ\WinTemp\RichOle\0E2XAZBYQQ3T4LU`JR0}C}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657" y="2133433"/>
            <a:ext cx="1495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84601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8133958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 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WebRoot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baseinfo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classcode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jClassCodeList.jsp</a:t>
            </a:r>
            <a:endParaRPr lang="en-US" altLang="zh-CN" sz="1400" dirty="0"/>
          </a:p>
          <a:p>
            <a:pPr>
              <a:buNone/>
            </a:pP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/>
              <a:t>拷贝“</a:t>
            </a:r>
            <a:r>
              <a:rPr lang="zh-CN" altLang="en-US" sz="1400" dirty="0">
                <a:solidFill>
                  <a:srgbClr val="00B050"/>
                </a:solidFill>
              </a:rPr>
              <a:t>资料</a:t>
            </a:r>
            <a:r>
              <a:rPr lang="en-US" altLang="zh-CN" sz="1400" dirty="0">
                <a:solidFill>
                  <a:srgbClr val="00B050"/>
                </a:solidFill>
              </a:rPr>
              <a:t>\3-</a:t>
            </a:r>
            <a:r>
              <a:rPr lang="zh-CN" altLang="en-US" sz="1400" dirty="0">
                <a:solidFill>
                  <a:srgbClr val="00B050"/>
                </a:solidFill>
              </a:rPr>
              <a:t>界面原型</a:t>
            </a:r>
            <a:r>
              <a:rPr lang="en-US" altLang="zh-CN" sz="1400" dirty="0">
                <a:solidFill>
                  <a:srgbClr val="00B050"/>
                </a:solidFill>
              </a:rPr>
              <a:t>\JSP</a:t>
            </a:r>
            <a:r>
              <a:rPr lang="zh-CN" altLang="en-US" sz="1400" dirty="0">
                <a:solidFill>
                  <a:srgbClr val="00B050"/>
                </a:solidFill>
              </a:rPr>
              <a:t>文件模板</a:t>
            </a:r>
            <a:r>
              <a:rPr lang="zh-CN" altLang="en-US" sz="1400" dirty="0" smtClean="0"/>
              <a:t>”下的模板文件，此模板通常由美工提供，主要是定系统的样式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dirty="0" smtClean="0"/>
              <a:t>修改模板文件，加入业务内容：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&lt;%@ 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taglib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 prefix="s" 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uri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="/struts-tags" %&gt;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s:iterator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 value="#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dataList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" 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var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="dl"&gt;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tr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 class="odd"  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onmouseover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this.className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='highlight'"  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onmouseout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this.className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='odd'" 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&lt;td&gt;&lt;input type="radio" name="id" value="${id}"/&gt;&lt;/td&gt;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&lt;td&gt;${id}&lt;/td&gt;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	&lt;td&gt;${name}&lt;/td&gt;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tr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&gt;</a:t>
            </a:r>
          </a:p>
          <a:p>
            <a:pPr>
              <a:buNone/>
            </a:pPr>
            <a:r>
              <a:rPr lang="en-US" altLang="zh-CN" sz="1400" dirty="0">
                <a:latin typeface="+mn-lt"/>
                <a:ea typeface="微软雅黑" pitchFamily="34" charset="-122"/>
              </a:rPr>
              <a:t>&lt;/</a:t>
            </a:r>
            <a:r>
              <a:rPr lang="en-US" altLang="zh-CN" sz="1400" dirty="0" err="1">
                <a:latin typeface="+mn-lt"/>
                <a:ea typeface="微软雅黑" pitchFamily="34" charset="-122"/>
              </a:rPr>
              <a:t>s:iterator</a:t>
            </a:r>
            <a:r>
              <a:rPr lang="en-US" altLang="zh-CN" sz="1400" dirty="0">
                <a:latin typeface="+mn-lt"/>
                <a:ea typeface="微软雅黑" pitchFamily="34" charset="-122"/>
              </a:rPr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68300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系统代码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列表页面，显示信息？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、类似放在</a:t>
            </a:r>
            <a:r>
              <a:rPr lang="en-US" altLang="zh-CN" sz="1400" dirty="0" smtClean="0"/>
              <a:t>request</a:t>
            </a:r>
            <a:r>
              <a:rPr lang="zh-CN" altLang="en-US" sz="1400" dirty="0" smtClean="0"/>
              <a:t>对象中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list(){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ClassCodeDAO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daoClassCode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List&lt;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oDao.find</a:t>
            </a:r>
            <a:r>
              <a:rPr lang="en-US" altLang="zh-CN" sz="1400" dirty="0"/>
              <a:t>("from 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 o");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ActionContext.getContext</a:t>
            </a:r>
            <a:r>
              <a:rPr lang="en-US" altLang="zh-CN" sz="1400" dirty="0">
                <a:solidFill>
                  <a:srgbClr val="00B050"/>
                </a:solidFill>
              </a:rPr>
              <a:t>().put("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</a:rPr>
              <a:t>", 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 smtClean="0">
                <a:solidFill>
                  <a:srgbClr val="00B050"/>
                </a:solidFill>
              </a:rPr>
              <a:t>);</a:t>
            </a: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return "</a:t>
            </a:r>
            <a:r>
              <a:rPr lang="en-US" altLang="zh-CN" sz="1400" dirty="0" err="1"/>
              <a:t>plist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、页面上用标签，循环得到，并显示 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&lt;%@ </a:t>
            </a:r>
            <a:r>
              <a:rPr lang="en-US" altLang="zh-CN" sz="1400" dirty="0" err="1">
                <a:solidFill>
                  <a:srgbClr val="00B050"/>
                </a:solidFill>
              </a:rPr>
              <a:t>taglib</a:t>
            </a:r>
            <a:r>
              <a:rPr lang="en-US" altLang="zh-CN" sz="1400" dirty="0">
                <a:solidFill>
                  <a:srgbClr val="00B050"/>
                </a:solidFill>
              </a:rPr>
              <a:t> prefix=</a:t>
            </a:r>
            <a:r>
              <a:rPr lang="en-US" altLang="zh-CN" sz="1400" i="1" dirty="0">
                <a:solidFill>
                  <a:srgbClr val="00B050"/>
                </a:solidFill>
              </a:rPr>
              <a:t>"s" </a:t>
            </a:r>
            <a:r>
              <a:rPr lang="en-US" altLang="zh-CN" sz="1400" i="1" dirty="0" err="1">
                <a:solidFill>
                  <a:srgbClr val="00B050"/>
                </a:solidFill>
              </a:rPr>
              <a:t>uri</a:t>
            </a:r>
            <a:r>
              <a:rPr lang="en-US" altLang="zh-CN" sz="1400" i="1" dirty="0">
                <a:solidFill>
                  <a:srgbClr val="00B050"/>
                </a:solidFill>
              </a:rPr>
              <a:t>="/struts-tags" %&gt;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value="#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="dl"&gt;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 class="odd"  </a:t>
            </a:r>
            <a:r>
              <a:rPr lang="en-US" altLang="zh-CN" sz="1400" dirty="0" err="1"/>
              <a:t>onmouseover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this.className</a:t>
            </a:r>
            <a:r>
              <a:rPr lang="en-US" altLang="zh-CN" sz="1400" dirty="0"/>
              <a:t>='highlight'"  </a:t>
            </a:r>
            <a:r>
              <a:rPr lang="en-US" altLang="zh-CN" sz="1400" dirty="0" err="1"/>
              <a:t>onmouseout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this.className</a:t>
            </a:r>
            <a:r>
              <a:rPr lang="en-US" altLang="zh-CN" sz="1400" dirty="0"/>
              <a:t>='odd'" &gt;</a:t>
            </a:r>
          </a:p>
          <a:p>
            <a:pPr>
              <a:buNone/>
            </a:pPr>
            <a:r>
              <a:rPr lang="en-US" altLang="zh-CN" sz="1400" dirty="0"/>
              <a:t>	&lt;td</a:t>
            </a:r>
            <a:r>
              <a:rPr lang="en-US" altLang="zh-CN" sz="1400" dirty="0">
                <a:solidFill>
                  <a:srgbClr val="00B050"/>
                </a:solidFill>
              </a:rPr>
              <a:t>&gt;&lt;input type="radio" name="id" value="${id}"/&gt;</a:t>
            </a:r>
            <a:r>
              <a:rPr lang="en-US" altLang="zh-CN" sz="1400" dirty="0"/>
              <a:t>&lt;/td&gt;</a:t>
            </a:r>
          </a:p>
          <a:p>
            <a:pPr>
              <a:buNone/>
            </a:pPr>
            <a:r>
              <a:rPr lang="en-US" altLang="zh-CN" sz="1400" dirty="0"/>
              <a:t>	&lt;td&gt;${id}&lt;/td&gt;</a:t>
            </a:r>
          </a:p>
          <a:p>
            <a:pPr>
              <a:buNone/>
            </a:pPr>
            <a:r>
              <a:rPr lang="en-US" altLang="zh-CN" sz="1400" dirty="0"/>
              <a:t>	&lt;td&gt;${name}&lt;/td&gt;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tr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&gt;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5346086" y="4072931"/>
            <a:ext cx="1404156" cy="50909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7995"/>
              <a:gd name="adj6" fmla="val -50355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一样</a:t>
            </a:r>
          </a:p>
        </p:txBody>
      </p:sp>
      <p:cxnSp>
        <p:nvCxnSpPr>
          <p:cNvPr id="4" name="直接箭头连接符 3"/>
          <p:cNvCxnSpPr/>
          <p:nvPr/>
        </p:nvCxnSpPr>
        <p:spPr bwMode="auto">
          <a:xfrm flipH="1">
            <a:off x="2627496" y="4437112"/>
            <a:ext cx="2592576" cy="50405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68790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361040" cy="389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拷贝“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\3-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界面原型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\JSP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文件模板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”下的模板文件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400" dirty="0" smtClean="0"/>
              <a:t>新增页面：</a:t>
            </a:r>
            <a:r>
              <a:rPr lang="en-US" altLang="zh-CN" sz="1400" dirty="0" err="1" smtClean="0"/>
              <a:t>jClassCodeCreate.jsp</a:t>
            </a:r>
            <a:endParaRPr lang="en-US" altLang="zh-CN" sz="1400" dirty="0"/>
          </a:p>
          <a:p>
            <a:pPr>
              <a:buNone/>
            </a:pPr>
            <a:r>
              <a:rPr lang="zh-CN" altLang="en-US" sz="1400" dirty="0" smtClean="0"/>
              <a:t>修改页面：</a:t>
            </a:r>
            <a:r>
              <a:rPr lang="en-US" altLang="zh-CN" sz="1400" dirty="0" err="1" smtClean="0"/>
              <a:t>jClassCodeUpdate.jsp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&lt;form name=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icform</a:t>
            </a:r>
            <a:r>
              <a:rPr lang="en-US" altLang="zh-CN" sz="1400" i="1" dirty="0"/>
              <a:t>" method="post"&gt;</a:t>
            </a:r>
          </a:p>
          <a:p>
            <a:pPr>
              <a:buNone/>
            </a:pPr>
            <a:r>
              <a:rPr lang="en-US" altLang="zh-CN" sz="1400" dirty="0"/>
              <a:t>&lt;input type</a:t>
            </a:r>
            <a:r>
              <a:rPr lang="en-US" altLang="zh-CN" sz="1400" dirty="0" smtClean="0"/>
              <a:t>=</a:t>
            </a:r>
            <a:r>
              <a:rPr lang="en-US" altLang="zh-CN" sz="1400" i="1" dirty="0" smtClean="0"/>
              <a:t>“hidden” </a:t>
            </a:r>
            <a:r>
              <a:rPr lang="en-US" altLang="zh-CN" sz="1400" i="1" dirty="0"/>
              <a:t>name</a:t>
            </a:r>
            <a:r>
              <a:rPr lang="en-US" altLang="zh-CN" sz="1400" i="1" dirty="0" smtClean="0"/>
              <a:t>=“id” </a:t>
            </a:r>
            <a:r>
              <a:rPr lang="en-US" altLang="zh-CN" sz="1400" i="1" dirty="0"/>
              <a:t>value</a:t>
            </a:r>
            <a:r>
              <a:rPr lang="en-US" altLang="zh-CN" sz="1400" i="1" dirty="0" smtClean="0"/>
              <a:t>=“${</a:t>
            </a:r>
            <a:r>
              <a:rPr lang="en-US" altLang="zh-CN" sz="1400" i="1" dirty="0"/>
              <a:t>id</a:t>
            </a:r>
            <a:r>
              <a:rPr lang="en-US" altLang="zh-CN" sz="1400" i="1" dirty="0" smtClean="0"/>
              <a:t>}”&gt;   </a:t>
            </a:r>
            <a:r>
              <a:rPr lang="en-US" altLang="zh-CN" sz="1400" i="1" dirty="0" smtClean="0">
                <a:solidFill>
                  <a:srgbClr val="00B050"/>
                </a:solidFill>
              </a:rPr>
              <a:t>action</a:t>
            </a:r>
            <a:r>
              <a:rPr lang="zh-CN" altLang="en-US" sz="1400" i="1" dirty="0" smtClean="0">
                <a:solidFill>
                  <a:srgbClr val="00B050"/>
                </a:solidFill>
              </a:rPr>
              <a:t>保存时就靠它来区分是新增还是修改</a:t>
            </a:r>
            <a:endParaRPr lang="en-US" altLang="zh-CN" sz="1400" dirty="0" smtClean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left.jsp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添加访问入口：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 smtClean="0"/>
              <a:t>="</a:t>
            </a:r>
            <a:r>
              <a:rPr lang="en-US" altLang="zh-CN" sz="1400" dirty="0" smtClean="0">
                <a:solidFill>
                  <a:srgbClr val="00B050"/>
                </a:solidFill>
              </a:rPr>
              <a:t>../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baseinfo</a:t>
            </a:r>
            <a:r>
              <a:rPr lang="en-US" altLang="zh-CN" sz="1400" dirty="0" smtClean="0">
                <a:solidFill>
                  <a:srgbClr val="00B050"/>
                </a:solidFill>
              </a:rPr>
              <a:t>/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classCodeAction_list</a:t>
            </a:r>
            <a:r>
              <a:rPr lang="en-US" altLang="zh-CN" sz="1400" dirty="0"/>
              <a:t>" target="main" id="aa_1" 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linkHighlighted</a:t>
            </a:r>
            <a:r>
              <a:rPr lang="en-US" altLang="zh-CN" sz="1400" dirty="0"/>
              <a:t>(this)"&gt;</a:t>
            </a:r>
            <a:r>
              <a:rPr lang="zh-CN" altLang="en-US" sz="1400" dirty="0"/>
              <a:t>代码分类</a:t>
            </a:r>
            <a:r>
              <a:rPr lang="en-US" altLang="zh-CN" sz="1400" dirty="0"/>
              <a:t>&lt;/a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9914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1359200" cy="368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struts-baseinfo.xml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struts.xml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中增加 </a:t>
            </a:r>
            <a:r>
              <a:rPr lang="en-US" altLang="zh-CN" sz="1600" dirty="0" smtClean="0"/>
              <a:t>&lt;</a:t>
            </a:r>
            <a:r>
              <a:rPr lang="en-US" altLang="zh-CN" sz="1600" dirty="0"/>
              <a:t>include file="struts2/struts-baseinfo.xml" /&gt;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&lt;struts&gt;</a:t>
            </a:r>
          </a:p>
          <a:p>
            <a:pPr>
              <a:buNone/>
            </a:pPr>
            <a:r>
              <a:rPr lang="en-US" altLang="zh-CN" sz="1400" dirty="0"/>
              <a:t>	&lt;package name="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" namespace="/</a:t>
            </a:r>
            <a:r>
              <a:rPr lang="en-US" altLang="zh-CN" sz="1400" dirty="0" err="1">
                <a:solidFill>
                  <a:srgbClr val="00B050"/>
                </a:solidFill>
              </a:rPr>
              <a:t>baseinfo</a:t>
            </a:r>
            <a:r>
              <a:rPr lang="en-US" altLang="zh-CN" sz="1400" dirty="0"/>
              <a:t>" extends="struts-default"&gt;</a:t>
            </a:r>
          </a:p>
          <a:p>
            <a:pPr>
              <a:buNone/>
            </a:pPr>
            <a:r>
              <a:rPr lang="en-US" altLang="zh-CN" sz="1400" dirty="0"/>
              <a:t>		&lt;action name="</a:t>
            </a:r>
            <a:r>
              <a:rPr lang="en-US" altLang="zh-CN" sz="1400" dirty="0" err="1"/>
              <a:t>classCodeAction</a:t>
            </a:r>
            <a:r>
              <a:rPr lang="en-US" altLang="zh-CN" sz="1400" dirty="0"/>
              <a:t>_*" method="{1}" class="cn.itcast.web.struts2.baseinfo.classcode.ClassCodeAction"&gt;</a:t>
            </a:r>
          </a:p>
          <a:p>
            <a:pPr>
              <a:buNone/>
            </a:pPr>
            <a:r>
              <a:rPr lang="en-US" altLang="zh-CN" sz="1400" dirty="0"/>
              <a:t>			</a:t>
            </a:r>
            <a:r>
              <a:rPr lang="en-US" altLang="zh-CN" sz="1400" dirty="0">
                <a:solidFill>
                  <a:srgbClr val="00B050"/>
                </a:solidFill>
              </a:rPr>
              <a:t>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plist</a:t>
            </a:r>
            <a:r>
              <a:rPr lang="en-US" altLang="zh-CN" sz="1400" dirty="0">
                <a:solidFill>
                  <a:srgbClr val="00B050"/>
                </a:solidFill>
              </a:rPr>
              <a:t>"&gt;/</a:t>
            </a:r>
            <a:r>
              <a:rPr lang="en-US" altLang="zh-CN" sz="1400" dirty="0" err="1">
                <a:solidFill>
                  <a:srgbClr val="00B050"/>
                </a:solidFill>
              </a:rPr>
              <a:t>baseinfo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jClassCodeList.jsp</a:t>
            </a:r>
            <a:r>
              <a:rPr lang="en-US" altLang="zh-CN" sz="1400" dirty="0">
                <a:solidFill>
                  <a:srgbClr val="00B050"/>
                </a:solidFill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pcreate</a:t>
            </a:r>
            <a:r>
              <a:rPr lang="en-US" altLang="zh-CN" sz="1400" dirty="0">
                <a:solidFill>
                  <a:srgbClr val="00B050"/>
                </a:solidFill>
              </a:rPr>
              <a:t>"&gt;/</a:t>
            </a:r>
            <a:r>
              <a:rPr lang="en-US" altLang="zh-CN" sz="1400" dirty="0" err="1">
                <a:solidFill>
                  <a:srgbClr val="00B050"/>
                </a:solidFill>
              </a:rPr>
              <a:t>baseinfo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jClassCodeCreate.jsp</a:t>
            </a:r>
            <a:r>
              <a:rPr lang="en-US" altLang="zh-CN" sz="1400" dirty="0">
                <a:solidFill>
                  <a:srgbClr val="00B050"/>
                </a:solidFill>
              </a:rPr>
              <a:t>&lt;/result&gt;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pupdate</a:t>
            </a:r>
            <a:r>
              <a:rPr lang="en-US" altLang="zh-CN" sz="1400" dirty="0">
                <a:solidFill>
                  <a:srgbClr val="00B050"/>
                </a:solidFill>
              </a:rPr>
              <a:t>"&gt;/</a:t>
            </a:r>
            <a:r>
              <a:rPr lang="en-US" altLang="zh-CN" sz="1400" dirty="0" err="1">
                <a:solidFill>
                  <a:srgbClr val="00B050"/>
                </a:solidFill>
              </a:rPr>
              <a:t>baseinfo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classcode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jClassCodeUpdate.jsp</a:t>
            </a:r>
            <a:r>
              <a:rPr lang="en-US" altLang="zh-CN" sz="1400" dirty="0">
                <a:solidFill>
                  <a:srgbClr val="00B050"/>
                </a:solidFill>
              </a:rPr>
              <a:t>&lt;/result&gt;</a:t>
            </a:r>
          </a:p>
          <a:p>
            <a:pPr>
              <a:buNone/>
            </a:pPr>
            <a:r>
              <a:rPr lang="en-US" altLang="zh-CN" sz="1400" dirty="0"/>
              <a:t>		&lt;/action&gt;</a:t>
            </a:r>
          </a:p>
          <a:p>
            <a:pPr>
              <a:buNone/>
            </a:pPr>
            <a:r>
              <a:rPr lang="en-US" altLang="zh-CN" sz="1400" dirty="0"/>
              <a:t>	&lt;/package&gt;</a:t>
            </a:r>
          </a:p>
          <a:p>
            <a:pPr>
              <a:buNone/>
            </a:pPr>
            <a:r>
              <a:rPr lang="en-US" altLang="zh-CN" sz="1400" dirty="0"/>
              <a:t>&lt;/struts&gt;</a:t>
            </a:r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5" name="矩形 4"/>
          <p:cNvSpPr/>
          <p:nvPr/>
        </p:nvSpPr>
        <p:spPr>
          <a:xfrm>
            <a:off x="755576" y="5820019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http</a:t>
            </a:r>
            <a:r>
              <a:rPr lang="en-US" altLang="zh-CN" dirty="0">
                <a:solidFill>
                  <a:srgbClr val="C00000"/>
                </a:solidFill>
              </a:rPr>
              <a:t>://localhost:8090/baseinfo/classCodeAction_list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8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 dirty="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开发</a:t>
            </a:r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267074" y="2327299"/>
            <a:ext cx="5991225" cy="931863"/>
          </a:xfrm>
          <a:prstGeom prst="rect">
            <a:avLst/>
          </a:prstGeom>
          <a:gradFill rotWithShape="1">
            <a:gsLst>
              <a:gs pos="0">
                <a:srgbClr val="FFD8B1"/>
              </a:gs>
              <a:gs pos="100000">
                <a:srgbClr val="FFD8B1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4106987" y="5026049"/>
            <a:ext cx="4151312" cy="1206500"/>
          </a:xfrm>
          <a:prstGeom prst="rect">
            <a:avLst/>
          </a:prstGeom>
          <a:gradFill rotWithShape="1">
            <a:gsLst>
              <a:gs pos="0">
                <a:srgbClr val="ACCEBD"/>
              </a:gs>
              <a:gs pos="100000">
                <a:srgbClr val="ACCEBD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2775074" y="3190899"/>
            <a:ext cx="5492750" cy="931863"/>
          </a:xfrm>
          <a:prstGeom prst="rect">
            <a:avLst/>
          </a:prstGeom>
          <a:gradFill rotWithShape="1">
            <a:gsLst>
              <a:gs pos="0">
                <a:srgbClr val="E2E0A0"/>
              </a:gs>
              <a:gs pos="100000">
                <a:srgbClr val="E2E0A0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Rectangle 5"/>
          <p:cNvSpPr>
            <a:spLocks noChangeArrowheads="1"/>
          </p:cNvSpPr>
          <p:nvPr/>
        </p:nvSpPr>
        <p:spPr bwMode="auto">
          <a:xfrm>
            <a:off x="3367212" y="4122762"/>
            <a:ext cx="4891087" cy="904875"/>
          </a:xfrm>
          <a:prstGeom prst="rect">
            <a:avLst/>
          </a:prstGeom>
          <a:gradFill rotWithShape="1">
            <a:gsLst>
              <a:gs pos="0">
                <a:srgbClr val="BED25A"/>
              </a:gs>
              <a:gs pos="100000">
                <a:srgbClr val="BED25A">
                  <a:gamma/>
                  <a:shade val="46275"/>
                  <a:invGamma/>
                  <a:alpha val="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2598862" y="3190899"/>
            <a:ext cx="5659437" cy="0"/>
          </a:xfrm>
          <a:prstGeom prst="line">
            <a:avLst/>
          </a:prstGeom>
          <a:noFill/>
          <a:ln w="12700">
            <a:solidFill>
              <a:srgbClr val="000000">
                <a:alpha val="50000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>
            <a:off x="3367212" y="4122762"/>
            <a:ext cx="4891087" cy="0"/>
          </a:xfrm>
          <a:prstGeom prst="line">
            <a:avLst/>
          </a:prstGeom>
          <a:noFill/>
          <a:ln w="12700">
            <a:solidFill>
              <a:srgbClr val="000000">
                <a:alpha val="50000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3956174" y="5027637"/>
            <a:ext cx="4302125" cy="0"/>
          </a:xfrm>
          <a:prstGeom prst="line">
            <a:avLst/>
          </a:prstGeom>
          <a:noFill/>
          <a:ln w="12700">
            <a:solidFill>
              <a:srgbClr val="000000">
                <a:alpha val="50000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>
            <a:off x="179512" y="6232549"/>
            <a:ext cx="8078787" cy="0"/>
          </a:xfrm>
          <a:prstGeom prst="line">
            <a:avLst/>
          </a:prstGeom>
          <a:noFill/>
          <a:ln w="12700">
            <a:solidFill>
              <a:srgbClr val="000000">
                <a:alpha val="50000"/>
              </a:srgb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10"/>
          <p:cNvSpPr txBox="1">
            <a:spLocks noChangeArrowheads="1"/>
          </p:cNvSpPr>
          <p:nvPr/>
        </p:nvSpPr>
        <p:spPr bwMode="auto">
          <a:xfrm>
            <a:off x="4788024" y="5299562"/>
            <a:ext cx="4358886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71450" indent="-171450"/>
            <a:r>
              <a:rPr lang="zh-CN" altLang="en-US" sz="1200" dirty="0" smtClean="0">
                <a:solidFill>
                  <a:srgbClr val="006666"/>
                </a:solidFill>
              </a:rPr>
              <a:t>业务需求（调研、需求说明书）</a:t>
            </a:r>
            <a:endParaRPr lang="en-US" altLang="zh-CN" sz="1200" dirty="0" smtClean="0">
              <a:solidFill>
                <a:srgbClr val="006666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006666"/>
                </a:solidFill>
              </a:rPr>
              <a:t>详细设计（数据库建模、流程图、用例图、类图、状态图）</a:t>
            </a:r>
            <a:endParaRPr lang="en-US" altLang="zh-CN" sz="1200" dirty="0" smtClean="0">
              <a:solidFill>
                <a:srgbClr val="006666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006666"/>
                </a:solidFill>
                <a:latin typeface="Arial" charset="0"/>
              </a:rPr>
              <a:t>功能开发（框架应用、</a:t>
            </a:r>
            <a:r>
              <a:rPr lang="en-US" altLang="zh-CN" sz="1200" dirty="0" smtClean="0">
                <a:solidFill>
                  <a:srgbClr val="006666"/>
                </a:solidFill>
                <a:latin typeface="Arial" charset="0"/>
              </a:rPr>
              <a:t>java</a:t>
            </a:r>
            <a:r>
              <a:rPr lang="zh-CN" altLang="en-US" sz="1200" dirty="0" smtClean="0">
                <a:solidFill>
                  <a:srgbClr val="006666"/>
                </a:solidFill>
                <a:latin typeface="Arial" charset="0"/>
              </a:rPr>
              <a:t>基础、常用第三方控件）</a:t>
            </a:r>
            <a:endParaRPr lang="en-US" altLang="ko-KR" sz="1200" dirty="0">
              <a:solidFill>
                <a:srgbClr val="006666"/>
              </a:solidFill>
              <a:latin typeface="Arial" charset="0"/>
            </a:endParaRPr>
          </a:p>
        </p:txBody>
      </p:sp>
      <p:sp>
        <p:nvSpPr>
          <p:cNvPr id="53" name="Text Box 11"/>
          <p:cNvSpPr txBox="1">
            <a:spLocks noChangeArrowheads="1"/>
          </p:cNvSpPr>
          <p:nvPr/>
        </p:nvSpPr>
        <p:spPr bwMode="auto">
          <a:xfrm>
            <a:off x="4499992" y="4149080"/>
            <a:ext cx="2800767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71450" indent="-171450"/>
            <a:r>
              <a:rPr lang="en-US" altLang="ko-KR" sz="1200" dirty="0" smtClean="0">
                <a:solidFill>
                  <a:srgbClr val="336600"/>
                </a:solidFill>
              </a:rPr>
              <a:t>Excel</a:t>
            </a:r>
          </a:p>
          <a:p>
            <a:pPr marL="171450" indent="-171450"/>
            <a:r>
              <a:rPr lang="en-US" altLang="zh-CN" sz="1200" dirty="0" err="1" smtClean="0">
                <a:solidFill>
                  <a:srgbClr val="336600"/>
                </a:solidFill>
              </a:rPr>
              <a:t>jF</a:t>
            </a:r>
            <a:r>
              <a:rPr lang="en-US" altLang="ko-KR" sz="1200" dirty="0" err="1" smtClean="0">
                <a:solidFill>
                  <a:srgbClr val="336600"/>
                </a:solidFill>
                <a:latin typeface="Arial" charset="0"/>
              </a:rPr>
              <a:t>reeChart</a:t>
            </a:r>
            <a:endParaRPr lang="en-US" altLang="ko-KR" sz="1200" dirty="0" smtClean="0">
              <a:solidFill>
                <a:srgbClr val="336600"/>
              </a:solidFill>
              <a:latin typeface="Arial" charset="0"/>
            </a:endParaRPr>
          </a:p>
          <a:p>
            <a:pPr marL="171450" indent="-171450"/>
            <a:r>
              <a:rPr lang="en-US" altLang="ko-KR" sz="1200" dirty="0" err="1" smtClean="0">
                <a:solidFill>
                  <a:srgbClr val="336600"/>
                </a:solidFill>
              </a:rPr>
              <a:t>Amflash</a:t>
            </a:r>
            <a:endParaRPr lang="en-US" altLang="ko-KR" sz="1200" dirty="0" smtClean="0">
              <a:solidFill>
                <a:srgbClr val="336600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336600"/>
                </a:solidFill>
              </a:rPr>
              <a:t>第三方</a:t>
            </a:r>
            <a:r>
              <a:rPr lang="zh-CN" altLang="en-US" sz="1200" dirty="0">
                <a:solidFill>
                  <a:srgbClr val="336600"/>
                </a:solidFill>
              </a:rPr>
              <a:t>报表</a:t>
            </a:r>
            <a:r>
              <a:rPr lang="zh-CN" altLang="en-US" sz="1200" dirty="0" smtClean="0">
                <a:solidFill>
                  <a:srgbClr val="336600"/>
                </a:solidFill>
              </a:rPr>
              <a:t>：数巨</a:t>
            </a:r>
            <a:r>
              <a:rPr lang="en-US" altLang="zh-CN" sz="1200" dirty="0" err="1" smtClean="0">
                <a:solidFill>
                  <a:srgbClr val="336600"/>
                </a:solidFill>
              </a:rPr>
              <a:t>MaxReprot</a:t>
            </a:r>
            <a:r>
              <a:rPr lang="zh-CN" altLang="en-US" sz="1200" dirty="0" smtClean="0">
                <a:solidFill>
                  <a:srgbClr val="336600"/>
                </a:solidFill>
              </a:rPr>
              <a:t>、</a:t>
            </a:r>
            <a:r>
              <a:rPr lang="zh-CN" altLang="en-US" sz="1200" dirty="0">
                <a:solidFill>
                  <a:srgbClr val="336600"/>
                </a:solidFill>
              </a:rPr>
              <a:t>润乾</a:t>
            </a:r>
            <a:endParaRPr lang="en-US" altLang="ko-KR" sz="1200" dirty="0">
              <a:solidFill>
                <a:srgbClr val="336600"/>
              </a:solidFill>
              <a:latin typeface="Arial" charset="0"/>
            </a:endParaRPr>
          </a:p>
        </p:txBody>
      </p: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3857371" y="3406309"/>
            <a:ext cx="4963101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171450" indent="-171450"/>
            <a:r>
              <a:rPr lang="zh-CN" altLang="en-US" sz="1200" dirty="0" smtClean="0">
                <a:solidFill>
                  <a:srgbClr val="808000"/>
                </a:solidFill>
              </a:rPr>
              <a:t>控件：</a:t>
            </a:r>
            <a:r>
              <a:rPr lang="en-US" altLang="zh-CN" sz="1200" dirty="0" smtClean="0">
                <a:solidFill>
                  <a:srgbClr val="808000"/>
                </a:solidFill>
              </a:rPr>
              <a:t>M</a:t>
            </a:r>
            <a:r>
              <a:rPr lang="zh-CN" altLang="en-US" sz="1200" dirty="0" smtClean="0">
                <a:solidFill>
                  <a:srgbClr val="808000"/>
                </a:solidFill>
              </a:rPr>
              <a:t>大文本、图文</a:t>
            </a:r>
            <a:r>
              <a:rPr lang="en-US" altLang="zh-CN" sz="1200" dirty="0" err="1" smtClean="0">
                <a:solidFill>
                  <a:srgbClr val="808000"/>
                </a:solidFill>
              </a:rPr>
              <a:t>fckeditor</a:t>
            </a:r>
            <a:r>
              <a:rPr lang="zh-CN" altLang="en-US" sz="1200" dirty="0" smtClean="0">
                <a:solidFill>
                  <a:srgbClr val="8080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808000"/>
                </a:solidFill>
              </a:rPr>
              <a:t>Mdtree</a:t>
            </a:r>
            <a:r>
              <a:rPr lang="zh-CN" altLang="en-US" sz="1200" dirty="0" smtClean="0">
                <a:solidFill>
                  <a:srgbClr val="8080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808000"/>
                </a:solidFill>
              </a:rPr>
              <a:t>Mrecord</a:t>
            </a:r>
            <a:r>
              <a:rPr lang="en-US" altLang="zh-CN" sz="1200" dirty="0">
                <a:solidFill>
                  <a:srgbClr val="808000"/>
                </a:solidFill>
              </a:rPr>
              <a:t> </a:t>
            </a:r>
            <a:r>
              <a:rPr lang="zh-CN" altLang="en-US" sz="1200" dirty="0" smtClean="0">
                <a:solidFill>
                  <a:srgbClr val="808000"/>
                </a:solidFill>
              </a:rPr>
              <a:t>、</a:t>
            </a:r>
            <a:r>
              <a:rPr lang="en-US" altLang="zh-CN" sz="1200" dirty="0" smtClean="0">
                <a:solidFill>
                  <a:srgbClr val="808000"/>
                </a:solidFill>
              </a:rPr>
              <a:t>Flash</a:t>
            </a:r>
            <a:r>
              <a:rPr lang="zh-CN" altLang="en-US" sz="1200" dirty="0">
                <a:solidFill>
                  <a:srgbClr val="808000"/>
                </a:solidFill>
              </a:rPr>
              <a:t>上传</a:t>
            </a:r>
            <a:endParaRPr lang="en-US" altLang="zh-CN" sz="1200" dirty="0" smtClean="0">
              <a:solidFill>
                <a:srgbClr val="808000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808000"/>
                </a:solidFill>
              </a:rPr>
              <a:t>工具类：文件、上传、下载、格式化</a:t>
            </a:r>
            <a:endParaRPr lang="en-US" altLang="zh-CN" sz="1200" dirty="0" smtClean="0">
              <a:solidFill>
                <a:srgbClr val="808000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808000"/>
                </a:solidFill>
                <a:latin typeface="Arial" charset="0"/>
              </a:rPr>
              <a:t>工作流</a:t>
            </a:r>
            <a:r>
              <a:rPr lang="en-US" altLang="zh-CN" sz="1200" dirty="0" err="1" smtClean="0">
                <a:solidFill>
                  <a:srgbClr val="808000"/>
                </a:solidFill>
              </a:rPr>
              <a:t>jbpm</a:t>
            </a:r>
            <a:r>
              <a:rPr lang="zh-CN" altLang="en-US" sz="1200" dirty="0" smtClean="0">
                <a:solidFill>
                  <a:srgbClr val="808000"/>
                </a:solidFill>
                <a:latin typeface="Arial" charset="0"/>
              </a:rPr>
              <a:t>、</a:t>
            </a:r>
            <a:r>
              <a:rPr lang="en-US" altLang="zh-CN" sz="1200" dirty="0" smtClean="0">
                <a:solidFill>
                  <a:srgbClr val="808000"/>
                </a:solidFill>
                <a:latin typeface="Arial" charset="0"/>
              </a:rPr>
              <a:t>Maven</a:t>
            </a:r>
            <a:endParaRPr lang="en-US" altLang="ko-KR" sz="1200" dirty="0">
              <a:solidFill>
                <a:srgbClr val="808000"/>
              </a:solidFill>
              <a:latin typeface="Arial" charset="0"/>
            </a:endParaRPr>
          </a:p>
        </p:txBody>
      </p:sp>
      <p:sp>
        <p:nvSpPr>
          <p:cNvPr id="55" name="Text Box 13"/>
          <p:cNvSpPr txBox="1">
            <a:spLocks noChangeArrowheads="1"/>
          </p:cNvSpPr>
          <p:nvPr/>
        </p:nvSpPr>
        <p:spPr bwMode="auto">
          <a:xfrm>
            <a:off x="3491880" y="2345046"/>
            <a:ext cx="4724178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171450" indent="-171450"/>
            <a:r>
              <a:rPr lang="zh-CN" altLang="en-US" sz="1200" dirty="0" smtClean="0">
                <a:solidFill>
                  <a:srgbClr val="FF6600"/>
                </a:solidFill>
                <a:latin typeface="Arial" charset="0"/>
              </a:rPr>
              <a:t>实现系统支持多个框架  </a:t>
            </a:r>
            <a:r>
              <a:rPr lang="en-US" altLang="zh-CN" sz="1200" dirty="0" smtClean="0">
                <a:solidFill>
                  <a:srgbClr val="FF6600"/>
                </a:solidFill>
                <a:latin typeface="Arial" charset="0"/>
              </a:rPr>
              <a:t>S2SH</a:t>
            </a:r>
            <a:r>
              <a:rPr lang="zh-CN" altLang="en-US" sz="1200" dirty="0" smtClean="0">
                <a:solidFill>
                  <a:srgbClr val="FF6600"/>
                </a:solidFill>
                <a:latin typeface="Arial" charset="0"/>
              </a:rPr>
              <a:t>、</a:t>
            </a:r>
            <a:r>
              <a:rPr lang="en-US" altLang="zh-CN" sz="1200" dirty="0" err="1" smtClean="0">
                <a:solidFill>
                  <a:srgbClr val="FF6600"/>
                </a:solidFill>
                <a:latin typeface="Arial" charset="0"/>
              </a:rPr>
              <a:t>SpringMVC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MyBatis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DBUtil</a:t>
            </a:r>
            <a:endParaRPr lang="en-US" altLang="zh-CN" sz="1200" dirty="0" smtClean="0">
              <a:solidFill>
                <a:srgbClr val="FF6600"/>
              </a:solidFill>
            </a:endParaRPr>
          </a:p>
          <a:p>
            <a:pPr marL="171450" indent="-171450"/>
            <a:r>
              <a:rPr lang="zh-CN" altLang="en-US" sz="1200" dirty="0">
                <a:solidFill>
                  <a:srgbClr val="FF6600"/>
                </a:solidFill>
              </a:rPr>
              <a:t>中间</a:t>
            </a:r>
            <a:r>
              <a:rPr lang="zh-CN" altLang="en-US" sz="1200" dirty="0" smtClean="0">
                <a:solidFill>
                  <a:srgbClr val="FF6600"/>
                </a:solidFill>
              </a:rPr>
              <a:t>件 </a:t>
            </a:r>
            <a:r>
              <a:rPr lang="en-US" altLang="zh-CN" sz="1200" dirty="0" smtClean="0">
                <a:solidFill>
                  <a:srgbClr val="FF6600"/>
                </a:solidFill>
              </a:rPr>
              <a:t>Tomcat </a:t>
            </a:r>
            <a:r>
              <a:rPr lang="zh-CN" altLang="en-US" sz="1200" dirty="0">
                <a:solidFill>
                  <a:srgbClr val="FF6600"/>
                </a:solidFill>
              </a:rPr>
              <a:t>、 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WebLogic</a:t>
            </a:r>
            <a:r>
              <a:rPr lang="en-US" altLang="zh-CN" sz="1200" dirty="0" smtClean="0">
                <a:solidFill>
                  <a:srgbClr val="FF6600"/>
                </a:solidFill>
              </a:rPr>
              <a:t> </a:t>
            </a:r>
            <a:r>
              <a:rPr lang="zh-CN" altLang="en-US" sz="1200" dirty="0">
                <a:solidFill>
                  <a:srgbClr val="FF6600"/>
                </a:solidFill>
              </a:rPr>
              <a:t>、</a:t>
            </a:r>
            <a:r>
              <a:rPr lang="en-US" altLang="zh-CN" sz="1200" dirty="0" smtClean="0">
                <a:solidFill>
                  <a:srgbClr val="FF6600"/>
                </a:solidFill>
              </a:rPr>
              <a:t> 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WebSpare</a:t>
            </a:r>
            <a:r>
              <a:rPr lang="en-US" altLang="zh-CN" sz="1200" dirty="0" smtClean="0">
                <a:solidFill>
                  <a:srgbClr val="FF6600"/>
                </a:solidFill>
              </a:rPr>
              <a:t> </a:t>
            </a:r>
            <a:r>
              <a:rPr lang="zh-CN" altLang="en-US" sz="1200" dirty="0" smtClean="0">
                <a:solidFill>
                  <a:srgbClr val="FF6600"/>
                </a:solidFill>
              </a:rPr>
              <a:t>、 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JBoss</a:t>
            </a:r>
            <a:endParaRPr lang="en-US" altLang="zh-CN" sz="1200" dirty="0" smtClean="0">
              <a:solidFill>
                <a:srgbClr val="FF6600"/>
              </a:solidFill>
            </a:endParaRPr>
          </a:p>
          <a:p>
            <a:pPr marL="171450" indent="-171450"/>
            <a:r>
              <a:rPr lang="zh-CN" altLang="en-US" sz="1200" dirty="0" smtClean="0">
                <a:solidFill>
                  <a:srgbClr val="FF6600"/>
                </a:solidFill>
                <a:latin typeface="Arial" charset="0"/>
              </a:rPr>
              <a:t>异构数据库 </a:t>
            </a:r>
            <a:r>
              <a:rPr lang="en-US" altLang="zh-CN" sz="1200" dirty="0" smtClean="0">
                <a:solidFill>
                  <a:srgbClr val="FF6600"/>
                </a:solidFill>
                <a:latin typeface="Arial" charset="0"/>
              </a:rPr>
              <a:t>MySQL5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smtClean="0">
                <a:solidFill>
                  <a:srgbClr val="FF6600"/>
                </a:solidFill>
              </a:rPr>
              <a:t>Oracle 11g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err="1" smtClean="0">
                <a:solidFill>
                  <a:srgbClr val="FF6600"/>
                </a:solidFill>
              </a:rPr>
              <a:t>SQLServer</a:t>
            </a:r>
            <a:r>
              <a:rPr lang="en-US" altLang="zh-CN" sz="1200" dirty="0" smtClean="0">
                <a:solidFill>
                  <a:srgbClr val="FF6600"/>
                </a:solidFill>
              </a:rPr>
              <a:t> 2000/2005/2008</a:t>
            </a:r>
          </a:p>
          <a:p>
            <a:pPr marL="171450" indent="-171450"/>
            <a:r>
              <a:rPr lang="zh-CN" altLang="en-US" sz="1200" dirty="0" smtClean="0">
                <a:solidFill>
                  <a:srgbClr val="FF6600"/>
                </a:solidFill>
              </a:rPr>
              <a:t>操作系统 </a:t>
            </a:r>
            <a:r>
              <a:rPr lang="en-US" altLang="zh-CN" sz="1200" dirty="0" smtClean="0">
                <a:solidFill>
                  <a:srgbClr val="FF6600"/>
                </a:solidFill>
              </a:rPr>
              <a:t>Window XP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smtClean="0">
                <a:solidFill>
                  <a:srgbClr val="FF6600"/>
                </a:solidFill>
              </a:rPr>
              <a:t>Windows 2008</a:t>
            </a:r>
            <a:r>
              <a:rPr lang="zh-CN" altLang="en-US" sz="1200" dirty="0" smtClean="0">
                <a:solidFill>
                  <a:srgbClr val="FF6600"/>
                </a:solidFill>
              </a:rPr>
              <a:t>、</a:t>
            </a:r>
            <a:r>
              <a:rPr lang="en-US" altLang="zh-CN" sz="1200" dirty="0" smtClean="0">
                <a:solidFill>
                  <a:srgbClr val="FF6600"/>
                </a:solidFill>
              </a:rPr>
              <a:t>RedLinux5</a:t>
            </a:r>
            <a:endParaRPr lang="en-US" altLang="ko-KR" sz="1200" dirty="0">
              <a:solidFill>
                <a:srgbClr val="FF6600"/>
              </a:solidFill>
              <a:latin typeface="Arial" charset="0"/>
            </a:endParaRPr>
          </a:p>
        </p:txBody>
      </p:sp>
      <p:grpSp>
        <p:nvGrpSpPr>
          <p:cNvPr id="56" name="Group 14"/>
          <p:cNvGrpSpPr>
            <a:grpSpLocks/>
          </p:cNvGrpSpPr>
          <p:nvPr/>
        </p:nvGrpSpPr>
        <p:grpSpPr bwMode="auto">
          <a:xfrm>
            <a:off x="179512" y="1760562"/>
            <a:ext cx="4678362" cy="4476750"/>
            <a:chOff x="-115" y="653"/>
            <a:chExt cx="3913" cy="3607"/>
          </a:xfrm>
        </p:grpSpPr>
        <p:grpSp>
          <p:nvGrpSpPr>
            <p:cNvPr id="57" name="Group 15"/>
            <p:cNvGrpSpPr>
              <a:grpSpLocks/>
            </p:cNvGrpSpPr>
            <p:nvPr/>
          </p:nvGrpSpPr>
          <p:grpSpPr bwMode="auto">
            <a:xfrm>
              <a:off x="-115" y="3047"/>
              <a:ext cx="3913" cy="1213"/>
              <a:chOff x="61" y="3086"/>
              <a:chExt cx="2912" cy="963"/>
            </a:xfrm>
          </p:grpSpPr>
          <p:sp>
            <p:nvSpPr>
              <p:cNvPr id="73" name="Freeform 16"/>
              <p:cNvSpPr>
                <a:spLocks/>
              </p:cNvSpPr>
              <p:nvPr/>
            </p:nvSpPr>
            <p:spPr bwMode="gray">
              <a:xfrm>
                <a:off x="351" y="3086"/>
                <a:ext cx="2242" cy="346"/>
              </a:xfrm>
              <a:custGeom>
                <a:avLst/>
                <a:gdLst>
                  <a:gd name="T0" fmla="*/ 0 w 2208"/>
                  <a:gd name="T1" fmla="*/ 298 h 303"/>
                  <a:gd name="T2" fmla="*/ 1979 w 2208"/>
                  <a:gd name="T3" fmla="*/ 302 h 303"/>
                  <a:gd name="T4" fmla="*/ 2207 w 2208"/>
                  <a:gd name="T5" fmla="*/ 0 h 303"/>
                  <a:gd name="T6" fmla="*/ 690 w 2208"/>
                  <a:gd name="T7" fmla="*/ 28 h 303"/>
                  <a:gd name="T8" fmla="*/ 0 w 2208"/>
                  <a:gd name="T9" fmla="*/ 29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gradFill rotWithShape="1">
                <a:gsLst>
                  <a:gs pos="0">
                    <a:srgbClr val="05808F"/>
                  </a:gs>
                  <a:gs pos="50000">
                    <a:srgbClr val="05808F">
                      <a:gamma/>
                      <a:shade val="66275"/>
                      <a:invGamma/>
                    </a:srgbClr>
                  </a:gs>
                  <a:gs pos="100000">
                    <a:srgbClr val="05808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17"/>
              <p:cNvSpPr>
                <a:spLocks/>
              </p:cNvSpPr>
              <p:nvPr/>
            </p:nvSpPr>
            <p:spPr bwMode="gray">
              <a:xfrm>
                <a:off x="61" y="3429"/>
                <a:ext cx="2597" cy="617"/>
              </a:xfrm>
              <a:custGeom>
                <a:avLst/>
                <a:gdLst>
                  <a:gd name="T0" fmla="*/ 0 w 2557"/>
                  <a:gd name="T1" fmla="*/ 537 h 538"/>
                  <a:gd name="T2" fmla="*/ 2556 w 2557"/>
                  <a:gd name="T3" fmla="*/ 536 h 538"/>
                  <a:gd name="T4" fmla="*/ 2262 w 2557"/>
                  <a:gd name="T5" fmla="*/ 1 h 538"/>
                  <a:gd name="T6" fmla="*/ 288 w 2557"/>
                  <a:gd name="T7" fmla="*/ 0 h 538"/>
                  <a:gd name="T8" fmla="*/ 0 w 2557"/>
                  <a:gd name="T9" fmla="*/ 53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006666"/>
                  </a:gs>
                  <a:gs pos="100000">
                    <a:srgbClr val="006666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18"/>
              <p:cNvSpPr>
                <a:spLocks/>
              </p:cNvSpPr>
              <p:nvPr/>
            </p:nvSpPr>
            <p:spPr bwMode="gray">
              <a:xfrm>
                <a:off x="2352" y="3092"/>
                <a:ext cx="621" cy="957"/>
              </a:xfrm>
              <a:custGeom>
                <a:avLst/>
                <a:gdLst>
                  <a:gd name="T0" fmla="*/ 302 w 612"/>
                  <a:gd name="T1" fmla="*/ 835 h 836"/>
                  <a:gd name="T2" fmla="*/ 611 w 612"/>
                  <a:gd name="T3" fmla="*/ 476 h 836"/>
                  <a:gd name="T4" fmla="*/ 226 w 612"/>
                  <a:gd name="T5" fmla="*/ 0 h 836"/>
                  <a:gd name="T6" fmla="*/ 0 w 612"/>
                  <a:gd name="T7" fmla="*/ 302 h 836"/>
                  <a:gd name="T8" fmla="*/ 302 w 612"/>
                  <a:gd name="T9" fmla="*/ 835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rgbClr val="00B0A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" name="Group 19"/>
            <p:cNvGrpSpPr>
              <a:grpSpLocks/>
            </p:cNvGrpSpPr>
            <p:nvPr/>
          </p:nvGrpSpPr>
          <p:grpSpPr bwMode="auto">
            <a:xfrm>
              <a:off x="305" y="2403"/>
              <a:ext cx="2912" cy="963"/>
              <a:chOff x="305" y="2403"/>
              <a:chExt cx="2912" cy="963"/>
            </a:xfrm>
          </p:grpSpPr>
          <p:sp>
            <p:nvSpPr>
              <p:cNvPr id="70" name="Freeform 20"/>
              <p:cNvSpPr>
                <a:spLocks/>
              </p:cNvSpPr>
              <p:nvPr/>
            </p:nvSpPr>
            <p:spPr bwMode="gray">
              <a:xfrm>
                <a:off x="595" y="2403"/>
                <a:ext cx="2242" cy="346"/>
              </a:xfrm>
              <a:custGeom>
                <a:avLst/>
                <a:gdLst>
                  <a:gd name="T0" fmla="*/ 0 w 2208"/>
                  <a:gd name="T1" fmla="*/ 298 h 303"/>
                  <a:gd name="T2" fmla="*/ 1979 w 2208"/>
                  <a:gd name="T3" fmla="*/ 302 h 303"/>
                  <a:gd name="T4" fmla="*/ 2207 w 2208"/>
                  <a:gd name="T5" fmla="*/ 0 h 303"/>
                  <a:gd name="T6" fmla="*/ 690 w 2208"/>
                  <a:gd name="T7" fmla="*/ 28 h 303"/>
                  <a:gd name="T8" fmla="*/ 0 w 2208"/>
                  <a:gd name="T9" fmla="*/ 29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8" h="303">
                    <a:moveTo>
                      <a:pt x="0" y="298"/>
                    </a:moveTo>
                    <a:lnTo>
                      <a:pt x="1979" y="302"/>
                    </a:lnTo>
                    <a:lnTo>
                      <a:pt x="2207" y="0"/>
                    </a:lnTo>
                    <a:lnTo>
                      <a:pt x="690" y="28"/>
                    </a:lnTo>
                    <a:lnTo>
                      <a:pt x="0" y="298"/>
                    </a:lnTo>
                  </a:path>
                </a:pathLst>
              </a:custGeom>
              <a:gradFill rotWithShape="1">
                <a:gsLst>
                  <a:gs pos="0">
                    <a:srgbClr val="558000"/>
                  </a:gs>
                  <a:gs pos="50000">
                    <a:srgbClr val="558000">
                      <a:gamma/>
                      <a:shade val="66275"/>
                      <a:invGamma/>
                    </a:srgbClr>
                  </a:gs>
                  <a:gs pos="100000">
                    <a:srgbClr val="558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" name="Freeform 21"/>
              <p:cNvSpPr>
                <a:spLocks/>
              </p:cNvSpPr>
              <p:nvPr/>
            </p:nvSpPr>
            <p:spPr bwMode="gray">
              <a:xfrm>
                <a:off x="305" y="2746"/>
                <a:ext cx="2597" cy="617"/>
              </a:xfrm>
              <a:custGeom>
                <a:avLst/>
                <a:gdLst>
                  <a:gd name="T0" fmla="*/ 0 w 2557"/>
                  <a:gd name="T1" fmla="*/ 537 h 538"/>
                  <a:gd name="T2" fmla="*/ 2556 w 2557"/>
                  <a:gd name="T3" fmla="*/ 536 h 538"/>
                  <a:gd name="T4" fmla="*/ 2262 w 2557"/>
                  <a:gd name="T5" fmla="*/ 1 h 538"/>
                  <a:gd name="T6" fmla="*/ 288 w 2557"/>
                  <a:gd name="T7" fmla="*/ 0 h 538"/>
                  <a:gd name="T8" fmla="*/ 0 w 2557"/>
                  <a:gd name="T9" fmla="*/ 53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57" h="538">
                    <a:moveTo>
                      <a:pt x="0" y="537"/>
                    </a:moveTo>
                    <a:lnTo>
                      <a:pt x="2556" y="536"/>
                    </a:lnTo>
                    <a:lnTo>
                      <a:pt x="2262" y="1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669900"/>
                  </a:gs>
                  <a:gs pos="100000">
                    <a:srgbClr val="6699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Freeform 22"/>
              <p:cNvSpPr>
                <a:spLocks/>
              </p:cNvSpPr>
              <p:nvPr/>
            </p:nvSpPr>
            <p:spPr bwMode="gray">
              <a:xfrm>
                <a:off x="2596" y="2409"/>
                <a:ext cx="621" cy="957"/>
              </a:xfrm>
              <a:custGeom>
                <a:avLst/>
                <a:gdLst>
                  <a:gd name="T0" fmla="*/ 302 w 612"/>
                  <a:gd name="T1" fmla="*/ 835 h 836"/>
                  <a:gd name="T2" fmla="*/ 611 w 612"/>
                  <a:gd name="T3" fmla="*/ 476 h 836"/>
                  <a:gd name="T4" fmla="*/ 226 w 612"/>
                  <a:gd name="T5" fmla="*/ 0 h 836"/>
                  <a:gd name="T6" fmla="*/ 0 w 612"/>
                  <a:gd name="T7" fmla="*/ 302 h 836"/>
                  <a:gd name="T8" fmla="*/ 302 w 612"/>
                  <a:gd name="T9" fmla="*/ 835 h 8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2" h="836">
                    <a:moveTo>
                      <a:pt x="302" y="835"/>
                    </a:moveTo>
                    <a:lnTo>
                      <a:pt x="611" y="476"/>
                    </a:lnTo>
                    <a:lnTo>
                      <a:pt x="226" y="0"/>
                    </a:lnTo>
                    <a:lnTo>
                      <a:pt x="0" y="302"/>
                    </a:lnTo>
                    <a:lnTo>
                      <a:pt x="302" y="835"/>
                    </a:lnTo>
                  </a:path>
                </a:pathLst>
              </a:custGeom>
              <a:solidFill>
                <a:srgbClr val="99CC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9" name="Group 23"/>
            <p:cNvGrpSpPr>
              <a:grpSpLocks/>
            </p:cNvGrpSpPr>
            <p:nvPr/>
          </p:nvGrpSpPr>
          <p:grpSpPr bwMode="auto">
            <a:xfrm>
              <a:off x="635" y="1825"/>
              <a:ext cx="2150" cy="838"/>
              <a:chOff x="635" y="1825"/>
              <a:chExt cx="2150" cy="838"/>
            </a:xfrm>
          </p:grpSpPr>
          <p:sp>
            <p:nvSpPr>
              <p:cNvPr id="67" name="Freeform 24"/>
              <p:cNvSpPr>
                <a:spLocks/>
              </p:cNvSpPr>
              <p:nvPr/>
            </p:nvSpPr>
            <p:spPr bwMode="gray">
              <a:xfrm>
                <a:off x="2261" y="1825"/>
                <a:ext cx="524" cy="838"/>
              </a:xfrm>
              <a:custGeom>
                <a:avLst/>
                <a:gdLst>
                  <a:gd name="T0" fmla="*/ 0 w 516"/>
                  <a:gd name="T1" fmla="*/ 201 h 732"/>
                  <a:gd name="T2" fmla="*/ 294 w 516"/>
                  <a:gd name="T3" fmla="*/ 731 h 732"/>
                  <a:gd name="T4" fmla="*/ 515 w 516"/>
                  <a:gd name="T5" fmla="*/ 444 h 732"/>
                  <a:gd name="T6" fmla="*/ 156 w 516"/>
                  <a:gd name="T7" fmla="*/ 0 h 732"/>
                  <a:gd name="T8" fmla="*/ 0 w 516"/>
                  <a:gd name="T9" fmla="*/ 201 h 7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6" h="732">
                    <a:moveTo>
                      <a:pt x="0" y="201"/>
                    </a:moveTo>
                    <a:lnTo>
                      <a:pt x="294" y="731"/>
                    </a:lnTo>
                    <a:lnTo>
                      <a:pt x="515" y="444"/>
                    </a:lnTo>
                    <a:lnTo>
                      <a:pt x="156" y="0"/>
                    </a:lnTo>
                    <a:lnTo>
                      <a:pt x="0" y="201"/>
                    </a:lnTo>
                  </a:path>
                </a:pathLst>
              </a:custGeom>
              <a:solidFill>
                <a:srgbClr val="FEF8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Freeform 25"/>
              <p:cNvSpPr>
                <a:spLocks/>
              </p:cNvSpPr>
              <p:nvPr/>
            </p:nvSpPr>
            <p:spPr bwMode="gray">
              <a:xfrm>
                <a:off x="915" y="1825"/>
                <a:ext cx="1504" cy="226"/>
              </a:xfrm>
              <a:custGeom>
                <a:avLst/>
                <a:gdLst>
                  <a:gd name="T0" fmla="*/ 0 w 1481"/>
                  <a:gd name="T1" fmla="*/ 196 h 197"/>
                  <a:gd name="T2" fmla="*/ 1329 w 1481"/>
                  <a:gd name="T3" fmla="*/ 196 h 197"/>
                  <a:gd name="T4" fmla="*/ 1480 w 1481"/>
                  <a:gd name="T5" fmla="*/ 0 h 197"/>
                  <a:gd name="T6" fmla="*/ 367 w 1481"/>
                  <a:gd name="T7" fmla="*/ 3 h 197"/>
                  <a:gd name="T8" fmla="*/ 0 w 1481"/>
                  <a:gd name="T9" fmla="*/ 196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1" h="197">
                    <a:moveTo>
                      <a:pt x="0" y="196"/>
                    </a:moveTo>
                    <a:lnTo>
                      <a:pt x="1329" y="196"/>
                    </a:lnTo>
                    <a:lnTo>
                      <a:pt x="1480" y="0"/>
                    </a:lnTo>
                    <a:lnTo>
                      <a:pt x="367" y="3"/>
                    </a:lnTo>
                    <a:lnTo>
                      <a:pt x="0" y="196"/>
                    </a:lnTo>
                  </a:path>
                </a:pathLst>
              </a:custGeom>
              <a:gradFill rotWithShape="1">
                <a:gsLst>
                  <a:gs pos="0">
                    <a:srgbClr val="9E9A00"/>
                  </a:gs>
                  <a:gs pos="50000">
                    <a:srgbClr val="9E9A00">
                      <a:gamma/>
                      <a:shade val="66275"/>
                      <a:invGamma/>
                    </a:srgbClr>
                  </a:gs>
                  <a:gs pos="100000">
                    <a:srgbClr val="9E9A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9" name="Freeform 26"/>
              <p:cNvSpPr>
                <a:spLocks/>
              </p:cNvSpPr>
              <p:nvPr/>
            </p:nvSpPr>
            <p:spPr bwMode="gray">
              <a:xfrm>
                <a:off x="635" y="2051"/>
                <a:ext cx="1935" cy="607"/>
              </a:xfrm>
              <a:custGeom>
                <a:avLst/>
                <a:gdLst>
                  <a:gd name="T0" fmla="*/ 0 w 1906"/>
                  <a:gd name="T1" fmla="*/ 529 h 530"/>
                  <a:gd name="T2" fmla="*/ 1905 w 1906"/>
                  <a:gd name="T3" fmla="*/ 529 h 530"/>
                  <a:gd name="T4" fmla="*/ 1606 w 1906"/>
                  <a:gd name="T5" fmla="*/ 0 h 530"/>
                  <a:gd name="T6" fmla="*/ 282 w 1906"/>
                  <a:gd name="T7" fmla="*/ 0 h 530"/>
                  <a:gd name="T8" fmla="*/ 0 w 1906"/>
                  <a:gd name="T9" fmla="*/ 529 h 5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06" h="530">
                    <a:moveTo>
                      <a:pt x="0" y="529"/>
                    </a:moveTo>
                    <a:lnTo>
                      <a:pt x="1905" y="529"/>
                    </a:lnTo>
                    <a:lnTo>
                      <a:pt x="1606" y="0"/>
                    </a:lnTo>
                    <a:lnTo>
                      <a:pt x="282" y="0"/>
                    </a:lnTo>
                    <a:lnTo>
                      <a:pt x="0" y="529"/>
                    </a:lnTo>
                  </a:path>
                </a:pathLst>
              </a:custGeom>
              <a:gradFill rotWithShape="1">
                <a:gsLst>
                  <a:gs pos="0">
                    <a:srgbClr val="CCCC00"/>
                  </a:gs>
                  <a:gs pos="100000">
                    <a:srgbClr val="CCCC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" name="Group 27"/>
            <p:cNvGrpSpPr>
              <a:grpSpLocks/>
            </p:cNvGrpSpPr>
            <p:nvPr/>
          </p:nvGrpSpPr>
          <p:grpSpPr bwMode="auto">
            <a:xfrm>
              <a:off x="955" y="1234"/>
              <a:ext cx="1404" cy="737"/>
              <a:chOff x="955" y="1234"/>
              <a:chExt cx="1404" cy="737"/>
            </a:xfrm>
          </p:grpSpPr>
          <p:sp>
            <p:nvSpPr>
              <p:cNvPr id="64" name="Freeform 28"/>
              <p:cNvSpPr>
                <a:spLocks/>
              </p:cNvSpPr>
              <p:nvPr/>
            </p:nvSpPr>
            <p:spPr bwMode="gray">
              <a:xfrm>
                <a:off x="1250" y="1239"/>
                <a:ext cx="742" cy="118"/>
              </a:xfrm>
              <a:custGeom>
                <a:avLst/>
                <a:gdLst>
                  <a:gd name="T0" fmla="*/ 0 w 734"/>
                  <a:gd name="T1" fmla="*/ 100 h 104"/>
                  <a:gd name="T2" fmla="*/ 652 w 734"/>
                  <a:gd name="T3" fmla="*/ 103 h 104"/>
                  <a:gd name="T4" fmla="*/ 733 w 734"/>
                  <a:gd name="T5" fmla="*/ 0 h 104"/>
                  <a:gd name="T6" fmla="*/ 180 w 734"/>
                  <a:gd name="T7" fmla="*/ 0 h 104"/>
                  <a:gd name="T8" fmla="*/ 0 w 734"/>
                  <a:gd name="T9" fmla="*/ 10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4" h="104">
                    <a:moveTo>
                      <a:pt x="0" y="100"/>
                    </a:moveTo>
                    <a:lnTo>
                      <a:pt x="652" y="103"/>
                    </a:lnTo>
                    <a:lnTo>
                      <a:pt x="733" y="0"/>
                    </a:lnTo>
                    <a:lnTo>
                      <a:pt x="180" y="0"/>
                    </a:lnTo>
                    <a:lnTo>
                      <a:pt x="0" y="100"/>
                    </a:lnTo>
                  </a:path>
                </a:pathLst>
              </a:custGeom>
              <a:gradFill rotWithShape="1">
                <a:gsLst>
                  <a:gs pos="0">
                    <a:srgbClr val="FF6535"/>
                  </a:gs>
                  <a:gs pos="50000">
                    <a:srgbClr val="FF6535">
                      <a:gamma/>
                      <a:shade val="66275"/>
                      <a:invGamma/>
                    </a:srgbClr>
                  </a:gs>
                  <a:gs pos="100000">
                    <a:srgbClr val="FF6535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29"/>
              <p:cNvSpPr>
                <a:spLocks/>
              </p:cNvSpPr>
              <p:nvPr/>
            </p:nvSpPr>
            <p:spPr bwMode="gray">
              <a:xfrm>
                <a:off x="955" y="1354"/>
                <a:ext cx="1258" cy="617"/>
              </a:xfrm>
              <a:custGeom>
                <a:avLst/>
                <a:gdLst>
                  <a:gd name="T0" fmla="*/ 0 w 1239"/>
                  <a:gd name="T1" fmla="*/ 537 h 538"/>
                  <a:gd name="T2" fmla="*/ 1238 w 1239"/>
                  <a:gd name="T3" fmla="*/ 537 h 538"/>
                  <a:gd name="T4" fmla="*/ 950 w 1239"/>
                  <a:gd name="T5" fmla="*/ 0 h 538"/>
                  <a:gd name="T6" fmla="*/ 288 w 1239"/>
                  <a:gd name="T7" fmla="*/ 0 h 538"/>
                  <a:gd name="T8" fmla="*/ 0 w 1239"/>
                  <a:gd name="T9" fmla="*/ 537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39" h="538">
                    <a:moveTo>
                      <a:pt x="0" y="537"/>
                    </a:moveTo>
                    <a:lnTo>
                      <a:pt x="1238" y="537"/>
                    </a:lnTo>
                    <a:lnTo>
                      <a:pt x="950" y="0"/>
                    </a:lnTo>
                    <a:lnTo>
                      <a:pt x="288" y="0"/>
                    </a:lnTo>
                    <a:lnTo>
                      <a:pt x="0" y="537"/>
                    </a:lnTo>
                  </a:path>
                </a:pathLst>
              </a:custGeom>
              <a:gradFill rotWithShape="1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Freeform 30"/>
              <p:cNvSpPr>
                <a:spLocks/>
              </p:cNvSpPr>
              <p:nvPr/>
            </p:nvSpPr>
            <p:spPr bwMode="gray">
              <a:xfrm>
                <a:off x="1914" y="1234"/>
                <a:ext cx="445" cy="732"/>
              </a:xfrm>
              <a:custGeom>
                <a:avLst/>
                <a:gdLst>
                  <a:gd name="T0" fmla="*/ 289 w 439"/>
                  <a:gd name="T1" fmla="*/ 637 h 638"/>
                  <a:gd name="T2" fmla="*/ 438 w 439"/>
                  <a:gd name="T3" fmla="*/ 441 h 638"/>
                  <a:gd name="T4" fmla="*/ 79 w 439"/>
                  <a:gd name="T5" fmla="*/ 0 h 638"/>
                  <a:gd name="T6" fmla="*/ 0 w 439"/>
                  <a:gd name="T7" fmla="*/ 96 h 638"/>
                  <a:gd name="T8" fmla="*/ 289 w 439"/>
                  <a:gd name="T9" fmla="*/ 637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9" h="638">
                    <a:moveTo>
                      <a:pt x="289" y="637"/>
                    </a:moveTo>
                    <a:lnTo>
                      <a:pt x="438" y="441"/>
                    </a:lnTo>
                    <a:lnTo>
                      <a:pt x="79" y="0"/>
                    </a:lnTo>
                    <a:lnTo>
                      <a:pt x="0" y="96"/>
                    </a:lnTo>
                    <a:lnTo>
                      <a:pt x="289" y="637"/>
                    </a:lnTo>
                  </a:path>
                </a:pathLst>
              </a:custGeom>
              <a:solidFill>
                <a:srgbClr val="FFBA7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Group 31"/>
            <p:cNvGrpSpPr>
              <a:grpSpLocks/>
            </p:cNvGrpSpPr>
            <p:nvPr/>
          </p:nvGrpSpPr>
          <p:grpSpPr bwMode="auto">
            <a:xfrm>
              <a:off x="1284" y="653"/>
              <a:ext cx="653" cy="616"/>
              <a:chOff x="1284" y="653"/>
              <a:chExt cx="653" cy="616"/>
            </a:xfrm>
          </p:grpSpPr>
          <p:sp>
            <p:nvSpPr>
              <p:cNvPr id="62" name="Freeform 32"/>
              <p:cNvSpPr>
                <a:spLocks/>
              </p:cNvSpPr>
              <p:nvPr/>
            </p:nvSpPr>
            <p:spPr bwMode="gray">
              <a:xfrm>
                <a:off x="1284" y="653"/>
                <a:ext cx="598" cy="616"/>
              </a:xfrm>
              <a:custGeom>
                <a:avLst/>
                <a:gdLst>
                  <a:gd name="T0" fmla="*/ 0 w 587"/>
                  <a:gd name="T1" fmla="*/ 533 h 537"/>
                  <a:gd name="T2" fmla="*/ 586 w 587"/>
                  <a:gd name="T3" fmla="*/ 536 h 537"/>
                  <a:gd name="T4" fmla="*/ 283 w 587"/>
                  <a:gd name="T5" fmla="*/ 0 h 537"/>
                  <a:gd name="T6" fmla="*/ 0 w 587"/>
                  <a:gd name="T7" fmla="*/ 533 h 5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7" h="537">
                    <a:moveTo>
                      <a:pt x="0" y="533"/>
                    </a:moveTo>
                    <a:lnTo>
                      <a:pt x="586" y="536"/>
                    </a:lnTo>
                    <a:lnTo>
                      <a:pt x="283" y="0"/>
                    </a:lnTo>
                    <a:lnTo>
                      <a:pt x="0" y="533"/>
                    </a:lnTo>
                  </a:path>
                </a:pathLst>
              </a:custGeom>
              <a:gradFill rotWithShape="1">
                <a:gsLst>
                  <a:gs pos="0">
                    <a:srgbClr val="CC3300"/>
                  </a:gs>
                  <a:gs pos="100000">
                    <a:srgbClr val="CC3300">
                      <a:gamma/>
                      <a:shade val="4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33"/>
              <p:cNvSpPr>
                <a:spLocks/>
              </p:cNvSpPr>
              <p:nvPr/>
            </p:nvSpPr>
            <p:spPr bwMode="gray">
              <a:xfrm>
                <a:off x="1568" y="653"/>
                <a:ext cx="369" cy="613"/>
              </a:xfrm>
              <a:custGeom>
                <a:avLst/>
                <a:gdLst>
                  <a:gd name="T0" fmla="*/ 296 w 364"/>
                  <a:gd name="T1" fmla="*/ 534 h 535"/>
                  <a:gd name="T2" fmla="*/ 363 w 364"/>
                  <a:gd name="T3" fmla="*/ 445 h 535"/>
                  <a:gd name="T4" fmla="*/ 0 w 364"/>
                  <a:gd name="T5" fmla="*/ 0 h 535"/>
                  <a:gd name="T6" fmla="*/ 296 w 364"/>
                  <a:gd name="T7" fmla="*/ 534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4" h="535">
                    <a:moveTo>
                      <a:pt x="296" y="534"/>
                    </a:moveTo>
                    <a:lnTo>
                      <a:pt x="363" y="445"/>
                    </a:lnTo>
                    <a:lnTo>
                      <a:pt x="0" y="0"/>
                    </a:lnTo>
                    <a:lnTo>
                      <a:pt x="296" y="534"/>
                    </a:lnTo>
                  </a:path>
                </a:pathLst>
              </a:custGeom>
              <a:solidFill>
                <a:srgbClr val="FF653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6" name="Text Box 34"/>
          <p:cNvSpPr txBox="1">
            <a:spLocks noChangeArrowheads="1"/>
          </p:cNvSpPr>
          <p:nvPr/>
        </p:nvSpPr>
        <p:spPr bwMode="auto">
          <a:xfrm>
            <a:off x="1761902" y="3705249"/>
            <a:ext cx="954107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lnSpc>
                <a:spcPct val="80000"/>
              </a:lnSpc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技术组</a:t>
            </a:r>
            <a:endParaRPr lang="en-US" altLang="ko-KR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1759065" y="2870869"/>
            <a:ext cx="954107" cy="33855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7067A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架构组</a:t>
            </a:r>
            <a:endParaRPr lang="en-US" altLang="ko-KR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36"/>
          <p:cNvSpPr>
            <a:spLocks noChangeArrowheads="1"/>
          </p:cNvSpPr>
          <p:nvPr/>
        </p:nvSpPr>
        <p:spPr bwMode="auto">
          <a:xfrm>
            <a:off x="914524" y="5611837"/>
            <a:ext cx="2741613" cy="2873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业务组</a:t>
            </a:r>
            <a:endParaRPr lang="en-US" altLang="ko-KR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Rectangle 37"/>
          <p:cNvSpPr>
            <a:spLocks noChangeArrowheads="1"/>
          </p:cNvSpPr>
          <p:nvPr/>
        </p:nvSpPr>
        <p:spPr bwMode="auto">
          <a:xfrm>
            <a:off x="971302" y="4599061"/>
            <a:ext cx="2590800" cy="287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  <a:gs pos="50000">
                      <a:srgbClr val="000000"/>
                    </a:gs>
                    <a:gs pos="100000">
                      <a:srgbClr val="000000">
                        <a:gamma/>
                        <a:shade val="46275"/>
                        <a:invGamma/>
                        <a:alpha val="0"/>
                      </a:srgbClr>
                    </a:gs>
                  </a:gsLst>
                  <a:lin ang="0" scaled="1"/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报表组</a:t>
            </a:r>
            <a:endParaRPr lang="en-US" altLang="ko-KR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52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49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将信息放在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中，页面该如何获取呢？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 smtClean="0"/>
              <a:t>ClassCodeAction.java</a:t>
            </a:r>
          </a:p>
          <a:p>
            <a:pPr>
              <a:buNone/>
            </a:pPr>
            <a:r>
              <a:rPr lang="en-US" altLang="zh-CN" sz="1400" dirty="0"/>
              <a:t>	public String list(){</a:t>
            </a:r>
          </a:p>
          <a:p>
            <a:pPr>
              <a:buNone/>
            </a:pPr>
            <a:r>
              <a:rPr lang="en-US" altLang="zh-CN" sz="1400" dirty="0"/>
              <a:t>		List&lt;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oDao.find</a:t>
            </a:r>
            <a:r>
              <a:rPr lang="en-US" altLang="zh-CN" sz="1400" dirty="0"/>
              <a:t>("from 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HttpServletRequest</a:t>
            </a:r>
            <a:r>
              <a:rPr lang="en-US" altLang="zh-CN" sz="1400" dirty="0">
                <a:solidFill>
                  <a:srgbClr val="00B050"/>
                </a:solidFill>
              </a:rPr>
              <a:t> request = </a:t>
            </a:r>
            <a:r>
              <a:rPr lang="en-US" altLang="zh-CN" sz="1400" dirty="0" err="1">
                <a:solidFill>
                  <a:srgbClr val="00B050"/>
                </a:solidFill>
              </a:rPr>
              <a:t>ServletActionContext.getRequest</a:t>
            </a:r>
            <a:r>
              <a:rPr lang="en-US" altLang="zh-CN" sz="1400" dirty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request.setAttribute</a:t>
            </a:r>
            <a:r>
              <a:rPr lang="en-US" altLang="zh-CN" sz="1400" dirty="0">
                <a:solidFill>
                  <a:srgbClr val="00B050"/>
                </a:solidFill>
              </a:rPr>
              <a:t>("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</a:rPr>
              <a:t>", </a:t>
            </a:r>
            <a:r>
              <a:rPr lang="en-US" altLang="zh-CN" sz="1400" dirty="0" err="1">
                <a:solidFill>
                  <a:srgbClr val="00B050"/>
                </a:solidFill>
              </a:rPr>
              <a:t>dataList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/>
              <a:t>		</a:t>
            </a:r>
          </a:p>
          <a:p>
            <a:pPr>
              <a:buNone/>
            </a:pPr>
            <a:r>
              <a:rPr lang="en-US" altLang="zh-CN" sz="1400" dirty="0"/>
              <a:t>		return "</a:t>
            </a:r>
            <a:r>
              <a:rPr lang="en-US" altLang="zh-CN" sz="1400" dirty="0" err="1"/>
              <a:t>plist</a:t>
            </a:r>
            <a:r>
              <a:rPr lang="en-US" altLang="zh-CN" sz="1400" dirty="0"/>
              <a:t>";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b="1" dirty="0" err="1" smtClean="0"/>
              <a:t>jClassCodeList.jsp</a:t>
            </a:r>
            <a:endParaRPr lang="en-US" altLang="zh-CN" sz="1400" b="1" dirty="0"/>
          </a:p>
          <a:p>
            <a:pPr>
              <a:buNone/>
            </a:pPr>
            <a:endParaRPr lang="en-US" altLang="zh-CN" sz="1400" b="1" dirty="0"/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 err="1" smtClean="0"/>
              <a:t>s:iterator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value="#</a:t>
            </a:r>
            <a:r>
              <a:rPr lang="en-US" altLang="zh-CN" sz="1400" dirty="0" err="1">
                <a:solidFill>
                  <a:srgbClr val="00B050"/>
                </a:solidFill>
              </a:rPr>
              <a:t>request.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="dl"&gt;</a:t>
            </a: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11120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96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、实现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textCode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：复制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，复制页面，</a:t>
            </a:r>
            <a:r>
              <a:rPr lang="zh-CN" altLang="en-US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增加查看功能</a:t>
            </a:r>
            <a:endParaRPr lang="en-US" altLang="zh-CN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9145016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zh-CN" altLang="en-US" sz="1400" i="1" dirty="0" smtClean="0"/>
              <a:t>替换</a:t>
            </a:r>
            <a:r>
              <a:rPr lang="en-US" altLang="zh-CN" sz="1400" i="1" dirty="0" err="1" smtClean="0"/>
              <a:t>ClassCode</a:t>
            </a:r>
            <a:r>
              <a:rPr lang="zh-CN" altLang="en-US" sz="1400" i="1" dirty="0" smtClean="0"/>
              <a:t>为</a:t>
            </a:r>
            <a:r>
              <a:rPr lang="en-US" altLang="zh-CN" sz="1400" i="1" dirty="0" err="1" smtClean="0"/>
              <a:t>TextCode</a:t>
            </a:r>
            <a:endParaRPr lang="en-US" altLang="zh-CN" sz="1400" i="1" dirty="0" smtClean="0"/>
          </a:p>
          <a:p>
            <a:pPr marL="285750" indent="-285750"/>
            <a:r>
              <a:rPr lang="zh-CN" altLang="en-US" sz="1400" i="1" dirty="0" smtClean="0"/>
              <a:t>修改错误，实现</a:t>
            </a:r>
            <a:r>
              <a:rPr lang="en-US" altLang="zh-CN" sz="1400" i="1" dirty="0" err="1" smtClean="0"/>
              <a:t>toview</a:t>
            </a:r>
            <a:r>
              <a:rPr lang="en-US" altLang="zh-CN" sz="1400" i="1" dirty="0" smtClean="0"/>
              <a:t>()</a:t>
            </a:r>
            <a:r>
              <a:rPr lang="zh-CN" altLang="en-US" sz="1400" i="1" dirty="0" smtClean="0"/>
              <a:t>方法</a:t>
            </a:r>
            <a:endParaRPr lang="en-US" altLang="zh-CN" sz="1400" i="1" dirty="0" smtClean="0"/>
          </a:p>
          <a:p>
            <a:pPr marL="285750" indent="-285750"/>
            <a:endParaRPr lang="en-US" altLang="zh-CN" sz="1400" i="1" dirty="0" smtClean="0"/>
          </a:p>
          <a:p>
            <a:pPr>
              <a:buNone/>
            </a:pPr>
            <a:endParaRPr lang="en-US" altLang="zh-CN" sz="1400" dirty="0"/>
          </a:p>
          <a:p>
            <a:pPr marL="285750" indent="-285750"/>
            <a:r>
              <a:rPr lang="zh-CN" altLang="en-US" sz="1400" i="1" dirty="0" smtClean="0"/>
              <a:t>修改</a:t>
            </a:r>
            <a:r>
              <a:rPr lang="en-US" altLang="zh-CN" sz="1400" i="1" dirty="0" smtClean="0"/>
              <a:t>list</a:t>
            </a:r>
            <a:r>
              <a:rPr lang="zh-CN" altLang="en-US" sz="1400" i="1" dirty="0" smtClean="0"/>
              <a:t>页面</a:t>
            </a:r>
            <a:endParaRPr lang="en-US" altLang="zh-CN" sz="1400" i="1" dirty="0" smtClean="0"/>
          </a:p>
          <a:p>
            <a:pPr>
              <a:buNone/>
            </a:pPr>
            <a:r>
              <a:rPr lang="en-US" altLang="zh-CN" sz="1400" dirty="0"/>
              <a:t>&lt;td class=</a:t>
            </a:r>
            <a:r>
              <a:rPr lang="en-US" altLang="zh-CN" sz="1400" i="1" dirty="0"/>
              <a:t>"</a:t>
            </a:r>
            <a:r>
              <a:rPr lang="en-US" altLang="zh-CN" sz="1400" i="1" dirty="0" err="1"/>
              <a:t>tableHeader</a:t>
            </a:r>
            <a:r>
              <a:rPr lang="en-US" altLang="zh-CN" sz="1400" i="1" dirty="0"/>
              <a:t>"&gt;</a:t>
            </a:r>
            <a:r>
              <a:rPr lang="zh-CN" altLang="en-US" sz="1400" i="1" dirty="0"/>
              <a:t>分类</a:t>
            </a:r>
            <a:r>
              <a:rPr lang="en-US" altLang="zh-CN" sz="1400" i="1" dirty="0"/>
              <a:t>&lt;/td&gt;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&lt;td&gt;${</a:t>
            </a:r>
            <a:r>
              <a:rPr lang="en-US" altLang="zh-CN" sz="1400" dirty="0">
                <a:solidFill>
                  <a:srgbClr val="00B050"/>
                </a:solidFill>
              </a:rPr>
              <a:t>classCode.name</a:t>
            </a:r>
            <a:r>
              <a:rPr lang="en-US" altLang="zh-CN" sz="1400" dirty="0"/>
              <a:t>}&lt;/td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 smtClean="0"/>
          </a:p>
          <a:p>
            <a:pPr marL="285750" indent="-285750"/>
            <a:r>
              <a:rPr lang="zh-CN" altLang="en-US" sz="1400" i="1" dirty="0" smtClean="0"/>
              <a:t>加查看按钮 </a:t>
            </a:r>
            <a:r>
              <a:rPr lang="en-US" altLang="zh-CN" sz="1400" i="1" dirty="0" err="1" smtClean="0"/>
              <a:t>jTextCodeList.jsp</a:t>
            </a:r>
            <a:endParaRPr lang="en-US" altLang="zh-CN" sz="1400" i="1" dirty="0" smtClean="0"/>
          </a:p>
          <a:p>
            <a:pPr>
              <a:buNone/>
            </a:pPr>
            <a:r>
              <a:rPr lang="en-US" altLang="zh-CN" sz="1400" dirty="0"/>
              <a:t>&lt;li id=</a:t>
            </a:r>
            <a:r>
              <a:rPr lang="en-US" altLang="zh-CN" sz="1400" i="1" dirty="0"/>
              <a:t>"view"&gt;&lt;a </a:t>
            </a:r>
            <a:r>
              <a:rPr lang="en-US" altLang="zh-CN" sz="1400" i="1" dirty="0" err="1"/>
              <a:t>href</a:t>
            </a:r>
            <a:r>
              <a:rPr lang="en-US" altLang="zh-CN" sz="1400" i="1" dirty="0"/>
              <a:t>="#" </a:t>
            </a:r>
            <a:r>
              <a:rPr lang="en-US" altLang="zh-CN" sz="1400" i="1" dirty="0" err="1"/>
              <a:t>onclick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formSubmit</a:t>
            </a:r>
            <a:r>
              <a:rPr lang="en-US" altLang="zh-CN" sz="1400" i="1" dirty="0"/>
              <a:t>('/</a:t>
            </a:r>
            <a:r>
              <a:rPr lang="en-US" altLang="zh-CN" sz="1400" i="1" dirty="0" err="1" smtClean="0"/>
              <a:t>baseinfo</a:t>
            </a:r>
            <a:r>
              <a:rPr lang="en-US" altLang="zh-CN" sz="1400" i="1" dirty="0" smtClean="0"/>
              <a:t>/textCodeAction_</a:t>
            </a:r>
            <a:r>
              <a:rPr lang="en-US" altLang="zh-CN" sz="1400" i="1" dirty="0" err="1" smtClean="0"/>
              <a:t>toview</a:t>
            </a:r>
            <a:r>
              <a:rPr lang="en-US" altLang="zh-CN" sz="1400" i="1" dirty="0"/>
              <a:t>','_self');</a:t>
            </a:r>
            <a:r>
              <a:rPr lang="en-US" altLang="zh-CN" sz="1400" i="1" dirty="0" err="1"/>
              <a:t>this.blur</a:t>
            </a:r>
            <a:r>
              <a:rPr lang="en-US" altLang="zh-CN" sz="1400" i="1" dirty="0"/>
              <a:t>();"&gt;</a:t>
            </a:r>
            <a:r>
              <a:rPr lang="zh-CN" altLang="en-US" sz="1400" i="1" dirty="0"/>
              <a:t>查看</a:t>
            </a:r>
            <a:r>
              <a:rPr lang="en-US" altLang="zh-CN" sz="1400" i="1" dirty="0"/>
              <a:t>&lt;/a&gt;&lt;/li</a:t>
            </a:r>
            <a:r>
              <a:rPr lang="en-US" altLang="zh-CN" sz="1400" i="1" dirty="0" smtClean="0"/>
              <a:t>&gt;</a:t>
            </a:r>
          </a:p>
          <a:p>
            <a:pPr>
              <a:buNone/>
            </a:pPr>
            <a:endParaRPr lang="en-US" altLang="zh-CN" sz="1400" i="1" dirty="0"/>
          </a:p>
          <a:p>
            <a:pPr marL="285750" indent="-285750"/>
            <a:r>
              <a:rPr lang="zh-CN" altLang="en-US" sz="1400" i="1" dirty="0" smtClean="0"/>
              <a:t>新建</a:t>
            </a:r>
            <a:r>
              <a:rPr lang="en-US" altLang="zh-CN" sz="1400" i="1" dirty="0" err="1" smtClean="0"/>
              <a:t>jTextCodeView.jsp</a:t>
            </a:r>
            <a:r>
              <a:rPr lang="zh-CN" altLang="en-US" sz="1400" i="1" dirty="0" smtClean="0"/>
              <a:t>查看页面</a:t>
            </a:r>
            <a:endParaRPr lang="en-US" altLang="zh-CN" sz="1400" i="1" dirty="0" smtClean="0"/>
          </a:p>
          <a:p>
            <a:pPr>
              <a:buNone/>
            </a:pPr>
            <a:endParaRPr lang="en-US" altLang="zh-CN" sz="1400" i="1" dirty="0"/>
          </a:p>
          <a:p>
            <a:pPr marL="285750" indent="-285750"/>
            <a:r>
              <a:rPr lang="zh-CN" altLang="en-US" sz="1400" i="1" dirty="0" smtClean="0"/>
              <a:t>列表记录上增加快捷链接</a:t>
            </a:r>
            <a:endParaRPr lang="en-US" altLang="zh-CN" sz="1400" i="1" dirty="0" smtClean="0"/>
          </a:p>
          <a:p>
            <a:pPr>
              <a:buNone/>
            </a:pPr>
            <a:r>
              <a:rPr lang="en-US" altLang="zh-CN" sz="1400" dirty="0"/>
              <a:t>&lt;td&gt;&lt;a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</a:t>
            </a:r>
            <a:r>
              <a:rPr lang="en-US" altLang="zh-CN" sz="1400" i="1" dirty="0"/>
              <a:t>"/</a:t>
            </a:r>
            <a:r>
              <a:rPr lang="en-US" altLang="zh-CN" sz="1400" i="1" dirty="0" err="1" smtClean="0"/>
              <a:t>baseinfo</a:t>
            </a:r>
            <a:r>
              <a:rPr lang="en-US" altLang="zh-CN" sz="1400" i="1" dirty="0" smtClean="0"/>
              <a:t>/</a:t>
            </a:r>
            <a:r>
              <a:rPr lang="en-US" altLang="zh-CN" sz="1400" i="1" dirty="0" err="1" smtClean="0"/>
              <a:t>textCodeAction_toview?id</a:t>
            </a:r>
            <a:r>
              <a:rPr lang="en-US" altLang="zh-CN" sz="1400" i="1" dirty="0"/>
              <a:t>=${id}"&gt;${classCode.name}&lt;/a&gt;&lt;/td&gt;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3851920" y="2743760"/>
            <a:ext cx="4896544" cy="12741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1200" dirty="0"/>
              <a:t>public String </a:t>
            </a:r>
            <a:r>
              <a:rPr lang="en-US" altLang="zh-CN" sz="1200" dirty="0" err="1"/>
              <a:t>toview</a:t>
            </a:r>
            <a:r>
              <a:rPr lang="en-US" altLang="zh-CN" sz="1200" dirty="0"/>
              <a:t>(){</a:t>
            </a:r>
          </a:p>
          <a:p>
            <a:pPr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TextCode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 = (</a:t>
            </a:r>
            <a:r>
              <a:rPr lang="en-US" altLang="zh-CN" sz="1200" dirty="0" err="1"/>
              <a:t>TextCode</a:t>
            </a:r>
            <a:r>
              <a:rPr lang="en-US" altLang="zh-CN" sz="1200" dirty="0"/>
              <a:t>) </a:t>
            </a:r>
            <a:r>
              <a:rPr lang="en-US" altLang="zh-CN" sz="1200" dirty="0" err="1"/>
              <a:t>oDao.get</a:t>
            </a:r>
            <a:r>
              <a:rPr lang="en-US" altLang="zh-CN" sz="1200" dirty="0"/>
              <a:t>(</a:t>
            </a:r>
            <a:r>
              <a:rPr lang="en-US" altLang="zh-CN" sz="1200" dirty="0" err="1"/>
              <a:t>TextCode.class</a:t>
            </a:r>
            <a:r>
              <a:rPr lang="en-US" altLang="zh-CN" sz="1200" dirty="0"/>
              <a:t>, </a:t>
            </a:r>
            <a:r>
              <a:rPr lang="en-US" altLang="zh-CN" sz="1200" dirty="0" err="1"/>
              <a:t>model.getId</a:t>
            </a:r>
            <a:r>
              <a:rPr lang="en-US" altLang="zh-CN" sz="1200" dirty="0"/>
              <a:t>());</a:t>
            </a:r>
          </a:p>
          <a:p>
            <a:pPr>
              <a:buNone/>
            </a:pPr>
            <a:r>
              <a:rPr lang="en-US" altLang="zh-CN" sz="1200" dirty="0" smtClean="0"/>
              <a:t>  </a:t>
            </a:r>
            <a:r>
              <a:rPr lang="en-US" altLang="zh-CN" sz="1200" dirty="0" err="1" smtClean="0"/>
              <a:t>ActionContext.getContext</a:t>
            </a:r>
            <a:r>
              <a:rPr lang="en-US" altLang="zh-CN" sz="1200" dirty="0"/>
              <a:t>().</a:t>
            </a:r>
            <a:r>
              <a:rPr lang="en-US" altLang="zh-CN" sz="1200" dirty="0" err="1"/>
              <a:t>getValueStack</a:t>
            </a:r>
            <a:r>
              <a:rPr lang="en-US" altLang="zh-CN" sz="1200" dirty="0"/>
              <a:t>().push(</a:t>
            </a:r>
            <a:r>
              <a:rPr lang="en-US" altLang="zh-CN" sz="1200" dirty="0" err="1"/>
              <a:t>obj</a:t>
            </a:r>
            <a:r>
              <a:rPr lang="en-US" altLang="zh-CN" sz="1200" dirty="0"/>
              <a:t>);</a:t>
            </a:r>
          </a:p>
          <a:p>
            <a:pPr>
              <a:buNone/>
            </a:pPr>
            <a:r>
              <a:rPr lang="en-US" altLang="zh-CN" sz="1200" dirty="0"/>
              <a:t>	</a:t>
            </a:r>
          </a:p>
          <a:p>
            <a:pPr>
              <a:buNone/>
            </a:pPr>
            <a:r>
              <a:rPr lang="en-US" altLang="zh-CN" sz="1200" dirty="0" smtClean="0"/>
              <a:t>  return </a:t>
            </a:r>
            <a:r>
              <a:rPr lang="en-US" altLang="zh-CN" sz="1200" dirty="0"/>
              <a:t>"</a:t>
            </a:r>
            <a:r>
              <a:rPr lang="en-US" altLang="zh-CN" sz="1200" dirty="0" err="1">
                <a:solidFill>
                  <a:srgbClr val="00B050"/>
                </a:solidFill>
              </a:rPr>
              <a:t>pview</a:t>
            </a:r>
            <a:r>
              <a:rPr lang="en-US" altLang="zh-CN" sz="1200" dirty="0"/>
              <a:t>";</a:t>
            </a:r>
          </a:p>
          <a:p>
            <a:pPr>
              <a:buNone/>
            </a:pPr>
            <a:r>
              <a:rPr lang="en-US" altLang="zh-CN" sz="1200" dirty="0"/>
              <a:t>}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1713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34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、增加分类下拉框，修改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，修改页面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i="1" dirty="0" smtClean="0"/>
              <a:t>Action</a:t>
            </a:r>
            <a:r>
              <a:rPr lang="zh-CN" altLang="en-US" sz="1400" i="1" dirty="0" smtClean="0"/>
              <a:t>的</a:t>
            </a:r>
            <a:r>
              <a:rPr lang="en-US" altLang="zh-CN" sz="1400" i="1" dirty="0" smtClean="0"/>
              <a:t>create</a:t>
            </a:r>
            <a:r>
              <a:rPr lang="zh-CN" altLang="en-US" sz="1400" i="1" dirty="0" smtClean="0"/>
              <a:t>、</a:t>
            </a:r>
            <a:r>
              <a:rPr lang="en-US" altLang="zh-CN" sz="1400" i="1" dirty="0" smtClean="0"/>
              <a:t>update</a:t>
            </a:r>
            <a:r>
              <a:rPr lang="zh-CN" altLang="en-US" sz="1400" i="1" dirty="0" smtClean="0"/>
              <a:t>方法增加取值代码段</a:t>
            </a:r>
            <a:endParaRPr lang="en-US" altLang="zh-CN" sz="1400" i="1" dirty="0" smtClean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//</a:t>
            </a:r>
            <a:r>
              <a:rPr lang="zh-CN" altLang="en-US" sz="1400" dirty="0"/>
              <a:t>准备下拉列表</a:t>
            </a:r>
          </a:p>
          <a:p>
            <a:pPr>
              <a:buNone/>
            </a:pPr>
            <a:r>
              <a:rPr lang="en-US" altLang="zh-CN" sz="1400" dirty="0"/>
              <a:t>List&lt;</a:t>
            </a:r>
            <a:r>
              <a:rPr lang="en-US" altLang="zh-CN" sz="1400" dirty="0" err="1"/>
              <a:t>ClassCode</a:t>
            </a:r>
            <a:r>
              <a:rPr lang="en-US" altLang="zh-CN" sz="1400" dirty="0"/>
              <a:t>&gt; </a:t>
            </a:r>
            <a:r>
              <a:rPr lang="en-US" altLang="zh-CN" sz="1400" dirty="0" err="1"/>
              <a:t>classCodeList</a:t>
            </a:r>
            <a:r>
              <a:rPr lang="en-US" altLang="zh-CN" sz="1400" dirty="0"/>
              <a:t> = </a:t>
            </a:r>
            <a:r>
              <a:rPr lang="en-US" altLang="zh-CN" sz="1400" u="sng" dirty="0" err="1"/>
              <a:t>oDao.find</a:t>
            </a:r>
            <a:r>
              <a:rPr lang="en-US" altLang="zh-CN" sz="1400" u="sng" dirty="0"/>
              <a:t>("from </a:t>
            </a:r>
            <a:r>
              <a:rPr lang="en-US" altLang="zh-CN" sz="1400" u="sng" dirty="0" err="1"/>
              <a:t>ClassCode</a:t>
            </a:r>
            <a:r>
              <a:rPr lang="en-US" altLang="zh-CN" sz="1400" u="sng" dirty="0"/>
              <a:t> o");</a:t>
            </a:r>
          </a:p>
          <a:p>
            <a:pPr>
              <a:buNone/>
            </a:pPr>
            <a:r>
              <a:rPr lang="en-US" altLang="zh-CN" sz="1400" dirty="0" err="1"/>
              <a:t>ActionContext.</a:t>
            </a:r>
            <a:r>
              <a:rPr lang="en-US" altLang="zh-CN" sz="1400" i="1" dirty="0" err="1"/>
              <a:t>getContext</a:t>
            </a:r>
            <a:r>
              <a:rPr lang="en-US" altLang="zh-CN" sz="1400" i="1" dirty="0"/>
              <a:t>().put("</a:t>
            </a:r>
            <a:r>
              <a:rPr lang="en-US" altLang="zh-CN" sz="1400" i="1" dirty="0" err="1">
                <a:solidFill>
                  <a:srgbClr val="00B050"/>
                </a:solidFill>
              </a:rPr>
              <a:t>classCodeList</a:t>
            </a:r>
            <a:r>
              <a:rPr lang="en-US" altLang="zh-CN" sz="1400" i="1" dirty="0"/>
              <a:t>", </a:t>
            </a:r>
            <a:r>
              <a:rPr lang="en-US" altLang="zh-CN" sz="1400" i="1" dirty="0" err="1"/>
              <a:t>classCodeList</a:t>
            </a:r>
            <a:r>
              <a:rPr lang="en-US" altLang="zh-CN" sz="1400" i="1" dirty="0"/>
              <a:t>);</a:t>
            </a:r>
            <a:endParaRPr lang="en-US" altLang="zh-CN" sz="1400" i="1" dirty="0" smtClean="0"/>
          </a:p>
          <a:p>
            <a:pPr>
              <a:buNone/>
            </a:pPr>
            <a:endParaRPr lang="en-US" altLang="zh-CN" sz="1400" i="1" dirty="0" smtClean="0"/>
          </a:p>
          <a:p>
            <a:pPr>
              <a:buNone/>
            </a:pPr>
            <a:endParaRPr lang="en-US" altLang="zh-CN" sz="1400" i="1" dirty="0"/>
          </a:p>
          <a:p>
            <a:pPr>
              <a:buNone/>
            </a:pPr>
            <a:r>
              <a:rPr lang="zh-CN" altLang="en-US" sz="1400" i="1" dirty="0" smtClean="0"/>
              <a:t>修改</a:t>
            </a:r>
            <a:r>
              <a:rPr lang="en-US" altLang="zh-CN" sz="1400" i="1" dirty="0" smtClean="0"/>
              <a:t>create</a:t>
            </a:r>
            <a:r>
              <a:rPr lang="zh-CN" altLang="en-US" sz="1400" i="1" dirty="0" smtClean="0"/>
              <a:t>、</a:t>
            </a:r>
            <a:r>
              <a:rPr lang="en-US" altLang="zh-CN" sz="1400" i="1" dirty="0" smtClean="0"/>
              <a:t>update</a:t>
            </a:r>
            <a:r>
              <a:rPr lang="zh-CN" altLang="en-US" sz="1400" i="1" dirty="0" smtClean="0"/>
              <a:t>页面，增加下拉框</a:t>
            </a:r>
            <a:endParaRPr lang="en-US" altLang="zh-CN" sz="1400" i="1" dirty="0" smtClean="0"/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s:select</a:t>
            </a:r>
            <a:r>
              <a:rPr lang="en-US" altLang="zh-CN" sz="1400" dirty="0"/>
              <a:t> name="</a:t>
            </a:r>
            <a:r>
              <a:rPr lang="en-US" altLang="zh-CN" sz="1400" dirty="0">
                <a:solidFill>
                  <a:srgbClr val="00B050"/>
                </a:solidFill>
              </a:rPr>
              <a:t>classCode.id</a:t>
            </a:r>
            <a:r>
              <a:rPr lang="en-US" altLang="zh-CN" sz="1400" dirty="0"/>
              <a:t>" list="</a:t>
            </a:r>
            <a:r>
              <a:rPr lang="en-US" altLang="zh-CN" sz="1400" dirty="0" err="1">
                <a:solidFill>
                  <a:srgbClr val="00B050"/>
                </a:solidFill>
              </a:rPr>
              <a:t>classCodeList</a:t>
            </a:r>
            <a:r>
              <a:rPr lang="en-US" altLang="zh-CN" sz="1400" dirty="0"/>
              <a:t>" 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>
                <a:solidFill>
                  <a:srgbClr val="00B050"/>
                </a:solidFill>
              </a:rPr>
              <a:t>listKey</a:t>
            </a:r>
            <a:r>
              <a:rPr lang="en-US" altLang="zh-CN" sz="1400" dirty="0">
                <a:solidFill>
                  <a:srgbClr val="00B050"/>
                </a:solidFill>
              </a:rPr>
              <a:t>="id" </a:t>
            </a:r>
            <a:r>
              <a:rPr lang="en-US" altLang="zh-CN" sz="1400" dirty="0" err="1">
                <a:solidFill>
                  <a:srgbClr val="00B050"/>
                </a:solidFill>
              </a:rPr>
              <a:t>listValue</a:t>
            </a:r>
            <a:r>
              <a:rPr lang="en-US" altLang="zh-CN" sz="1400" dirty="0">
                <a:solidFill>
                  <a:srgbClr val="00B050"/>
                </a:solidFill>
              </a:rPr>
              <a:t>="name"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headerKey</a:t>
            </a:r>
            <a:r>
              <a:rPr lang="en-US" altLang="zh-CN" sz="1400" dirty="0"/>
              <a:t>="" </a:t>
            </a:r>
            <a:r>
              <a:rPr lang="en-US" altLang="zh-CN" sz="1400" dirty="0" err="1"/>
              <a:t>headerValue</a:t>
            </a:r>
            <a:r>
              <a:rPr lang="en-US" altLang="zh-CN" sz="1400" dirty="0"/>
              <a:t>="--</a:t>
            </a:r>
            <a:r>
              <a:rPr lang="zh-CN" altLang="en-US" sz="1400" dirty="0"/>
              <a:t>请选择</a:t>
            </a:r>
            <a:r>
              <a:rPr lang="en-US" altLang="zh-CN" sz="1400" dirty="0"/>
              <a:t>--"</a:t>
            </a:r>
          </a:p>
          <a:p>
            <a:pPr>
              <a:buNone/>
            </a:pPr>
            <a:r>
              <a:rPr lang="en-US" altLang="zh-CN" sz="1400" dirty="0" smtClean="0"/>
              <a:t>/&gt;</a:t>
            </a:r>
            <a:endParaRPr lang="en-US" altLang="zh-CN" sz="1400" dirty="0" smtClean="0">
              <a:solidFill>
                <a:srgbClr val="FF0000"/>
              </a:solidFill>
            </a:endParaRPr>
          </a:p>
        </p:txBody>
      </p:sp>
      <p:sp>
        <p:nvSpPr>
          <p:cNvPr id="2" name="线形标注 2 1"/>
          <p:cNvSpPr/>
          <p:nvPr/>
        </p:nvSpPr>
        <p:spPr bwMode="auto">
          <a:xfrm>
            <a:off x="2843808" y="5436108"/>
            <a:ext cx="2016224" cy="5131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067"/>
              <a:gd name="adj6" fmla="val -29749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注意变量的写法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863653" y="3650120"/>
            <a:ext cx="360040" cy="792088"/>
          </a:xfrm>
          <a:prstGeom prst="straightConnector1">
            <a:avLst/>
          </a:prstGeom>
          <a:ln>
            <a:headEnd type="arrow"/>
            <a:tailEnd type="arrow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7330" y="3889198"/>
            <a:ext cx="100540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名称一致</a:t>
            </a:r>
            <a:endParaRPr lang="zh-CN" altLang="en-US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6224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457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struts-baseinfo.xml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配置，增加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textcode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&lt;action name="</a:t>
            </a:r>
            <a:r>
              <a:rPr lang="en-US" altLang="zh-CN" sz="1400" dirty="0" err="1"/>
              <a:t>textCodeAction</a:t>
            </a:r>
            <a:r>
              <a:rPr lang="en-US" altLang="zh-CN" sz="1400" dirty="0"/>
              <a:t>_*" method="{1}" class="cn.itcast.web.struts2.baseinfo.textcode.TextCodeAction"&gt;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00B050"/>
                </a:solidFill>
              </a:rPr>
              <a:t>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pview</a:t>
            </a:r>
            <a:r>
              <a:rPr lang="en-US" altLang="zh-CN" sz="1400" dirty="0">
                <a:solidFill>
                  <a:srgbClr val="00B050"/>
                </a:solidFill>
              </a:rPr>
              <a:t>"&gt;/</a:t>
            </a:r>
            <a:r>
              <a:rPr lang="en-US" altLang="zh-CN" sz="1400" dirty="0" err="1">
                <a:solidFill>
                  <a:srgbClr val="00B050"/>
                </a:solidFill>
              </a:rPr>
              <a:t>baseinfo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textcode</a:t>
            </a:r>
            <a:r>
              <a:rPr lang="en-US" altLang="zh-CN" sz="1400" dirty="0">
                <a:solidFill>
                  <a:srgbClr val="00B050"/>
                </a:solidFill>
              </a:rPr>
              <a:t>/</a:t>
            </a:r>
            <a:r>
              <a:rPr lang="en-US" altLang="zh-CN" sz="1400" dirty="0" err="1">
                <a:solidFill>
                  <a:srgbClr val="00B050"/>
                </a:solidFill>
              </a:rPr>
              <a:t>jTextCodeView.jsp</a:t>
            </a:r>
            <a:r>
              <a:rPr lang="en-US" altLang="zh-CN" sz="1400" dirty="0">
                <a:solidFill>
                  <a:srgbClr val="00B050"/>
                </a:solidFill>
              </a:rPr>
              <a:t>&lt;/result&gt;</a:t>
            </a:r>
          </a:p>
          <a:p>
            <a:pPr>
              <a:buNone/>
            </a:pPr>
            <a:r>
              <a:rPr lang="en-US" altLang="zh-CN" sz="1400" dirty="0"/>
              <a:t>	&lt;result name="</a:t>
            </a:r>
            <a:r>
              <a:rPr lang="en-US" altLang="zh-CN" sz="1400" dirty="0" err="1"/>
              <a:t>plist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textcode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jTextCodeList.jsp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&lt;result name="</a:t>
            </a:r>
            <a:r>
              <a:rPr lang="en-US" altLang="zh-CN" sz="1400" dirty="0" err="1"/>
              <a:t>pcreate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textcode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jTextCodeCreate.jsp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&lt;result name="</a:t>
            </a:r>
            <a:r>
              <a:rPr lang="en-US" altLang="zh-CN" sz="1400" dirty="0" err="1"/>
              <a:t>pupdate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baseinfo</a:t>
            </a:r>
            <a:r>
              <a:rPr lang="en-US" altLang="zh-CN" sz="1400" dirty="0"/>
              <a:t>/</a:t>
            </a:r>
            <a:r>
              <a:rPr lang="en-US" altLang="zh-CN" sz="1400" dirty="0" err="1"/>
              <a:t>textcode</a:t>
            </a:r>
            <a:r>
              <a:rPr lang="en-US" altLang="zh-CN" sz="1400" dirty="0"/>
              <a:t>/</a:t>
            </a:r>
            <a:r>
              <a:rPr lang="en-US" altLang="zh-CN" sz="1400" dirty="0" err="1"/>
              <a:t>jTextCodeUpdate.jsp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&lt;/action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、功能入口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left.jsp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中修改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&lt;a </a:t>
            </a:r>
            <a:r>
              <a:rPr lang="en-US" altLang="zh-CN" sz="1400" dirty="0" err="1"/>
              <a:t>href</a:t>
            </a:r>
            <a:r>
              <a:rPr lang="en-US" altLang="zh-CN" sz="1400" dirty="0"/>
              <a:t>=</a:t>
            </a:r>
            <a:r>
              <a:rPr lang="en-US" altLang="zh-CN" sz="1400" i="1" dirty="0"/>
              <a:t>"../../</a:t>
            </a:r>
            <a:r>
              <a:rPr lang="en-US" altLang="zh-CN" sz="1400" i="1" dirty="0" err="1" smtClean="0"/>
              <a:t>baseinfo</a:t>
            </a:r>
            <a:r>
              <a:rPr lang="en-US" altLang="zh-CN" sz="1400" i="1" dirty="0" smtClean="0"/>
              <a:t>/</a:t>
            </a:r>
            <a:r>
              <a:rPr lang="en-US" altLang="zh-CN" sz="1400" i="1" dirty="0" err="1" smtClean="0"/>
              <a:t>textcode</a:t>
            </a:r>
            <a:r>
              <a:rPr lang="en-US" altLang="zh-CN" sz="1400" i="1" dirty="0" smtClean="0"/>
              <a:t>/</a:t>
            </a:r>
            <a:r>
              <a:rPr lang="en-US" altLang="zh-CN" sz="1400" i="1" dirty="0" err="1" smtClean="0"/>
              <a:t>textCodeAction_list</a:t>
            </a:r>
            <a:r>
              <a:rPr lang="en-US" altLang="zh-CN" sz="1400" i="1" dirty="0"/>
              <a:t>" target="main" id="aa_1" </a:t>
            </a:r>
            <a:endParaRPr lang="en-US" altLang="zh-CN" sz="1400" i="1" dirty="0" smtClean="0"/>
          </a:p>
          <a:p>
            <a:pPr>
              <a:buNone/>
            </a:pPr>
            <a:r>
              <a:rPr lang="en-US" altLang="zh-CN" sz="1400" i="1" dirty="0" err="1" smtClean="0"/>
              <a:t>onclick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linkHighlighted</a:t>
            </a:r>
            <a:r>
              <a:rPr lang="en-US" altLang="zh-CN" sz="1400" i="1" dirty="0"/>
              <a:t>(this)"&gt;</a:t>
            </a:r>
            <a:r>
              <a:rPr lang="zh-CN" altLang="en-US" sz="1400" i="1" dirty="0"/>
              <a:t>系统代码</a:t>
            </a:r>
            <a:r>
              <a:rPr lang="en-US" altLang="zh-CN" sz="1400" i="1" dirty="0"/>
              <a:t>&lt;/a&gt;</a:t>
            </a:r>
          </a:p>
          <a:p>
            <a:pPr>
              <a:buNone/>
            </a:pPr>
            <a:endParaRPr lang="en-US" altLang="zh-CN" sz="1400" i="1" dirty="0"/>
          </a:p>
          <a:p>
            <a:pPr>
              <a:buNone/>
            </a:pP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841151" y="5653662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</a:t>
            </a:r>
            <a:r>
              <a:rPr lang="en-US" altLang="zh-CN" dirty="0" smtClean="0">
                <a:solidFill>
                  <a:srgbClr val="C00000"/>
                </a:solidFill>
              </a:rPr>
              <a:t>localhost:8090/baseinfo/textCodeAction_list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9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系统代码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如何部署一个真实系统？</a:t>
            </a: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315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、访问无端口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访问，通过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定位实际计算机，通过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端口指定访问的程序。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所谓无端口，并不是真没有，而是采用默认的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www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服务端口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80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tomcat/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conf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/server.xml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。端口修改为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注意本机必须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80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端口未被占用。如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IIS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服务。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、通过域名访问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如我们访问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www.itcast.cn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，来访问我们本机部署的系统。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 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C:\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WINDOWS\system32\drivers\etc\hosts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127.0.0.1      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localhost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127.0.0.1       www.itcast.cn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</p:txBody>
      </p:sp>
      <p:sp>
        <p:nvSpPr>
          <p:cNvPr id="6" name="矩形 5"/>
          <p:cNvSpPr/>
          <p:nvPr/>
        </p:nvSpPr>
        <p:spPr>
          <a:xfrm>
            <a:off x="620098" y="6381328"/>
            <a:ext cx="6174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</a:t>
            </a:r>
            <a:r>
              <a:rPr lang="en-US" altLang="zh-CN" dirty="0" smtClean="0">
                <a:solidFill>
                  <a:srgbClr val="C00000"/>
                </a:solidFill>
              </a:rPr>
              <a:t>://www.itcast.cn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772082"/>
            <a:ext cx="39433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线形标注 2 1"/>
          <p:cNvSpPr/>
          <p:nvPr/>
        </p:nvSpPr>
        <p:spPr bwMode="auto">
          <a:xfrm>
            <a:off x="6048164" y="5439674"/>
            <a:ext cx="1682470" cy="72563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799"/>
              <a:gd name="adj6" fmla="val -81741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不带扩展名</a:t>
            </a:r>
            <a:endParaRPr kumimoji="0" lang="en-US" altLang="zh-CN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  <a:p>
            <a:pPr marR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文本文件</a:t>
            </a:r>
          </a:p>
        </p:txBody>
      </p:sp>
    </p:spTree>
    <p:extLst>
      <p:ext uri="{BB962C8B-B14F-4D97-AF65-F5344CB8AC3E}">
        <p14:creationId xmlns:p14="http://schemas.microsoft.com/office/powerpoint/2010/main" val="173012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厂家信息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261766" y="2287368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231729" y="2306417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厂家信息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3356992"/>
            <a:ext cx="7344816" cy="1988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基础模块：维护常用信息，目的也是减少信息重复，保证信息的一致性。和数据字典的区别是，数据字典结构简单，一般为编号＋内容，常用于下拉框。而基础信息较复杂，多个业务字段。常用于业务中管理信息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　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厂家信息：管理与公司合作的生产厂家，包括厂家名称、联系人、地址、电话等信息。用在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购销合同中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货物、附件可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选择对应的厂家。</a:t>
            </a:r>
          </a:p>
        </p:txBody>
      </p:sp>
    </p:spTree>
    <p:extLst>
      <p:ext uri="{BB962C8B-B14F-4D97-AF65-F5344CB8AC3E}">
        <p14:creationId xmlns:p14="http://schemas.microsoft.com/office/powerpoint/2010/main" val="172418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厂家信息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264946"/>
              </p:ext>
            </p:extLst>
          </p:nvPr>
        </p:nvGraphicFramePr>
        <p:xfrm>
          <a:off x="683568" y="2708920"/>
          <a:ext cx="7848872" cy="2867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4111314"/>
                <a:gridCol w="3289051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83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实现厂家信息维护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增删改查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886398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6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厂家分类分为：玻璃、彩盒、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PVC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、花纸、保丽龙、电镀、水龙头、蜡 等。随着业务扩展，将会有新的厂家分类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类型从数据字典中取得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列表页面显示厂家分类名称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8839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6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不再合作的厂商，在业务中将不再使用。例如添加合同货物时，不能选择。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支持批量处理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不能删除，要保证历史数据正确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设置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STATE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，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r>
                        <a:rPr lang="en-US" altLang="zh-CN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停用</a:t>
                      </a:r>
                      <a:endParaRPr lang="en-US" altLang="zh-CN" sz="16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下拉列表获取数据时通过状态进行过滤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7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厂家信息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813925"/>
              </p:ext>
            </p:extLst>
          </p:nvPr>
        </p:nvGraphicFramePr>
        <p:xfrm>
          <a:off x="683568" y="2708920"/>
          <a:ext cx="7848872" cy="26865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4111314"/>
                <a:gridCol w="3289051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字段相比系统代码多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字段类型、长度如何设计？</a:t>
                      </a:r>
                      <a:endParaRPr lang="zh-CN" altLang="en-US" sz="1400" dirty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厂家类型管理系统代码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SYS_CODE_C 0103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批量删除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封装，使方法调用更加简洁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流程控制：启用、停止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状态：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正常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0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停止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59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厂家信息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7704856" cy="33729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15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厂家信息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数据库设计，执行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，创建数据库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9216" y="2659511"/>
            <a:ext cx="5086920" cy="33055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Name	Code	</a:t>
            </a:r>
            <a:r>
              <a:rPr lang="en-US" altLang="zh-CN" sz="1200" dirty="0" smtClean="0"/>
              <a:t>	Data Type</a:t>
            </a:r>
          </a:p>
          <a:p>
            <a:pPr>
              <a:buNone/>
            </a:pPr>
            <a:r>
              <a:rPr lang="en-US" altLang="zh-CN" sz="1200" dirty="0" smtClean="0"/>
              <a:t>FACTORY_IDFACTORY_ID</a:t>
            </a:r>
            <a:r>
              <a:rPr lang="en-US" altLang="zh-CN" sz="1200" dirty="0"/>
              <a:t>	</a:t>
            </a:r>
            <a:r>
              <a:rPr lang="en-US" altLang="zh-CN" sz="1200" dirty="0" err="1"/>
              <a:t>varchar</a:t>
            </a:r>
            <a:r>
              <a:rPr lang="en-US" altLang="zh-CN" sz="1200" dirty="0"/>
              <a:t>(40)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厂家</a:t>
            </a:r>
            <a:r>
              <a:rPr lang="zh-CN" altLang="en-US" sz="1200" dirty="0"/>
              <a:t>全称	</a:t>
            </a:r>
            <a:r>
              <a:rPr lang="en-US" altLang="zh-CN" sz="1200" dirty="0"/>
              <a:t>FULL_NAME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(200</a:t>
            </a:r>
            <a:r>
              <a:rPr lang="en-US" altLang="zh-CN" sz="1200" dirty="0"/>
              <a:t>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名称</a:t>
            </a:r>
            <a:r>
              <a:rPr lang="zh-CN" altLang="en-US" sz="1200" dirty="0"/>
              <a:t>缩写	</a:t>
            </a:r>
            <a:r>
              <a:rPr lang="en-US" altLang="zh-CN" sz="1200" dirty="0"/>
              <a:t>FACTORY_NAME	</a:t>
            </a:r>
            <a:r>
              <a:rPr lang="en-US" altLang="zh-CN" sz="1200" dirty="0" err="1"/>
              <a:t>varchar</a:t>
            </a:r>
            <a:r>
              <a:rPr lang="en-US" altLang="zh-CN" sz="1200" dirty="0"/>
              <a:t>(50)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联系人</a:t>
            </a:r>
            <a:r>
              <a:rPr lang="zh-CN" altLang="en-US" sz="1200" dirty="0"/>
              <a:t>	</a:t>
            </a:r>
            <a:r>
              <a:rPr lang="en-US" altLang="zh-CN" sz="1200" dirty="0"/>
              <a:t>CONTACTOR	</a:t>
            </a:r>
            <a:r>
              <a:rPr lang="en-US" altLang="zh-CN" sz="1200" dirty="0" err="1"/>
              <a:t>varchar</a:t>
            </a:r>
            <a:r>
              <a:rPr lang="en-US" altLang="zh-CN" sz="1200" dirty="0"/>
              <a:t>(30)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电话</a:t>
            </a:r>
            <a:r>
              <a:rPr lang="zh-CN" altLang="en-US" sz="1200" dirty="0"/>
              <a:t>	</a:t>
            </a:r>
            <a:r>
              <a:rPr lang="en-US" altLang="zh-CN" sz="1200" dirty="0"/>
              <a:t>PHONE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(20</a:t>
            </a:r>
            <a:r>
              <a:rPr lang="en-US" altLang="zh-CN" sz="1200" dirty="0"/>
              <a:t>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手机</a:t>
            </a:r>
            <a:r>
              <a:rPr lang="zh-CN" altLang="en-US" sz="1200" dirty="0"/>
              <a:t>	</a:t>
            </a:r>
            <a:r>
              <a:rPr lang="en-US" altLang="zh-CN" sz="1200" dirty="0"/>
              <a:t>MOBILE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(20</a:t>
            </a:r>
            <a:r>
              <a:rPr lang="en-US" altLang="zh-CN" sz="1200" dirty="0"/>
              <a:t>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传真</a:t>
            </a:r>
            <a:r>
              <a:rPr lang="zh-CN" altLang="en-US" sz="1200" dirty="0"/>
              <a:t>	</a:t>
            </a:r>
            <a:r>
              <a:rPr lang="en-US" altLang="zh-CN" sz="1200" dirty="0"/>
              <a:t>FAX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(20</a:t>
            </a:r>
            <a:r>
              <a:rPr lang="en-US" altLang="zh-CN" sz="1200" dirty="0"/>
              <a:t>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说明</a:t>
            </a:r>
            <a:r>
              <a:rPr lang="zh-CN" altLang="en-US" sz="1200" dirty="0"/>
              <a:t>	</a:t>
            </a:r>
            <a:r>
              <a:rPr lang="en-US" altLang="zh-CN" sz="1200" dirty="0"/>
              <a:t>CNOTE	</a:t>
            </a:r>
            <a:r>
              <a:rPr lang="en-US" altLang="zh-CN" sz="1200" dirty="0" smtClean="0"/>
              <a:t>	text</a:t>
            </a:r>
          </a:p>
          <a:p>
            <a:pPr>
              <a:buNone/>
            </a:pPr>
            <a:r>
              <a:rPr lang="zh-CN" altLang="en-US" sz="1200" dirty="0" smtClean="0"/>
              <a:t>验货</a:t>
            </a:r>
            <a:r>
              <a:rPr lang="zh-CN" altLang="en-US" sz="1200" dirty="0"/>
              <a:t>员	</a:t>
            </a:r>
            <a:r>
              <a:rPr lang="en-US" altLang="zh-CN" sz="1200" dirty="0"/>
              <a:t>INSPECTOR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(30</a:t>
            </a:r>
            <a:r>
              <a:rPr lang="en-US" altLang="zh-CN" sz="1200" dirty="0"/>
              <a:t>)	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类型</a:t>
            </a:r>
            <a:r>
              <a:rPr lang="zh-CN" altLang="en-US" sz="1200" dirty="0"/>
              <a:t>	</a:t>
            </a:r>
            <a:r>
              <a:rPr lang="en-US" altLang="zh-CN" sz="1200" dirty="0"/>
              <a:t>CTYPE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(40)</a:t>
            </a:r>
          </a:p>
          <a:p>
            <a:pPr>
              <a:buNone/>
            </a:pPr>
            <a:r>
              <a:rPr lang="zh-CN" altLang="en-US" sz="1200" dirty="0" smtClean="0"/>
              <a:t>状态</a:t>
            </a:r>
            <a:r>
              <a:rPr lang="zh-CN" altLang="en-US" sz="1200" dirty="0"/>
              <a:t>	</a:t>
            </a:r>
            <a:r>
              <a:rPr lang="en-US" altLang="zh-CN" sz="1200" dirty="0"/>
              <a:t>STATE	</a:t>
            </a:r>
            <a:r>
              <a:rPr lang="en-US" altLang="zh-CN" sz="1200" dirty="0" smtClean="0"/>
              <a:t>	char(1</a:t>
            </a:r>
            <a:r>
              <a:rPr lang="en-US" altLang="zh-CN" sz="1200" dirty="0"/>
              <a:t>)	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正常</a:t>
            </a:r>
            <a:r>
              <a:rPr lang="en-US" altLang="zh-CN" sz="1200" dirty="0" smtClean="0"/>
              <a:t>0</a:t>
            </a:r>
            <a:r>
              <a:rPr lang="zh-CN" altLang="en-US" sz="1200" dirty="0"/>
              <a:t>停用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排序</a:t>
            </a:r>
            <a:r>
              <a:rPr lang="zh-CN" altLang="en-US" sz="1200" dirty="0"/>
              <a:t>号	</a:t>
            </a:r>
            <a:r>
              <a:rPr lang="en-US" altLang="zh-CN" sz="1200" dirty="0"/>
              <a:t>ORDER_NO	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endParaRPr lang="en-US" altLang="zh-CN" sz="1200" dirty="0" smtClean="0"/>
          </a:p>
          <a:p>
            <a:pPr>
              <a:buNone/>
            </a:pPr>
            <a:r>
              <a:rPr lang="zh-CN" altLang="en-US" sz="1200" dirty="0" smtClean="0"/>
              <a:t>创建人</a:t>
            </a:r>
            <a:r>
              <a:rPr lang="en-US" altLang="zh-CN" sz="1200" dirty="0" smtClean="0"/>
              <a:t>	CREATE_BY	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(40)</a:t>
            </a:r>
          </a:p>
          <a:p>
            <a:pPr>
              <a:buNone/>
            </a:pPr>
            <a:r>
              <a:rPr lang="zh-CN" altLang="en-US" sz="1200" dirty="0" smtClean="0"/>
              <a:t>创建部门</a:t>
            </a:r>
            <a:r>
              <a:rPr lang="en-US" altLang="zh-CN" sz="1200" dirty="0" smtClean="0"/>
              <a:t>	CREATE_DEPT	</a:t>
            </a:r>
            <a:r>
              <a:rPr lang="en-US" altLang="zh-CN" sz="1200" dirty="0" err="1" smtClean="0"/>
              <a:t>varchar</a:t>
            </a:r>
            <a:r>
              <a:rPr lang="en-US" altLang="zh-CN" sz="1200" dirty="0" smtClean="0"/>
              <a:t>(40)</a:t>
            </a:r>
          </a:p>
          <a:p>
            <a:pPr>
              <a:buNone/>
            </a:pPr>
            <a:r>
              <a:rPr lang="zh-CN" altLang="en-US" sz="1200" dirty="0" smtClean="0"/>
              <a:t>创建日期</a:t>
            </a:r>
            <a:r>
              <a:rPr lang="en-US" altLang="zh-CN" sz="1200" dirty="0" smtClean="0"/>
              <a:t>	CREATE_TIME	</a:t>
            </a:r>
            <a:r>
              <a:rPr lang="en-US" altLang="zh-CN" sz="1200" dirty="0" err="1" smtClean="0"/>
              <a:t>datetime</a:t>
            </a:r>
            <a:endParaRPr lang="zh-CN" alt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78797"/>
            <a:ext cx="2771775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47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课程学习曲线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16016" y="1196752"/>
            <a:ext cx="3801041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i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独立完成，相对于</a:t>
            </a:r>
            <a:r>
              <a:rPr lang="en-US" altLang="zh-CN" sz="3600" b="1" i="1" dirty="0" smtClean="0">
                <a:solidFill>
                  <a:srgbClr val="002060"/>
                </a:solidFill>
                <a:latin typeface="Britannic Bold" pitchFamily="34" charset="0"/>
                <a:ea typeface="汉仪丫丫体简" pitchFamily="2" charset="-122"/>
              </a:rPr>
              <a:t>3</a:t>
            </a:r>
            <a:r>
              <a:rPr lang="zh-CN" altLang="en-US" b="1" i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年工作经验</a:t>
            </a:r>
            <a:endParaRPr lang="zh-CN" altLang="en-US" b="1" i="1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6506" y="1988840"/>
            <a:ext cx="781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开始难，只要坚持，过了这个坎就豁然开朗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59632" y="2113434"/>
            <a:ext cx="6800850" cy="3979862"/>
            <a:chOff x="1285875" y="1776413"/>
            <a:chExt cx="6800850" cy="3979862"/>
          </a:xfrm>
        </p:grpSpPr>
        <p:sp>
          <p:nvSpPr>
            <p:cNvPr id="51" name="Freeform 2"/>
            <p:cNvSpPr>
              <a:spLocks/>
            </p:cNvSpPr>
            <p:nvPr/>
          </p:nvSpPr>
          <p:spPr bwMode="auto">
            <a:xfrm>
              <a:off x="1285875" y="2162175"/>
              <a:ext cx="6800850" cy="3590925"/>
            </a:xfrm>
            <a:custGeom>
              <a:avLst/>
              <a:gdLst>
                <a:gd name="T0" fmla="*/ 210 w 4284"/>
                <a:gd name="T1" fmla="*/ 1836 h 2262"/>
                <a:gd name="T2" fmla="*/ 726 w 4284"/>
                <a:gd name="T3" fmla="*/ 2010 h 2262"/>
                <a:gd name="T4" fmla="*/ 1206 w 4284"/>
                <a:gd name="T5" fmla="*/ 1974 h 2262"/>
                <a:gd name="T6" fmla="*/ 1680 w 4284"/>
                <a:gd name="T7" fmla="*/ 1914 h 2262"/>
                <a:gd name="T8" fmla="*/ 2130 w 4284"/>
                <a:gd name="T9" fmla="*/ 1710 h 2262"/>
                <a:gd name="T10" fmla="*/ 2610 w 4284"/>
                <a:gd name="T11" fmla="*/ 1506 h 2262"/>
                <a:gd name="T12" fmla="*/ 3096 w 4284"/>
                <a:gd name="T13" fmla="*/ 1080 h 2262"/>
                <a:gd name="T14" fmla="*/ 3570 w 4284"/>
                <a:gd name="T15" fmla="*/ 588 h 2262"/>
                <a:gd name="T16" fmla="*/ 4068 w 4284"/>
                <a:gd name="T17" fmla="*/ 114 h 2262"/>
                <a:gd name="T18" fmla="*/ 4284 w 4284"/>
                <a:gd name="T19" fmla="*/ 0 h 2262"/>
                <a:gd name="T20" fmla="*/ 4284 w 4284"/>
                <a:gd name="T21" fmla="*/ 2262 h 2262"/>
                <a:gd name="T22" fmla="*/ 0 w 4284"/>
                <a:gd name="T23" fmla="*/ 2262 h 2262"/>
                <a:gd name="T24" fmla="*/ 0 w 4284"/>
                <a:gd name="T25" fmla="*/ 1740 h 2262"/>
                <a:gd name="T26" fmla="*/ 210 w 4284"/>
                <a:gd name="T27" fmla="*/ 1836 h 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84" h="2262">
                  <a:moveTo>
                    <a:pt x="210" y="1836"/>
                  </a:moveTo>
                  <a:lnTo>
                    <a:pt x="726" y="2010"/>
                  </a:lnTo>
                  <a:lnTo>
                    <a:pt x="1206" y="1974"/>
                  </a:lnTo>
                  <a:lnTo>
                    <a:pt x="1680" y="1914"/>
                  </a:lnTo>
                  <a:lnTo>
                    <a:pt x="2130" y="1710"/>
                  </a:lnTo>
                  <a:lnTo>
                    <a:pt x="2610" y="1506"/>
                  </a:lnTo>
                  <a:lnTo>
                    <a:pt x="3096" y="1080"/>
                  </a:lnTo>
                  <a:lnTo>
                    <a:pt x="3570" y="588"/>
                  </a:lnTo>
                  <a:lnTo>
                    <a:pt x="4068" y="114"/>
                  </a:lnTo>
                  <a:lnTo>
                    <a:pt x="4284" y="0"/>
                  </a:lnTo>
                  <a:lnTo>
                    <a:pt x="4284" y="2262"/>
                  </a:lnTo>
                  <a:lnTo>
                    <a:pt x="0" y="2262"/>
                  </a:lnTo>
                  <a:lnTo>
                    <a:pt x="0" y="1740"/>
                  </a:lnTo>
                  <a:lnTo>
                    <a:pt x="210" y="1836"/>
                  </a:lnTo>
                  <a:close/>
                </a:path>
              </a:pathLst>
            </a:cu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 cap="flat" cmpd="sng"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legacyObliqueTop"/>
              <a:lightRig rig="legacyFlat3" dir="b"/>
            </a:scene3d>
            <a:sp3d extrusionH="3794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2" name="Rectangle 3"/>
            <p:cNvSpPr>
              <a:spLocks noChangeArrowheads="1"/>
            </p:cNvSpPr>
            <p:nvPr/>
          </p:nvSpPr>
          <p:spPr bwMode="auto">
            <a:xfrm>
              <a:off x="5824538" y="1954213"/>
              <a:ext cx="2262187" cy="3798887"/>
            </a:xfrm>
            <a:prstGeom prst="rect">
              <a:avLst/>
            </a:prstGeom>
            <a:solidFill>
              <a:srgbClr val="FF39C2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C0C0C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4232275" y="5208588"/>
              <a:ext cx="0" cy="31115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1293813" y="2195513"/>
              <a:ext cx="678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5" name="Line 34"/>
            <p:cNvSpPr>
              <a:spLocks noChangeShapeType="1"/>
            </p:cNvSpPr>
            <p:nvPr/>
          </p:nvSpPr>
          <p:spPr bwMode="auto">
            <a:xfrm>
              <a:off x="1293813" y="2740025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6" name="Line 35"/>
            <p:cNvSpPr>
              <a:spLocks noChangeShapeType="1"/>
            </p:cNvSpPr>
            <p:nvPr/>
          </p:nvSpPr>
          <p:spPr bwMode="auto">
            <a:xfrm>
              <a:off x="1293813" y="3014663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7" name="Line 36"/>
            <p:cNvSpPr>
              <a:spLocks noChangeShapeType="1"/>
            </p:cNvSpPr>
            <p:nvPr/>
          </p:nvSpPr>
          <p:spPr bwMode="auto">
            <a:xfrm>
              <a:off x="1293813" y="3289300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8" name="Line 37"/>
            <p:cNvSpPr>
              <a:spLocks noChangeShapeType="1"/>
            </p:cNvSpPr>
            <p:nvPr/>
          </p:nvSpPr>
          <p:spPr bwMode="auto">
            <a:xfrm>
              <a:off x="1293813" y="3562350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1293813" y="3836988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1293813" y="4111625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1" name="Line 40"/>
            <p:cNvSpPr>
              <a:spLocks noChangeShapeType="1"/>
            </p:cNvSpPr>
            <p:nvPr/>
          </p:nvSpPr>
          <p:spPr bwMode="auto">
            <a:xfrm>
              <a:off x="1293813" y="4384675"/>
              <a:ext cx="6781800" cy="0"/>
            </a:xfrm>
            <a:prstGeom prst="line">
              <a:avLst/>
            </a:prstGeom>
            <a:noFill/>
            <a:ln w="19050">
              <a:solidFill>
                <a:srgbClr val="FF771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>
              <a:off x="1293813" y="4659313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3" name="Line 42"/>
            <p:cNvSpPr>
              <a:spLocks noChangeShapeType="1"/>
            </p:cNvSpPr>
            <p:nvPr/>
          </p:nvSpPr>
          <p:spPr bwMode="auto">
            <a:xfrm>
              <a:off x="1293813" y="4933950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4" name="Line 43"/>
            <p:cNvSpPr>
              <a:spLocks noChangeShapeType="1"/>
            </p:cNvSpPr>
            <p:nvPr/>
          </p:nvSpPr>
          <p:spPr bwMode="auto">
            <a:xfrm>
              <a:off x="1293813" y="5207000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5" name="Line 44"/>
            <p:cNvSpPr>
              <a:spLocks noChangeShapeType="1"/>
            </p:cNvSpPr>
            <p:nvPr/>
          </p:nvSpPr>
          <p:spPr bwMode="auto">
            <a:xfrm>
              <a:off x="1293813" y="5481638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6" name="Line 45"/>
            <p:cNvSpPr>
              <a:spLocks noChangeShapeType="1"/>
            </p:cNvSpPr>
            <p:nvPr/>
          </p:nvSpPr>
          <p:spPr bwMode="auto">
            <a:xfrm>
              <a:off x="1293813" y="5756275"/>
              <a:ext cx="6781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7" name="Line 46"/>
            <p:cNvSpPr>
              <a:spLocks noChangeShapeType="1"/>
            </p:cNvSpPr>
            <p:nvPr/>
          </p:nvSpPr>
          <p:spPr bwMode="auto">
            <a:xfrm>
              <a:off x="2800350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3554413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4308475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5060950" y="2195513"/>
              <a:ext cx="0" cy="3560762"/>
            </a:xfrm>
            <a:prstGeom prst="line">
              <a:avLst/>
            </a:prstGeom>
            <a:noFill/>
            <a:ln w="19050">
              <a:solidFill>
                <a:srgbClr val="B763A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1" name="Line 50"/>
            <p:cNvSpPr>
              <a:spLocks noChangeShapeType="1"/>
            </p:cNvSpPr>
            <p:nvPr/>
          </p:nvSpPr>
          <p:spPr bwMode="auto">
            <a:xfrm>
              <a:off x="5815013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2" name="Line 51"/>
            <p:cNvSpPr>
              <a:spLocks noChangeShapeType="1"/>
            </p:cNvSpPr>
            <p:nvPr/>
          </p:nvSpPr>
          <p:spPr bwMode="auto">
            <a:xfrm>
              <a:off x="6569075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3" name="Line 52"/>
            <p:cNvSpPr>
              <a:spLocks noChangeShapeType="1"/>
            </p:cNvSpPr>
            <p:nvPr/>
          </p:nvSpPr>
          <p:spPr bwMode="auto">
            <a:xfrm>
              <a:off x="7321550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4" name="Line 53"/>
            <p:cNvSpPr>
              <a:spLocks noChangeShapeType="1"/>
            </p:cNvSpPr>
            <p:nvPr/>
          </p:nvSpPr>
          <p:spPr bwMode="auto">
            <a:xfrm>
              <a:off x="1293813" y="2466975"/>
              <a:ext cx="6781800" cy="0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2047875" y="2195513"/>
              <a:ext cx="0" cy="3560762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b"/>
            <a:lstStyle/>
            <a:p>
              <a:pPr>
                <a:buNone/>
              </a:pPr>
              <a:endParaRPr lang="zh-CN" altLang="en-US"/>
            </a:p>
          </p:txBody>
        </p:sp>
        <p:sp>
          <p:nvSpPr>
            <p:cNvPr id="76" name="AutoShape 55"/>
            <p:cNvSpPr>
              <a:spLocks noChangeArrowheads="1"/>
            </p:cNvSpPr>
            <p:nvPr/>
          </p:nvSpPr>
          <p:spPr bwMode="auto">
            <a:xfrm>
              <a:off x="1344613" y="4394200"/>
              <a:ext cx="536575" cy="781050"/>
            </a:xfrm>
            <a:prstGeom prst="downArrow">
              <a:avLst>
                <a:gd name="adj1" fmla="val 59370"/>
                <a:gd name="adj2" fmla="val 49949"/>
              </a:avLst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77" name="AutoShape 56"/>
            <p:cNvSpPr>
              <a:spLocks noChangeArrowheads="1"/>
            </p:cNvSpPr>
            <p:nvPr/>
          </p:nvSpPr>
          <p:spPr bwMode="auto">
            <a:xfrm>
              <a:off x="2155825" y="4383088"/>
              <a:ext cx="536575" cy="1025525"/>
            </a:xfrm>
            <a:prstGeom prst="downArrow">
              <a:avLst>
                <a:gd name="adj1" fmla="val 59370"/>
                <a:gd name="adj2" fmla="val 65584"/>
              </a:avLst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79" name="AutoShape 57"/>
            <p:cNvSpPr>
              <a:spLocks noChangeArrowheads="1"/>
            </p:cNvSpPr>
            <p:nvPr/>
          </p:nvSpPr>
          <p:spPr bwMode="auto">
            <a:xfrm>
              <a:off x="2882900" y="4384675"/>
              <a:ext cx="536575" cy="923925"/>
            </a:xfrm>
            <a:prstGeom prst="downArrow">
              <a:avLst>
                <a:gd name="adj1" fmla="val 59370"/>
                <a:gd name="adj2" fmla="val 59086"/>
              </a:avLst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0" name="AutoShape 58"/>
            <p:cNvSpPr>
              <a:spLocks noChangeArrowheads="1"/>
            </p:cNvSpPr>
            <p:nvPr/>
          </p:nvSpPr>
          <p:spPr bwMode="auto">
            <a:xfrm>
              <a:off x="3652838" y="4384675"/>
              <a:ext cx="536575" cy="865188"/>
            </a:xfrm>
            <a:prstGeom prst="downArrow">
              <a:avLst>
                <a:gd name="adj1" fmla="val 59370"/>
                <a:gd name="adj2" fmla="val 55330"/>
              </a:avLst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1" name="AutoShape 59"/>
            <p:cNvSpPr>
              <a:spLocks noChangeArrowheads="1"/>
            </p:cNvSpPr>
            <p:nvPr/>
          </p:nvSpPr>
          <p:spPr bwMode="auto">
            <a:xfrm>
              <a:off x="4389438" y="4384675"/>
              <a:ext cx="536575" cy="546100"/>
            </a:xfrm>
            <a:prstGeom prst="downArrow">
              <a:avLst>
                <a:gd name="adj1" fmla="val 59370"/>
                <a:gd name="adj2" fmla="val 34924"/>
              </a:avLst>
            </a:prstGeom>
            <a:solidFill>
              <a:srgbClr val="CCCC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CCCC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2" name="AutoShape 60"/>
            <p:cNvSpPr>
              <a:spLocks noChangeArrowheads="1"/>
            </p:cNvSpPr>
            <p:nvPr/>
          </p:nvSpPr>
          <p:spPr bwMode="auto">
            <a:xfrm>
              <a:off x="5135563" y="4340225"/>
              <a:ext cx="538162" cy="271463"/>
            </a:xfrm>
            <a:prstGeom prst="downArrow">
              <a:avLst>
                <a:gd name="adj1" fmla="val 59380"/>
                <a:gd name="adj2" fmla="val 54315"/>
              </a:avLst>
            </a:prstGeom>
            <a:solidFill>
              <a:srgbClr val="FF33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3" name="AutoShape 61"/>
            <p:cNvSpPr>
              <a:spLocks noChangeArrowheads="1"/>
            </p:cNvSpPr>
            <p:nvPr/>
          </p:nvSpPr>
          <p:spPr bwMode="auto">
            <a:xfrm flipV="1">
              <a:off x="5897563" y="3925888"/>
              <a:ext cx="536575" cy="500062"/>
            </a:xfrm>
            <a:prstGeom prst="downArrow">
              <a:avLst>
                <a:gd name="adj1" fmla="val 59898"/>
                <a:gd name="adj2" fmla="val 40611"/>
              </a:avLst>
            </a:prstGeom>
            <a:solidFill>
              <a:srgbClr val="FF33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4" name="AutoShape 62"/>
            <p:cNvSpPr>
              <a:spLocks noChangeArrowheads="1"/>
            </p:cNvSpPr>
            <p:nvPr/>
          </p:nvSpPr>
          <p:spPr bwMode="auto">
            <a:xfrm flipV="1">
              <a:off x="6667500" y="3136900"/>
              <a:ext cx="536575" cy="1289050"/>
            </a:xfrm>
            <a:prstGeom prst="downArrow">
              <a:avLst>
                <a:gd name="adj1" fmla="val 63546"/>
                <a:gd name="adj2" fmla="val 38660"/>
              </a:avLst>
            </a:prstGeom>
            <a:solidFill>
              <a:srgbClr val="FF33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5" name="AutoShape 63"/>
            <p:cNvSpPr>
              <a:spLocks noChangeArrowheads="1"/>
            </p:cNvSpPr>
            <p:nvPr/>
          </p:nvSpPr>
          <p:spPr bwMode="auto">
            <a:xfrm flipV="1">
              <a:off x="7445375" y="2368550"/>
              <a:ext cx="536575" cy="2066925"/>
            </a:xfrm>
            <a:prstGeom prst="downArrow">
              <a:avLst>
                <a:gd name="adj1" fmla="val 63546"/>
                <a:gd name="adj2" fmla="val 61990"/>
              </a:avLst>
            </a:prstGeom>
            <a:solidFill>
              <a:srgbClr val="FF3300"/>
            </a:solidFill>
            <a:ln>
              <a:noFill/>
            </a:ln>
            <a:effectLst/>
            <a:scene3d>
              <a:camera prst="legacyObliqueTopRight"/>
              <a:lightRig rig="legacyFlat3" dir="b"/>
            </a:scene3d>
            <a:sp3d extrusionH="100000" prstMaterial="legacyMatte">
              <a:bevelT w="13500" h="13500" prst="angle"/>
              <a:bevelB w="13500" h="13500" prst="angle"/>
              <a:extrusionClr>
                <a:srgbClr val="FF3300"/>
              </a:extrusionClr>
            </a:sp3d>
            <a:extLst>
              <a:ext uri="{91240B29-F687-4F45-9708-019B960494DF}">
                <a14:hiddenLine xmlns:a14="http://schemas.microsoft.com/office/drawing/2010/main" w="9525" algn="ctr">
                  <a:noFill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>
              <a:flatTx/>
            </a:bodyPr>
            <a:lstStyle/>
            <a:p>
              <a:pPr algn="ctr">
                <a:buNone/>
              </a:pPr>
              <a:endParaRPr lang="zh-CN" altLang="en-US" sz="2400" b="0">
                <a:latin typeface="Times New Roman" pitchFamily="18" charset="0"/>
              </a:endParaRPr>
            </a:p>
          </p:txBody>
        </p:sp>
        <p:sp>
          <p:nvSpPr>
            <p:cNvPr id="86" name="Text Box 73"/>
            <p:cNvSpPr txBox="1">
              <a:spLocks noChangeArrowheads="1"/>
            </p:cNvSpPr>
            <p:nvPr/>
          </p:nvSpPr>
          <p:spPr bwMode="auto">
            <a:xfrm>
              <a:off x="5942013" y="4110038"/>
              <a:ext cx="439544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182</a:t>
              </a:r>
            </a:p>
          </p:txBody>
        </p:sp>
        <p:sp>
          <p:nvSpPr>
            <p:cNvPr id="87" name="Text Box 74"/>
            <p:cNvSpPr txBox="1">
              <a:spLocks noChangeArrowheads="1"/>
            </p:cNvSpPr>
            <p:nvPr/>
          </p:nvSpPr>
          <p:spPr bwMode="auto">
            <a:xfrm>
              <a:off x="6735763" y="3424238"/>
              <a:ext cx="439544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475</a:t>
              </a:r>
            </a:p>
          </p:txBody>
        </p:sp>
        <p:sp>
          <p:nvSpPr>
            <p:cNvPr id="88" name="Text Box 75"/>
            <p:cNvSpPr txBox="1">
              <a:spLocks noChangeArrowheads="1"/>
            </p:cNvSpPr>
            <p:nvPr/>
          </p:nvSpPr>
          <p:spPr bwMode="auto">
            <a:xfrm>
              <a:off x="7485063" y="2751138"/>
              <a:ext cx="439544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730</a:t>
              </a:r>
            </a:p>
          </p:txBody>
        </p:sp>
        <p:sp>
          <p:nvSpPr>
            <p:cNvPr id="89" name="Text Box 76"/>
            <p:cNvSpPr txBox="1">
              <a:spLocks noChangeArrowheads="1"/>
            </p:cNvSpPr>
            <p:nvPr/>
          </p:nvSpPr>
          <p:spPr bwMode="auto">
            <a:xfrm>
              <a:off x="5199063" y="4297363"/>
              <a:ext cx="40588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-34</a:t>
              </a:r>
            </a:p>
          </p:txBody>
        </p:sp>
        <p:sp>
          <p:nvSpPr>
            <p:cNvPr id="90" name="Text Box 77"/>
            <p:cNvSpPr txBox="1">
              <a:spLocks noChangeArrowheads="1"/>
            </p:cNvSpPr>
            <p:nvPr/>
          </p:nvSpPr>
          <p:spPr bwMode="auto">
            <a:xfrm>
              <a:off x="4422775" y="4562475"/>
              <a:ext cx="49084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-192</a:t>
              </a:r>
            </a:p>
          </p:txBody>
        </p:sp>
        <p:sp>
          <p:nvSpPr>
            <p:cNvPr id="91" name="Text Box 78"/>
            <p:cNvSpPr txBox="1">
              <a:spLocks noChangeArrowheads="1"/>
            </p:cNvSpPr>
            <p:nvPr/>
          </p:nvSpPr>
          <p:spPr bwMode="auto">
            <a:xfrm>
              <a:off x="3673475" y="4759325"/>
              <a:ext cx="49084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-305</a:t>
              </a:r>
            </a:p>
          </p:txBody>
        </p:sp>
        <p:sp>
          <p:nvSpPr>
            <p:cNvPr id="92" name="Text Box 79"/>
            <p:cNvSpPr txBox="1">
              <a:spLocks noChangeArrowheads="1"/>
            </p:cNvSpPr>
            <p:nvPr/>
          </p:nvSpPr>
          <p:spPr bwMode="auto">
            <a:xfrm>
              <a:off x="2895600" y="4841875"/>
              <a:ext cx="49084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-343</a:t>
              </a:r>
            </a:p>
          </p:txBody>
        </p:sp>
        <p:sp>
          <p:nvSpPr>
            <p:cNvPr id="93" name="Text Box 80"/>
            <p:cNvSpPr txBox="1">
              <a:spLocks noChangeArrowheads="1"/>
            </p:cNvSpPr>
            <p:nvPr/>
          </p:nvSpPr>
          <p:spPr bwMode="auto">
            <a:xfrm>
              <a:off x="2165350" y="4924425"/>
              <a:ext cx="49084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-385</a:t>
              </a:r>
            </a:p>
          </p:txBody>
        </p:sp>
        <p:sp>
          <p:nvSpPr>
            <p:cNvPr id="94" name="Text Box 81"/>
            <p:cNvSpPr txBox="1">
              <a:spLocks noChangeArrowheads="1"/>
            </p:cNvSpPr>
            <p:nvPr/>
          </p:nvSpPr>
          <p:spPr bwMode="auto">
            <a:xfrm>
              <a:off x="1368425" y="4721225"/>
              <a:ext cx="490840" cy="258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altLang="ko-KR" sz="1200">
                  <a:solidFill>
                    <a:srgbClr val="FFFFFF"/>
                  </a:solidFill>
                  <a:latin typeface="Arial" pitchFamily="34" charset="0"/>
                </a:rPr>
                <a:t>-289</a:t>
              </a:r>
            </a:p>
          </p:txBody>
        </p:sp>
        <p:sp>
          <p:nvSpPr>
            <p:cNvPr id="96" name="Text Box 83"/>
            <p:cNvSpPr txBox="1">
              <a:spLocks noChangeArrowheads="1"/>
            </p:cNvSpPr>
            <p:nvPr/>
          </p:nvSpPr>
          <p:spPr bwMode="auto">
            <a:xfrm>
              <a:off x="6667500" y="1776413"/>
              <a:ext cx="1408113" cy="230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067A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1000" b="0" dirty="0" smtClean="0">
                  <a:solidFill>
                    <a:srgbClr val="000000"/>
                  </a:solidFill>
                  <a:latin typeface="Times New Roman" pitchFamily="18" charset="0"/>
                </a:rPr>
                <a:t>我有工作经验啦</a:t>
              </a:r>
              <a:endParaRPr lang="en-US" altLang="ko-KR" sz="1000" b="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267744" y="3380799"/>
            <a:ext cx="32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987824" y="3380799"/>
            <a:ext cx="32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模板打印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730935" y="3380799"/>
            <a:ext cx="327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批量修改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23655" y="3850843"/>
            <a:ext cx="327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业务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 rot="16200000">
            <a:off x="6272848" y="398934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遇到问题越多，工作经验积累的越快</a:t>
            </a:r>
            <a:endParaRPr lang="zh-CN" altLang="en-US" b="1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87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91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/>
              <a:t>public class Factory implements </a:t>
            </a:r>
            <a:r>
              <a:rPr lang="en-US" altLang="zh-CN" sz="1200" dirty="0" err="1"/>
              <a:t>Serializable</a:t>
            </a:r>
            <a:r>
              <a:rPr lang="en-US" altLang="zh-CN" sz="1200" dirty="0"/>
              <a:t> {</a:t>
            </a:r>
          </a:p>
          <a:p>
            <a:pPr>
              <a:buNone/>
            </a:pPr>
            <a:r>
              <a:rPr lang="en-US" altLang="zh-CN" sz="1200" dirty="0"/>
              <a:t>	private String id;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fullName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factoryName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String contactor;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typeName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String phone;</a:t>
            </a:r>
          </a:p>
          <a:p>
            <a:pPr>
              <a:buNone/>
            </a:pPr>
            <a:r>
              <a:rPr lang="en-US" altLang="zh-CN" sz="1200" dirty="0"/>
              <a:t>	private String mobile;</a:t>
            </a:r>
          </a:p>
          <a:p>
            <a:pPr>
              <a:buNone/>
            </a:pPr>
            <a:r>
              <a:rPr lang="en-US" altLang="zh-CN" sz="1200" dirty="0"/>
              <a:t>	private String fax;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cnote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Integer </a:t>
            </a:r>
            <a:r>
              <a:rPr lang="en-US" altLang="zh-CN" sz="1200" dirty="0" err="1"/>
              <a:t>ctype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String state;</a:t>
            </a:r>
          </a:p>
          <a:p>
            <a:pPr>
              <a:buNone/>
            </a:pPr>
            <a:r>
              <a:rPr lang="en-US" altLang="zh-CN" sz="1200" dirty="0"/>
              <a:t>	private String inspector;</a:t>
            </a:r>
          </a:p>
          <a:p>
            <a:pPr>
              <a:buNone/>
            </a:pPr>
            <a:r>
              <a:rPr lang="en-US" altLang="zh-CN" sz="1200" dirty="0"/>
              <a:t>	private Integer </a:t>
            </a:r>
            <a:r>
              <a:rPr lang="en-US" altLang="zh-CN" sz="1200" dirty="0" err="1"/>
              <a:t>orderNo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createBy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String </a:t>
            </a:r>
            <a:r>
              <a:rPr lang="en-US" altLang="zh-CN" sz="1200" dirty="0" err="1"/>
              <a:t>createDept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	private Date </a:t>
            </a:r>
            <a:r>
              <a:rPr lang="en-US" altLang="zh-CN" sz="1200" dirty="0" err="1"/>
              <a:t>createTime</a:t>
            </a:r>
            <a:r>
              <a:rPr lang="en-US" altLang="zh-CN" sz="1200" dirty="0"/>
              <a:t>;</a:t>
            </a:r>
          </a:p>
          <a:p>
            <a:pPr>
              <a:buNone/>
            </a:pPr>
            <a:r>
              <a:rPr lang="en-US" altLang="zh-CN" sz="1200" dirty="0"/>
              <a:t>}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10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、创建映射文件：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b="1" dirty="0" smtClean="0"/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页面要显示分类的名称，但有没有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配置对象关系</a:t>
            </a: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，那好如果做呢？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b="1" dirty="0"/>
              <a:t>Factory.hbm.xml </a:t>
            </a:r>
            <a:r>
              <a:rPr lang="zh-CN" altLang="en-US" sz="1600" b="1" dirty="0" smtClean="0"/>
              <a:t>中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定义虚拟列 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typeName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/>
          </a:p>
          <a:p>
            <a:pPr>
              <a:buNone/>
            </a:pPr>
            <a:r>
              <a:rPr lang="en-US" altLang="zh-CN" sz="1200" dirty="0"/>
              <a:t>&lt;property name="</a:t>
            </a:r>
            <a:r>
              <a:rPr lang="en-US" altLang="zh-CN" sz="1200" dirty="0" err="1">
                <a:solidFill>
                  <a:srgbClr val="00B050"/>
                </a:solidFill>
              </a:rPr>
              <a:t>typeName</a:t>
            </a:r>
            <a:r>
              <a:rPr lang="en-US" altLang="zh-CN" sz="1200" dirty="0"/>
              <a:t>" type="string" </a:t>
            </a:r>
            <a:endParaRPr lang="en-US" altLang="zh-CN" sz="1200" dirty="0" smtClean="0"/>
          </a:p>
          <a:p>
            <a:pPr>
              <a:buNone/>
            </a:pPr>
            <a:r>
              <a:rPr lang="en-US" altLang="zh-CN" sz="1200" dirty="0" smtClean="0"/>
              <a:t>  formula</a:t>
            </a:r>
            <a:r>
              <a:rPr lang="en-US" altLang="zh-CN" sz="1200" dirty="0"/>
              <a:t>="(select t.name from </a:t>
            </a:r>
            <a:r>
              <a:rPr lang="en-US" altLang="zh-CN" sz="1200" dirty="0" err="1">
                <a:solidFill>
                  <a:srgbClr val="00B050"/>
                </a:solidFill>
              </a:rPr>
              <a:t>text_code_c</a:t>
            </a:r>
            <a:r>
              <a:rPr lang="en-US" altLang="zh-CN" sz="1200" dirty="0">
                <a:solidFill>
                  <a:srgbClr val="00B050"/>
                </a:solidFill>
              </a:rPr>
              <a:t> </a:t>
            </a:r>
            <a:r>
              <a:rPr lang="en-US" altLang="zh-CN" sz="1200" dirty="0"/>
              <a:t>t where </a:t>
            </a:r>
            <a:r>
              <a:rPr lang="en-US" altLang="zh-CN" sz="1200" dirty="0" err="1"/>
              <a:t>t.text_code_id</a:t>
            </a:r>
            <a:r>
              <a:rPr lang="en-US" altLang="zh-CN" sz="1200" dirty="0"/>
              <a:t>=</a:t>
            </a:r>
            <a:r>
              <a:rPr lang="en-US" altLang="zh-CN" sz="1200" dirty="0" err="1">
                <a:solidFill>
                  <a:srgbClr val="00B050"/>
                </a:solidFill>
              </a:rPr>
              <a:t>ctype</a:t>
            </a:r>
            <a:r>
              <a:rPr lang="en-US" altLang="zh-CN" sz="1200" dirty="0"/>
              <a:t>)"</a:t>
            </a:r>
          </a:p>
          <a:p>
            <a:pPr>
              <a:buNone/>
            </a:pPr>
            <a:r>
              <a:rPr lang="en-US" altLang="zh-CN" sz="1200" dirty="0" smtClean="0"/>
              <a:t>  insert</a:t>
            </a:r>
            <a:r>
              <a:rPr lang="en-US" altLang="zh-CN" sz="1200" dirty="0"/>
              <a:t>="false" update="false</a:t>
            </a:r>
            <a:r>
              <a:rPr lang="en-US" altLang="zh-CN" sz="1200" dirty="0" smtClean="0"/>
              <a:t>"/&gt;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b="1" dirty="0" err="1" smtClean="0"/>
              <a:t>List.jsp</a:t>
            </a:r>
            <a:endParaRPr lang="en-US" altLang="zh-CN" sz="1400" b="1" dirty="0" smtClean="0"/>
          </a:p>
          <a:p>
            <a:pPr>
              <a:buNone/>
            </a:pPr>
            <a:r>
              <a:rPr lang="en-US" altLang="zh-CN" sz="1200" dirty="0" smtClean="0"/>
              <a:t>&lt;td&gt;${</a:t>
            </a:r>
            <a:r>
              <a:rPr lang="en-US" altLang="zh-CN" sz="1200" dirty="0" err="1" smtClean="0"/>
              <a:t>typeName</a:t>
            </a:r>
            <a:r>
              <a:rPr lang="en-US" altLang="zh-CN" sz="1200" dirty="0" smtClean="0"/>
              <a:t>}&lt;/td&gt;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formula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，注意其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的特殊写法。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返回单值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设定别名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Where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字段为数据库字段，不是映射字段。大小写没关系。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 flipV="1">
            <a:off x="1619672" y="4221088"/>
            <a:ext cx="2052228" cy="16561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箭头连接符 5"/>
          <p:cNvCxnSpPr/>
          <p:nvPr/>
        </p:nvCxnSpPr>
        <p:spPr bwMode="auto">
          <a:xfrm flipV="1">
            <a:off x="1619672" y="4221088"/>
            <a:ext cx="432048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V="1">
            <a:off x="2411760" y="4412750"/>
            <a:ext cx="2232248" cy="16085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285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7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/>
              <a:t>package </a:t>
            </a:r>
            <a:r>
              <a:rPr lang="en-US" altLang="zh-CN" sz="1400" dirty="0" err="1"/>
              <a:t>cn.itcast.entity.dao</a:t>
            </a:r>
            <a:r>
              <a:rPr lang="en-US" altLang="zh-CN" sz="1400" dirty="0"/>
              <a:t>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public class </a:t>
            </a:r>
            <a:r>
              <a:rPr lang="en-US" altLang="zh-CN" sz="1400" dirty="0" err="1"/>
              <a:t>FactoryDAO</a:t>
            </a:r>
            <a:r>
              <a:rPr lang="en-US" altLang="zh-CN" sz="1400" dirty="0"/>
              <a:t> extends _</a:t>
            </a:r>
            <a:r>
              <a:rPr lang="en-US" altLang="zh-CN" sz="1400" dirty="0" err="1"/>
              <a:t>RootDAO</a:t>
            </a:r>
            <a:r>
              <a:rPr lang="en-US" altLang="zh-CN" sz="1400" dirty="0"/>
              <a:t> {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}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hbm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dao</a:t>
            </a:r>
          </a:p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、建立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，复制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textCodeAction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进行修改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package cn.itcast.web.struts2.basicinfo.factory;</a:t>
            </a:r>
          </a:p>
          <a:p>
            <a:pPr>
              <a:buNone/>
            </a:pPr>
            <a:r>
              <a:rPr lang="en-US" altLang="zh-CN" sz="1400" dirty="0" smtClean="0"/>
              <a:t>public class </a:t>
            </a:r>
            <a:r>
              <a:rPr lang="en-US" altLang="zh-CN" sz="1400" dirty="0" err="1" smtClean="0"/>
              <a:t>FactoryAction</a:t>
            </a:r>
            <a:r>
              <a:rPr lang="en-US" altLang="zh-CN" sz="1400" dirty="0" smtClean="0"/>
              <a:t> extends </a:t>
            </a:r>
            <a:r>
              <a:rPr lang="en-US" altLang="zh-CN" sz="1400" dirty="0" smtClean="0">
                <a:solidFill>
                  <a:srgbClr val="00B050"/>
                </a:solidFill>
              </a:rPr>
              <a:t>_BaseStruts2Action </a:t>
            </a:r>
            <a:r>
              <a:rPr lang="en-US" altLang="zh-CN" sz="1400" dirty="0" smtClean="0"/>
              <a:t>implements </a:t>
            </a:r>
            <a:r>
              <a:rPr lang="en-US" altLang="zh-CN" sz="1400" dirty="0" err="1" smtClean="0"/>
              <a:t>ModelDriven</a:t>
            </a:r>
            <a:r>
              <a:rPr lang="en-US" altLang="zh-CN" sz="1400" dirty="0" smtClean="0"/>
              <a:t>&lt;Factory&gt; {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400" dirty="0" smtClean="0"/>
              <a:t>。。。。。。</a:t>
            </a:r>
            <a:endParaRPr lang="en-US" altLang="zh-CN" sz="1400" dirty="0"/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504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、列表功能：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多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选按钮：支持批量选择和批量反选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&lt;input type="</a:t>
            </a:r>
            <a:r>
              <a:rPr lang="en-US" altLang="zh-CN" sz="1400" dirty="0">
                <a:solidFill>
                  <a:srgbClr val="00B050"/>
                </a:solidFill>
              </a:rPr>
              <a:t>checkbox</a:t>
            </a:r>
            <a:r>
              <a:rPr lang="en-US" altLang="zh-CN" sz="1400" dirty="0"/>
              <a:t>"  id="</a:t>
            </a:r>
            <a:r>
              <a:rPr lang="en-US" altLang="zh-CN" sz="1400" dirty="0" err="1"/>
              <a:t>id_selector</a:t>
            </a:r>
            <a:r>
              <a:rPr lang="en-US" altLang="zh-CN" sz="1400" dirty="0"/>
              <a:t>"  name="</a:t>
            </a:r>
            <a:r>
              <a:rPr lang="en-US" altLang="zh-CN" sz="1400" dirty="0" err="1"/>
              <a:t>id_selector</a:t>
            </a:r>
            <a:r>
              <a:rPr lang="en-US" altLang="zh-CN" sz="1400" dirty="0"/>
              <a:t>"  title="(Un)Select All" </a:t>
            </a: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="for(i = 0; i &lt; </a:t>
            </a:r>
            <a:r>
              <a:rPr lang="en-US" altLang="zh-CN" sz="1400" dirty="0" err="1"/>
              <a:t>document.getElementsByName</a:t>
            </a:r>
            <a:r>
              <a:rPr lang="en-US" altLang="zh-CN" sz="1400" dirty="0"/>
              <a:t>('id').length; i++)</a:t>
            </a:r>
            <a:r>
              <a:rPr lang="en-US" altLang="zh-CN" sz="1400" dirty="0" err="1"/>
              <a:t>document.getElementsByName</a:t>
            </a:r>
            <a:r>
              <a:rPr lang="en-US" altLang="zh-CN" sz="1400" dirty="0"/>
              <a:t>('id').item(i).checked=</a:t>
            </a:r>
            <a:r>
              <a:rPr lang="en-US" altLang="zh-CN" sz="1400" dirty="0" err="1"/>
              <a:t>document.getElementById</a:t>
            </a:r>
            <a:r>
              <a:rPr lang="en-US" altLang="zh-CN" sz="1400" dirty="0"/>
              <a:t>('</a:t>
            </a:r>
            <a:r>
              <a:rPr lang="en-US" altLang="zh-CN" sz="1400" dirty="0" err="1"/>
              <a:t>id_selector</a:t>
            </a:r>
            <a:r>
              <a:rPr lang="en-US" altLang="zh-CN" sz="1400" dirty="0"/>
              <a:t>').checked;" &gt;</a:t>
            </a:r>
          </a:p>
          <a:p>
            <a:pPr>
              <a:buNone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加行号：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s:iterator</a:t>
            </a:r>
            <a:r>
              <a:rPr lang="en-US" altLang="zh-CN" sz="1400" dirty="0"/>
              <a:t> value="#</a:t>
            </a:r>
            <a:r>
              <a:rPr lang="en-US" altLang="zh-CN" sz="1400" dirty="0" err="1"/>
              <a:t>dataList</a:t>
            </a:r>
            <a:r>
              <a:rPr lang="en-US" altLang="zh-CN" sz="1400" dirty="0"/>
              <a:t>" </a:t>
            </a:r>
            <a:r>
              <a:rPr lang="en-US" altLang="zh-CN" sz="1400" dirty="0" err="1"/>
              <a:t>var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cp</a:t>
            </a:r>
            <a:r>
              <a:rPr lang="en-US" altLang="zh-CN" sz="1400" dirty="0"/>
              <a:t>" </a:t>
            </a:r>
            <a:r>
              <a:rPr lang="en-US" altLang="zh-CN" sz="1400" dirty="0">
                <a:solidFill>
                  <a:srgbClr val="00B050"/>
                </a:solidFill>
              </a:rPr>
              <a:t>status="line"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</a:rPr>
              <a:t>&lt;</a:t>
            </a:r>
            <a:r>
              <a:rPr lang="en-US" altLang="zh-CN" sz="1400" dirty="0" err="1">
                <a:solidFill>
                  <a:srgbClr val="00B050"/>
                </a:solidFill>
              </a:rPr>
              <a:t>s:property</a:t>
            </a:r>
            <a:r>
              <a:rPr lang="en-US" altLang="zh-CN" sz="1400" dirty="0">
                <a:solidFill>
                  <a:srgbClr val="00B050"/>
                </a:solidFill>
              </a:rPr>
              <a:t> value="#line.index+1</a:t>
            </a:r>
            <a:r>
              <a:rPr lang="en-US" altLang="zh-CN" sz="1400" dirty="0" smtClean="0">
                <a:solidFill>
                  <a:srgbClr val="00B050"/>
                </a:solidFill>
              </a:rPr>
              <a:t>"/&gt;</a:t>
            </a:r>
          </a:p>
          <a:p>
            <a:pPr>
              <a:buNone/>
            </a:pPr>
            <a:endParaRPr lang="en-US" altLang="zh-CN" sz="1400" i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altLang="zh-CN" sz="1400" i="1" dirty="0"/>
          </a:p>
          <a:p>
            <a:pPr>
              <a:buNone/>
            </a:pP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访问入口：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baseinf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left.jsp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&lt;</a:t>
            </a:r>
            <a:r>
              <a:rPr lang="en-US" altLang="zh-CN" sz="1400" dirty="0"/>
              <a:t>li&gt;&lt;a </a:t>
            </a:r>
            <a:r>
              <a:rPr lang="en-US" altLang="zh-CN" sz="1400" dirty="0" err="1"/>
              <a:t>href</a:t>
            </a:r>
            <a:r>
              <a:rPr lang="en-US" altLang="zh-CN" sz="1400" dirty="0" smtClean="0"/>
              <a:t>="../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/factory/</a:t>
            </a:r>
            <a:r>
              <a:rPr lang="en-US" altLang="zh-CN" sz="1400" dirty="0" err="1"/>
              <a:t>factoryAction_list</a:t>
            </a:r>
            <a:r>
              <a:rPr lang="en-US" altLang="zh-CN" sz="1400" dirty="0"/>
              <a:t>" target="main" id="aa_1" </a:t>
            </a:r>
            <a:r>
              <a:rPr lang="en-US" altLang="zh-CN" sz="1400" dirty="0" err="1"/>
              <a:t>onclick</a:t>
            </a:r>
            <a:r>
              <a:rPr lang="en-US" altLang="zh-CN" sz="1400" dirty="0"/>
              <a:t>="</a:t>
            </a:r>
            <a:r>
              <a:rPr lang="en-US" altLang="zh-CN" sz="1400" dirty="0" err="1"/>
              <a:t>linkHighlighted</a:t>
            </a:r>
            <a:r>
              <a:rPr lang="en-US" altLang="zh-CN" sz="1400" dirty="0"/>
              <a:t>(this)"&gt;</a:t>
            </a:r>
            <a:r>
              <a:rPr lang="zh-CN" altLang="en-US" sz="1400" dirty="0"/>
              <a:t>厂家信息</a:t>
            </a:r>
            <a:r>
              <a:rPr lang="en-US" altLang="zh-CN" sz="1400" dirty="0"/>
              <a:t>&lt;/a&gt;&lt;/li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59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struts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配置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b="1" i="1" dirty="0" smtClean="0"/>
              <a:t>struts-basicinfo.xml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&lt;package name="factory" namespace="/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" extends="struts-default"&gt;</a:t>
            </a:r>
          </a:p>
          <a:p>
            <a:pPr>
              <a:buNone/>
            </a:pPr>
            <a:r>
              <a:rPr lang="en-US" altLang="zh-CN" sz="1400" dirty="0"/>
              <a:t>	&lt;action name="</a:t>
            </a:r>
            <a:r>
              <a:rPr lang="en-US" altLang="zh-CN" sz="1400" dirty="0" err="1"/>
              <a:t>factoryAction</a:t>
            </a:r>
            <a:r>
              <a:rPr lang="en-US" altLang="zh-CN" sz="1400" dirty="0"/>
              <a:t>_*" method="{1}" class="cn.itcast.web.struts2.basicinfo.factory.FactoryAction"&gt;</a:t>
            </a:r>
          </a:p>
          <a:p>
            <a:pPr>
              <a:buNone/>
            </a:pPr>
            <a:r>
              <a:rPr lang="en-US" altLang="zh-CN" sz="1400" dirty="0"/>
              <a:t>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plist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/factory/</a:t>
            </a:r>
            <a:r>
              <a:rPr lang="en-US" altLang="zh-CN" sz="1400" dirty="0" err="1"/>
              <a:t>jFactoryList.jsp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pcreate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/factory/</a:t>
            </a:r>
            <a:r>
              <a:rPr lang="en-US" altLang="zh-CN" sz="1400" dirty="0" err="1"/>
              <a:t>jFactoryCreate.jsp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pupdate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/factory/</a:t>
            </a:r>
            <a:r>
              <a:rPr lang="en-US" altLang="zh-CN" sz="1400" dirty="0" err="1"/>
              <a:t>jFactoryUpdate.jsp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	&lt;result name="</a:t>
            </a:r>
            <a:r>
              <a:rPr lang="en-US" altLang="zh-CN" sz="1400" dirty="0" err="1">
                <a:solidFill>
                  <a:srgbClr val="00B050"/>
                </a:solidFill>
              </a:rPr>
              <a:t>pview</a:t>
            </a:r>
            <a:r>
              <a:rPr lang="en-US" altLang="zh-CN" sz="1400" dirty="0"/>
              <a:t>"&gt;/</a:t>
            </a:r>
            <a:r>
              <a:rPr lang="en-US" altLang="zh-CN" sz="1400" dirty="0" err="1"/>
              <a:t>basicinfo</a:t>
            </a:r>
            <a:r>
              <a:rPr lang="en-US" altLang="zh-CN" sz="1400" dirty="0"/>
              <a:t>/factory/</a:t>
            </a:r>
            <a:r>
              <a:rPr lang="en-US" altLang="zh-CN" sz="1400" dirty="0" err="1"/>
              <a:t>jFactoryView.jsp</a:t>
            </a:r>
            <a:r>
              <a:rPr lang="en-US" altLang="zh-CN" sz="1400" dirty="0"/>
              <a:t>&lt;/result&gt;</a:t>
            </a:r>
          </a:p>
          <a:p>
            <a:pPr>
              <a:buNone/>
            </a:pPr>
            <a:r>
              <a:rPr lang="en-US" altLang="zh-CN" sz="1400" dirty="0"/>
              <a:t>	&lt;/action&gt;</a:t>
            </a:r>
          </a:p>
          <a:p>
            <a:pPr>
              <a:buNone/>
            </a:pPr>
            <a:r>
              <a:rPr lang="en-US" altLang="zh-CN" sz="1400" dirty="0"/>
              <a:t>&lt;/package</a:t>
            </a:r>
            <a:r>
              <a:rPr lang="en-US" altLang="zh-CN" sz="1400" dirty="0" smtClean="0"/>
              <a:t>&gt;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b="1" i="1" dirty="0" smtClean="0"/>
              <a:t>struts.xml</a:t>
            </a:r>
            <a:endParaRPr lang="en-US" altLang="zh-CN" sz="1400" dirty="0"/>
          </a:p>
          <a:p>
            <a:pPr>
              <a:buNone/>
            </a:pPr>
            <a:r>
              <a:rPr lang="en-US" altLang="zh-CN" sz="1400" dirty="0"/>
              <a:t>&lt;include file="struts2/struts-basicinfo.xml" /&gt;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矩形 5"/>
          <p:cNvSpPr/>
          <p:nvPr/>
        </p:nvSpPr>
        <p:spPr>
          <a:xfrm>
            <a:off x="635390" y="5661248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http://localhost:8090/basicinfo/factoryAction_list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9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359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、新增、修改功能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为下拉框准备测试数据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3068960"/>
            <a:ext cx="10873208" cy="195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 smtClean="0"/>
              <a:t>delete from </a:t>
            </a:r>
            <a:r>
              <a:rPr lang="en-US" altLang="zh-CN" sz="1200" dirty="0" err="1" smtClean="0"/>
              <a:t>class_code_c</a:t>
            </a:r>
            <a:r>
              <a:rPr lang="en-US" altLang="zh-CN" sz="1200" dirty="0" smtClean="0"/>
              <a:t>;</a:t>
            </a:r>
            <a:endParaRPr lang="en-US" altLang="zh-CN" sz="1200" dirty="0"/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insert into `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class_code_c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` (`CLASS_CODE_ID`, `NAME`) values('0103','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厂家分类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insert into `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class_code_c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` (`CLASS_CODE_ID`, `NAME`) values('402880e73f08539f013f085543b60002','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附件分类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insert into `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class_code_c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` (`CLASS_CODE_ID`, `NAME`) values('402880e73f08539f013f08558b8d0004','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用户级别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');</a:t>
            </a:r>
          </a:p>
          <a:p>
            <a:pPr>
              <a:buNone/>
            </a:pPr>
            <a:endParaRPr lang="en-US" altLang="zh-CN" sz="1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创建基础数据</a:t>
            </a:r>
            <a:r>
              <a:rPr lang="en-US" altLang="zh-CN" sz="16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sys_code_b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，执行“资料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\2-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\1-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初始化脚本</a:t>
            </a:r>
            <a:r>
              <a:rPr lang="en-US" altLang="zh-CN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b="1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2627620"/>
            <a:ext cx="162095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初始化测试数据</a:t>
            </a:r>
            <a:endParaRPr lang="en-US" altLang="zh-CN" sz="1600" b="1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457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67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、新增、修改功能：</a:t>
            </a:r>
            <a:r>
              <a:rPr lang="en-US" altLang="zh-CN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页面、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action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厂家类型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下拉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框：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s:select</a:t>
            </a:r>
            <a:r>
              <a:rPr lang="en-US" altLang="zh-CN" sz="1400" dirty="0"/>
              <a:t> list="</a:t>
            </a:r>
            <a:r>
              <a:rPr lang="en-US" altLang="zh-CN" sz="1400" dirty="0" err="1"/>
              <a:t>ctypeList</a:t>
            </a:r>
            <a:r>
              <a:rPr lang="en-US" altLang="zh-CN" sz="1400" dirty="0"/>
              <a:t>" name="</a:t>
            </a:r>
            <a:r>
              <a:rPr lang="en-US" altLang="zh-CN" sz="1400" dirty="0" err="1"/>
              <a:t>ctype</a:t>
            </a:r>
            <a:r>
              <a:rPr lang="en-US" altLang="zh-CN" sz="1400" dirty="0"/>
              <a:t>"</a:t>
            </a:r>
          </a:p>
          <a:p>
            <a:pPr>
              <a:buNone/>
            </a:pPr>
            <a:r>
              <a:rPr lang="en-US" altLang="zh-CN" sz="1400" dirty="0"/>
              <a:t>		  </a:t>
            </a:r>
            <a:r>
              <a:rPr lang="en-US" altLang="zh-CN" sz="1400" dirty="0" err="1"/>
              <a:t>listKey</a:t>
            </a:r>
            <a:r>
              <a:rPr lang="en-US" altLang="zh-CN" sz="1400" dirty="0"/>
              <a:t>="id" </a:t>
            </a:r>
            <a:r>
              <a:rPr lang="en-US" altLang="zh-CN" sz="1400" dirty="0" err="1"/>
              <a:t>listValue</a:t>
            </a:r>
            <a:r>
              <a:rPr lang="en-US" altLang="zh-CN" sz="1400" dirty="0"/>
              <a:t>="name"</a:t>
            </a:r>
          </a:p>
          <a:p>
            <a:pPr>
              <a:buNone/>
            </a:pPr>
            <a:r>
              <a:rPr lang="en-US" altLang="zh-CN" sz="1400" dirty="0"/>
              <a:t>		  </a:t>
            </a:r>
            <a:r>
              <a:rPr lang="en-US" altLang="zh-CN" sz="1400" dirty="0" err="1"/>
              <a:t>headerKey</a:t>
            </a:r>
            <a:r>
              <a:rPr lang="en-US" altLang="zh-CN" sz="1400" dirty="0"/>
              <a:t>="" </a:t>
            </a:r>
            <a:r>
              <a:rPr lang="en-US" altLang="zh-CN" sz="1400" dirty="0" err="1"/>
              <a:t>headerValue</a:t>
            </a:r>
            <a:r>
              <a:rPr lang="en-US" altLang="zh-CN" sz="1400" dirty="0"/>
              <a:t>="--</a:t>
            </a:r>
            <a:r>
              <a:rPr lang="zh-CN" altLang="en-US" sz="1400" dirty="0"/>
              <a:t>请选择</a:t>
            </a:r>
            <a:r>
              <a:rPr lang="en-US" altLang="zh-CN" sz="1400" dirty="0"/>
              <a:t>--"&gt;</a:t>
            </a:r>
          </a:p>
          <a:p>
            <a:pPr>
              <a:buNone/>
            </a:pPr>
            <a:r>
              <a:rPr lang="en-US" altLang="zh-CN" sz="1400" dirty="0"/>
              <a:t>&lt;/</a:t>
            </a:r>
            <a:r>
              <a:rPr lang="en-US" altLang="zh-CN" sz="1400" dirty="0" err="1"/>
              <a:t>s:select</a:t>
            </a:r>
            <a:r>
              <a:rPr lang="en-US" altLang="zh-CN" sz="1400" dirty="0" smtClean="0"/>
              <a:t>&gt;</a:t>
            </a:r>
            <a:endParaRPr lang="en-US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641041" y="3951693"/>
            <a:ext cx="10873208" cy="271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如何从已有表中查出数据插入到另一个结构类似的表中？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/>
              <a:t>INSERT INTO TEXT_CODE_C</a:t>
            </a:r>
          </a:p>
          <a:p>
            <a:pPr>
              <a:buNone/>
            </a:pPr>
            <a:r>
              <a:rPr lang="en-US" altLang="zh-CN" sz="1400" dirty="0"/>
              <a:t>SELECT sys_code_id,'0103' AS CLASS_CODE_ID,NAME FROM </a:t>
            </a:r>
            <a:r>
              <a:rPr lang="en-US" altLang="zh-CN" sz="1400" dirty="0" err="1"/>
              <a:t>sys_code_b</a:t>
            </a:r>
            <a:r>
              <a:rPr lang="en-US" altLang="zh-CN" sz="1400" dirty="0"/>
              <a:t> WHERE </a:t>
            </a:r>
            <a:r>
              <a:rPr lang="en-US" altLang="zh-CN" sz="1400" dirty="0" err="1"/>
              <a:t>parent_id</a:t>
            </a:r>
            <a:r>
              <a:rPr lang="en-US" altLang="zh-CN" sz="1400" dirty="0"/>
              <a:t>='0103'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为新增、修改页面准备下拉框数据，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ACTION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tocreate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600" b="1" dirty="0" err="1">
                <a:latin typeface="微软雅黑" pitchFamily="34" charset="-122"/>
                <a:ea typeface="微软雅黑" pitchFamily="34" charset="-122"/>
              </a:rPr>
              <a:t>toupdate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/>
              <a:t>HQL</a:t>
            </a:r>
            <a:r>
              <a:rPr lang="en-US" altLang="zh-CN" sz="1400" dirty="0" smtClean="0"/>
              <a:t>: </a:t>
            </a:r>
            <a:r>
              <a:rPr lang="en-US" altLang="zh-CN" sz="1400" dirty="0" smtClean="0">
                <a:solidFill>
                  <a:srgbClr val="00B050"/>
                </a:solidFill>
              </a:rPr>
              <a:t>from </a:t>
            </a:r>
            <a:r>
              <a:rPr lang="en-US" altLang="zh-CN" sz="1400" dirty="0" err="1" smtClean="0">
                <a:solidFill>
                  <a:srgbClr val="00B050"/>
                </a:solidFill>
              </a:rPr>
              <a:t>TextCode</a:t>
            </a:r>
            <a:r>
              <a:rPr lang="en-US" altLang="zh-CN" sz="1400" dirty="0" smtClean="0">
                <a:solidFill>
                  <a:srgbClr val="00B050"/>
                </a:solidFill>
              </a:rPr>
              <a:t> t where t.classCode.id='0103’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List&lt;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SysCode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ctypeList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oDao.find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("from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SysCode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t where t.classCode.id='0103'");</a:t>
            </a:r>
          </a:p>
          <a:p>
            <a:pPr>
              <a:buNone/>
            </a:pP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ActionContext.getContext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().put("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ctypeList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ctypeList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5462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、修改功能：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2908330"/>
            <a:ext cx="698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保存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public String save(){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FactoryDAO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FactoryDAO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daoFactory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if(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()==null){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model.setState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("1");		//1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正常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停用</a:t>
            </a:r>
          </a:p>
          <a:p>
            <a:pPr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200" dirty="0" err="1">
                <a:latin typeface="微软雅黑" pitchFamily="34" charset="-122"/>
                <a:ea typeface="微软雅黑" pitchFamily="34" charset="-122"/>
              </a:rPr>
              <a:t>oDao.saveOrUpdate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修改时，导致</a:t>
            </a:r>
            <a:r>
              <a:rPr lang="en-US" altLang="zh-CN" sz="14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stata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由于页面没有，而被置</a:t>
            </a: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。这不是我们要的结果，如何修改呢？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update 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jsp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页面增加隐藏域</a:t>
            </a:r>
            <a:endParaRPr lang="en-US" altLang="zh-CN" sz="12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、不能直接使用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方法，而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新对象，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方法得到，然后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set</a:t>
            </a: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868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33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、批量删除功能：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如何批量删除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JSP</a:t>
            </a:r>
            <a:r>
              <a:rPr lang="zh-CN" altLang="en-US" sz="1400" dirty="0" smtClean="0"/>
              <a:t>页面设置 </a:t>
            </a:r>
            <a:r>
              <a:rPr lang="en-US" altLang="zh-CN" sz="1400" dirty="0" err="1" smtClean="0"/>
              <a:t>chekbox</a:t>
            </a:r>
            <a:r>
              <a:rPr lang="zh-CN" altLang="en-US" sz="1400" dirty="0" smtClean="0"/>
              <a:t>多选框 </a:t>
            </a:r>
            <a:endParaRPr lang="en-US" altLang="zh-CN" sz="1400" dirty="0" smtClean="0"/>
          </a:p>
          <a:p>
            <a:pPr marL="285750" indent="-285750"/>
            <a:r>
              <a:rPr lang="en-US" altLang="zh-CN" sz="1400" dirty="0" smtClean="0"/>
              <a:t>checkbox</a:t>
            </a:r>
            <a:r>
              <a:rPr lang="zh-CN" altLang="en-US" sz="1400" dirty="0" smtClean="0"/>
              <a:t>框的特性是，只有选中的才会提交到后台也就是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中</a:t>
            </a:r>
            <a:endParaRPr lang="en-US" altLang="zh-CN" sz="1400" dirty="0" smtClean="0"/>
          </a:p>
          <a:p>
            <a:pPr marL="285750" indent="-285750"/>
            <a:r>
              <a:rPr lang="zh-CN" altLang="en-US" sz="1400" dirty="0" smtClean="0"/>
              <a:t>如果多个同名，则后台需要按数组方式处理  </a:t>
            </a:r>
            <a:r>
              <a:rPr lang="en-US" altLang="zh-CN" sz="1400" dirty="0" err="1" smtClean="0"/>
              <a:t>request.getParameterVales</a:t>
            </a:r>
            <a:r>
              <a:rPr lang="en-US" altLang="zh-CN" sz="1400" dirty="0" smtClean="0"/>
              <a:t>()</a:t>
            </a:r>
          </a:p>
          <a:p>
            <a:pPr>
              <a:buNone/>
            </a:pPr>
            <a:endParaRPr lang="en-US" altLang="zh-CN" sz="1400" dirty="0" smtClean="0"/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、修改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delete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delete(){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String[] ids =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().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replaceAll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(" ", "").split(",");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deleteAllById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(ids,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Factory.class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线形标注 2 5"/>
          <p:cNvSpPr/>
          <p:nvPr/>
        </p:nvSpPr>
        <p:spPr bwMode="auto">
          <a:xfrm>
            <a:off x="6228184" y="3694418"/>
            <a:ext cx="2448272" cy="7426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7919"/>
              <a:gd name="adj6" fmla="val -51597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对象中多个</a:t>
            </a:r>
            <a:r>
              <a:rPr lang="en-US" altLang="zh-CN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会转化为一个字符串，用空格加逗号隔开</a:t>
            </a:r>
            <a:endParaRPr kumimoji="0" lang="zh-CN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474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、启用和停止功能：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如何实现启用和停止操作，并进行批量操作？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612334"/>
            <a:ext cx="10873208" cy="218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begin(){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this.state</a:t>
            </a:r>
            <a:r>
              <a:rPr lang="en-US" altLang="zh-CN" sz="1400" dirty="0"/>
              <a:t>("1");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/>
              <a:t>}</a:t>
            </a:r>
          </a:p>
          <a:p>
            <a:pPr>
              <a:buNone/>
            </a:pPr>
            <a:endParaRPr lang="en-US" altLang="zh-CN" sz="1400" dirty="0"/>
          </a:p>
          <a:p>
            <a:pPr>
              <a:buNone/>
            </a:pPr>
            <a:r>
              <a:rPr lang="en-US" altLang="zh-CN" sz="1400" dirty="0" smtClean="0"/>
              <a:t>public </a:t>
            </a:r>
            <a:r>
              <a:rPr lang="en-US" altLang="zh-CN" sz="1400" dirty="0"/>
              <a:t>String stop(){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this.state</a:t>
            </a:r>
            <a:r>
              <a:rPr lang="en-US" altLang="zh-CN" sz="1400" dirty="0"/>
              <a:t>("0");</a:t>
            </a:r>
          </a:p>
          <a:p>
            <a:pPr>
              <a:buNone/>
            </a:pPr>
            <a:r>
              <a:rPr lang="en-US" altLang="zh-CN" sz="1400" dirty="0"/>
              <a:t>	return list();</a:t>
            </a:r>
          </a:p>
          <a:p>
            <a:pPr>
              <a:buNone/>
            </a:pPr>
            <a:r>
              <a:rPr lang="en-US" altLang="zh-CN" sz="1400" dirty="0"/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2607574"/>
            <a:ext cx="6120680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/>
              <a:t>private </a:t>
            </a:r>
            <a:r>
              <a:rPr lang="en-US" altLang="zh-CN" sz="1400" dirty="0"/>
              <a:t>void state(String </a:t>
            </a:r>
            <a:r>
              <a:rPr lang="en-US" altLang="zh-CN" sz="1400" dirty="0" err="1"/>
              <a:t>curValue</a:t>
            </a:r>
            <a:r>
              <a:rPr lang="en-US" altLang="zh-CN" sz="1400" dirty="0"/>
              <a:t>){</a:t>
            </a:r>
          </a:p>
          <a:p>
            <a:pPr>
              <a:buNone/>
            </a:pPr>
            <a:r>
              <a:rPr lang="en-US" altLang="zh-CN" sz="1400" dirty="0"/>
              <a:t>	String[] ids = </a:t>
            </a:r>
            <a:r>
              <a:rPr lang="en-US" altLang="zh-CN" sz="1400" dirty="0" err="1"/>
              <a:t>model.getId</a:t>
            </a:r>
            <a:r>
              <a:rPr lang="en-US" altLang="zh-CN" sz="1400" dirty="0"/>
              <a:t>().replace(" ", "").split(",");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FactoryDAO</a:t>
            </a:r>
            <a:r>
              <a:rPr lang="en-US" altLang="zh-CN" sz="1400" dirty="0"/>
              <a:t> </a:t>
            </a:r>
            <a:r>
              <a:rPr lang="en-US" altLang="zh-CN" sz="1400" dirty="0" err="1"/>
              <a:t>oDao</a:t>
            </a:r>
            <a:r>
              <a:rPr lang="en-US" altLang="zh-CN" sz="1400" dirty="0"/>
              <a:t> = (</a:t>
            </a:r>
            <a:r>
              <a:rPr lang="en-US" altLang="zh-CN" sz="1400" dirty="0" err="1"/>
              <a:t>FactoryDAO</a:t>
            </a:r>
            <a:r>
              <a:rPr lang="en-US" altLang="zh-CN" sz="1400" dirty="0"/>
              <a:t>) </a:t>
            </a:r>
            <a:r>
              <a:rPr lang="en-US" altLang="zh-CN" sz="1400" dirty="0" err="1"/>
              <a:t>this.getDao</a:t>
            </a:r>
            <a:r>
              <a:rPr lang="en-US" altLang="zh-CN" sz="1400" dirty="0"/>
              <a:t>("</a:t>
            </a:r>
            <a:r>
              <a:rPr lang="en-US" altLang="zh-CN" sz="1400" dirty="0" err="1"/>
              <a:t>daoFactory</a:t>
            </a:r>
            <a:r>
              <a:rPr lang="en-US" altLang="zh-CN" sz="1400" dirty="0"/>
              <a:t>");</a:t>
            </a:r>
          </a:p>
          <a:p>
            <a:pPr>
              <a:buNone/>
            </a:pPr>
            <a:r>
              <a:rPr lang="en-US" altLang="zh-CN" sz="1400" dirty="0"/>
              <a:t>	Factory 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;</a:t>
            </a:r>
          </a:p>
          <a:p>
            <a:pPr>
              <a:buNone/>
            </a:pPr>
            <a:r>
              <a:rPr lang="en-US" altLang="zh-CN" sz="1400" dirty="0"/>
              <a:t>	</a:t>
            </a:r>
          </a:p>
          <a:p>
            <a:pPr>
              <a:buNone/>
            </a:pPr>
            <a:r>
              <a:rPr lang="en-US" altLang="zh-CN" sz="1400" dirty="0"/>
              <a:t>	Set </a:t>
            </a:r>
            <a:r>
              <a:rPr lang="en-US" altLang="zh-CN" sz="1400" dirty="0" err="1"/>
              <a:t>oSet</a:t>
            </a:r>
            <a:r>
              <a:rPr lang="en-US" altLang="zh-CN" sz="1400" dirty="0"/>
              <a:t> = new </a:t>
            </a:r>
            <a:r>
              <a:rPr lang="en-US" altLang="zh-CN" sz="1400" dirty="0" err="1"/>
              <a:t>HashSet</a:t>
            </a:r>
            <a:r>
              <a:rPr lang="en-US" altLang="zh-CN" sz="1400" dirty="0"/>
              <a:t>();</a:t>
            </a:r>
          </a:p>
          <a:p>
            <a:pPr>
              <a:buNone/>
            </a:pPr>
            <a:r>
              <a:rPr lang="en-US" altLang="zh-CN" sz="1400" dirty="0"/>
              <a:t>	for(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i=0;i&lt;</a:t>
            </a:r>
            <a:r>
              <a:rPr lang="en-US" altLang="zh-CN" sz="1400" dirty="0" err="1"/>
              <a:t>ids.length;i</a:t>
            </a:r>
            <a:r>
              <a:rPr lang="en-US" altLang="zh-CN" sz="1400" dirty="0"/>
              <a:t>++){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  = (Factory) </a:t>
            </a:r>
            <a:r>
              <a:rPr lang="en-US" altLang="zh-CN" sz="1400" dirty="0" err="1"/>
              <a:t>oDao.get</a:t>
            </a:r>
            <a:r>
              <a:rPr lang="en-US" altLang="zh-CN" sz="1400" dirty="0"/>
              <a:t>(</a:t>
            </a:r>
            <a:r>
              <a:rPr lang="en-US" altLang="zh-CN" sz="1400" dirty="0" err="1"/>
              <a:t>Factory.class</a:t>
            </a:r>
            <a:r>
              <a:rPr lang="en-US" altLang="zh-CN" sz="1400" dirty="0"/>
              <a:t>, ids[i]);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>
                <a:solidFill>
                  <a:srgbClr val="00B050"/>
                </a:solidFill>
              </a:rPr>
              <a:t>obj.setState</a:t>
            </a:r>
            <a:r>
              <a:rPr lang="en-US" altLang="zh-CN" sz="1400" dirty="0">
                <a:solidFill>
                  <a:srgbClr val="00B050"/>
                </a:solidFill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</a:rPr>
              <a:t>curValue</a:t>
            </a:r>
            <a:r>
              <a:rPr lang="en-US" altLang="zh-CN" sz="1400" dirty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oSet.add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obj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/>
              <a:t>	}</a:t>
            </a:r>
          </a:p>
          <a:p>
            <a:pPr>
              <a:buNone/>
            </a:pPr>
            <a:r>
              <a:rPr lang="en-US" altLang="zh-CN" sz="1400" dirty="0"/>
              <a:t>	</a:t>
            </a:r>
            <a:r>
              <a:rPr lang="en-US" altLang="zh-CN" sz="1400" dirty="0" err="1"/>
              <a:t>oDao.saveOrUpdateAll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oSet</a:t>
            </a:r>
            <a:r>
              <a:rPr lang="en-US" altLang="zh-CN" sz="1400" dirty="0"/>
              <a:t>);</a:t>
            </a:r>
          </a:p>
          <a:p>
            <a:pPr>
              <a:buNone/>
            </a:pPr>
            <a:r>
              <a:rPr lang="en-US" altLang="zh-CN" sz="1400" dirty="0" smtClean="0"/>
              <a:t>}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2843808" y="2574196"/>
            <a:ext cx="0" cy="27270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矩形 1"/>
          <p:cNvSpPr/>
          <p:nvPr/>
        </p:nvSpPr>
        <p:spPr>
          <a:xfrm>
            <a:off x="611560" y="5565956"/>
            <a:ext cx="685800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列表页面状态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显示转换：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 test="state==0"&gt;</a:t>
            </a:r>
            <a:r>
              <a:rPr lang="zh-CN" altLang="en-US" sz="1400" dirty="0"/>
              <a:t>停止</a:t>
            </a:r>
            <a:r>
              <a:rPr lang="en-US" altLang="zh-CN" sz="1400" dirty="0"/>
              <a:t>&lt;/</a:t>
            </a:r>
            <a:r>
              <a:rPr lang="en-US" altLang="zh-CN" sz="1400" dirty="0" err="1"/>
              <a:t>s:if</a:t>
            </a:r>
            <a:r>
              <a:rPr lang="en-US" altLang="zh-CN" sz="1400" dirty="0"/>
              <a:t>&gt;</a:t>
            </a:r>
          </a:p>
          <a:p>
            <a:pPr>
              <a:buNone/>
            </a:pPr>
            <a:r>
              <a:rPr lang="en-US" altLang="zh-CN" sz="1400" dirty="0"/>
              <a:t>&lt;</a:t>
            </a:r>
            <a:r>
              <a:rPr lang="en-US" altLang="zh-CN" sz="1400" dirty="0" err="1"/>
              <a:t>s:elseif</a:t>
            </a:r>
            <a:r>
              <a:rPr lang="en-US" altLang="zh-CN" sz="1400" dirty="0"/>
              <a:t> test="state==1"&gt;&lt;font color="green"&gt;</a:t>
            </a:r>
            <a:r>
              <a:rPr lang="zh-CN" altLang="en-US" sz="1400" dirty="0"/>
              <a:t>正常</a:t>
            </a:r>
            <a:r>
              <a:rPr lang="en-US" altLang="zh-CN" sz="1400" dirty="0"/>
              <a:t>&lt;/font&gt;&lt;/</a:t>
            </a:r>
            <a:r>
              <a:rPr lang="en-US" altLang="zh-CN" sz="1400" dirty="0" err="1"/>
              <a:t>s:elseif</a:t>
            </a:r>
            <a:r>
              <a:rPr lang="en-US" altLang="zh-CN" sz="1400" dirty="0"/>
              <a:t>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6176" y="1425726"/>
            <a:ext cx="220445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误区：只有</a:t>
            </a:r>
            <a:r>
              <a:rPr lang="en-US" altLang="zh-CN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CRUD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74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项目开发架构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304903"/>
              </p:ext>
            </p:extLst>
          </p:nvPr>
        </p:nvGraphicFramePr>
        <p:xfrm>
          <a:off x="827584" y="2060848"/>
          <a:ext cx="7560840" cy="405197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869800"/>
                <a:gridCol w="2042603"/>
                <a:gridCol w="4648437"/>
              </a:tblGrid>
              <a:tr h="45392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序号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内容</a:t>
                      </a:r>
                      <a:endParaRPr lang="zh-CN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</a:tr>
              <a:tr h="37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S2SH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struts2.3+spring3.0.2+hibernate3.5.6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简化系统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无权限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1" u="none" strike="noStrike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无事务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关联映射时，非懒加载 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lazy=false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无接口，无业务层，采用继承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项目快速交付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系统业务直接在</a:t>
                      </a:r>
                      <a:r>
                        <a:rPr lang="en-US" altLang="zh-CN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action</a:t>
                      </a:r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层处理</a:t>
                      </a:r>
                      <a:endParaRPr lang="zh-CN" altLang="en-US" sz="14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7956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400" u="none" strike="noStrike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早期项目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采用</a:t>
                      </a:r>
                      <a:r>
                        <a:rPr lang="en-US" altLang="zh-CN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xml</a:t>
                      </a:r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配置方式，非注解方式</a:t>
                      </a:r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81026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IE6</a:t>
                      </a:r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浏览器访问，样式表不完善，其他浏览器会错位。</a:t>
                      </a:r>
                      <a:endParaRPr lang="en-US" altLang="zh-CN" sz="1400" u="none" strike="noStrike" kern="1200" dirty="0" smtClean="0"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algn="l" fontAlgn="ctr"/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高版本</a:t>
                      </a:r>
                      <a:r>
                        <a:rPr lang="en-US" altLang="zh-CN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IE</a:t>
                      </a:r>
                      <a:r>
                        <a:rPr lang="zh-CN" altLang="en-US" sz="1400" u="none" strike="noStrike" kern="12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使用兼容模式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360041">
                <a:tc vMerge="1">
                  <a:txBody>
                    <a:bodyPr/>
                    <a:lstStyle/>
                    <a:p>
                      <a:pPr algn="ctr" fontAlgn="ctr"/>
                      <a:endParaRPr lang="en-US" altLang="zh-CN" sz="1400" b="0" i="1" u="none" strike="noStrike" dirty="0">
                        <a:solidFill>
                          <a:srgbClr val="00B05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 项目发布到</a:t>
                      </a:r>
                      <a:r>
                        <a:rPr lang="en-US" altLang="zh-CN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ROOT</a:t>
                      </a:r>
                      <a:r>
                        <a:rPr lang="zh-CN" altLang="en-US" sz="14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目录下，没有虚拟路径，也就是项目名</a:t>
                      </a: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32240" y="138141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b="1" i="1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减少关注点</a:t>
            </a:r>
            <a:endParaRPr lang="zh-CN" altLang="en-US" b="1" i="1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14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厂家信息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、启用和停止功能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：页面按钮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058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600" i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600" i="1" dirty="0" smtClean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en-US" sz="1600" i="1" dirty="0" smtClean="0">
                <a:latin typeface="微软雅黑" pitchFamily="34" charset="-122"/>
                <a:ea typeface="微软雅黑" pitchFamily="34" charset="-122"/>
              </a:rPr>
              <a:t>页面加“启用”和“停用”按钮</a:t>
            </a:r>
            <a:endParaRPr lang="en-US" altLang="zh-CN" sz="1600" i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/>
              <a:t>&lt;li id=</a:t>
            </a:r>
            <a:r>
              <a:rPr lang="en-US" altLang="zh-CN" sz="1400" i="1" dirty="0"/>
              <a:t>"new"&gt;&lt;a </a:t>
            </a:r>
            <a:r>
              <a:rPr lang="en-US" altLang="zh-CN" sz="1400" i="1" dirty="0" err="1"/>
              <a:t>href</a:t>
            </a:r>
            <a:r>
              <a:rPr lang="en-US" altLang="zh-CN" sz="1400" i="1" dirty="0"/>
              <a:t>="#" </a:t>
            </a:r>
            <a:r>
              <a:rPr lang="en-US" altLang="zh-CN" sz="1400" i="1" dirty="0" err="1"/>
              <a:t>onclick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formSubmit</a:t>
            </a:r>
            <a:r>
              <a:rPr lang="en-US" altLang="zh-CN" sz="1400" i="1" dirty="0"/>
              <a:t>('/</a:t>
            </a:r>
            <a:r>
              <a:rPr lang="en-US" altLang="zh-CN" sz="1400" i="1" dirty="0" err="1"/>
              <a:t>basicinfo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factoryAction_begin','_self</a:t>
            </a:r>
            <a:r>
              <a:rPr lang="en-US" altLang="zh-CN" sz="1400" i="1" dirty="0"/>
              <a:t>');</a:t>
            </a:r>
            <a:r>
              <a:rPr lang="en-US" altLang="zh-CN" sz="1400" i="1" dirty="0" err="1"/>
              <a:t>this.blur</a:t>
            </a:r>
            <a:r>
              <a:rPr lang="en-US" altLang="zh-CN" sz="1400" i="1" dirty="0"/>
              <a:t>();"&gt;</a:t>
            </a:r>
            <a:r>
              <a:rPr lang="zh-CN" altLang="en-US" sz="1400" i="1" dirty="0"/>
              <a:t>启用</a:t>
            </a:r>
            <a:r>
              <a:rPr lang="en-US" altLang="zh-CN" sz="1400" i="1" dirty="0"/>
              <a:t>&lt;/a&gt;&lt;/li&gt;</a:t>
            </a:r>
          </a:p>
          <a:p>
            <a:pPr>
              <a:buNone/>
            </a:pPr>
            <a:r>
              <a:rPr lang="en-US" altLang="zh-CN" sz="1400" dirty="0"/>
              <a:t>&lt;li id=</a:t>
            </a:r>
            <a:r>
              <a:rPr lang="en-US" altLang="zh-CN" sz="1400" i="1" dirty="0"/>
              <a:t>"new"&gt;&lt;a </a:t>
            </a:r>
            <a:r>
              <a:rPr lang="en-US" altLang="zh-CN" sz="1400" i="1" dirty="0" err="1"/>
              <a:t>href</a:t>
            </a:r>
            <a:r>
              <a:rPr lang="en-US" altLang="zh-CN" sz="1400" i="1" dirty="0"/>
              <a:t>="#" </a:t>
            </a:r>
            <a:r>
              <a:rPr lang="en-US" altLang="zh-CN" sz="1400" i="1" dirty="0" err="1"/>
              <a:t>onclick</a:t>
            </a:r>
            <a:r>
              <a:rPr lang="en-US" altLang="zh-CN" sz="1400" i="1" dirty="0"/>
              <a:t>="</a:t>
            </a:r>
            <a:r>
              <a:rPr lang="en-US" altLang="zh-CN" sz="1400" i="1" dirty="0" err="1"/>
              <a:t>formSubmit</a:t>
            </a:r>
            <a:r>
              <a:rPr lang="en-US" altLang="zh-CN" sz="1400" i="1" dirty="0"/>
              <a:t>('/</a:t>
            </a:r>
            <a:r>
              <a:rPr lang="en-US" altLang="zh-CN" sz="1400" i="1" dirty="0" err="1"/>
              <a:t>basicinfo</a:t>
            </a:r>
            <a:r>
              <a:rPr lang="en-US" altLang="zh-CN" sz="1400" i="1" dirty="0"/>
              <a:t>/</a:t>
            </a:r>
            <a:r>
              <a:rPr lang="en-US" altLang="zh-CN" sz="1400" i="1" dirty="0" err="1"/>
              <a:t>factoryAction_stop','_self</a:t>
            </a:r>
            <a:r>
              <a:rPr lang="en-US" altLang="zh-CN" sz="1400" i="1" dirty="0"/>
              <a:t>');</a:t>
            </a:r>
            <a:r>
              <a:rPr lang="en-US" altLang="zh-CN" sz="1400" i="1" dirty="0" err="1"/>
              <a:t>this.blur</a:t>
            </a:r>
            <a:r>
              <a:rPr lang="en-US" altLang="zh-CN" sz="1400" i="1" dirty="0"/>
              <a:t>();"&gt;</a:t>
            </a:r>
            <a:r>
              <a:rPr lang="zh-CN" altLang="en-US" sz="1400" i="1" dirty="0"/>
              <a:t>停止</a:t>
            </a:r>
            <a:r>
              <a:rPr lang="en-US" altLang="zh-CN" sz="1400" i="1" dirty="0"/>
              <a:t>&lt;/a&gt;&lt;/li&gt;</a:t>
            </a:r>
            <a:endParaRPr lang="en-US" altLang="zh-C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4073463"/>
            <a:ext cx="484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、初始化数据，方便后续模块测试使用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132" y="4725144"/>
            <a:ext cx="10873208" cy="855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执行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中的脚本：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i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资料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\2-</a:t>
            </a: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\1-</a:t>
            </a:r>
            <a:r>
              <a:rPr lang="zh-CN" altLang="en-US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初始化厂家信息脚本</a:t>
            </a:r>
            <a:r>
              <a:rPr lang="en-US" altLang="zh-CN" sz="16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en-US" altLang="zh-CN" sz="16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</a:t>
            </a:r>
            <a:endParaRPr lang="en-US" altLang="zh-CN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4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代码规范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总结：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853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数据库设计规范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表名、主键、字段类型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业务字段、系统字段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关联字段，硬关联（外键），软关联（代码控制）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formulor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表关系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代码规范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目录规范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文件名规范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entity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dao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action</a:t>
            </a:r>
            <a:r>
              <a:rPr lang="zh-CN" altLang="en-US" sz="1400" dirty="0" smtClean="0"/>
              <a:t>、</a:t>
            </a:r>
            <a:r>
              <a:rPr lang="en-US" altLang="zh-CN" sz="1400" dirty="0" err="1" smtClean="0"/>
              <a:t>jsp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xml</a:t>
            </a: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方法名、传参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291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：购销合同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gray">
          <a:xfrm rot="3419336">
            <a:off x="3189758" y="2863432"/>
            <a:ext cx="479425" cy="5207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gray">
          <a:xfrm>
            <a:off x="4159721" y="2882481"/>
            <a:ext cx="30765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latin typeface="微软雅黑" pitchFamily="34" charset="-122"/>
                <a:ea typeface="微软雅黑" pitchFamily="34" charset="-122"/>
                <a:cs typeface="Arial" charset="0"/>
              </a:rPr>
              <a:t>购销合同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3608" y="40050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　　客户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签单后，公司向厂家下达购销合同，包括货物的具体要求和交期。合同按不同厂家打印购销合同单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，货物、附件各自打印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，由公司驻当地销售人员分发到各工厂。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79658" y="1458884"/>
            <a:ext cx="182614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6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项目的核心，难点</a:t>
            </a:r>
            <a:endParaRPr lang="en-US" altLang="zh-CN" sz="16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93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购销合同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、功能描述及其分析：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97896"/>
              </p:ext>
            </p:extLst>
          </p:nvPr>
        </p:nvGraphicFramePr>
        <p:xfrm>
          <a:off x="683568" y="2708920"/>
          <a:ext cx="7848872" cy="35289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4111314"/>
                <a:gridCol w="3289051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用户需求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3983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实现合同的维护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增删改查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67037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2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合同货物信息维护，一个合同下包含多个货物信息；一个货物下包含多个附件信息；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合同和货物为主从结构，货物和附件为主从结构；对合同添加其货物，对货物添加其附件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3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合同在未上报时，只能销售部门看到，只有当上报以后，报运业务的专责才可以看到。上报后未进行报运前，可以取消，进行修改后，再上报。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流程：上报、取消；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复制合同、合同下货物、货物下附件信息，操作人再修改其内容，形成新的合同，提高工作效率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复制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按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《1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购销合同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.</a:t>
                      </a:r>
                      <a:r>
                        <a:rPr lang="en-US" altLang="zh-CN" sz="1400" dirty="0" err="1" smtClean="0">
                          <a:latin typeface="微软雅黑" pitchFamily="34" charset="-122"/>
                          <a:ea typeface="微软雅黑" pitchFamily="34" charset="-122"/>
                        </a:rPr>
                        <a:t>xls</a:t>
                      </a:r>
                      <a:r>
                        <a:rPr lang="en-US" altLang="zh-CN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》</a:t>
                      </a: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打印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可以指定一页打印一款货物，或者两款货物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打印，用户指定打印、下载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02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82" y="2780928"/>
            <a:ext cx="6999035" cy="3063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购销合同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、界面原型、报表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537396"/>
            <a:ext cx="2771775" cy="3781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58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购销合同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、技术要点：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085036"/>
              </p:ext>
            </p:extLst>
          </p:nvPr>
        </p:nvGraphicFramePr>
        <p:xfrm>
          <a:off x="683568" y="2708920"/>
          <a:ext cx="7848872" cy="348213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48507"/>
                <a:gridCol w="2647837"/>
                <a:gridCol w="4752528"/>
              </a:tblGrid>
              <a:tr h="51550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技术要点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+mj-lt"/>
                        <a:buNone/>
                      </a:pPr>
                      <a:r>
                        <a:rPr lang="zh-CN" altLang="en-US" sz="1600" dirty="0" smtClean="0">
                          <a:latin typeface="微软雅黑" pitchFamily="34" charset="-122"/>
                          <a:ea typeface="微软雅黑" pitchFamily="34" charset="-122"/>
                        </a:rPr>
                        <a:t>分析结果</a:t>
                      </a:r>
                      <a:endParaRPr lang="zh-CN" altLang="en-US" sz="16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49261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latin typeface="微软雅黑" pitchFamily="34" charset="-122"/>
                          <a:ea typeface="微软雅黑" pitchFamily="34" charset="-122"/>
                        </a:rPr>
                        <a:t>1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从表数据录入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主表记录后加链接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2635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货物、附件按录入顺序显示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排序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3 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对象复制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子对象的复制</a:t>
                      </a:r>
                      <a:endParaRPr lang="en-US" altLang="zh-CN" sz="1400" dirty="0" smtClean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dirty="0" smtClean="0">
                          <a:latin typeface="微软雅黑" pitchFamily="34" charset="-122"/>
                          <a:ea typeface="微软雅黑" pitchFamily="34" charset="-122"/>
                        </a:rPr>
                        <a:t>改变初始值</a:t>
                      </a:r>
                      <a:endParaRPr lang="zh-CN" altLang="en-US" sz="14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/>
                </a:tc>
              </a:tr>
              <a:tr h="576064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4</a:t>
                      </a:r>
                      <a:endParaRPr lang="zh-CN" altLang="en-US" sz="140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打印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格式详见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《1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购销合同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.</a:t>
                      </a:r>
                      <a:r>
                        <a:rPr lang="en-US" altLang="zh-CN" sz="1400" kern="1200" dirty="0" err="1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xls</a:t>
                      </a: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》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Excel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POI 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工作原理，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模板应用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zh-CN" altLang="en-US" sz="1400" kern="1200" dirty="0" smtClean="0">
                          <a:solidFill>
                            <a:srgbClr val="0000FF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如何准备数据？</a:t>
                      </a:r>
                      <a:endParaRPr lang="en-US" altLang="zh-CN" sz="1400" kern="1200" dirty="0" smtClean="0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）最大限度减少从数据库取数据的次数，</a:t>
                      </a:r>
                      <a:endParaRPr lang="en-US" altLang="zh-CN" sz="1400" kern="1200" dirty="0" smtClean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altLang="zh-CN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400" kern="1200" dirty="0" smtClean="0">
                          <a:solidFill>
                            <a:schemeClr val="dk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）输出数据时的循环次数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372200" y="1586292"/>
            <a:ext cx="2099421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excel</a:t>
            </a:r>
            <a:r>
              <a:rPr lang="zh-CN" altLang="en-US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2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POI/JXL</a:t>
            </a:r>
            <a:endParaRPr lang="zh-CN" altLang="en-US" sz="1200" dirty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4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926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数据库设计，执行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，创建数据库表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04" y="2506623"/>
            <a:ext cx="2664296" cy="363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37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2656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）建表 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）编写	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Contract.hbm.xml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ContractProduct.hbm.xml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ExtCproduct.hbm.xml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）编写	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Contract.java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ContractProduct.java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ExtCproduct.java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）编写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hibernate.cfg.xml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中声明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beans.xml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中声明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）创建合同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，创建页面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struts-cargo.xml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）创建货物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，创建页面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struts-cargo.xml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）创建附件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，创建页面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, struts-cargo.xml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）入口链接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left.jsp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）功能测试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85249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23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）建表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从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中执行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张表的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表语句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注意无需执行关系语句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07535"/>
            <a:ext cx="4104456" cy="187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1345094" y="4581128"/>
            <a:ext cx="2722850" cy="648072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411983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123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编写映射文件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Contract.hbm.xml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ContractProduct.hbm.xml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ExtCproduct.hbm.xml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8352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脚占位符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项目开发架构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88840"/>
            <a:ext cx="7718695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12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43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如何映射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字符串、日期、整数类型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?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604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&lt;class name="Contract" table="CONTRACT_C"&gt;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&lt;id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type="string" column="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&lt;generator class="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uuid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"&gt;&lt;/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generator&gt;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&lt;/id&gt;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offeror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column="OFFEROR" type="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&lt;property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signingDate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column="SIGNING_DATE" type="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timestamp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&lt;property name="state" column="STATE" type="integer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&lt;set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inverse="true" cascade="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all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lazy="false" order-by="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ORDER_NO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&lt;key&gt;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	&lt;column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&lt;/key&gt;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&lt;one-to-many class="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cn.itcast.entity.ContractProduct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&lt;/set&gt;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&lt;/class&gt;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3414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注意字段类型的映射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2" name="线形标注 2 1"/>
          <p:cNvSpPr/>
          <p:nvPr/>
        </p:nvSpPr>
        <p:spPr bwMode="auto">
          <a:xfrm>
            <a:off x="6804248" y="2132856"/>
            <a:ext cx="1944216" cy="720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136"/>
              <a:gd name="adj6" fmla="val -118268"/>
            </a:avLst>
          </a:prstGeom>
          <a:ln>
            <a:headEnd type="none" w="med" len="med"/>
            <a:tailEnd type="triangle" w="med" len="med"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None/>
              <a:tabLst/>
            </a:pP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Hibernate 3.0</a:t>
            </a:r>
            <a:r>
              <a:rPr kumimoji="0" lang="zh-CN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itchFamily="34" charset="-122"/>
                <a:ea typeface="微软雅黑" pitchFamily="34" charset="-122"/>
              </a:rPr>
              <a:t>之前版本写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uuid.hex</a:t>
            </a:r>
            <a:r>
              <a:rPr lang="zh-CN" altLang="en-US" sz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，现已经废除，现都写为</a:t>
            </a:r>
            <a:r>
              <a:rPr lang="en-US" altLang="zh-CN" sz="12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uuid</a:t>
            </a:r>
            <a:endParaRPr kumimoji="0" lang="zh-CN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55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如何映射布尔型的属性？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xxx.hbm.xml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中映射布尔类型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name="accessories" type="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column="ACCESSORIES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"/&gt;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注意：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数据库没有布尔型，都会映射为整数类型，例如：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中会转换为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，其他数据类同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PDM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数据库建模时字段类型用 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bit           //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contract_product_c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buNone/>
            </a:pP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SQLSERVER2000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 err="1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tinyint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MYSQL5.0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为二进制字段</a:t>
            </a:r>
            <a:endParaRPr lang="en-US" altLang="zh-CN" sz="1400" dirty="0" smtClean="0">
              <a:solidFill>
                <a:srgbClr val="00B05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对象中布尔型变量还有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get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方法吗？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accessories;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public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isAccessories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() 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accessories;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void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setAccessories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accessories) 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this.accessories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accessories;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19375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  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如何映射一对多、多对一并级联删除？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orderNo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column="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ORDER_NO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type="integer"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/&gt;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&lt;property name="accessories" type="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boolean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column="ACCESSORIES"/&gt;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&lt;many-to-one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cn.itcast.entity.Factory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lazy="false"&gt;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&lt;column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FACTORY_ID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length="40"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&lt;/many-to-one&gt;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&lt;many-to-one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class="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cn.itcast.entity.Contract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lazy="false"&gt;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&lt;column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length="40"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&lt;/many-to-one&gt;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&lt;set name="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inverse="true" cascade="all" lazy="false" order-by="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ORDER_NO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&lt;key&gt;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	&lt;column name="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CONTRACT_PRODUCT_ID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&lt;/key&gt;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&lt;one-to-many class="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cn.itcast.entity.ExtCproduct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/&gt;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&lt;/set&gt;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6136" y="134146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注意关联关系的映射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482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）编写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Contract.java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Set&lt;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ContractProduct.java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Factory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Contract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Set&lt;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&gt;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endParaRPr lang="en-US" altLang="zh-CN" sz="1400" b="1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ExtCproduct.java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Factory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factory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private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1606" y="1380721"/>
            <a:ext cx="4060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集合映射成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SET</a:t>
            </a: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，单个映射成对象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835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13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）编写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dao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文件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	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/>
              <a:t>ContractDAO.java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ContractProduct</a:t>
            </a:r>
            <a:r>
              <a:rPr lang="en-US" altLang="zh-CN" sz="1400" dirty="0"/>
              <a:t>DAO.java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ExtCproduct</a:t>
            </a:r>
            <a:r>
              <a:rPr lang="en-US" altLang="zh-CN" sz="1400" dirty="0" smtClean="0"/>
              <a:t>DAO.java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hibernate.cfg.xml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中声明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beans.xml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声明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合同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：列表，保存，删除，新增、修改、浏览转向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ContractAction.java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7183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如何实现默认值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532440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数据库字段不设置默认值，那何时设置？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答：新建保存时。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Save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方法就一个，如何判断新增还是修改？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答：通过页面隐藏域。新增页面无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隐藏域，修改页面有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隐藏域。就可以通过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是否为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null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来判别。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public String save(){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ContractDAO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this.getDao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daoContract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UtilFuns.isEmpty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model.getId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())){</a:t>
            </a:r>
          </a:p>
          <a:p>
            <a:pPr>
              <a:buNone/>
            </a:pP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sz="1400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model.setState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(0);		//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草稿</a:t>
            </a:r>
          </a:p>
          <a:p>
            <a:pPr>
              <a:buNone/>
            </a:pP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}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oDao.saveOrUpdate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(model);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	return list();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37" y="2939743"/>
            <a:ext cx="4407451" cy="4548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30889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开发步骤：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36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创建合同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页面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jContractList.jsp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jContractCreate.jsp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jContractUpdate.jsp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jContractView.jsp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入口链接：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left.jsp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&lt;li&gt;&lt;a </a:t>
            </a:r>
            <a:r>
              <a:rPr lang="en-US" altLang="zh-CN" sz="1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href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="../contract/</a:t>
            </a:r>
            <a:r>
              <a:rPr lang="en-US" altLang="zh-CN" sz="1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contractAction_list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" </a:t>
            </a:r>
            <a:r>
              <a:rPr lang="en-US" altLang="zh-CN" sz="1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linkHighlighted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(this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)“</a:t>
            </a:r>
          </a:p>
          <a:p>
            <a:pPr>
              <a:buNone/>
            </a:pP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target="main" id="aa_1"&gt;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合同管理</a:t>
            </a: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&lt;/a&gt;&lt;/li&gt;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9177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列表页面中的字段怎么来的？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84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业务中表的字段很多，列表中无法全部显示，就需要取舍，放哪些字段，哪些不放，怎么确定呢</a:t>
            </a:r>
            <a:r>
              <a:rPr lang="zh-CN" altLang="en-US" sz="14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en-US" altLang="zh-CN" sz="14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通常是用户提供，通过和用户的交流确定。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/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也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可根据经验来先行编写，之后再跟用户确定。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通常的原则是：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、重要的字段，客户最想看到的内容放页面上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、如果是大段文字的字段，不放在列表页面上。如果客户需要，则进行截断显示。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例如：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要显示：</a:t>
            </a: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产品与封样无明显差异，唛头、标签及包装质量务必符合公司要求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只显示：“</a:t>
            </a:r>
            <a:r>
              <a:rPr lang="zh-CN" altLang="en-US" sz="14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产品与封样无明显</a:t>
            </a:r>
            <a:r>
              <a:rPr lang="zh-CN" altLang="en-US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差异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，鼠标移动到文字上时，显示全部内容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24672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356992"/>
            <a:ext cx="3222612" cy="242621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083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如果表字段名使用了系统关键字会如何？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8532440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页面调用时，使用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EL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表达式取值时，将得到“</a:t>
            </a:r>
            <a:r>
              <a:rPr lang="zh-CN" altLang="en-US" sz="16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意想不到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”的结果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${request} 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得到的是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对象，不是合同表的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字段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那在不修改数据库表的结构的情况下，如果修改呢？</a:t>
            </a:r>
            <a:endParaRPr lang="en-US" altLang="zh-CN" sz="1600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修改字段映射，修改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对象，修改页面调用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改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crequest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7217" y="5811036"/>
            <a:ext cx="683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en-US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数据库设计时，感觉会跟关键字重名，就在其前面加个</a:t>
            </a:r>
            <a:r>
              <a:rPr lang="en-US" altLang="zh-CN" dirty="0" smtClean="0">
                <a:solidFill>
                  <a:srgbClr val="00B050"/>
                </a:solidFill>
                <a:latin typeface="汉仪丫丫体简" pitchFamily="2" charset="-122"/>
                <a:ea typeface="汉仪丫丫体简" pitchFamily="2" charset="-122"/>
              </a:rPr>
              <a:t>C</a:t>
            </a:r>
            <a:endParaRPr lang="en-US" altLang="zh-CN" dirty="0">
              <a:solidFill>
                <a:srgbClr val="00B050"/>
              </a:solidFill>
              <a:latin typeface="汉仪丫丫体简" pitchFamily="2" charset="-122"/>
              <a:ea typeface="汉仪丫丫体简" pitchFamily="2" charset="-122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9160"/>
            <a:ext cx="4629150" cy="16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80016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项目实训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~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购销合同</a:t>
            </a:r>
            <a:endParaRPr lang="zh-CN" altLang="en-US" sz="28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2132856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技术要点：</a:t>
            </a:r>
            <a:r>
              <a:rPr lang="zh-CN" altLang="en-US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货物新增时，如何知道是为哪个合同添加货物？</a:t>
            </a:r>
            <a:endParaRPr lang="en-US" altLang="zh-CN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2543008"/>
            <a:ext cx="10873208" cy="370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4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怎样传递参数？</a:t>
            </a:r>
            <a:endParaRPr lang="en-US" altLang="zh-CN" sz="14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方法有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种方法：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、通过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po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对象，利用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struts2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中声明属性（推荐）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、直接从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中获取（原始）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合同</a:t>
            </a:r>
            <a:r>
              <a:rPr lang="en-US" altLang="zh-CN" sz="1400" b="1" dirty="0" err="1">
                <a:latin typeface="微软雅黑" pitchFamily="34" charset="-122"/>
                <a:ea typeface="微软雅黑" pitchFamily="34" charset="-122"/>
              </a:rPr>
              <a:t>jContractList.jsp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列表页面在每条合同信息后增加下面的按钮：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&lt;input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type="button" name="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btnAdd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 value="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添加货物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"</a:t>
            </a:r>
          </a:p>
          <a:p>
            <a:pPr>
              <a:buNone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="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formSubmit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('/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contract/contractProductAction_tocreate?</a:t>
            </a:r>
            <a:r>
              <a:rPr lang="en-US" altLang="zh-CN" sz="1400" dirty="0" smtClean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contract.id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=${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id}','_self');"&gt;</a:t>
            </a:r>
          </a:p>
          <a:p>
            <a:pPr>
              <a:buNone/>
            </a:pP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b="1" dirty="0" smtClean="0">
                <a:latin typeface="微软雅黑" pitchFamily="34" charset="-122"/>
                <a:ea typeface="微软雅黑" pitchFamily="34" charset="-122"/>
              </a:rPr>
              <a:t>Action</a:t>
            </a:r>
            <a:r>
              <a:rPr lang="zh-CN" altLang="en-US" sz="1400" b="1" dirty="0" smtClean="0">
                <a:latin typeface="微软雅黑" pitchFamily="34" charset="-122"/>
                <a:ea typeface="微软雅黑" pitchFamily="34" charset="-122"/>
              </a:rPr>
              <a:t>中接参：</a:t>
            </a:r>
            <a:endParaRPr lang="en-US" altLang="zh-CN" sz="14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model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对象方式：</a:t>
            </a:r>
            <a:r>
              <a:rPr lang="en-US" altLang="zh-CN" sz="1400" dirty="0" smtClean="0"/>
              <a:t> </a:t>
            </a:r>
            <a:r>
              <a:rPr lang="en-US" altLang="zh-CN" sz="1400" dirty="0" err="1"/>
              <a:t>model.getContract</a:t>
            </a:r>
            <a:r>
              <a:rPr lang="en-US" altLang="zh-CN" sz="1400" dirty="0"/>
              <a:t>().</a:t>
            </a:r>
            <a:r>
              <a:rPr lang="en-US" altLang="zh-CN" sz="1400" dirty="0" err="1"/>
              <a:t>getId</a:t>
            </a:r>
            <a:r>
              <a:rPr lang="en-US" altLang="zh-CN" sz="1400" dirty="0" smtClean="0"/>
              <a:t>()</a:t>
            </a:r>
          </a:p>
          <a:p>
            <a:pPr>
              <a:buNone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request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方式：</a:t>
            </a:r>
            <a:r>
              <a:rPr lang="en-US" altLang="zh-CN" sz="1400" dirty="0" smtClean="0"/>
              <a:t>String </a:t>
            </a:r>
            <a:r>
              <a:rPr lang="en-US" altLang="zh-CN" sz="1400" dirty="0"/>
              <a:t>id = </a:t>
            </a:r>
            <a:r>
              <a:rPr lang="en-US" altLang="zh-CN" sz="1400" dirty="0" err="1"/>
              <a:t>request.getParameter</a:t>
            </a:r>
            <a:r>
              <a:rPr lang="en-US" altLang="zh-CN" sz="1400" dirty="0"/>
              <a:t>("contract.id");</a:t>
            </a:r>
          </a:p>
          <a:p>
            <a:pPr>
              <a:buNone/>
            </a:pP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  <a:noFill/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/>
              <a:t>北京传智播客教育 </a:t>
            </a:r>
            <a:r>
              <a:rPr lang="en-US" altLang="zh-CN" sz="1400"/>
              <a:t>www.itcast.cn</a:t>
            </a:r>
          </a:p>
        </p:txBody>
      </p:sp>
    </p:spTree>
    <p:extLst>
      <p:ext uri="{BB962C8B-B14F-4D97-AF65-F5344CB8AC3E}">
        <p14:creationId xmlns:p14="http://schemas.microsoft.com/office/powerpoint/2010/main" val="23372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tudio">
  <a:themeElements>
    <a:clrScheme name="1_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1_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triangle" w="med" len="med"/>
        </a:ln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R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0000"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微软雅黑" pitchFamily="34" charset="-122"/>
            <a:ea typeface="微软雅黑" pitchFamily="34" charset="-122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_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Studio 1">
    <a:dk1>
      <a:srgbClr val="000000"/>
    </a:dk1>
    <a:lt1>
      <a:srgbClr val="FFFFFF"/>
    </a:lt1>
    <a:dk2>
      <a:srgbClr val="336666"/>
    </a:dk2>
    <a:lt2>
      <a:srgbClr val="CCCC99"/>
    </a:lt2>
    <a:accent1>
      <a:srgbClr val="97CDCC"/>
    </a:accent1>
    <a:accent2>
      <a:srgbClr val="D6E0E0"/>
    </a:accent2>
    <a:accent3>
      <a:srgbClr val="FFFFFF"/>
    </a:accent3>
    <a:accent4>
      <a:srgbClr val="000000"/>
    </a:accent4>
    <a:accent5>
      <a:srgbClr val="C9E3E2"/>
    </a:accent5>
    <a:accent6>
      <a:srgbClr val="C2CBCB"/>
    </a:accent6>
    <a:hlink>
      <a:srgbClr val="99CC00"/>
    </a:hlink>
    <a:folHlink>
      <a:srgbClr val="336666"/>
    </a:folHlink>
  </a:clrScheme>
  <a:fontScheme name="1_Studio">
    <a:majorFont>
      <a:latin typeface="Arial Black"/>
      <a:ea typeface="宋体"/>
      <a:cs typeface=""/>
    </a:majorFont>
    <a:minorFont>
      <a:latin typeface="Arial"/>
      <a:ea typeface="宋体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52146</TotalTime>
  <Words>11663</Words>
  <Application>Microsoft Office PowerPoint</Application>
  <PresentationFormat>全屏显示(4:3)</PresentationFormat>
  <Paragraphs>2540</Paragraphs>
  <Slides>180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180</vt:i4>
      </vt:variant>
    </vt:vector>
  </HeadingPairs>
  <TitlesOfParts>
    <vt:vector size="181" baseType="lpstr">
      <vt:lpstr>1_Studio</vt:lpstr>
      <vt:lpstr>项目实训</vt:lpstr>
      <vt:lpstr>我要工作！</vt:lpstr>
      <vt:lpstr>我要工作！</vt:lpstr>
      <vt:lpstr>我要工作！</vt:lpstr>
      <vt:lpstr>如何学习项目？</vt:lpstr>
      <vt:lpstr>项目实训~分组开发</vt:lpstr>
      <vt:lpstr>课程学习曲线</vt:lpstr>
      <vt:lpstr>项目开发架构</vt:lpstr>
      <vt:lpstr>项目开发架构</vt:lpstr>
      <vt:lpstr>项目开发环境</vt:lpstr>
      <vt:lpstr>课程安排</vt:lpstr>
      <vt:lpstr>项目要求 333</vt:lpstr>
      <vt:lpstr>项目背景</vt:lpstr>
      <vt:lpstr>项目背景</vt:lpstr>
      <vt:lpstr>项目背景</vt:lpstr>
      <vt:lpstr>项目需求</vt:lpstr>
      <vt:lpstr>项目需求</vt:lpstr>
      <vt:lpstr>项目需求</vt:lpstr>
      <vt:lpstr>杰信商务综合管理平台演示</vt:lpstr>
      <vt:lpstr>系统特色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项目实训~系统搭建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项目实训~系统代码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项目实训~厂家信息</vt:lpstr>
      <vt:lpstr>项目实训~代码规范</vt:lpstr>
      <vt:lpstr>项目实训~流程1：购销合同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项目实训~购销合同</vt:lpstr>
      <vt:lpstr>项目实训~出货表月统计</vt:lpstr>
      <vt:lpstr>项目实训~出货表</vt:lpstr>
      <vt:lpstr>项目实训~出货表</vt:lpstr>
      <vt:lpstr>项目实训~出货表</vt:lpstr>
      <vt:lpstr>项目实训~出货表</vt:lpstr>
      <vt:lpstr>项目实训~出货表</vt:lpstr>
      <vt:lpstr>项目实训~流程2：出口报运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项目实训~出口报运</vt:lpstr>
      <vt:lpstr>项目实训~流程3：装箱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项目实训~装箱</vt:lpstr>
      <vt:lpstr>项目实训~流程4：委托</vt:lpstr>
      <vt:lpstr>项目实训~委托</vt:lpstr>
      <vt:lpstr>项目实训~委托</vt:lpstr>
      <vt:lpstr>项目实训~委托</vt:lpstr>
      <vt:lpstr>项目实训~委托</vt:lpstr>
      <vt:lpstr>项目实训~委托</vt:lpstr>
      <vt:lpstr>项目实训~委托</vt:lpstr>
      <vt:lpstr>项目实训~流程5：发票</vt:lpstr>
      <vt:lpstr>项目实训~发票</vt:lpstr>
      <vt:lpstr>项目实训~发票</vt:lpstr>
      <vt:lpstr>项目实训~发票</vt:lpstr>
      <vt:lpstr>项目实训~流程6：财务</vt:lpstr>
      <vt:lpstr>项目实训~财务</vt:lpstr>
      <vt:lpstr>项目实训~财务</vt:lpstr>
      <vt:lpstr>项目实训~财务</vt:lpstr>
      <vt:lpstr>项目实训</vt:lpstr>
      <vt:lpstr>项目实训~图形报表</vt:lpstr>
      <vt:lpstr>项目实训~图形报表</vt:lpstr>
      <vt:lpstr>项目实训~图形报表</vt:lpstr>
      <vt:lpstr>项目实训~图形报表</vt:lpstr>
      <vt:lpstr>项目实训~图形报表</vt:lpstr>
      <vt:lpstr>项目实训</vt:lpstr>
    </vt:vector>
  </TitlesOfParts>
  <Company>IT315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Java培训大纲</dc:title>
  <dc:creator>于洋</dc:creator>
  <cp:lastModifiedBy>nutony</cp:lastModifiedBy>
  <cp:revision>1978</cp:revision>
  <cp:lastPrinted>1601-01-01T00:00:00Z</cp:lastPrinted>
  <dcterms:created xsi:type="dcterms:W3CDTF">2003-04-14T14:59:42Z</dcterms:created>
  <dcterms:modified xsi:type="dcterms:W3CDTF">2013-07-25T23:47:58Z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</Properties>
</file>