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62" r:id="rId5"/>
    <p:sldId id="261" r:id="rId6"/>
    <p:sldId id="263" r:id="rId7"/>
    <p:sldId id="264" r:id="rId8"/>
    <p:sldId id="271"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12/23/2015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12/23/2015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12/23/2015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12/23/2015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12/23/2015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12/23/2015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12/23/2015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12/23/2015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Oracle</a:t>
            </a:r>
            <a:endParaRPr lang="zh-CN" altLang="en-US" dirty="0"/>
          </a:p>
        </p:txBody>
      </p:sp>
      <p:sp>
        <p:nvSpPr>
          <p:cNvPr id="3" name="副标题 2"/>
          <p:cNvSpPr>
            <a:spLocks noGrp="1"/>
          </p:cNvSpPr>
          <p:nvPr>
            <p:ph type="subTitle" idx="1"/>
          </p:nvPr>
        </p:nvSpPr>
        <p:spPr/>
        <p:txBody>
          <a:bodyPr/>
          <a:lstStyle/>
          <a:p>
            <a:r>
              <a:rPr lang="en-US" altLang="zh-CN" dirty="0" smtClean="0"/>
              <a:t>——</a:t>
            </a:r>
            <a:r>
              <a:rPr lang="zh-CN" altLang="en-US" dirty="0" smtClean="0"/>
              <a:t>关于</a:t>
            </a:r>
            <a:r>
              <a:rPr lang="en-US" altLang="zh-CN" dirty="0" smtClean="0"/>
              <a:t>ORACLE  </a:t>
            </a:r>
            <a:r>
              <a:rPr lang="en-US" altLang="zh-CN" sz="3200" dirty="0" smtClean="0"/>
              <a:t>12</a:t>
            </a:r>
            <a:r>
              <a:rPr lang="en-US" altLang="zh-CN" dirty="0" smtClean="0"/>
              <a:t>C</a:t>
            </a:r>
            <a:r>
              <a:rPr lang="zh-CN" altLang="en-US" dirty="0" smtClean="0"/>
              <a:t>的工作学习总结</a:t>
            </a:r>
            <a:endParaRPr lang="zh-CN" altLang="en-US" dirty="0"/>
          </a:p>
        </p:txBody>
      </p:sp>
    </p:spTree>
    <p:extLst>
      <p:ext uri="{BB962C8B-B14F-4D97-AF65-F5344CB8AC3E}">
        <p14:creationId xmlns:p14="http://schemas.microsoft.com/office/powerpoint/2010/main" val="2632105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600"/>
            <a:ext cx="9875520" cy="510862"/>
          </a:xfrm>
        </p:spPr>
        <p:txBody>
          <a:bodyPr>
            <a:normAutofit/>
          </a:bodyPr>
          <a:lstStyle/>
          <a:p>
            <a:r>
              <a:rPr lang="zh-CN" altLang="en-US" sz="2800" b="1" dirty="0" smtClean="0"/>
              <a:t>（</a:t>
            </a:r>
            <a:r>
              <a:rPr lang="en-US" altLang="zh-CN" sz="2800" b="1" dirty="0" smtClean="0"/>
              <a:t>2</a:t>
            </a:r>
            <a:r>
              <a:rPr lang="zh-CN" altLang="en-US" sz="2800" b="1" dirty="0" smtClean="0"/>
              <a:t>）逻辑</a:t>
            </a:r>
            <a:r>
              <a:rPr lang="zh-CN" altLang="en-US" sz="2800" b="1" dirty="0"/>
              <a:t>备份</a:t>
            </a:r>
            <a:r>
              <a:rPr lang="en-US" altLang="zh-CN" sz="2800" b="1" dirty="0"/>
              <a:t>——</a:t>
            </a:r>
            <a:r>
              <a:rPr lang="zh-CN" altLang="en-US" sz="2800" b="1" dirty="0"/>
              <a:t>导出备份</a:t>
            </a:r>
          </a:p>
        </p:txBody>
      </p:sp>
      <p:sp>
        <p:nvSpPr>
          <p:cNvPr id="3" name="内容占位符 2"/>
          <p:cNvSpPr>
            <a:spLocks noGrp="1"/>
          </p:cNvSpPr>
          <p:nvPr>
            <p:ph idx="1"/>
          </p:nvPr>
        </p:nvSpPr>
        <p:spPr>
          <a:xfrm>
            <a:off x="1143000" y="1120462"/>
            <a:ext cx="9872871" cy="4975538"/>
          </a:xfrm>
        </p:spPr>
        <p:txBody>
          <a:bodyPr/>
          <a:lstStyle/>
          <a:p>
            <a:pPr marL="45720" indent="0">
              <a:buNone/>
            </a:pPr>
            <a:endParaRPr lang="en-US" altLang="zh-CN" dirty="0" smtClean="0"/>
          </a:p>
          <a:p>
            <a:pPr marL="45720" indent="0">
              <a:buNone/>
            </a:pPr>
            <a:r>
              <a:rPr lang="en-US" altLang="zh-CN" dirty="0" smtClean="0"/>
              <a:t>&gt;&gt; </a:t>
            </a:r>
            <a:r>
              <a:rPr lang="zh-CN" altLang="en-US" dirty="0" smtClean="0"/>
              <a:t>什么是逻辑备份？</a:t>
            </a:r>
            <a:endParaRPr lang="en-US" altLang="zh-CN" dirty="0" smtClean="0"/>
          </a:p>
          <a:p>
            <a:pPr marL="45720" indent="0">
              <a:buNone/>
            </a:pPr>
            <a:r>
              <a:rPr lang="zh-CN" altLang="zh-CN" dirty="0" smtClean="0"/>
              <a:t>逻辑</a:t>
            </a:r>
            <a:r>
              <a:rPr lang="zh-CN" altLang="zh-CN" dirty="0"/>
              <a:t>备份就是通过</a:t>
            </a:r>
            <a:r>
              <a:rPr lang="en-US" altLang="zh-CN" dirty="0"/>
              <a:t>SQL</a:t>
            </a:r>
            <a:r>
              <a:rPr lang="zh-CN" altLang="zh-CN" dirty="0"/>
              <a:t>语言从数据库中抽取数据并保存到二进制文件的</a:t>
            </a:r>
            <a:r>
              <a:rPr lang="zh-CN" altLang="zh-CN" dirty="0" smtClean="0"/>
              <a:t>过程</a:t>
            </a:r>
            <a:r>
              <a:rPr lang="zh-CN" altLang="en-US" dirty="0" smtClean="0"/>
              <a:t>。</a:t>
            </a:r>
            <a:endParaRPr lang="en-US" altLang="zh-CN" dirty="0" smtClean="0"/>
          </a:p>
          <a:p>
            <a:pPr marL="45720" indent="0">
              <a:buNone/>
            </a:pPr>
            <a:endParaRPr lang="en-US" altLang="zh-CN" dirty="0" smtClean="0"/>
          </a:p>
          <a:p>
            <a:pPr marL="45720" indent="0">
              <a:buNone/>
            </a:pPr>
            <a:r>
              <a:rPr lang="en-US" altLang="zh-CN" dirty="0" smtClean="0"/>
              <a:t>&gt;&gt; </a:t>
            </a:r>
            <a:r>
              <a:rPr lang="zh-CN" altLang="en-US" dirty="0" smtClean="0"/>
              <a:t>逻辑备份的实现：</a:t>
            </a:r>
            <a:endParaRPr lang="en-US" altLang="zh-CN" dirty="0" smtClean="0"/>
          </a:p>
          <a:p>
            <a:pPr marL="45720" indent="0">
              <a:buNone/>
            </a:pPr>
            <a:r>
              <a:rPr lang="en-US" altLang="zh-CN" dirty="0" smtClean="0"/>
              <a:t>	</a:t>
            </a:r>
            <a:r>
              <a:rPr lang="zh-CN" altLang="en-US" dirty="0" smtClean="0"/>
              <a:t>方式一：用</a:t>
            </a:r>
            <a:r>
              <a:rPr lang="en-US" altLang="zh-CN" dirty="0" smtClean="0"/>
              <a:t>PL/SQL</a:t>
            </a:r>
            <a:r>
              <a:rPr lang="zh-CN" altLang="en-US" dirty="0" smtClean="0"/>
              <a:t>等客户端工具来导出数据，进行备份</a:t>
            </a:r>
            <a:r>
              <a:rPr lang="en-US" altLang="zh-CN" dirty="0" smtClean="0"/>
              <a:t>;</a:t>
            </a:r>
          </a:p>
          <a:p>
            <a:pPr marL="45720" indent="0">
              <a:buNone/>
            </a:pPr>
            <a:r>
              <a:rPr lang="en-US" altLang="zh-CN" dirty="0"/>
              <a:t>	</a:t>
            </a:r>
            <a:r>
              <a:rPr lang="en-US" altLang="zh-CN" dirty="0" smtClean="0"/>
              <a:t>	</a:t>
            </a:r>
            <a:r>
              <a:rPr lang="zh-CN" altLang="en-US" dirty="0" smtClean="0"/>
              <a:t>适合导出少量数据</a:t>
            </a:r>
            <a:endParaRPr lang="en-US" altLang="zh-CN" dirty="0" smtClean="0"/>
          </a:p>
          <a:p>
            <a:pPr marL="45720" indent="0">
              <a:buNone/>
            </a:pPr>
            <a:r>
              <a:rPr lang="en-US" altLang="zh-CN" dirty="0"/>
              <a:t>	</a:t>
            </a:r>
            <a:r>
              <a:rPr lang="zh-CN" altLang="en-US" dirty="0" smtClean="0"/>
              <a:t>方式二：用数据泵进行用户数据的导出工作，实现备份；</a:t>
            </a:r>
            <a:endParaRPr lang="en-US" altLang="zh-CN" dirty="0" smtClean="0"/>
          </a:p>
          <a:p>
            <a:pPr marL="45720" indent="0">
              <a:buNone/>
            </a:pPr>
            <a:r>
              <a:rPr lang="en-US" altLang="zh-CN" dirty="0"/>
              <a:t>	</a:t>
            </a:r>
            <a:r>
              <a:rPr lang="en-US" altLang="zh-CN" dirty="0" smtClean="0"/>
              <a:t>	</a:t>
            </a:r>
            <a:r>
              <a:rPr lang="zh-CN" altLang="en-US" dirty="0" smtClean="0"/>
              <a:t>适合导出大量数据</a:t>
            </a:r>
            <a:endParaRPr lang="en-US" altLang="zh-CN" dirty="0" smtClean="0"/>
          </a:p>
          <a:p>
            <a:pPr marL="45720" indent="0">
              <a:buNone/>
            </a:pPr>
            <a:endParaRPr lang="zh-CN" altLang="en-US" dirty="0"/>
          </a:p>
        </p:txBody>
      </p:sp>
    </p:spTree>
    <p:extLst>
      <p:ext uri="{BB962C8B-B14F-4D97-AF65-F5344CB8AC3E}">
        <p14:creationId xmlns:p14="http://schemas.microsoft.com/office/powerpoint/2010/main" val="2469242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599"/>
            <a:ext cx="9875520" cy="1580361"/>
          </a:xfrm>
        </p:spPr>
        <p:txBody>
          <a:bodyPr>
            <a:normAutofit fontScale="90000"/>
          </a:bodyPr>
          <a:lstStyle/>
          <a:p>
            <a:r>
              <a:rPr lang="zh-CN" altLang="en-US" sz="2800" b="1" dirty="0" smtClean="0"/>
              <a:t>（</a:t>
            </a:r>
            <a:r>
              <a:rPr lang="en-US" altLang="zh-CN" sz="2800" b="1" dirty="0" smtClean="0"/>
              <a:t>3</a:t>
            </a:r>
            <a:r>
              <a:rPr lang="zh-CN" altLang="en-US" sz="2800" b="1" dirty="0" smtClean="0"/>
              <a:t>）物理备份</a:t>
            </a:r>
            <a:r>
              <a:rPr lang="en-US" altLang="zh-CN" sz="2800" b="1" dirty="0" smtClean="0"/>
              <a:t>——</a:t>
            </a:r>
            <a:r>
              <a:rPr lang="zh-CN" altLang="en-US" sz="2800" b="1" dirty="0" smtClean="0"/>
              <a:t>热备与冷备</a:t>
            </a:r>
            <a:r>
              <a:rPr lang="en-US" altLang="zh-CN" sz="2800" b="1" dirty="0" smtClean="0"/>
              <a:t/>
            </a:r>
            <a:br>
              <a:rPr lang="en-US" altLang="zh-CN" sz="2800" b="1" dirty="0" smtClean="0"/>
            </a:br>
            <a:r>
              <a:rPr lang="en-US" altLang="zh-CN" sz="2800" b="1" dirty="0"/>
              <a:t/>
            </a:r>
            <a:br>
              <a:rPr lang="en-US" altLang="zh-CN" sz="2800" b="1" dirty="0"/>
            </a:br>
            <a:r>
              <a:rPr lang="en-US" altLang="zh-CN" sz="2800" b="1" dirty="0"/>
              <a:t> </a:t>
            </a:r>
            <a:r>
              <a:rPr lang="en-US" altLang="zh-CN" sz="2800" b="1" dirty="0" smtClean="0"/>
              <a:t>   &gt;&gt;</a:t>
            </a:r>
            <a:r>
              <a:rPr lang="zh-CN" altLang="zh-CN" sz="2400" dirty="0" smtClean="0"/>
              <a:t>物理备份是</a:t>
            </a:r>
            <a:r>
              <a:rPr lang="zh-CN" altLang="zh-CN" sz="2400" dirty="0"/>
              <a:t>把实际组成数据库的操作系统文件从一处拷贝到另一处的过程。</a:t>
            </a:r>
            <a:r>
              <a:rPr lang="en-US" altLang="zh-CN" sz="2800" b="1" dirty="0" smtClean="0"/>
              <a:t/>
            </a:r>
            <a:br>
              <a:rPr lang="en-US" altLang="zh-CN" sz="2800" b="1" dirty="0" smtClean="0"/>
            </a:br>
            <a:endParaRPr lang="zh-CN" altLang="en-US" sz="2800" b="1" dirty="0"/>
          </a:p>
        </p:txBody>
      </p:sp>
      <p:sp>
        <p:nvSpPr>
          <p:cNvPr id="3" name="文本占位符 2"/>
          <p:cNvSpPr>
            <a:spLocks noGrp="1"/>
          </p:cNvSpPr>
          <p:nvPr>
            <p:ph type="body" idx="1"/>
          </p:nvPr>
        </p:nvSpPr>
        <p:spPr>
          <a:xfrm>
            <a:off x="1143000" y="2189961"/>
            <a:ext cx="4754880" cy="777240"/>
          </a:xfrm>
        </p:spPr>
        <p:txBody>
          <a:bodyPr/>
          <a:lstStyle/>
          <a:p>
            <a:r>
              <a:rPr lang="zh-CN" altLang="en-US" dirty="0" smtClean="0"/>
              <a:t>热备份特点：</a:t>
            </a:r>
            <a:endParaRPr lang="zh-CN" altLang="en-US" dirty="0"/>
          </a:p>
        </p:txBody>
      </p:sp>
      <p:sp>
        <p:nvSpPr>
          <p:cNvPr id="4" name="内容占位符 3"/>
          <p:cNvSpPr>
            <a:spLocks noGrp="1"/>
          </p:cNvSpPr>
          <p:nvPr>
            <p:ph sz="half" idx="2"/>
          </p:nvPr>
        </p:nvSpPr>
        <p:spPr>
          <a:xfrm>
            <a:off x="1143000" y="2980080"/>
            <a:ext cx="4754880" cy="2949439"/>
          </a:xfrm>
          <a:ln w="12700">
            <a:solidFill>
              <a:schemeClr val="accent1">
                <a:lumMod val="75000"/>
              </a:schemeClr>
            </a:solidFill>
          </a:ln>
        </p:spPr>
        <p:txBody>
          <a:bodyPr/>
          <a:lstStyle/>
          <a:p>
            <a:pPr lvl="1">
              <a:lnSpc>
                <a:spcPct val="100000"/>
              </a:lnSpc>
            </a:pPr>
            <a:r>
              <a:rPr lang="zh-CN" altLang="zh-CN" dirty="0"/>
              <a:t>可实施表空间或数据文件级别的备份</a:t>
            </a:r>
          </a:p>
          <a:p>
            <a:pPr lvl="1">
              <a:lnSpc>
                <a:spcPct val="100000"/>
              </a:lnSpc>
            </a:pPr>
            <a:r>
              <a:rPr lang="zh-CN" altLang="zh-CN" dirty="0"/>
              <a:t>备份过程不会影响数据库的正常使用</a:t>
            </a:r>
          </a:p>
          <a:p>
            <a:pPr lvl="1">
              <a:lnSpc>
                <a:spcPct val="100000"/>
              </a:lnSpc>
            </a:pPr>
            <a:r>
              <a:rPr lang="zh-CN" altLang="zh-CN" dirty="0"/>
              <a:t>恢复快，几乎可恢复数据库所有</a:t>
            </a:r>
            <a:r>
              <a:rPr lang="zh-CN" altLang="zh-CN" dirty="0" smtClean="0"/>
              <a:t>实体</a:t>
            </a:r>
            <a:endParaRPr lang="en-US" altLang="zh-CN" dirty="0" smtClean="0"/>
          </a:p>
          <a:p>
            <a:pPr lvl="1">
              <a:lnSpc>
                <a:spcPct val="100000"/>
              </a:lnSpc>
            </a:pPr>
            <a:endParaRPr lang="en-US" altLang="zh-CN" dirty="0"/>
          </a:p>
          <a:p>
            <a:pPr marL="274320" lvl="1" indent="0">
              <a:lnSpc>
                <a:spcPct val="100000"/>
              </a:lnSpc>
              <a:buNone/>
            </a:pPr>
            <a:r>
              <a:rPr lang="zh-CN" altLang="en-US" sz="1600" i="1" dirty="0" smtClean="0"/>
              <a:t>注：热备份可分为联机备份和脱机备份</a:t>
            </a:r>
            <a:endParaRPr lang="zh-CN" altLang="en-US" sz="1600" i="1" dirty="0"/>
          </a:p>
        </p:txBody>
      </p:sp>
      <p:sp>
        <p:nvSpPr>
          <p:cNvPr id="5" name="文本占位符 4"/>
          <p:cNvSpPr>
            <a:spLocks noGrp="1"/>
          </p:cNvSpPr>
          <p:nvPr>
            <p:ph type="body" sz="quarter" idx="3"/>
          </p:nvPr>
        </p:nvSpPr>
        <p:spPr>
          <a:xfrm>
            <a:off x="6263640" y="2189961"/>
            <a:ext cx="4754880" cy="777240"/>
          </a:xfrm>
        </p:spPr>
        <p:txBody>
          <a:bodyPr/>
          <a:lstStyle/>
          <a:p>
            <a:r>
              <a:rPr lang="zh-CN" altLang="en-US" dirty="0" smtClean="0"/>
              <a:t>冷备份特点：</a:t>
            </a:r>
            <a:endParaRPr lang="zh-CN" altLang="en-US" dirty="0"/>
          </a:p>
        </p:txBody>
      </p:sp>
      <p:sp>
        <p:nvSpPr>
          <p:cNvPr id="6" name="内容占位符 5"/>
          <p:cNvSpPr>
            <a:spLocks noGrp="1"/>
          </p:cNvSpPr>
          <p:nvPr>
            <p:ph sz="quarter" idx="4"/>
          </p:nvPr>
        </p:nvSpPr>
        <p:spPr>
          <a:xfrm>
            <a:off x="6263640" y="2982241"/>
            <a:ext cx="4754880" cy="2947278"/>
          </a:xfrm>
          <a:ln w="12700">
            <a:solidFill>
              <a:schemeClr val="accent1">
                <a:lumMod val="75000"/>
              </a:schemeClr>
            </a:solidFill>
          </a:ln>
        </p:spPr>
        <p:txBody>
          <a:bodyPr/>
          <a:lstStyle/>
          <a:p>
            <a:pPr lvl="1">
              <a:lnSpc>
                <a:spcPct val="100000"/>
              </a:lnSpc>
            </a:pPr>
            <a:r>
              <a:rPr lang="zh-CN" altLang="zh-CN" dirty="0"/>
              <a:t>快速备份（只需拷贝文件）</a:t>
            </a:r>
          </a:p>
          <a:p>
            <a:pPr lvl="1">
              <a:lnSpc>
                <a:spcPct val="100000"/>
              </a:lnSpc>
            </a:pPr>
            <a:r>
              <a:rPr lang="zh-CN" altLang="zh-CN" dirty="0"/>
              <a:t>容易归档（简单拷贝即可） </a:t>
            </a:r>
          </a:p>
          <a:p>
            <a:pPr lvl="1">
              <a:lnSpc>
                <a:spcPct val="100000"/>
              </a:lnSpc>
            </a:pPr>
            <a:r>
              <a:rPr lang="zh-CN" altLang="zh-CN" dirty="0"/>
              <a:t>容易恢复到某个时间点上</a:t>
            </a:r>
          </a:p>
          <a:p>
            <a:pPr lvl="1">
              <a:lnSpc>
                <a:spcPct val="100000"/>
              </a:lnSpc>
            </a:pPr>
            <a:r>
              <a:rPr lang="zh-CN" altLang="zh-CN" dirty="0"/>
              <a:t>可以与归档方法结合使用</a:t>
            </a:r>
          </a:p>
          <a:p>
            <a:pPr lvl="1">
              <a:lnSpc>
                <a:spcPct val="100000"/>
              </a:lnSpc>
            </a:pPr>
            <a:r>
              <a:rPr lang="zh-CN" altLang="zh-CN" dirty="0"/>
              <a:t>低度维护，高度安全</a:t>
            </a:r>
          </a:p>
          <a:p>
            <a:endParaRPr lang="zh-CN" altLang="en-US" dirty="0"/>
          </a:p>
        </p:txBody>
      </p:sp>
    </p:spTree>
    <p:extLst>
      <p:ext uri="{BB962C8B-B14F-4D97-AF65-F5344CB8AC3E}">
        <p14:creationId xmlns:p14="http://schemas.microsoft.com/office/powerpoint/2010/main" val="487087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03797" y="618186"/>
            <a:ext cx="9028090" cy="5786199"/>
          </a:xfrm>
          <a:prstGeom prst="rect">
            <a:avLst/>
          </a:prstGeom>
          <a:noFill/>
        </p:spPr>
        <p:txBody>
          <a:bodyPr wrap="square" rtlCol="0">
            <a:spAutoFit/>
          </a:bodyPr>
          <a:lstStyle/>
          <a:p>
            <a:r>
              <a:rPr lang="zh-CN" altLang="en-US" sz="2000" dirty="0">
                <a:solidFill>
                  <a:schemeClr val="accent1"/>
                </a:solidFill>
              </a:rPr>
              <a:t>热</a:t>
            </a:r>
            <a:r>
              <a:rPr lang="zh-CN" altLang="en-US" sz="2000" dirty="0" smtClean="0">
                <a:solidFill>
                  <a:schemeClr val="accent1"/>
                </a:solidFill>
              </a:rPr>
              <a:t>备份</a:t>
            </a:r>
            <a:r>
              <a:rPr lang="en-US" altLang="zh-CN" sz="2000" dirty="0" smtClean="0">
                <a:solidFill>
                  <a:schemeClr val="accent1"/>
                </a:solidFill>
              </a:rPr>
              <a:t>——</a:t>
            </a:r>
            <a:r>
              <a:rPr lang="zh-CN" altLang="en-US" sz="2000" dirty="0" smtClean="0">
                <a:solidFill>
                  <a:schemeClr val="accent1"/>
                </a:solidFill>
              </a:rPr>
              <a:t>联机备份</a:t>
            </a:r>
            <a:endParaRPr lang="en-US" altLang="zh-CN" sz="2000" dirty="0" smtClean="0">
              <a:solidFill>
                <a:schemeClr val="accent1"/>
              </a:solidFill>
            </a:endParaRPr>
          </a:p>
          <a:p>
            <a:pPr>
              <a:lnSpc>
                <a:spcPct val="150000"/>
              </a:lnSpc>
            </a:pPr>
            <a:r>
              <a:rPr lang="en-US" altLang="zh-CN" sz="2000" dirty="0" smtClean="0">
                <a:solidFill>
                  <a:schemeClr val="accent1"/>
                </a:solidFill>
              </a:rPr>
              <a:t>	SQL&gt; </a:t>
            </a:r>
            <a:r>
              <a:rPr lang="en-US" altLang="zh-CN" sz="2000" dirty="0">
                <a:solidFill>
                  <a:schemeClr val="accent1"/>
                </a:solidFill>
              </a:rPr>
              <a:t>alter tablespace users begin </a:t>
            </a:r>
            <a:r>
              <a:rPr lang="en-US" altLang="zh-CN" sz="2000" dirty="0" smtClean="0">
                <a:solidFill>
                  <a:schemeClr val="accent1"/>
                </a:solidFill>
              </a:rPr>
              <a:t>backup</a:t>
            </a:r>
          </a:p>
          <a:p>
            <a:pPr>
              <a:lnSpc>
                <a:spcPct val="150000"/>
              </a:lnSpc>
            </a:pPr>
            <a:r>
              <a:rPr lang="en-US" altLang="zh-CN" sz="2000" dirty="0">
                <a:solidFill>
                  <a:schemeClr val="accent1"/>
                </a:solidFill>
              </a:rPr>
              <a:t>	</a:t>
            </a:r>
            <a:r>
              <a:rPr lang="en-US" altLang="zh-CN" sz="2000" dirty="0" smtClean="0">
                <a:solidFill>
                  <a:schemeClr val="accent1"/>
                </a:solidFill>
              </a:rPr>
              <a:t>SQL&gt; </a:t>
            </a:r>
            <a:r>
              <a:rPr lang="en-US" altLang="zh-CN" sz="2000" dirty="0">
                <a:solidFill>
                  <a:schemeClr val="accent1"/>
                </a:solidFill>
              </a:rPr>
              <a:t>host </a:t>
            </a:r>
            <a:r>
              <a:rPr lang="en-US" altLang="zh-CN" sz="2000" dirty="0" err="1">
                <a:solidFill>
                  <a:schemeClr val="accent1"/>
                </a:solidFill>
              </a:rPr>
              <a:t>cp</a:t>
            </a:r>
            <a:r>
              <a:rPr lang="en-US" altLang="zh-CN" sz="2000" dirty="0">
                <a:solidFill>
                  <a:schemeClr val="accent1"/>
                </a:solidFill>
              </a:rPr>
              <a:t> $</a:t>
            </a:r>
            <a:r>
              <a:rPr lang="en-US" altLang="zh-CN" sz="2000" dirty="0" smtClean="0">
                <a:solidFill>
                  <a:schemeClr val="accent1"/>
                </a:solidFill>
              </a:rPr>
              <a:t>ORACLE_BASE/</a:t>
            </a:r>
            <a:r>
              <a:rPr lang="en-US" altLang="zh-CN" sz="2000" dirty="0" err="1" smtClean="0">
                <a:solidFill>
                  <a:schemeClr val="accent1"/>
                </a:solidFill>
              </a:rPr>
              <a:t>oradata</a:t>
            </a:r>
            <a:r>
              <a:rPr lang="en-US" altLang="zh-CN" sz="2000" dirty="0" smtClean="0">
                <a:solidFill>
                  <a:schemeClr val="accent1"/>
                </a:solidFill>
              </a:rPr>
              <a:t>/TEST/users01.dbf </a:t>
            </a:r>
            <a:r>
              <a:rPr lang="en-US" altLang="zh-CN" sz="2000" dirty="0">
                <a:solidFill>
                  <a:schemeClr val="accent1"/>
                </a:solidFill>
              </a:rPr>
              <a:t>/home/oracle/</a:t>
            </a:r>
            <a:r>
              <a:rPr lang="en-US" altLang="zh-CN" sz="2000" dirty="0" err="1">
                <a:solidFill>
                  <a:schemeClr val="accent1"/>
                </a:solidFill>
              </a:rPr>
              <a:t>bak</a:t>
            </a:r>
            <a:r>
              <a:rPr lang="en-US" altLang="zh-CN" sz="2000" dirty="0" smtClean="0">
                <a:solidFill>
                  <a:schemeClr val="accent1"/>
                </a:solidFill>
              </a:rPr>
              <a:t>/</a:t>
            </a:r>
          </a:p>
          <a:p>
            <a:pPr>
              <a:lnSpc>
                <a:spcPct val="150000"/>
              </a:lnSpc>
            </a:pPr>
            <a:r>
              <a:rPr lang="en-US" altLang="zh-CN" sz="2000" dirty="0" smtClean="0">
                <a:solidFill>
                  <a:schemeClr val="accent1"/>
                </a:solidFill>
              </a:rPr>
              <a:t>	</a:t>
            </a:r>
            <a:r>
              <a:rPr lang="en-US" altLang="zh-CN" sz="2000" dirty="0">
                <a:solidFill>
                  <a:schemeClr val="accent1"/>
                </a:solidFill>
              </a:rPr>
              <a:t>SQL&gt; alter tablespace users </a:t>
            </a:r>
            <a:r>
              <a:rPr lang="en-US" altLang="zh-CN" sz="2000" dirty="0" smtClean="0">
                <a:solidFill>
                  <a:schemeClr val="accent1"/>
                </a:solidFill>
              </a:rPr>
              <a:t>end backup</a:t>
            </a:r>
            <a:endParaRPr lang="en-US" altLang="zh-CN" dirty="0" smtClean="0">
              <a:solidFill>
                <a:schemeClr val="accent1"/>
              </a:solidFill>
            </a:endParaRPr>
          </a:p>
          <a:p>
            <a:r>
              <a:rPr lang="zh-CN" altLang="en-US" sz="2000" dirty="0" smtClean="0">
                <a:solidFill>
                  <a:schemeClr val="accent1"/>
                </a:solidFill>
              </a:rPr>
              <a:t>热备份</a:t>
            </a:r>
            <a:r>
              <a:rPr lang="en-US" altLang="zh-CN" sz="2000" dirty="0" smtClean="0">
                <a:solidFill>
                  <a:schemeClr val="accent1"/>
                </a:solidFill>
              </a:rPr>
              <a:t>——</a:t>
            </a:r>
            <a:r>
              <a:rPr lang="zh-CN" altLang="en-US" sz="2000" dirty="0" smtClean="0">
                <a:solidFill>
                  <a:schemeClr val="accent1"/>
                </a:solidFill>
              </a:rPr>
              <a:t>脱机备份</a:t>
            </a:r>
            <a:endParaRPr lang="en-US" altLang="zh-CN" sz="2000" dirty="0" smtClean="0">
              <a:solidFill>
                <a:schemeClr val="accent1"/>
              </a:solidFill>
            </a:endParaRPr>
          </a:p>
          <a:p>
            <a:pPr>
              <a:lnSpc>
                <a:spcPct val="150000"/>
              </a:lnSpc>
            </a:pPr>
            <a:r>
              <a:rPr lang="en-US" altLang="zh-CN" dirty="0">
                <a:solidFill>
                  <a:schemeClr val="accent1"/>
                </a:solidFill>
              </a:rPr>
              <a:t>	</a:t>
            </a:r>
            <a:r>
              <a:rPr lang="en-US" altLang="zh-CN" sz="2000" dirty="0" smtClean="0">
                <a:solidFill>
                  <a:schemeClr val="accent1"/>
                </a:solidFill>
              </a:rPr>
              <a:t>SQL&gt; </a:t>
            </a:r>
            <a:r>
              <a:rPr lang="en-US" altLang="zh-CN" sz="2000" dirty="0">
                <a:solidFill>
                  <a:schemeClr val="accent1"/>
                </a:solidFill>
              </a:rPr>
              <a:t>alter tablespace users </a:t>
            </a:r>
            <a:r>
              <a:rPr lang="en-US" altLang="zh-CN" sz="2000" dirty="0" smtClean="0">
                <a:solidFill>
                  <a:schemeClr val="accent1"/>
                </a:solidFill>
              </a:rPr>
              <a:t>offline</a:t>
            </a:r>
          </a:p>
          <a:p>
            <a:pPr>
              <a:lnSpc>
                <a:spcPct val="150000"/>
              </a:lnSpc>
            </a:pPr>
            <a:r>
              <a:rPr lang="en-US" altLang="zh-CN" sz="2000" dirty="0">
                <a:solidFill>
                  <a:schemeClr val="accent1"/>
                </a:solidFill>
              </a:rPr>
              <a:t>	</a:t>
            </a:r>
            <a:r>
              <a:rPr lang="en-US" altLang="zh-CN" sz="2000" dirty="0" smtClean="0">
                <a:solidFill>
                  <a:schemeClr val="accent1"/>
                </a:solidFill>
              </a:rPr>
              <a:t>SQL&gt; </a:t>
            </a:r>
            <a:r>
              <a:rPr lang="en-US" altLang="zh-CN" sz="2000" dirty="0">
                <a:solidFill>
                  <a:schemeClr val="accent1"/>
                </a:solidFill>
              </a:rPr>
              <a:t>host </a:t>
            </a:r>
            <a:r>
              <a:rPr lang="en-US" altLang="zh-CN" sz="2000" dirty="0" err="1">
                <a:solidFill>
                  <a:schemeClr val="accent1"/>
                </a:solidFill>
              </a:rPr>
              <a:t>cp</a:t>
            </a:r>
            <a:r>
              <a:rPr lang="en-US" altLang="zh-CN" sz="2000" dirty="0">
                <a:solidFill>
                  <a:schemeClr val="accent1"/>
                </a:solidFill>
              </a:rPr>
              <a:t> $</a:t>
            </a:r>
            <a:r>
              <a:rPr lang="en-US" altLang="zh-CN" sz="2000" dirty="0" smtClean="0">
                <a:solidFill>
                  <a:schemeClr val="accent1"/>
                </a:solidFill>
              </a:rPr>
              <a:t>ORACLE_BASE/</a:t>
            </a:r>
            <a:r>
              <a:rPr lang="en-US" altLang="zh-CN" sz="2000" dirty="0" err="1" smtClean="0">
                <a:solidFill>
                  <a:schemeClr val="accent1"/>
                </a:solidFill>
              </a:rPr>
              <a:t>oradata</a:t>
            </a:r>
            <a:r>
              <a:rPr lang="en-US" altLang="zh-CN" sz="2000" dirty="0" smtClean="0">
                <a:solidFill>
                  <a:schemeClr val="accent1"/>
                </a:solidFill>
              </a:rPr>
              <a:t>/TEST/users01.dbf </a:t>
            </a:r>
            <a:r>
              <a:rPr lang="en-US" altLang="zh-CN" sz="2000" dirty="0">
                <a:solidFill>
                  <a:schemeClr val="accent1"/>
                </a:solidFill>
              </a:rPr>
              <a:t>/home/oracle/</a:t>
            </a:r>
            <a:r>
              <a:rPr lang="en-US" altLang="zh-CN" sz="2000" dirty="0" err="1">
                <a:solidFill>
                  <a:schemeClr val="accent1"/>
                </a:solidFill>
              </a:rPr>
              <a:t>bak</a:t>
            </a:r>
            <a:r>
              <a:rPr lang="en-US" altLang="zh-CN" sz="2000" dirty="0" smtClean="0">
                <a:solidFill>
                  <a:schemeClr val="accent1"/>
                </a:solidFill>
              </a:rPr>
              <a:t>/</a:t>
            </a:r>
          </a:p>
          <a:p>
            <a:pPr>
              <a:lnSpc>
                <a:spcPct val="150000"/>
              </a:lnSpc>
            </a:pPr>
            <a:r>
              <a:rPr lang="en-US" altLang="zh-CN" sz="2000" dirty="0">
                <a:solidFill>
                  <a:schemeClr val="accent1"/>
                </a:solidFill>
              </a:rPr>
              <a:t>	</a:t>
            </a:r>
            <a:r>
              <a:rPr lang="en-US" altLang="zh-CN" sz="2000" dirty="0" smtClean="0">
                <a:solidFill>
                  <a:schemeClr val="accent1"/>
                </a:solidFill>
              </a:rPr>
              <a:t>SQL&gt; </a:t>
            </a:r>
            <a:r>
              <a:rPr lang="en-US" altLang="zh-CN" sz="2000" dirty="0">
                <a:solidFill>
                  <a:schemeClr val="accent1"/>
                </a:solidFill>
              </a:rPr>
              <a:t>alter tablespace users </a:t>
            </a:r>
            <a:r>
              <a:rPr lang="en-US" altLang="zh-CN" sz="2000" dirty="0" smtClean="0">
                <a:solidFill>
                  <a:schemeClr val="accent1"/>
                </a:solidFill>
              </a:rPr>
              <a:t>online</a:t>
            </a:r>
          </a:p>
          <a:p>
            <a:pPr>
              <a:lnSpc>
                <a:spcPct val="150000"/>
              </a:lnSpc>
            </a:pPr>
            <a:r>
              <a:rPr lang="zh-CN" altLang="en-US" sz="2000" dirty="0" smtClean="0">
                <a:solidFill>
                  <a:schemeClr val="accent1"/>
                </a:solidFill>
              </a:rPr>
              <a:t>归档模式，增量备份：</a:t>
            </a:r>
            <a:endParaRPr lang="en-US" altLang="zh-CN" sz="2000" dirty="0" smtClean="0">
              <a:solidFill>
                <a:schemeClr val="accent1"/>
              </a:solidFill>
            </a:endParaRPr>
          </a:p>
          <a:p>
            <a:pPr>
              <a:lnSpc>
                <a:spcPct val="150000"/>
              </a:lnSpc>
            </a:pPr>
            <a:r>
              <a:rPr lang="en-US" altLang="zh-CN" sz="2000" dirty="0">
                <a:solidFill>
                  <a:schemeClr val="accent1"/>
                </a:solidFill>
              </a:rPr>
              <a:t>	</a:t>
            </a:r>
            <a:r>
              <a:rPr lang="en-US" altLang="zh-CN" sz="2000" dirty="0" smtClean="0">
                <a:solidFill>
                  <a:schemeClr val="accent1"/>
                </a:solidFill>
              </a:rPr>
              <a:t>SQL&gt; shutdown immediate;</a:t>
            </a:r>
          </a:p>
          <a:p>
            <a:pPr>
              <a:lnSpc>
                <a:spcPct val="150000"/>
              </a:lnSpc>
            </a:pPr>
            <a:r>
              <a:rPr lang="en-US" altLang="zh-CN" sz="2000" dirty="0">
                <a:solidFill>
                  <a:schemeClr val="accent1"/>
                </a:solidFill>
              </a:rPr>
              <a:t>	</a:t>
            </a:r>
            <a:r>
              <a:rPr lang="en-US" altLang="zh-CN" sz="2000" dirty="0" smtClean="0">
                <a:solidFill>
                  <a:schemeClr val="accent1"/>
                </a:solidFill>
              </a:rPr>
              <a:t>SQL&gt; startup mount;</a:t>
            </a:r>
          </a:p>
          <a:p>
            <a:pPr>
              <a:lnSpc>
                <a:spcPct val="150000"/>
              </a:lnSpc>
            </a:pPr>
            <a:r>
              <a:rPr lang="en-US" altLang="zh-CN" sz="2000" dirty="0">
                <a:solidFill>
                  <a:schemeClr val="accent1"/>
                </a:solidFill>
              </a:rPr>
              <a:t>	</a:t>
            </a:r>
            <a:r>
              <a:rPr lang="en-US" altLang="zh-CN" sz="2000" dirty="0" smtClean="0">
                <a:solidFill>
                  <a:schemeClr val="accent1"/>
                </a:solidFill>
              </a:rPr>
              <a:t>SQL&gt; alter database </a:t>
            </a:r>
            <a:r>
              <a:rPr lang="en-US" altLang="zh-CN" sz="2000" dirty="0" err="1" smtClean="0">
                <a:solidFill>
                  <a:schemeClr val="accent1"/>
                </a:solidFill>
              </a:rPr>
              <a:t>archivelog</a:t>
            </a:r>
            <a:r>
              <a:rPr lang="en-US" altLang="zh-CN" sz="2000" dirty="0" smtClean="0">
                <a:solidFill>
                  <a:schemeClr val="accent1"/>
                </a:solidFill>
              </a:rPr>
              <a:t>;</a:t>
            </a:r>
          </a:p>
          <a:p>
            <a:pPr>
              <a:lnSpc>
                <a:spcPct val="150000"/>
              </a:lnSpc>
            </a:pPr>
            <a:r>
              <a:rPr lang="en-US" altLang="zh-CN" sz="2000" dirty="0">
                <a:solidFill>
                  <a:schemeClr val="accent1"/>
                </a:solidFill>
              </a:rPr>
              <a:t>	</a:t>
            </a:r>
            <a:r>
              <a:rPr lang="en-US" altLang="zh-CN" sz="2000" dirty="0" smtClean="0">
                <a:solidFill>
                  <a:schemeClr val="accent1"/>
                </a:solidFill>
              </a:rPr>
              <a:t>SQL&gt; alter database open;</a:t>
            </a:r>
            <a:endParaRPr lang="zh-CN" altLang="en-US" sz="2000" dirty="0">
              <a:solidFill>
                <a:schemeClr val="accent1"/>
              </a:solidFill>
            </a:endParaRPr>
          </a:p>
        </p:txBody>
      </p:sp>
    </p:spTree>
    <p:extLst>
      <p:ext uri="{BB962C8B-B14F-4D97-AF65-F5344CB8AC3E}">
        <p14:creationId xmlns:p14="http://schemas.microsoft.com/office/powerpoint/2010/main" val="1733229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598"/>
            <a:ext cx="9875520" cy="2352543"/>
          </a:xfrm>
        </p:spPr>
        <p:txBody>
          <a:bodyPr>
            <a:normAutofit fontScale="90000"/>
          </a:bodyPr>
          <a:lstStyle/>
          <a:p>
            <a:pPr>
              <a:lnSpc>
                <a:spcPct val="150000"/>
              </a:lnSpc>
            </a:pPr>
            <a:r>
              <a:rPr lang="zh-CN" altLang="en-US" sz="2800" b="1" dirty="0"/>
              <a:t>归档</a:t>
            </a:r>
            <a:r>
              <a:rPr lang="zh-CN" altLang="en-US" sz="2800" b="1" dirty="0" smtClean="0"/>
              <a:t>模式下的增量备份</a:t>
            </a:r>
            <a:r>
              <a:rPr lang="en-US" altLang="zh-CN" sz="2800" b="1" dirty="0" smtClean="0"/>
              <a:t/>
            </a:r>
            <a:br>
              <a:rPr lang="en-US" altLang="zh-CN" sz="2800" b="1" dirty="0" smtClean="0"/>
            </a:br>
            <a:r>
              <a:rPr lang="en-US" altLang="zh-CN" sz="2800" b="1" dirty="0" smtClean="0"/>
              <a:t>	</a:t>
            </a:r>
            <a:r>
              <a:rPr lang="zh-CN" altLang="en-US" sz="2000" dirty="0" smtClean="0"/>
              <a:t>将数据库开启归档模式，即可进行自动备份。这样如果数据库出现故障，就可以用某一时间点的冷备份数据文件和归档日志来恢复更多数据，把数据恢复到数据库发生故障的前一刻。</a:t>
            </a:r>
            <a:r>
              <a:rPr lang="en-US" altLang="zh-CN" sz="2000" dirty="0" smtClean="0"/>
              <a:t/>
            </a:r>
            <a:br>
              <a:rPr lang="en-US" altLang="zh-CN" sz="2000" dirty="0" smtClean="0"/>
            </a:br>
            <a:r>
              <a:rPr lang="en-US" altLang="zh-CN" sz="2000" dirty="0" smtClean="0"/>
              <a:t>	</a:t>
            </a:r>
            <a:br>
              <a:rPr lang="en-US" altLang="zh-CN" sz="2000" dirty="0" smtClean="0"/>
            </a:br>
            <a:r>
              <a:rPr lang="en-US" altLang="zh-CN" sz="2000" dirty="0" smtClean="0"/>
              <a:t>		</a:t>
            </a:r>
            <a:r>
              <a:rPr lang="zh-CN" altLang="en-US" sz="2000" dirty="0" smtClean="0"/>
              <a:t>停用归档</a:t>
            </a:r>
            <a:r>
              <a:rPr lang="en-US" altLang="zh-CN" sz="2000" dirty="0" smtClean="0"/>
              <a:t>				</a:t>
            </a:r>
            <a:r>
              <a:rPr lang="zh-CN" altLang="en-US" sz="2000" dirty="0" smtClean="0"/>
              <a:t>启用归档</a:t>
            </a:r>
            <a:endParaRPr lang="zh-CN" altLang="en-US" sz="2000" dirty="0"/>
          </a:p>
        </p:txBody>
      </p:sp>
      <p:pic>
        <p:nvPicPr>
          <p:cNvPr id="5" name="内容占位符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3000" y="3083599"/>
            <a:ext cx="4961586" cy="3088334"/>
          </a:xfrm>
        </p:spPr>
      </p:pic>
      <p:pic>
        <p:nvPicPr>
          <p:cNvPr id="6" name="内容占位符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95174" y="3083600"/>
            <a:ext cx="5023346" cy="3088333"/>
          </a:xfrm>
        </p:spPr>
      </p:pic>
    </p:spTree>
    <p:extLst>
      <p:ext uri="{BB962C8B-B14F-4D97-AF65-F5344CB8AC3E}">
        <p14:creationId xmlns:p14="http://schemas.microsoft.com/office/powerpoint/2010/main" val="10729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334852"/>
            <a:ext cx="9875520" cy="2640168"/>
          </a:xfrm>
        </p:spPr>
        <p:txBody>
          <a:bodyPr>
            <a:normAutofit fontScale="90000"/>
          </a:bodyPr>
          <a:lstStyle/>
          <a:p>
            <a:pPr>
              <a:lnSpc>
                <a:spcPct val="150000"/>
              </a:lnSpc>
            </a:pPr>
            <a:r>
              <a:rPr lang="zh-CN" altLang="en-US" sz="2800" b="1" dirty="0" smtClean="0"/>
              <a:t>冷备份</a:t>
            </a:r>
            <a:r>
              <a:rPr lang="en-US" altLang="zh-CN" sz="2800" b="1" dirty="0" smtClean="0"/>
              <a:t/>
            </a:r>
            <a:br>
              <a:rPr lang="en-US" altLang="zh-CN" sz="2800" b="1" dirty="0" smtClean="0"/>
            </a:br>
            <a:r>
              <a:rPr lang="en-US" altLang="zh-CN" sz="2800" b="1" dirty="0" smtClean="0"/>
              <a:t>	</a:t>
            </a:r>
            <a:r>
              <a:rPr lang="zh-CN" altLang="zh-CN" sz="2200" dirty="0" smtClean="0"/>
              <a:t>冷</a:t>
            </a:r>
            <a:r>
              <a:rPr lang="zh-CN" altLang="zh-CN" sz="2200" dirty="0"/>
              <a:t>备份发生在数据库已经正常关闭的情况下，当数据库正常关闭时会提供给我们一个完整的数据库。冷备份是将组成数据库的关键性文件拷贝到另外位置的一种说法。对于备份</a:t>
            </a:r>
            <a:r>
              <a:rPr lang="en-US" altLang="zh-CN" sz="2200" dirty="0"/>
              <a:t>Oracle</a:t>
            </a:r>
            <a:r>
              <a:rPr lang="zh-CN" altLang="zh-CN" sz="2200" dirty="0"/>
              <a:t>信息而言，冷备份是最快和最安全的方法，但是在备份过程中，会暂停数据库服务。</a:t>
            </a:r>
            <a:br>
              <a:rPr lang="zh-CN" altLang="zh-CN" sz="2200" dirty="0"/>
            </a:br>
            <a:endParaRPr lang="zh-CN" altLang="en-US" sz="2200" b="1" dirty="0"/>
          </a:p>
        </p:txBody>
      </p:sp>
      <p:sp>
        <p:nvSpPr>
          <p:cNvPr id="3" name="内容占位符 2"/>
          <p:cNvSpPr>
            <a:spLocks noGrp="1"/>
          </p:cNvSpPr>
          <p:nvPr>
            <p:ph idx="1"/>
          </p:nvPr>
        </p:nvSpPr>
        <p:spPr>
          <a:xfrm>
            <a:off x="1143000" y="2975020"/>
            <a:ext cx="9872871" cy="3631842"/>
          </a:xfrm>
        </p:spPr>
        <p:txBody>
          <a:bodyPr>
            <a:normAutofit lnSpcReduction="10000"/>
          </a:bodyPr>
          <a:lstStyle/>
          <a:p>
            <a:pPr marL="45720" indent="0">
              <a:buNone/>
            </a:pPr>
            <a:r>
              <a:rPr lang="zh-CN" altLang="en-US" dirty="0" smtClean="0"/>
              <a:t>备份步骤：</a:t>
            </a:r>
            <a:endParaRPr lang="en-US" altLang="zh-CN" dirty="0" smtClean="0"/>
          </a:p>
          <a:p>
            <a:pPr marL="45720" indent="0">
              <a:buNone/>
            </a:pPr>
            <a:r>
              <a:rPr lang="en-US" altLang="zh-CN" dirty="0"/>
              <a:t>	</a:t>
            </a:r>
            <a:r>
              <a:rPr lang="en-US" altLang="zh-CN" dirty="0" smtClean="0"/>
              <a:t>1)</a:t>
            </a:r>
            <a:r>
              <a:rPr lang="zh-CN" altLang="en-US" dirty="0" smtClean="0"/>
              <a:t>查找数据文件，控制文件，重做日志文件</a:t>
            </a:r>
            <a:endParaRPr lang="en-US" altLang="zh-CN" dirty="0" smtClean="0"/>
          </a:p>
          <a:p>
            <a:pPr marL="45720" indent="0">
              <a:buNone/>
            </a:pPr>
            <a:r>
              <a:rPr lang="en-US" altLang="zh-CN" dirty="0"/>
              <a:t>	</a:t>
            </a:r>
            <a:r>
              <a:rPr lang="en-US" altLang="zh-CN" dirty="0" smtClean="0"/>
              <a:t>SQL&gt; select name from </a:t>
            </a:r>
            <a:r>
              <a:rPr lang="en-US" altLang="zh-CN" dirty="0" err="1" smtClean="0"/>
              <a:t>v$datafile</a:t>
            </a:r>
            <a:r>
              <a:rPr lang="en-US" altLang="zh-CN" dirty="0" smtClean="0"/>
              <a:t>;</a:t>
            </a:r>
          </a:p>
          <a:p>
            <a:pPr marL="45720" indent="0">
              <a:buNone/>
            </a:pPr>
            <a:r>
              <a:rPr lang="en-US" altLang="zh-CN" dirty="0"/>
              <a:t>	</a:t>
            </a:r>
            <a:r>
              <a:rPr lang="en-US" altLang="zh-CN" dirty="0" smtClean="0"/>
              <a:t>SQL&gt; select name from </a:t>
            </a:r>
            <a:r>
              <a:rPr lang="en-US" altLang="zh-CN" dirty="0" err="1" smtClean="0"/>
              <a:t>v$controlfile</a:t>
            </a:r>
            <a:r>
              <a:rPr lang="en-US" altLang="zh-CN" dirty="0" smtClean="0"/>
              <a:t>;</a:t>
            </a:r>
          </a:p>
          <a:p>
            <a:pPr marL="45720" indent="0">
              <a:buNone/>
            </a:pPr>
            <a:r>
              <a:rPr lang="en-US" altLang="zh-CN" dirty="0"/>
              <a:t>	</a:t>
            </a:r>
            <a:r>
              <a:rPr lang="en-US" altLang="zh-CN" dirty="0" smtClean="0"/>
              <a:t>SQL&gt; select member from </a:t>
            </a:r>
            <a:r>
              <a:rPr lang="en-US" altLang="zh-CN" dirty="0" err="1" smtClean="0"/>
              <a:t>v$logfile</a:t>
            </a:r>
            <a:r>
              <a:rPr lang="en-US" altLang="zh-CN" dirty="0" smtClean="0"/>
              <a:t>;</a:t>
            </a:r>
          </a:p>
          <a:p>
            <a:pPr marL="45720" indent="0">
              <a:buNone/>
            </a:pPr>
            <a:r>
              <a:rPr lang="en-US" altLang="zh-CN" dirty="0"/>
              <a:t>	</a:t>
            </a:r>
            <a:r>
              <a:rPr lang="en-US" altLang="zh-CN" dirty="0" smtClean="0"/>
              <a:t>2</a:t>
            </a:r>
            <a:r>
              <a:rPr lang="zh-CN" altLang="en-US" dirty="0" smtClean="0"/>
              <a:t>）关闭数据库，并将文件拷贝到</a:t>
            </a:r>
            <a:r>
              <a:rPr lang="zh-CN" altLang="en-US" dirty="0"/>
              <a:t>指定</a:t>
            </a:r>
            <a:r>
              <a:rPr lang="zh-CN" altLang="en-US" dirty="0" smtClean="0"/>
              <a:t>目录</a:t>
            </a:r>
            <a:endParaRPr lang="en-US" altLang="zh-CN" dirty="0" smtClean="0"/>
          </a:p>
          <a:p>
            <a:pPr marL="45720" indent="0">
              <a:buNone/>
            </a:pPr>
            <a:r>
              <a:rPr lang="en-US" altLang="zh-CN" dirty="0"/>
              <a:t>	</a:t>
            </a:r>
            <a:r>
              <a:rPr lang="en-US" altLang="zh-CN" dirty="0" smtClean="0"/>
              <a:t>SQL&gt; shutdown immediate</a:t>
            </a:r>
            <a:r>
              <a:rPr lang="en-US" altLang="zh-CN" dirty="0"/>
              <a:t>;</a:t>
            </a:r>
            <a:endParaRPr lang="en-US" altLang="zh-CN" dirty="0" smtClean="0"/>
          </a:p>
          <a:p>
            <a:pPr marL="45720" indent="0">
              <a:buNone/>
            </a:pPr>
            <a:r>
              <a:rPr lang="en-US" altLang="zh-CN" dirty="0"/>
              <a:t>	</a:t>
            </a:r>
            <a:r>
              <a:rPr lang="en-US" altLang="zh-CN" dirty="0" smtClean="0"/>
              <a:t>SQL&gt; host </a:t>
            </a:r>
            <a:r>
              <a:rPr lang="en-US" altLang="zh-CN" dirty="0" err="1" smtClean="0"/>
              <a:t>cp</a:t>
            </a:r>
            <a:r>
              <a:rPr lang="en-US" altLang="zh-CN" dirty="0" smtClean="0"/>
              <a:t> $ORACLE_BASE/</a:t>
            </a:r>
            <a:r>
              <a:rPr lang="en-US" altLang="zh-CN" dirty="0" err="1" smtClean="0"/>
              <a:t>oradata</a:t>
            </a:r>
            <a:r>
              <a:rPr lang="en-US" altLang="zh-CN" dirty="0" smtClean="0"/>
              <a:t>/* /home/oracle/</a:t>
            </a:r>
            <a:r>
              <a:rPr lang="en-US" altLang="zh-CN" dirty="0" err="1" smtClean="0"/>
              <a:t>bak</a:t>
            </a:r>
            <a:r>
              <a:rPr lang="en-US" altLang="zh-CN" dirty="0" smtClean="0"/>
              <a:t>/</a:t>
            </a:r>
          </a:p>
          <a:p>
            <a:pPr marL="45720" indent="0">
              <a:buNone/>
            </a:pPr>
            <a:endParaRPr lang="zh-CN" altLang="en-US" dirty="0"/>
          </a:p>
        </p:txBody>
      </p:sp>
    </p:spTree>
    <p:extLst>
      <p:ext uri="{BB962C8B-B14F-4D97-AF65-F5344CB8AC3E}">
        <p14:creationId xmlns:p14="http://schemas.microsoft.com/office/powerpoint/2010/main" val="6204676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10425" y="643944"/>
            <a:ext cx="9875520" cy="560230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zh-CN" altLang="en-US" dirty="0" smtClean="0"/>
              <a:t>一、</a:t>
            </a:r>
            <a:r>
              <a:rPr lang="en-US" altLang="zh-CN" sz="6000" b="1" dirty="0"/>
              <a:t>12</a:t>
            </a:r>
            <a:r>
              <a:rPr lang="en-US" altLang="zh-CN" b="1" dirty="0"/>
              <a:t>C</a:t>
            </a:r>
            <a:r>
              <a:rPr lang="zh-CN" altLang="en-US" b="1" dirty="0"/>
              <a:t>的新特性</a:t>
            </a:r>
            <a:r>
              <a:rPr lang="en-US" altLang="zh-CN" dirty="0"/>
              <a:t/>
            </a:r>
            <a:br>
              <a:rPr lang="en-US" altLang="zh-CN" dirty="0"/>
            </a:br>
            <a:r>
              <a:rPr lang="en-US" altLang="zh-CN" dirty="0"/>
              <a:t>	</a:t>
            </a:r>
            <a:r>
              <a:rPr lang="zh-CN" altLang="en-US" sz="3200" dirty="0" smtClean="0"/>
              <a:t>（</a:t>
            </a:r>
            <a:r>
              <a:rPr lang="en-US" altLang="zh-CN" sz="3200" dirty="0" smtClean="0"/>
              <a:t>1</a:t>
            </a:r>
            <a:r>
              <a:rPr lang="zh-CN" altLang="en-US" sz="3200" dirty="0" smtClean="0"/>
              <a:t>）多租用户环境 </a:t>
            </a:r>
            <a:r>
              <a:rPr lang="en-US" altLang="zh-CN" sz="3200" dirty="0" smtClean="0"/>
              <a:t>CDB/PDBs</a:t>
            </a:r>
            <a:br>
              <a:rPr lang="en-US" altLang="zh-CN" sz="3200" dirty="0" smtClean="0"/>
            </a:br>
            <a:r>
              <a:rPr lang="en-US" altLang="zh-CN" sz="3200" dirty="0"/>
              <a:t>	</a:t>
            </a:r>
            <a:r>
              <a:rPr lang="zh-CN" altLang="en-US" sz="3200" dirty="0" smtClean="0"/>
              <a:t>（</a:t>
            </a:r>
            <a:r>
              <a:rPr lang="en-US" altLang="zh-CN" sz="3200" dirty="0" smtClean="0"/>
              <a:t>2</a:t>
            </a:r>
            <a:r>
              <a:rPr lang="zh-CN" altLang="en-US" sz="3200" dirty="0" smtClean="0"/>
              <a:t>）字符长度大小上限 </a:t>
            </a:r>
            <a:r>
              <a:rPr lang="en-US" altLang="zh-CN" sz="3200" dirty="0" smtClean="0"/>
              <a:t>(32K</a:t>
            </a:r>
            <a:r>
              <a:rPr lang="en-US" altLang="zh-CN" sz="3200" dirty="0" smtClean="0"/>
              <a:t>)</a:t>
            </a:r>
            <a:br>
              <a:rPr lang="en-US" altLang="zh-CN" sz="3200" dirty="0" smtClean="0"/>
            </a:br>
            <a:r>
              <a:rPr lang="en-US" altLang="zh-CN" sz="3200" dirty="0"/>
              <a:t>	</a:t>
            </a:r>
            <a:r>
              <a:rPr lang="zh-CN" altLang="en-US" sz="3200" dirty="0" smtClean="0"/>
              <a:t>（</a:t>
            </a:r>
            <a:r>
              <a:rPr lang="en-US" altLang="zh-CN" sz="3200" dirty="0" smtClean="0"/>
              <a:t>3</a:t>
            </a:r>
            <a:r>
              <a:rPr lang="zh-CN" altLang="en-US" sz="3200" dirty="0" smtClean="0"/>
              <a:t>）简单易用的</a:t>
            </a:r>
            <a:r>
              <a:rPr lang="en-US" altLang="zh-CN" sz="3200" dirty="0" smtClean="0"/>
              <a:t>Top—N</a:t>
            </a:r>
            <a:r>
              <a:rPr lang="zh-CN" altLang="en-US" sz="3200" dirty="0" smtClean="0"/>
              <a:t>查询</a:t>
            </a:r>
            <a:r>
              <a:rPr lang="en-US" altLang="zh-CN" sz="3200" dirty="0"/>
              <a:t/>
            </a:r>
            <a:br>
              <a:rPr lang="en-US" altLang="zh-CN" sz="3200" dirty="0"/>
            </a:br>
            <a:r>
              <a:rPr lang="zh-CN" altLang="en-US" dirty="0" smtClean="0"/>
              <a:t>二、</a:t>
            </a:r>
            <a:r>
              <a:rPr lang="zh-CN" altLang="en-US" b="1" dirty="0" smtClean="0"/>
              <a:t>数据库</a:t>
            </a:r>
            <a:r>
              <a:rPr lang="zh-CN" altLang="en-US" b="1" dirty="0"/>
              <a:t>的</a:t>
            </a:r>
            <a:r>
              <a:rPr lang="zh-CN" altLang="en-US" b="1" dirty="0" smtClean="0"/>
              <a:t>备份</a:t>
            </a:r>
            <a:r>
              <a:rPr lang="en-US" altLang="zh-CN" dirty="0" smtClean="0"/>
              <a:t/>
            </a:r>
            <a:br>
              <a:rPr lang="en-US" altLang="zh-CN" dirty="0" smtClean="0"/>
            </a:br>
            <a:r>
              <a:rPr lang="en-US" altLang="zh-CN" dirty="0"/>
              <a:t>	</a:t>
            </a:r>
            <a:r>
              <a:rPr lang="zh-CN" altLang="en-US" sz="3200" dirty="0" smtClean="0"/>
              <a:t>（</a:t>
            </a:r>
            <a:r>
              <a:rPr lang="en-US" altLang="zh-CN" sz="3200" dirty="0"/>
              <a:t>1</a:t>
            </a:r>
            <a:r>
              <a:rPr lang="zh-CN" altLang="en-US" sz="3200" dirty="0" smtClean="0"/>
              <a:t>）数据泵</a:t>
            </a:r>
            <a:r>
              <a:rPr lang="en-US" altLang="zh-CN" sz="3200" dirty="0" smtClean="0"/>
              <a:t>——</a:t>
            </a:r>
            <a:r>
              <a:rPr lang="en-US" altLang="zh-CN" sz="3200" dirty="0" err="1" smtClean="0"/>
              <a:t>expdp</a:t>
            </a:r>
            <a:r>
              <a:rPr lang="en-US" altLang="zh-CN" sz="3200" dirty="0" smtClean="0"/>
              <a:t> / </a:t>
            </a:r>
            <a:r>
              <a:rPr lang="en-US" altLang="zh-CN" sz="3200" dirty="0" err="1" smtClean="0"/>
              <a:t>impdp</a:t>
            </a:r>
            <a:r>
              <a:rPr lang="en-US" altLang="zh-CN" sz="3200" dirty="0" smtClean="0"/>
              <a:t/>
            </a:r>
            <a:br>
              <a:rPr lang="en-US" altLang="zh-CN" sz="3200" dirty="0" smtClean="0"/>
            </a:br>
            <a:r>
              <a:rPr lang="en-US" altLang="zh-CN" sz="3200" dirty="0"/>
              <a:t>	</a:t>
            </a:r>
            <a:r>
              <a:rPr lang="zh-CN" altLang="en-US" sz="3200" dirty="0" smtClean="0"/>
              <a:t>（</a:t>
            </a:r>
            <a:r>
              <a:rPr lang="en-US" altLang="zh-CN" sz="3200" dirty="0" smtClean="0"/>
              <a:t>2</a:t>
            </a:r>
            <a:r>
              <a:rPr lang="zh-CN" altLang="en-US" sz="3200" dirty="0" smtClean="0"/>
              <a:t>）逻辑备份</a:t>
            </a:r>
            <a:r>
              <a:rPr lang="en-US" altLang="zh-CN" sz="3200" dirty="0" smtClean="0"/>
              <a:t>——</a:t>
            </a:r>
            <a:r>
              <a:rPr lang="zh-CN" altLang="en-US" sz="3200" dirty="0" smtClean="0"/>
              <a:t>导出备份</a:t>
            </a:r>
            <a:r>
              <a:rPr lang="en-US" altLang="zh-CN" sz="3200" dirty="0" smtClean="0"/>
              <a:t/>
            </a:r>
            <a:br>
              <a:rPr lang="en-US" altLang="zh-CN" sz="3200" dirty="0" smtClean="0"/>
            </a:br>
            <a:r>
              <a:rPr lang="en-US" altLang="zh-CN" sz="3200" dirty="0"/>
              <a:t>	</a:t>
            </a:r>
            <a:r>
              <a:rPr lang="zh-CN" altLang="en-US" sz="3200" dirty="0" smtClean="0"/>
              <a:t>（</a:t>
            </a:r>
            <a:r>
              <a:rPr lang="en-US" altLang="zh-CN" sz="3200" dirty="0" smtClean="0"/>
              <a:t>3</a:t>
            </a:r>
            <a:r>
              <a:rPr lang="zh-CN" altLang="en-US" sz="3200" dirty="0" smtClean="0"/>
              <a:t>）物理备份</a:t>
            </a:r>
            <a:r>
              <a:rPr lang="en-US" altLang="zh-CN" sz="3200" dirty="0" smtClean="0"/>
              <a:t>——</a:t>
            </a:r>
            <a:r>
              <a:rPr lang="zh-CN" altLang="en-US" sz="3200" dirty="0" smtClean="0"/>
              <a:t>热备</a:t>
            </a:r>
            <a:r>
              <a:rPr lang="zh-CN" altLang="en-US" sz="3200" dirty="0"/>
              <a:t>与</a:t>
            </a:r>
            <a:r>
              <a:rPr lang="zh-CN" altLang="en-US" sz="3200" dirty="0" smtClean="0"/>
              <a:t>冷备</a:t>
            </a:r>
            <a:endParaRPr lang="zh-CN" altLang="en-US" sz="3200" dirty="0"/>
          </a:p>
        </p:txBody>
      </p:sp>
    </p:spTree>
    <p:extLst>
      <p:ext uri="{BB962C8B-B14F-4D97-AF65-F5344CB8AC3E}">
        <p14:creationId xmlns:p14="http://schemas.microsoft.com/office/powerpoint/2010/main" val="46320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600"/>
            <a:ext cx="9875520" cy="523741"/>
          </a:xfrm>
        </p:spPr>
        <p:txBody>
          <a:bodyPr>
            <a:normAutofit fontScale="90000"/>
          </a:bodyPr>
          <a:lstStyle/>
          <a:p>
            <a:r>
              <a:rPr lang="zh-CN" altLang="en-US" sz="3200" dirty="0" smtClean="0"/>
              <a:t>（</a:t>
            </a:r>
            <a:r>
              <a:rPr lang="en-US" altLang="zh-CN" sz="3200" dirty="0" smtClean="0"/>
              <a:t>1</a:t>
            </a:r>
            <a:r>
              <a:rPr lang="zh-CN" altLang="en-US" sz="3200" dirty="0" smtClean="0"/>
              <a:t>）</a:t>
            </a:r>
            <a:r>
              <a:rPr lang="zh-CN" altLang="en-US" sz="3200" b="1" dirty="0" smtClean="0"/>
              <a:t>多租用户环境</a:t>
            </a:r>
            <a:r>
              <a:rPr lang="en-US" altLang="zh-CN" sz="3200" b="1" dirty="0" smtClean="0"/>
              <a:t>——CDB/PDBs</a:t>
            </a:r>
            <a:endParaRPr lang="zh-CN" altLang="en-US" sz="3200"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133341"/>
            <a:ext cx="9875520" cy="5164428"/>
          </a:xfrm>
        </p:spPr>
      </p:pic>
    </p:spTree>
    <p:extLst>
      <p:ext uri="{BB962C8B-B14F-4D97-AF65-F5344CB8AC3E}">
        <p14:creationId xmlns:p14="http://schemas.microsoft.com/office/powerpoint/2010/main" val="1535053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600"/>
            <a:ext cx="9875520" cy="459346"/>
          </a:xfrm>
        </p:spPr>
        <p:txBody>
          <a:bodyPr>
            <a:noAutofit/>
          </a:bodyPr>
          <a:lstStyle/>
          <a:p>
            <a:r>
              <a:rPr lang="zh-CN" altLang="en-US" sz="2800" b="1" dirty="0">
                <a:latin typeface="+mj-ea"/>
              </a:rPr>
              <a:t>（</a:t>
            </a:r>
            <a:r>
              <a:rPr lang="en-US" altLang="zh-CN" sz="2800" b="1" dirty="0" smtClean="0">
                <a:latin typeface="+mj-ea"/>
              </a:rPr>
              <a:t>1</a:t>
            </a:r>
            <a:r>
              <a:rPr lang="zh-CN" altLang="en-US" sz="2800" b="1" dirty="0" smtClean="0">
                <a:latin typeface="+mj-ea"/>
              </a:rPr>
              <a:t>）多</a:t>
            </a:r>
            <a:r>
              <a:rPr lang="zh-CN" altLang="en-US" sz="2800" b="1" dirty="0">
                <a:latin typeface="+mj-ea"/>
              </a:rPr>
              <a:t>租用户环境</a:t>
            </a:r>
            <a:r>
              <a:rPr lang="en-US" altLang="zh-CN" sz="2800" b="1" dirty="0">
                <a:latin typeface="+mj-ea"/>
              </a:rPr>
              <a:t>——CDB/PDBs</a:t>
            </a:r>
            <a:endParaRPr lang="zh-CN" altLang="en-US" sz="2800" dirty="0">
              <a:latin typeface="+mj-ea"/>
            </a:endParaRPr>
          </a:p>
        </p:txBody>
      </p:sp>
      <p:sp>
        <p:nvSpPr>
          <p:cNvPr id="3" name="文本占位符 2"/>
          <p:cNvSpPr>
            <a:spLocks noGrp="1"/>
          </p:cNvSpPr>
          <p:nvPr>
            <p:ph type="body" idx="1"/>
          </p:nvPr>
        </p:nvSpPr>
        <p:spPr>
          <a:xfrm>
            <a:off x="1143000" y="1237478"/>
            <a:ext cx="4754880" cy="777240"/>
          </a:xfrm>
        </p:spPr>
        <p:txBody>
          <a:bodyPr/>
          <a:lstStyle/>
          <a:p>
            <a:pPr algn="ctr"/>
            <a:r>
              <a:rPr lang="en-US" altLang="zh-CN" dirty="0" smtClean="0"/>
              <a:t>NON-CDB</a:t>
            </a:r>
            <a:endParaRPr lang="zh-CN" altLang="en-US" dirty="0"/>
          </a:p>
        </p:txBody>
      </p:sp>
      <p:pic>
        <p:nvPicPr>
          <p:cNvPr id="7" name="内容占位符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59226" y="2183251"/>
            <a:ext cx="4938654" cy="3035344"/>
          </a:xfrm>
        </p:spPr>
      </p:pic>
      <p:sp>
        <p:nvSpPr>
          <p:cNvPr id="5" name="文本占位符 4"/>
          <p:cNvSpPr>
            <a:spLocks noGrp="1"/>
          </p:cNvSpPr>
          <p:nvPr>
            <p:ph type="body" sz="quarter" idx="3"/>
          </p:nvPr>
        </p:nvSpPr>
        <p:spPr>
          <a:xfrm>
            <a:off x="6120125" y="1237478"/>
            <a:ext cx="4754880" cy="777240"/>
          </a:xfrm>
        </p:spPr>
        <p:txBody>
          <a:bodyPr/>
          <a:lstStyle/>
          <a:p>
            <a:pPr algn="ctr"/>
            <a:r>
              <a:rPr lang="en-US" altLang="zh-CN" dirty="0" smtClean="0"/>
              <a:t>CDB/PDBs</a:t>
            </a:r>
            <a:endParaRPr lang="zh-CN" altLang="en-US" dirty="0"/>
          </a:p>
        </p:txBody>
      </p:sp>
      <p:pic>
        <p:nvPicPr>
          <p:cNvPr id="8" name="内容占位符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52071" y="2183250"/>
            <a:ext cx="4690988" cy="3035345"/>
          </a:xfrm>
        </p:spPr>
      </p:pic>
    </p:spTree>
    <p:extLst>
      <p:ext uri="{BB962C8B-B14F-4D97-AF65-F5344CB8AC3E}">
        <p14:creationId xmlns:p14="http://schemas.microsoft.com/office/powerpoint/2010/main" val="22597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600"/>
            <a:ext cx="9875520" cy="523741"/>
          </a:xfrm>
        </p:spPr>
        <p:txBody>
          <a:bodyPr>
            <a:normAutofit fontScale="90000"/>
          </a:bodyPr>
          <a:lstStyle/>
          <a:p>
            <a:r>
              <a:rPr lang="zh-CN" altLang="en-US" sz="3200" dirty="0" smtClean="0"/>
              <a:t>（</a:t>
            </a:r>
            <a:r>
              <a:rPr lang="en-US" altLang="zh-CN" sz="3200" dirty="0" smtClean="0"/>
              <a:t>1</a:t>
            </a:r>
            <a:r>
              <a:rPr lang="zh-CN" altLang="en-US" sz="3200" dirty="0" smtClean="0"/>
              <a:t>）</a:t>
            </a:r>
            <a:r>
              <a:rPr lang="zh-CN" altLang="en-US" sz="3200" b="1" dirty="0" smtClean="0"/>
              <a:t>多租用户环境</a:t>
            </a:r>
            <a:r>
              <a:rPr lang="en-US" altLang="zh-CN" sz="3200" b="1" dirty="0" smtClean="0"/>
              <a:t>——CDB/PDBs</a:t>
            </a:r>
            <a:endParaRPr lang="zh-CN" altLang="en-US" sz="3200" b="1" dirty="0"/>
          </a:p>
        </p:txBody>
      </p:sp>
      <p:sp>
        <p:nvSpPr>
          <p:cNvPr id="3" name="内容占位符 2"/>
          <p:cNvSpPr>
            <a:spLocks noGrp="1"/>
          </p:cNvSpPr>
          <p:nvPr>
            <p:ph idx="1"/>
          </p:nvPr>
        </p:nvSpPr>
        <p:spPr>
          <a:xfrm>
            <a:off x="1143000" y="1133341"/>
            <a:ext cx="9872871" cy="4962659"/>
          </a:xfrm>
        </p:spPr>
        <p:txBody>
          <a:bodyPr/>
          <a:lstStyle/>
          <a:p>
            <a:pPr marL="45720" indent="0">
              <a:buNone/>
            </a:pPr>
            <a:r>
              <a:rPr lang="en-US" altLang="zh-CN" dirty="0" smtClean="0"/>
              <a:t>	</a:t>
            </a:r>
            <a:r>
              <a:rPr lang="en-US" altLang="zh-CN" sz="2800" dirty="0" smtClean="0"/>
              <a:t>Oracle </a:t>
            </a:r>
            <a:r>
              <a:rPr lang="en-US" altLang="zh-CN" sz="2800" dirty="0"/>
              <a:t>12C</a:t>
            </a:r>
            <a:r>
              <a:rPr lang="zh-CN" altLang="en-US" sz="2800" dirty="0"/>
              <a:t>引入了</a:t>
            </a:r>
            <a:r>
              <a:rPr lang="en-US" altLang="zh-CN" sz="2800" dirty="0"/>
              <a:t>CDB</a:t>
            </a:r>
            <a:r>
              <a:rPr lang="zh-CN" altLang="en-US" sz="2800" dirty="0"/>
              <a:t>与</a:t>
            </a:r>
            <a:r>
              <a:rPr lang="en-US" altLang="zh-CN" sz="2800" dirty="0"/>
              <a:t>PDB</a:t>
            </a:r>
            <a:r>
              <a:rPr lang="zh-CN" altLang="en-US" sz="2800" dirty="0"/>
              <a:t>的新特性</a:t>
            </a:r>
            <a:r>
              <a:rPr lang="zh-CN" altLang="en-US" sz="2800" dirty="0" smtClean="0"/>
              <a:t>，</a:t>
            </a:r>
            <a:r>
              <a:rPr lang="zh-CN" altLang="en-US" sz="2800" dirty="0"/>
              <a:t>也就是</a:t>
            </a:r>
            <a:r>
              <a:rPr lang="zh-CN" altLang="en-US" sz="2800" dirty="0" smtClean="0"/>
              <a:t>多</a:t>
            </a:r>
            <a:r>
              <a:rPr lang="zh-CN" altLang="en-US" sz="2800" dirty="0"/>
              <a:t>租用户环境（</a:t>
            </a:r>
            <a:r>
              <a:rPr lang="en-US" altLang="zh-CN" sz="2800" dirty="0"/>
              <a:t>Multitenant Environment</a:t>
            </a:r>
            <a:r>
              <a:rPr lang="zh-CN" altLang="en-US" sz="2800" dirty="0"/>
              <a:t>）中</a:t>
            </a:r>
            <a:r>
              <a:rPr lang="zh-CN" altLang="en-US" sz="2800" dirty="0" smtClean="0"/>
              <a:t>，该特性允许</a:t>
            </a:r>
            <a:r>
              <a:rPr lang="zh-CN" altLang="en-US" sz="2800" dirty="0"/>
              <a:t>一</a:t>
            </a:r>
            <a:r>
              <a:rPr lang="zh-CN" altLang="en-US" sz="2800" dirty="0" smtClean="0"/>
              <a:t>个数据</a:t>
            </a:r>
            <a:r>
              <a:rPr lang="zh-CN" altLang="en-US" sz="2800" dirty="0"/>
              <a:t>库容器（</a:t>
            </a:r>
            <a:r>
              <a:rPr lang="en-US" altLang="zh-CN" sz="2800" dirty="0"/>
              <a:t>CDB</a:t>
            </a:r>
            <a:r>
              <a:rPr lang="zh-CN" altLang="en-US" sz="2800" dirty="0"/>
              <a:t>）承载多个可插拔数据库（</a:t>
            </a:r>
            <a:r>
              <a:rPr lang="en-US" altLang="zh-CN" sz="2800" dirty="0"/>
              <a:t>PDB</a:t>
            </a:r>
            <a:r>
              <a:rPr lang="zh-CN" altLang="en-US" sz="2800" dirty="0"/>
              <a:t>）</a:t>
            </a:r>
            <a:r>
              <a:rPr lang="zh-CN" altLang="en-US" sz="2800" dirty="0" smtClean="0"/>
              <a:t>。</a:t>
            </a:r>
            <a:endParaRPr lang="en-US" altLang="zh-CN" sz="2800" dirty="0" smtClean="0"/>
          </a:p>
          <a:p>
            <a:pPr marL="45720" indent="0">
              <a:buNone/>
            </a:pPr>
            <a:endParaRPr lang="zh-CN" altLang="en-US" sz="28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351" y="2419643"/>
            <a:ext cx="7960499" cy="3676357"/>
          </a:xfrm>
          <a:prstGeom prst="rect">
            <a:avLst/>
          </a:prstGeom>
        </p:spPr>
      </p:pic>
      <p:sp>
        <p:nvSpPr>
          <p:cNvPr id="6" name="文本框 5"/>
          <p:cNvSpPr txBox="1"/>
          <p:nvPr/>
        </p:nvSpPr>
        <p:spPr>
          <a:xfrm>
            <a:off x="9291198" y="3242158"/>
            <a:ext cx="1534325" cy="2031325"/>
          </a:xfrm>
          <a:prstGeom prst="rect">
            <a:avLst/>
          </a:prstGeom>
          <a:noFill/>
        </p:spPr>
        <p:txBody>
          <a:bodyPr wrap="square" rtlCol="0">
            <a:spAutoFit/>
          </a:bodyPr>
          <a:lstStyle/>
          <a:p>
            <a:r>
              <a:rPr lang="en-US" altLang="zh-CN" dirty="0" smtClean="0"/>
              <a:t>ROOT</a:t>
            </a:r>
            <a:r>
              <a:rPr lang="zh-CN" altLang="en-US" dirty="0" smtClean="0"/>
              <a:t>组件</a:t>
            </a:r>
            <a:endParaRPr lang="en-US" altLang="zh-CN" dirty="0" smtClean="0"/>
          </a:p>
          <a:p>
            <a:endParaRPr lang="en-US" altLang="zh-CN" dirty="0" smtClean="0"/>
          </a:p>
          <a:p>
            <a:endParaRPr lang="en-US" altLang="zh-CN" dirty="0"/>
          </a:p>
          <a:p>
            <a:r>
              <a:rPr lang="en-US" altLang="zh-CN" dirty="0" smtClean="0"/>
              <a:t>SEED</a:t>
            </a:r>
            <a:r>
              <a:rPr lang="zh-CN" altLang="en-US" dirty="0" smtClean="0"/>
              <a:t>组件</a:t>
            </a:r>
            <a:endParaRPr lang="en-US" altLang="zh-CN" dirty="0" smtClean="0"/>
          </a:p>
          <a:p>
            <a:endParaRPr lang="en-US" altLang="zh-CN" dirty="0"/>
          </a:p>
          <a:p>
            <a:endParaRPr lang="en-US" altLang="zh-CN" dirty="0" smtClean="0"/>
          </a:p>
          <a:p>
            <a:r>
              <a:rPr lang="zh-CN" altLang="en-US" dirty="0" smtClean="0"/>
              <a:t>多</a:t>
            </a:r>
            <a:r>
              <a:rPr lang="zh-CN" altLang="en-US" dirty="0"/>
              <a:t>个</a:t>
            </a:r>
            <a:r>
              <a:rPr lang="en-US" altLang="zh-CN" dirty="0" smtClean="0"/>
              <a:t>PDBs</a:t>
            </a:r>
            <a:endParaRPr lang="zh-CN" altLang="en-US" dirty="0"/>
          </a:p>
        </p:txBody>
      </p:sp>
    </p:spTree>
    <p:extLst>
      <p:ext uri="{BB962C8B-B14F-4D97-AF65-F5344CB8AC3E}">
        <p14:creationId xmlns:p14="http://schemas.microsoft.com/office/powerpoint/2010/main" val="2630212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600"/>
            <a:ext cx="9875520" cy="485104"/>
          </a:xfrm>
        </p:spPr>
        <p:txBody>
          <a:bodyPr>
            <a:noAutofit/>
          </a:bodyPr>
          <a:lstStyle/>
          <a:p>
            <a:r>
              <a:rPr lang="zh-CN" altLang="en-US" sz="2800" b="1" dirty="0" smtClean="0">
                <a:latin typeface="+mj-ea"/>
              </a:rPr>
              <a:t>（</a:t>
            </a:r>
            <a:r>
              <a:rPr lang="en-US" altLang="zh-CN" sz="2800" b="1" dirty="0" smtClean="0">
                <a:latin typeface="+mj-ea"/>
              </a:rPr>
              <a:t>2</a:t>
            </a:r>
            <a:r>
              <a:rPr lang="zh-CN" altLang="en-US" sz="2800" b="1" dirty="0" smtClean="0">
                <a:latin typeface="+mj-ea"/>
              </a:rPr>
              <a:t>）</a:t>
            </a:r>
            <a:r>
              <a:rPr lang="zh-CN" altLang="en-US" sz="2800" b="1" dirty="0"/>
              <a:t>字符长度大小上限 </a:t>
            </a:r>
            <a:r>
              <a:rPr lang="en-US" altLang="zh-CN" sz="2800" b="1" dirty="0"/>
              <a:t>(32K)</a:t>
            </a:r>
            <a:endParaRPr lang="zh-CN" altLang="en-US" sz="2800" b="1" dirty="0"/>
          </a:p>
        </p:txBody>
      </p:sp>
      <p:sp>
        <p:nvSpPr>
          <p:cNvPr id="3" name="内容占位符 2"/>
          <p:cNvSpPr>
            <a:spLocks noGrp="1"/>
          </p:cNvSpPr>
          <p:nvPr>
            <p:ph idx="1"/>
          </p:nvPr>
        </p:nvSpPr>
        <p:spPr>
          <a:xfrm>
            <a:off x="1143000" y="1210614"/>
            <a:ext cx="9872871" cy="4885386"/>
          </a:xfrm>
        </p:spPr>
        <p:txBody>
          <a:bodyPr/>
          <a:lstStyle/>
          <a:p>
            <a:pPr marL="274320" lvl="1" indent="0">
              <a:lnSpc>
                <a:spcPct val="150000"/>
              </a:lnSpc>
              <a:buNone/>
            </a:pPr>
            <a:r>
              <a:rPr lang="en-US" altLang="zh-CN" dirty="0" smtClean="0"/>
              <a:t>	</a:t>
            </a:r>
            <a:r>
              <a:rPr lang="zh-CN" altLang="en-US" sz="2800" dirty="0" smtClean="0"/>
              <a:t>在</a:t>
            </a:r>
            <a:r>
              <a:rPr lang="en-US" altLang="zh-CN" dirty="0" smtClean="0"/>
              <a:t>Oracle </a:t>
            </a:r>
            <a:r>
              <a:rPr lang="en-US" altLang="zh-CN" dirty="0"/>
              <a:t>12C</a:t>
            </a:r>
            <a:r>
              <a:rPr lang="zh-CN" altLang="en-US" sz="2600" dirty="0" smtClean="0">
                <a:latin typeface="+mn-ea"/>
              </a:rPr>
              <a:t>中</a:t>
            </a:r>
            <a:r>
              <a:rPr lang="zh-CN" altLang="en-US" sz="2600" dirty="0">
                <a:latin typeface="+mn-ea"/>
              </a:rPr>
              <a:t>的</a:t>
            </a:r>
            <a:r>
              <a:rPr lang="en-US" altLang="zh-CN" sz="2600" dirty="0">
                <a:latin typeface="+mn-ea"/>
              </a:rPr>
              <a:t>varchar2</a:t>
            </a:r>
            <a:r>
              <a:rPr lang="zh-CN" altLang="en-US" sz="2600" dirty="0">
                <a:latin typeface="+mn-ea"/>
              </a:rPr>
              <a:t>类型最大可以支持</a:t>
            </a:r>
            <a:r>
              <a:rPr lang="zh-CN" altLang="en-US" sz="2600" dirty="0" smtClean="0">
                <a:latin typeface="+mn-ea"/>
              </a:rPr>
              <a:t>到</a:t>
            </a:r>
            <a:r>
              <a:rPr lang="en-US" altLang="zh-CN" sz="2600" dirty="0" smtClean="0">
                <a:latin typeface="+mn-ea"/>
              </a:rPr>
              <a:t>32k,</a:t>
            </a:r>
            <a:r>
              <a:rPr lang="zh-CN" altLang="en-US" sz="2600" dirty="0" smtClean="0">
                <a:latin typeface="+mn-ea"/>
              </a:rPr>
              <a:t>但是</a:t>
            </a:r>
            <a:r>
              <a:rPr lang="zh-CN" altLang="en-US" sz="2600" dirty="0">
                <a:latin typeface="+mn-ea"/>
              </a:rPr>
              <a:t>默认</a:t>
            </a:r>
            <a:r>
              <a:rPr lang="zh-CN" altLang="en-US" sz="2600" dirty="0" smtClean="0">
                <a:latin typeface="+mn-ea"/>
              </a:rPr>
              <a:t>是不启用</a:t>
            </a:r>
            <a:r>
              <a:rPr lang="en-US" altLang="zh-CN" sz="2600" dirty="0" smtClean="0">
                <a:latin typeface="+mn-ea"/>
              </a:rPr>
              <a:t>32k</a:t>
            </a:r>
            <a:r>
              <a:rPr lang="zh-CN" altLang="en-US" sz="2600" dirty="0" smtClean="0">
                <a:latin typeface="+mn-ea"/>
              </a:rPr>
              <a:t>支持</a:t>
            </a:r>
            <a:r>
              <a:rPr lang="zh-CN" altLang="en-US" sz="2600" dirty="0">
                <a:latin typeface="+mn-ea"/>
              </a:rPr>
              <a:t>的</a:t>
            </a:r>
            <a:r>
              <a:rPr lang="en-US" altLang="zh-CN" sz="2600" dirty="0" smtClean="0">
                <a:latin typeface="+mn-ea"/>
              </a:rPr>
              <a:t>,</a:t>
            </a:r>
            <a:r>
              <a:rPr lang="zh-CN" altLang="en-US" sz="2600" dirty="0" smtClean="0">
                <a:latin typeface="+mn-ea"/>
              </a:rPr>
              <a:t>字符长度大小由参数</a:t>
            </a:r>
            <a:r>
              <a:rPr lang="en-US" altLang="zh-CN" sz="2600" dirty="0" err="1" smtClean="0">
                <a:latin typeface="+mn-ea"/>
              </a:rPr>
              <a:t>max_string_size</a:t>
            </a:r>
            <a:r>
              <a:rPr lang="zh-CN" altLang="en-US" sz="2600" dirty="0" smtClean="0">
                <a:latin typeface="+mn-ea"/>
              </a:rPr>
              <a:t>来进行控制</a:t>
            </a:r>
            <a:r>
              <a:rPr lang="en-US" altLang="zh-CN" sz="2600" dirty="0" smtClean="0">
                <a:latin typeface="+mn-ea"/>
              </a:rPr>
              <a:t>,</a:t>
            </a:r>
            <a:r>
              <a:rPr lang="zh-CN" altLang="en-US" sz="2600" dirty="0" smtClean="0">
                <a:latin typeface="+mn-ea"/>
              </a:rPr>
              <a:t>默认的</a:t>
            </a:r>
            <a:r>
              <a:rPr lang="zh-CN" altLang="en-US" sz="2600" dirty="0">
                <a:latin typeface="+mn-ea"/>
              </a:rPr>
              <a:t>值为</a:t>
            </a:r>
            <a:r>
              <a:rPr lang="en-US" altLang="zh-CN" sz="2600" dirty="0">
                <a:latin typeface="+mn-ea"/>
              </a:rPr>
              <a:t>standard</a:t>
            </a:r>
            <a:r>
              <a:rPr lang="zh-CN" altLang="en-US" sz="2600" dirty="0">
                <a:latin typeface="+mn-ea"/>
              </a:rPr>
              <a:t>。如果要支持到</a:t>
            </a:r>
            <a:r>
              <a:rPr lang="en-US" altLang="zh-CN" sz="2600" dirty="0">
                <a:latin typeface="+mn-ea"/>
              </a:rPr>
              <a:t>32K,</a:t>
            </a:r>
            <a:r>
              <a:rPr lang="zh-CN" altLang="en-US" sz="2600" dirty="0">
                <a:latin typeface="+mn-ea"/>
              </a:rPr>
              <a:t>需要更改为</a:t>
            </a:r>
            <a:r>
              <a:rPr lang="en-US" altLang="zh-CN" sz="2600" dirty="0">
                <a:latin typeface="+mn-ea"/>
              </a:rPr>
              <a:t>extended</a:t>
            </a:r>
            <a:r>
              <a:rPr lang="en-US" altLang="zh-CN" sz="2600" dirty="0" smtClean="0">
                <a:latin typeface="+mn-ea"/>
              </a:rPr>
              <a: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949" y="3335495"/>
            <a:ext cx="9361709" cy="2047874"/>
          </a:xfrm>
          <a:prstGeom prst="rect">
            <a:avLst/>
          </a:prstGeom>
        </p:spPr>
      </p:pic>
    </p:spTree>
    <p:extLst>
      <p:ext uri="{BB962C8B-B14F-4D97-AF65-F5344CB8AC3E}">
        <p14:creationId xmlns:p14="http://schemas.microsoft.com/office/powerpoint/2010/main" val="1527122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600"/>
            <a:ext cx="9875520" cy="575256"/>
          </a:xfrm>
        </p:spPr>
        <p:txBody>
          <a:bodyPr>
            <a:normAutofit/>
          </a:bodyPr>
          <a:lstStyle/>
          <a:p>
            <a:r>
              <a:rPr lang="zh-CN" altLang="en-US" sz="2800" b="1" dirty="0">
                <a:latin typeface="+mj-ea"/>
              </a:rPr>
              <a:t>（</a:t>
            </a:r>
            <a:r>
              <a:rPr lang="en-US" altLang="zh-CN" sz="2800" b="1" dirty="0">
                <a:latin typeface="+mj-ea"/>
              </a:rPr>
              <a:t>2</a:t>
            </a:r>
            <a:r>
              <a:rPr lang="zh-CN" altLang="en-US" sz="2800" b="1" dirty="0">
                <a:latin typeface="+mj-ea"/>
              </a:rPr>
              <a:t>）字符长度大小上限 </a:t>
            </a:r>
            <a:r>
              <a:rPr lang="en-US" altLang="zh-CN" sz="2800" b="1" dirty="0">
                <a:latin typeface="+mj-ea"/>
              </a:rPr>
              <a:t>(32K)</a:t>
            </a:r>
            <a:endParaRPr lang="zh-CN" altLang="en-US" sz="2800" b="1" dirty="0">
              <a:latin typeface="+mj-ea"/>
            </a:endParaRPr>
          </a:p>
        </p:txBody>
      </p:sp>
      <p:sp>
        <p:nvSpPr>
          <p:cNvPr id="3" name="内容占位符 2"/>
          <p:cNvSpPr>
            <a:spLocks noGrp="1"/>
          </p:cNvSpPr>
          <p:nvPr>
            <p:ph idx="1"/>
          </p:nvPr>
        </p:nvSpPr>
        <p:spPr>
          <a:xfrm>
            <a:off x="1143000" y="1184856"/>
            <a:ext cx="9872871" cy="4911144"/>
          </a:xfrm>
        </p:spPr>
        <p:txBody>
          <a:bodyPr>
            <a:normAutofit/>
          </a:bodyPr>
          <a:lstStyle/>
          <a:p>
            <a:pPr marL="45720" indent="0">
              <a:buNone/>
            </a:pPr>
            <a:r>
              <a:rPr lang="en-US" altLang="zh-CN" dirty="0" smtClean="0"/>
              <a:t>	</a:t>
            </a:r>
            <a:r>
              <a:rPr lang="zh-CN" altLang="en-US" dirty="0" smtClean="0"/>
              <a:t>启用</a:t>
            </a:r>
            <a:r>
              <a:rPr lang="en-US" altLang="zh-CN" dirty="0" smtClean="0"/>
              <a:t>12C 32k</a:t>
            </a:r>
            <a:r>
              <a:rPr lang="zh-CN" altLang="en-US" dirty="0" smtClean="0"/>
              <a:t>新特性步骤：</a:t>
            </a:r>
            <a:endParaRPr lang="en-US" altLang="zh-CN" dirty="0" smtClean="0"/>
          </a:p>
          <a:p>
            <a:pPr marL="45720" indent="0">
              <a:buNone/>
            </a:pPr>
            <a:r>
              <a:rPr lang="en-US" altLang="zh-CN" dirty="0" smtClean="0"/>
              <a:t>	SQL&gt; show parameter </a:t>
            </a:r>
            <a:r>
              <a:rPr lang="en-US" altLang="zh-CN" dirty="0" err="1" smtClean="0"/>
              <a:t>max_string_size</a:t>
            </a:r>
            <a:r>
              <a:rPr lang="en-US" altLang="zh-CN" dirty="0" smtClean="0"/>
              <a:t>;</a:t>
            </a:r>
          </a:p>
          <a:p>
            <a:pPr marL="45720" indent="0">
              <a:buNone/>
            </a:pPr>
            <a:r>
              <a:rPr lang="en-US" altLang="zh-CN" dirty="0" smtClean="0"/>
              <a:t>	SQL&gt; shutdown immediate;</a:t>
            </a:r>
          </a:p>
          <a:p>
            <a:pPr marL="45720" indent="0">
              <a:buNone/>
            </a:pPr>
            <a:r>
              <a:rPr lang="en-US" altLang="zh-CN" dirty="0" smtClean="0"/>
              <a:t>	SQL&gt; startup upgrade;</a:t>
            </a:r>
          </a:p>
          <a:p>
            <a:pPr marL="45720" indent="0">
              <a:buNone/>
            </a:pPr>
            <a:r>
              <a:rPr lang="en-US" altLang="zh-CN" dirty="0" smtClean="0"/>
              <a:t>	SQL</a:t>
            </a:r>
            <a:r>
              <a:rPr lang="en-US" altLang="zh-CN" dirty="0"/>
              <a:t>&gt; alter system set </a:t>
            </a:r>
            <a:r>
              <a:rPr lang="en-US" altLang="zh-CN" dirty="0" err="1"/>
              <a:t>max_string_size</a:t>
            </a:r>
            <a:r>
              <a:rPr lang="en-US" altLang="zh-CN" dirty="0"/>
              <a:t>=extended</a:t>
            </a:r>
            <a:r>
              <a:rPr lang="en-US" altLang="zh-CN" dirty="0" smtClean="0"/>
              <a:t>;</a:t>
            </a:r>
          </a:p>
          <a:p>
            <a:pPr marL="45720" indent="0">
              <a:buNone/>
            </a:pPr>
            <a:r>
              <a:rPr lang="en-US" altLang="zh-CN" dirty="0" smtClean="0"/>
              <a:t>	SQL&gt; @?/</a:t>
            </a:r>
            <a:r>
              <a:rPr lang="en-US" altLang="zh-CN" dirty="0" err="1" smtClean="0"/>
              <a:t>rdbms</a:t>
            </a:r>
            <a:r>
              <a:rPr lang="en-US" altLang="zh-CN" dirty="0" smtClean="0"/>
              <a:t>/admin/utl32k.sql;</a:t>
            </a:r>
          </a:p>
          <a:p>
            <a:pPr marL="45720" indent="0">
              <a:buNone/>
            </a:pPr>
            <a:endParaRPr lang="en-US" altLang="zh-CN" dirty="0" smtClean="0"/>
          </a:p>
          <a:p>
            <a:pPr marL="45720" indent="0">
              <a:buNone/>
            </a:pPr>
            <a:r>
              <a:rPr lang="en-US" altLang="zh-CN" dirty="0" smtClean="0"/>
              <a:t>	</a:t>
            </a:r>
            <a:r>
              <a:rPr lang="zh-CN" altLang="en-US" dirty="0" smtClean="0"/>
              <a:t>执行后，重新启动</a:t>
            </a:r>
            <a:r>
              <a:rPr lang="en-US" altLang="zh-CN" dirty="0" smtClean="0"/>
              <a:t>DB</a:t>
            </a:r>
            <a:r>
              <a:rPr lang="zh-CN" altLang="en-US" dirty="0" smtClean="0"/>
              <a:t>生效：</a:t>
            </a:r>
            <a:endParaRPr lang="en-US" altLang="zh-CN" dirty="0" smtClean="0"/>
          </a:p>
          <a:p>
            <a:pPr marL="45720" indent="0">
              <a:buNone/>
            </a:pPr>
            <a:r>
              <a:rPr lang="en-US" altLang="zh-CN" dirty="0" smtClean="0"/>
              <a:t>	SQL</a:t>
            </a:r>
            <a:r>
              <a:rPr lang="en-US" altLang="zh-CN" dirty="0"/>
              <a:t>&gt; show parameter </a:t>
            </a:r>
            <a:r>
              <a:rPr lang="en-US" altLang="zh-CN" dirty="0" err="1"/>
              <a:t>max_string_size</a:t>
            </a:r>
            <a:r>
              <a:rPr lang="en-US" altLang="zh-CN" dirty="0"/>
              <a:t>;</a:t>
            </a:r>
          </a:p>
          <a:p>
            <a:pPr marL="45720" indent="0">
              <a:buNone/>
            </a:pPr>
            <a:r>
              <a:rPr lang="en-US" altLang="zh-CN" dirty="0" smtClean="0"/>
              <a:t>	SQL&gt; create table t(x varchar2(32767));</a:t>
            </a:r>
          </a:p>
          <a:p>
            <a:pPr marL="45720" indent="0">
              <a:buNone/>
            </a:pPr>
            <a:endParaRPr lang="zh-CN" altLang="en-US" dirty="0"/>
          </a:p>
        </p:txBody>
      </p:sp>
    </p:spTree>
    <p:extLst>
      <p:ext uri="{BB962C8B-B14F-4D97-AF65-F5344CB8AC3E}">
        <p14:creationId xmlns:p14="http://schemas.microsoft.com/office/powerpoint/2010/main" val="3159015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99" y="643945"/>
            <a:ext cx="9082826" cy="540912"/>
          </a:xfrm>
        </p:spPr>
        <p:txBody>
          <a:bodyPr/>
          <a:lstStyle/>
          <a:p>
            <a:r>
              <a:rPr lang="zh-CN" altLang="en-US" sz="2800" b="1" dirty="0" smtClean="0"/>
              <a:t>（</a:t>
            </a:r>
            <a:r>
              <a:rPr lang="en-US" altLang="zh-CN" sz="2800" b="1" dirty="0" smtClean="0"/>
              <a:t>3</a:t>
            </a:r>
            <a:r>
              <a:rPr lang="zh-CN" altLang="en-US" sz="2800" b="1" dirty="0" smtClean="0"/>
              <a:t>）简单</a:t>
            </a:r>
            <a:r>
              <a:rPr lang="zh-CN" altLang="en-US" sz="2800" b="1" dirty="0"/>
              <a:t>易用的</a:t>
            </a:r>
            <a:r>
              <a:rPr lang="en-US" altLang="zh-CN" sz="2800" b="1" dirty="0"/>
              <a:t>Top—N</a:t>
            </a:r>
            <a:r>
              <a:rPr lang="zh-CN" altLang="en-US" sz="2800" b="1" dirty="0" smtClean="0"/>
              <a:t>查询</a:t>
            </a:r>
          </a:p>
        </p:txBody>
      </p:sp>
      <p:sp>
        <p:nvSpPr>
          <p:cNvPr id="3" name="内容占位符 2"/>
          <p:cNvSpPr>
            <a:spLocks noGrp="1"/>
          </p:cNvSpPr>
          <p:nvPr>
            <p:ph idx="1"/>
          </p:nvPr>
        </p:nvSpPr>
        <p:spPr>
          <a:xfrm>
            <a:off x="8100811" y="1455313"/>
            <a:ext cx="2963428" cy="4396847"/>
          </a:xfrm>
        </p:spPr>
        <p:txBody>
          <a:bodyPr>
            <a:normAutofit/>
          </a:bodyPr>
          <a:lstStyle/>
          <a:p>
            <a:pPr marL="45720" indent="0" algn="ctr">
              <a:buNone/>
            </a:pPr>
            <a:r>
              <a:rPr lang="zh-CN" altLang="en-US" sz="2400" dirty="0" smtClean="0"/>
              <a:t>分页查询结果</a:t>
            </a:r>
            <a:endParaRPr lang="en-US" altLang="zh-CN" sz="2400" dirty="0" smtClean="0"/>
          </a:p>
          <a:p>
            <a:pPr marL="45720" indent="0" algn="ctr">
              <a:buNone/>
            </a:pPr>
            <a:endParaRPr lang="zh-CN" altLang="en-US" sz="2400" dirty="0"/>
          </a:p>
        </p:txBody>
      </p:sp>
      <p:sp>
        <p:nvSpPr>
          <p:cNvPr id="4" name="文本占位符 3"/>
          <p:cNvSpPr>
            <a:spLocks noGrp="1"/>
          </p:cNvSpPr>
          <p:nvPr>
            <p:ph type="body" sz="half" idx="2"/>
          </p:nvPr>
        </p:nvSpPr>
        <p:spPr>
          <a:xfrm>
            <a:off x="1143000" y="1455315"/>
            <a:ext cx="6313868" cy="4396846"/>
          </a:xfrm>
        </p:spPr>
        <p:txBody>
          <a:bodyPr/>
          <a:lstStyle/>
          <a:p>
            <a:r>
              <a:rPr lang="zh-CN" altLang="en-US" sz="2000" b="1" dirty="0" smtClean="0">
                <a:latin typeface="+mn-ea"/>
              </a:rPr>
              <a:t>传统方式：</a:t>
            </a:r>
            <a:endParaRPr lang="en-US" altLang="zh-CN" sz="2000" b="1" dirty="0" smtClean="0">
              <a:latin typeface="+mn-ea"/>
            </a:endParaRPr>
          </a:p>
          <a:p>
            <a:r>
              <a:rPr lang="en-US" altLang="zh-CN" sz="2000" b="1" dirty="0" smtClean="0"/>
              <a:t>SQL&gt; select id from (</a:t>
            </a:r>
          </a:p>
          <a:p>
            <a:r>
              <a:rPr lang="en-US" altLang="zh-CN" sz="2000" b="1" dirty="0"/>
              <a:t>	</a:t>
            </a:r>
            <a:r>
              <a:rPr lang="en-US" altLang="zh-CN" sz="2000" b="1" dirty="0" smtClean="0"/>
              <a:t>select </a:t>
            </a:r>
            <a:r>
              <a:rPr lang="en-US" altLang="zh-CN" sz="2000" b="1" dirty="0" err="1" smtClean="0"/>
              <a:t>id,rownum</a:t>
            </a:r>
            <a:r>
              <a:rPr lang="en-US" altLang="zh-CN" sz="2000" b="1" dirty="0" smtClean="0"/>
              <a:t> as </a:t>
            </a:r>
            <a:r>
              <a:rPr lang="en-US" altLang="zh-CN" sz="2000" b="1" dirty="0" err="1" smtClean="0"/>
              <a:t>rn</a:t>
            </a:r>
            <a:r>
              <a:rPr lang="en-US" altLang="zh-CN" sz="2000" b="1" dirty="0" smtClean="0"/>
              <a:t> from (</a:t>
            </a:r>
          </a:p>
          <a:p>
            <a:r>
              <a:rPr lang="en-US" altLang="zh-CN" sz="2000" b="1" dirty="0"/>
              <a:t>		</a:t>
            </a:r>
            <a:r>
              <a:rPr lang="en-US" altLang="zh-CN" sz="2000" b="1" dirty="0" smtClean="0"/>
              <a:t>(select * from t) where </a:t>
            </a:r>
            <a:r>
              <a:rPr lang="en-US" altLang="zh-CN" sz="2000" b="1" dirty="0" err="1" smtClean="0"/>
              <a:t>rownum</a:t>
            </a:r>
            <a:r>
              <a:rPr lang="en-US" altLang="zh-CN" sz="2000" b="1" dirty="0" smtClean="0"/>
              <a:t>&lt;=10)</a:t>
            </a:r>
          </a:p>
          <a:p>
            <a:r>
              <a:rPr lang="en-US" altLang="zh-CN" sz="2000" b="1" dirty="0"/>
              <a:t>	</a:t>
            </a:r>
            <a:r>
              <a:rPr lang="en-US" altLang="zh-CN" sz="2000" b="1" dirty="0" smtClean="0"/>
              <a:t>		where </a:t>
            </a:r>
            <a:r>
              <a:rPr lang="en-US" altLang="zh-CN" sz="2000" b="1" dirty="0" err="1" smtClean="0"/>
              <a:t>rn</a:t>
            </a:r>
            <a:r>
              <a:rPr lang="en-US" altLang="zh-CN" sz="2000" b="1" dirty="0" smtClean="0"/>
              <a:t>&gt;=6;</a:t>
            </a:r>
          </a:p>
          <a:p>
            <a:r>
              <a:rPr lang="zh-CN" altLang="en-US" sz="2000" b="1" dirty="0" smtClean="0"/>
              <a:t>新增方式：</a:t>
            </a:r>
            <a:endParaRPr lang="en-US" altLang="zh-CN" sz="2000" b="1" dirty="0" smtClean="0"/>
          </a:p>
          <a:p>
            <a:r>
              <a:rPr lang="en-US" altLang="zh-CN" sz="2000" b="1" dirty="0" smtClean="0"/>
              <a:t>SQL&gt; select id from t</a:t>
            </a:r>
          </a:p>
          <a:p>
            <a:r>
              <a:rPr lang="en-US" altLang="zh-CN" sz="2000" b="1" dirty="0"/>
              <a:t>	</a:t>
            </a:r>
            <a:r>
              <a:rPr lang="en-US" altLang="zh-CN" sz="2000" b="1" dirty="0" smtClean="0"/>
              <a:t>offset 5 rows fetch next 5 rows only;</a:t>
            </a:r>
            <a:endParaRPr lang="zh-CN" altLang="en-US" sz="2000" b="1" dirty="0"/>
          </a:p>
        </p:txBody>
      </p:sp>
      <p:pic>
        <p:nvPicPr>
          <p:cNvPr id="6" name="图片 5"/>
          <p:cNvPicPr>
            <a:picLocks noChangeAspect="1"/>
          </p:cNvPicPr>
          <p:nvPr/>
        </p:nvPicPr>
        <p:blipFill>
          <a:blip r:embed="rId2"/>
          <a:stretch>
            <a:fillRect/>
          </a:stretch>
        </p:blipFill>
        <p:spPr>
          <a:xfrm>
            <a:off x="8100811" y="2340026"/>
            <a:ext cx="2963428" cy="2628847"/>
          </a:xfrm>
          <a:prstGeom prst="rect">
            <a:avLst/>
          </a:prstGeom>
        </p:spPr>
      </p:pic>
    </p:spTree>
    <p:extLst>
      <p:ext uri="{BB962C8B-B14F-4D97-AF65-F5344CB8AC3E}">
        <p14:creationId xmlns:p14="http://schemas.microsoft.com/office/powerpoint/2010/main" val="87770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609600"/>
            <a:ext cx="9875520" cy="678287"/>
          </a:xfrm>
        </p:spPr>
        <p:txBody>
          <a:bodyPr>
            <a:normAutofit/>
          </a:bodyPr>
          <a:lstStyle/>
          <a:p>
            <a:r>
              <a:rPr lang="zh-CN" altLang="en-US" sz="2800" b="1" dirty="0" smtClean="0">
                <a:latin typeface="+mj-ea"/>
              </a:rPr>
              <a:t>（</a:t>
            </a:r>
            <a:r>
              <a:rPr lang="en-US" altLang="zh-CN" sz="2800" b="1" dirty="0" smtClean="0">
                <a:latin typeface="+mj-ea"/>
              </a:rPr>
              <a:t>1</a:t>
            </a:r>
            <a:r>
              <a:rPr lang="zh-CN" altLang="en-US" sz="2800" b="1" dirty="0" smtClean="0">
                <a:latin typeface="+mj-ea"/>
              </a:rPr>
              <a:t>）</a:t>
            </a:r>
            <a:r>
              <a:rPr lang="zh-CN" altLang="en-US" sz="2800" dirty="0"/>
              <a:t>数据泵</a:t>
            </a:r>
            <a:r>
              <a:rPr lang="en-US" altLang="zh-CN" sz="2800" dirty="0"/>
              <a:t>——</a:t>
            </a:r>
            <a:r>
              <a:rPr lang="en-US" altLang="zh-CN" sz="2800" dirty="0" err="1"/>
              <a:t>expdp</a:t>
            </a:r>
            <a:r>
              <a:rPr lang="en-US" altLang="zh-CN" sz="2800" dirty="0"/>
              <a:t> / </a:t>
            </a:r>
            <a:r>
              <a:rPr lang="en-US" altLang="zh-CN" sz="2800" dirty="0" err="1"/>
              <a:t>impdp</a:t>
            </a:r>
            <a:endParaRPr lang="zh-CN" altLang="en-US" sz="2800" dirty="0"/>
          </a:p>
        </p:txBody>
      </p:sp>
      <p:sp>
        <p:nvSpPr>
          <p:cNvPr id="3" name="内容占位符 2"/>
          <p:cNvSpPr>
            <a:spLocks noGrp="1"/>
          </p:cNvSpPr>
          <p:nvPr>
            <p:ph idx="1"/>
          </p:nvPr>
        </p:nvSpPr>
        <p:spPr>
          <a:xfrm>
            <a:off x="1143000" y="1287887"/>
            <a:ext cx="9872871" cy="4808113"/>
          </a:xfrm>
        </p:spPr>
        <p:txBody>
          <a:bodyPr/>
          <a:lstStyle/>
          <a:p>
            <a:pPr marL="45720" indent="0">
              <a:lnSpc>
                <a:spcPct val="150000"/>
              </a:lnSpc>
              <a:buNone/>
            </a:pPr>
            <a:r>
              <a:rPr lang="en-US" altLang="zh-CN" dirty="0" smtClean="0"/>
              <a:t>	</a:t>
            </a:r>
            <a:r>
              <a:rPr lang="zh-CN" altLang="en-US" dirty="0" smtClean="0"/>
              <a:t>数据</a:t>
            </a:r>
            <a:r>
              <a:rPr lang="zh-CN" altLang="en-US" dirty="0"/>
              <a:t>泵可以高效备份、复制、保护和传输大量的数据和源数据。在导入和导出过程中可以做到过滤数据和对象，并且能够在全数据库级、方案级、表级和表空间级实现导入导出</a:t>
            </a:r>
            <a:r>
              <a:rPr lang="zh-CN" altLang="en-US" dirty="0" smtClean="0"/>
              <a:t>。</a:t>
            </a:r>
            <a:endParaRPr lang="en-US" altLang="zh-CN" dirty="0" smtClean="0"/>
          </a:p>
          <a:p>
            <a:pPr marL="45720" indent="0">
              <a:lnSpc>
                <a:spcPct val="150000"/>
              </a:lnSpc>
              <a:buNone/>
            </a:pPr>
            <a:r>
              <a:rPr lang="en-US" altLang="zh-CN" dirty="0" err="1" smtClean="0"/>
              <a:t>expdp</a:t>
            </a:r>
            <a:r>
              <a:rPr lang="en-US" altLang="zh-CN" dirty="0" smtClean="0"/>
              <a:t> / </a:t>
            </a:r>
            <a:r>
              <a:rPr lang="en-US" altLang="zh-CN" dirty="0" err="1" smtClean="0"/>
              <a:t>impdp</a:t>
            </a:r>
            <a:r>
              <a:rPr lang="en-US" altLang="zh-CN" dirty="0" smtClean="0"/>
              <a:t> </a:t>
            </a:r>
            <a:r>
              <a:rPr lang="zh-CN" altLang="en-US" dirty="0" smtClean="0"/>
              <a:t>的特点：</a:t>
            </a:r>
            <a:endParaRPr lang="en-US" altLang="zh-CN" dirty="0" smtClean="0"/>
          </a:p>
          <a:p>
            <a:pPr marL="45720" indent="0">
              <a:lnSpc>
                <a:spcPct val="150000"/>
              </a:lnSpc>
              <a:buNone/>
            </a:pPr>
            <a:r>
              <a:rPr lang="en-US" altLang="zh-CN" dirty="0"/>
              <a:t>	</a:t>
            </a:r>
            <a:r>
              <a:rPr lang="en-US" altLang="zh-CN" dirty="0" smtClean="0"/>
              <a:t>1</a:t>
            </a:r>
            <a:r>
              <a:rPr lang="zh-CN" altLang="en-US" dirty="0" smtClean="0"/>
              <a:t>）估算作业大小</a:t>
            </a:r>
            <a:r>
              <a:rPr lang="en-US" altLang="zh-CN" dirty="0" smtClean="0"/>
              <a:t>		4</a:t>
            </a:r>
            <a:r>
              <a:rPr lang="zh-CN" altLang="en-US" dirty="0" smtClean="0"/>
              <a:t>）</a:t>
            </a:r>
            <a:r>
              <a:rPr lang="en-US" altLang="zh-CN" dirty="0" smtClean="0"/>
              <a:t>remap</a:t>
            </a:r>
            <a:r>
              <a:rPr lang="zh-CN" altLang="en-US" dirty="0" smtClean="0"/>
              <a:t>异构复制</a:t>
            </a:r>
            <a:endParaRPr lang="en-US" altLang="zh-CN" dirty="0" smtClean="0"/>
          </a:p>
          <a:p>
            <a:pPr marL="45720" indent="0">
              <a:lnSpc>
                <a:spcPct val="150000"/>
              </a:lnSpc>
              <a:buNone/>
            </a:pPr>
            <a:r>
              <a:rPr lang="en-US" altLang="zh-CN" dirty="0"/>
              <a:t>	</a:t>
            </a:r>
            <a:r>
              <a:rPr lang="en-US" altLang="zh-CN" dirty="0" smtClean="0"/>
              <a:t>2</a:t>
            </a:r>
            <a:r>
              <a:rPr lang="zh-CN" altLang="en-US" dirty="0" smtClean="0"/>
              <a:t>）支持并行压缩</a:t>
            </a:r>
            <a:r>
              <a:rPr lang="en-US" altLang="zh-CN" dirty="0" smtClean="0"/>
              <a:t>		5</a:t>
            </a:r>
            <a:r>
              <a:rPr lang="zh-CN" altLang="en-US" dirty="0" smtClean="0"/>
              <a:t>）支持后台执行</a:t>
            </a:r>
            <a:endParaRPr lang="en-US" altLang="zh-CN" dirty="0" smtClean="0"/>
          </a:p>
          <a:p>
            <a:pPr marL="45720" indent="0">
              <a:lnSpc>
                <a:spcPct val="150000"/>
              </a:lnSpc>
              <a:buNone/>
            </a:pPr>
            <a:r>
              <a:rPr lang="en-US" altLang="zh-CN" dirty="0"/>
              <a:t>	</a:t>
            </a:r>
            <a:r>
              <a:rPr lang="en-US" altLang="zh-CN" dirty="0" smtClean="0"/>
              <a:t>3</a:t>
            </a:r>
            <a:r>
              <a:rPr lang="zh-CN" altLang="en-US" dirty="0" smtClean="0"/>
              <a:t>）导出视图为表（从</a:t>
            </a:r>
            <a:r>
              <a:rPr lang="en-US" altLang="zh-CN" dirty="0" smtClean="0"/>
              <a:t>12C</a:t>
            </a:r>
            <a:r>
              <a:rPr lang="zh-CN" altLang="en-US" dirty="0" smtClean="0"/>
              <a:t>开始支持将视图转变为表）</a:t>
            </a:r>
            <a:endParaRPr lang="zh-CN" altLang="en-US" dirty="0"/>
          </a:p>
        </p:txBody>
      </p:sp>
    </p:spTree>
    <p:extLst>
      <p:ext uri="{BB962C8B-B14F-4D97-AF65-F5344CB8AC3E}">
        <p14:creationId xmlns:p14="http://schemas.microsoft.com/office/powerpoint/2010/main" val="2866223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基础">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TM03457444[[fn=基础]]</Template>
  <TotalTime>1409</TotalTime>
  <Words>246</Words>
  <Application>Microsoft Office PowerPoint</Application>
  <PresentationFormat>宽屏</PresentationFormat>
  <Paragraphs>91</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宋体</vt:lpstr>
      <vt:lpstr>Arial</vt:lpstr>
      <vt:lpstr>Corbel</vt:lpstr>
      <vt:lpstr>基础</vt:lpstr>
      <vt:lpstr>Oracle</vt:lpstr>
      <vt:lpstr>一、12C的新特性  （1）多租用户环境 CDB/PDBs  （2）字符长度大小上限 (32K)  （3）简单易用的Top—N查询 二、数据库的备份  （1）数据泵——expdp / impdp  （2）逻辑备份——导出备份  （3）物理备份——热备与冷备</vt:lpstr>
      <vt:lpstr>（1）多租用户环境——CDB/PDBs</vt:lpstr>
      <vt:lpstr>（1）多租用户环境——CDB/PDBs</vt:lpstr>
      <vt:lpstr>（1）多租用户环境——CDB/PDBs</vt:lpstr>
      <vt:lpstr>（2）字符长度大小上限 (32K)</vt:lpstr>
      <vt:lpstr>（2）字符长度大小上限 (32K)</vt:lpstr>
      <vt:lpstr>（3）简单易用的Top—N查询</vt:lpstr>
      <vt:lpstr>（1）数据泵——expdp / impdp</vt:lpstr>
      <vt:lpstr>（2）逻辑备份——导出备份</vt:lpstr>
      <vt:lpstr>（3）物理备份——热备与冷备      &gt;&gt;物理备份是把实际组成数据库的操作系统文件从一处拷贝到另一处的过程。 </vt:lpstr>
      <vt:lpstr>PowerPoint 演示文稿</vt:lpstr>
      <vt:lpstr>归档模式下的增量备份  将数据库开启归档模式，即可进行自动备份。这样如果数据库出现故障，就可以用某一时间点的冷备份数据文件和归档日志来恢复更多数据，把数据恢复到数据库发生故障的前一刻。     停用归档    启用归档</vt:lpstr>
      <vt:lpstr>冷备份  冷备份发生在数据库已经正常关闭的情况下，当数据库正常关闭时会提供给我们一个完整的数据库。冷备份是将组成数据库的关键性文件拷贝到另外位置的一种说法。对于备份Oracle信息而言，冷备份是最快和最安全的方法，但是在备份过程中，会暂停数据库服务。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dc:title>
  <dc:creator>M书本一页</dc:creator>
  <cp:lastModifiedBy>M书本一页</cp:lastModifiedBy>
  <cp:revision>74</cp:revision>
  <dcterms:created xsi:type="dcterms:W3CDTF">2015-12-21T01:09:40Z</dcterms:created>
  <dcterms:modified xsi:type="dcterms:W3CDTF">2015-12-23T10:39:41Z</dcterms:modified>
</cp:coreProperties>
</file>