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sldIdLst>
    <p:sldId id="256" r:id="rId3"/>
    <p:sldId id="257" r:id="rId4"/>
    <p:sldId id="285" r:id="rId5"/>
    <p:sldId id="275" r:id="rId6"/>
    <p:sldId id="286" r:id="rId7"/>
    <p:sldId id="287" r:id="rId8"/>
    <p:sldId id="293" r:id="rId9"/>
    <p:sldId id="280" r:id="rId10"/>
    <p:sldId id="294" r:id="rId11"/>
    <p:sldId id="282" r:id="rId12"/>
    <p:sldId id="283" r:id="rId13"/>
    <p:sldId id="301" r:id="rId14"/>
    <p:sldId id="302" r:id="rId15"/>
    <p:sldId id="303" r:id="rId16"/>
    <p:sldId id="299" r:id="rId17"/>
    <p:sldId id="284" r:id="rId18"/>
    <p:sldId id="307" r:id="rId19"/>
    <p:sldId id="308" r:id="rId20"/>
    <p:sldId id="309" r:id="rId21"/>
    <p:sldId id="311" r:id="rId22"/>
    <p:sldId id="310" r:id="rId23"/>
    <p:sldId id="312" r:id="rId2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708" autoAdjust="0"/>
  </p:normalViewPr>
  <p:slideViewPr>
    <p:cSldViewPr showGuides="1">
      <p:cViewPr varScale="1">
        <p:scale>
          <a:sx n="67" d="100"/>
          <a:sy n="67" d="100"/>
        </p:scale>
        <p:origin x="-1476" y="-102"/>
      </p:cViewPr>
      <p:guideLst>
        <p:guide orient="horz" pos="2212"/>
        <p:guide pos="28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notesMaster" Target="notesMasters/notesMaster1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26D560-ADDD-4D79-A213-1A2E12316E3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0BCA5C-9EBE-4CA8-BDD8-35F37552D84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15D597CE-A427-47E4-A548-5AD47F59744A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0" name="矩形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矩形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直接连接符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直接连接符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接连接符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直接连接符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矩形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椭圆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椭圆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椭圆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椭圆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椭圆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4627C5E6-F964-41F0-973B-D9210434FBA8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597CE-A427-47E4-A548-5AD47F59744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7C5E6-F964-41F0-973B-D9210434FBA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597CE-A427-47E4-A548-5AD47F59744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7C5E6-F964-41F0-973B-D9210434FBA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5D597CE-A427-47E4-A548-5AD47F59744A}" type="datetimeFigureOut">
              <a:rPr lang="zh-CN" altLang="en-US" smtClean="0"/>
            </a:fld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4627C5E6-F964-41F0-973B-D9210434FBA8}" type="slidenum">
              <a:rPr lang="zh-CN" altLang="en-US" smtClean="0"/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5D597CE-A427-47E4-A548-5AD47F59744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接连接符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直接连接符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接连接符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直接连接符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矩形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椭圆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椭圆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椭圆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椭圆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椭圆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直接连接符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4627C5E6-F964-41F0-973B-D9210434FBA8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597CE-A427-47E4-A548-5AD47F59744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7C5E6-F964-41F0-973B-D9210434FBA8}" type="slidenum">
              <a:rPr lang="zh-CN" altLang="en-US" smtClean="0"/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597CE-A427-47E4-A548-5AD47F59744A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7C5E6-F964-41F0-973B-D9210434FBA8}" type="slidenum">
              <a:rPr lang="zh-CN" altLang="en-US" smtClean="0"/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5D597CE-A427-47E4-A548-5AD47F59744A}" type="datetimeFigureOut">
              <a:rPr lang="zh-CN" altLang="en-US" smtClean="0"/>
            </a:fld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627C5E6-F964-41F0-973B-D9210434FBA8}" type="slidenum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597CE-A427-47E4-A548-5AD47F59744A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7C5E6-F964-41F0-973B-D9210434FBA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接连接符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椭圆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内容占位符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1" name="日期占位符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5D597CE-A427-47E4-A548-5AD47F59744A}" type="datetimeFigureOut">
              <a:rPr lang="zh-CN" altLang="en-US" smtClean="0"/>
            </a:fld>
            <a:endParaRPr lang="zh-CN" altLang="en-US"/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4627C5E6-F964-41F0-973B-D9210434FBA8}" type="slidenum">
              <a:rPr lang="zh-CN" altLang="en-US" smtClean="0"/>
            </a:fld>
            <a:endParaRPr lang="zh-CN" altLang="en-US"/>
          </a:p>
        </p:txBody>
      </p:sp>
      <p:sp>
        <p:nvSpPr>
          <p:cNvPr id="23" name="页脚占位符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椭圆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直接连接符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直接连接符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日期占位符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5D597CE-A427-47E4-A548-5AD47F59744A}" type="datetimeFigureOut">
              <a:rPr lang="zh-CN" altLang="en-US" smtClean="0"/>
            </a:fld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627C5E6-F964-41F0-973B-D9210434FBA8}" type="slidenum">
              <a:rPr lang="zh-CN" altLang="en-US" smtClean="0"/>
            </a:fld>
            <a:endParaRPr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  <a:p>
            <a:pPr lvl="1" eaLnBrk="1" latinLnBrk="0" hangingPunct="1"/>
            <a:r>
              <a:rPr kumimoji="0" lang="zh-CN" altLang="en-US" smtClean="0"/>
              <a:t>第二级</a:t>
            </a:r>
            <a:endParaRPr kumimoji="0" lang="zh-CN" altLang="en-US" smtClean="0"/>
          </a:p>
          <a:p>
            <a:pPr lvl="2" eaLnBrk="1" latinLnBrk="0" hangingPunct="1"/>
            <a:r>
              <a:rPr kumimoji="0" lang="zh-CN" altLang="en-US" smtClean="0"/>
              <a:t>第三级</a:t>
            </a:r>
            <a:endParaRPr kumimoji="0" lang="zh-CN" altLang="en-US" smtClean="0"/>
          </a:p>
          <a:p>
            <a:pPr lvl="3" eaLnBrk="1" latinLnBrk="0" hangingPunct="1"/>
            <a:r>
              <a:rPr kumimoji="0" lang="zh-CN" altLang="en-US" smtClean="0"/>
              <a:t>第四级</a:t>
            </a:r>
            <a:endParaRPr kumimoji="0" lang="zh-CN" altLang="en-US" smtClean="0"/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5D597CE-A427-47E4-A548-5AD47F59744A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椭圆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4627C5E6-F964-41F0-973B-D9210434FBA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 panose="05000000000000000000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 panose="05020102010507070707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 panose="05000000000000000000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 panose="05000000000000000000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 panose="05020102010507070707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 panose="05000000000000000000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6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5.wmf"/><Relationship Id="rId1" Type="http://schemas.openxmlformats.org/officeDocument/2006/relationships/oleObject" Target="../embeddings/oleObject1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          	        </a:t>
            </a: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催收研发：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张雪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3"/>
          <p:cNvSpPr/>
          <p:nvPr>
            <p:ph type="ctrTitle"/>
          </p:nvPr>
        </p:nvSpPr>
        <p:spPr>
          <a:xfrm>
            <a:off x="1955165" y="1536065"/>
            <a:ext cx="6682105" cy="1894205"/>
          </a:xfrm>
        </p:spPr>
        <p:txBody>
          <a:bodyPr/>
          <a:p>
            <a:r>
              <a:rPr lang="en-US" altLang="zh-CN" sz="4000" cap="none" dirty="0" smtClean="0">
                <a:solidFill>
                  <a:schemeClr val="tx2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Apache Curator</a:t>
            </a:r>
            <a:br>
              <a:rPr lang="en-US" altLang="zh-CN" sz="4000" cap="none" dirty="0" smtClean="0">
                <a:solidFill>
                  <a:schemeClr val="tx2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lang="zh-CN" altLang="en-US" sz="2000" cap="none" dirty="0" smtClean="0">
                <a:solidFill>
                  <a:schemeClr val="tx2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                                       最流行的</a:t>
            </a:r>
            <a:r>
              <a:rPr lang="en-US" altLang="zh-CN" sz="2000" cap="none" dirty="0" smtClean="0">
                <a:solidFill>
                  <a:schemeClr val="tx2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zk</a:t>
            </a:r>
            <a:r>
              <a:rPr lang="zh-CN" altLang="en-US" sz="2000" cap="none" dirty="0" smtClean="0">
                <a:solidFill>
                  <a:schemeClr val="tx2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客户端</a:t>
            </a:r>
            <a:endParaRPr lang="zh-CN" altLang="en-US" sz="2000" cap="none" dirty="0" smtClean="0">
              <a:solidFill>
                <a:schemeClr val="tx2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4082"/>
          </a:xfrm>
        </p:spPr>
        <p:txBody>
          <a:bodyPr/>
          <a:lstStyle/>
          <a:p>
            <a:r>
              <a:rPr lang="en-US" altLang="zh-CN" sz="3200" b="1" dirty="0">
                <a:solidFill>
                  <a:srgbClr val="0108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2.1 </a:t>
            </a:r>
            <a:r>
              <a:rPr sz="3200" b="1" cap="none" dirty="0">
                <a:solidFill>
                  <a:srgbClr val="01087D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什么是</a:t>
            </a:r>
            <a:r>
              <a:rPr sz="3200" b="1" cap="none" dirty="0">
                <a:solidFill>
                  <a:srgbClr val="01087D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Curator</a:t>
            </a:r>
            <a:endParaRPr sz="3200" b="1" cap="none" dirty="0">
              <a:solidFill>
                <a:srgbClr val="01087D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025525"/>
            <a:ext cx="6803390" cy="4806950"/>
          </a:xfrm>
        </p:spPr>
        <p:txBody>
          <a:bodyPr>
            <a:noAutofit/>
          </a:bodyPr>
          <a:lstStyle/>
          <a:p>
            <a:pPr lvl="1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1800" dirty="0">
                <a:solidFill>
                  <a:srgbClr val="0108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urator是Netflix公司开源的一个Zookeeper客户端，2013年2月提出与2013年3月被正式录取进入孵化器，2013年9月毕业成为顶级项目。与Zookeeper提供的原生客户端相比，Curator的抽象层次更高，简化了Zookeeper客户端的开发量。。</a:t>
            </a:r>
            <a:endParaRPr lang="zh-CN" altLang="en-US" sz="1800" dirty="0">
              <a:solidFill>
                <a:srgbClr val="0108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1800" dirty="0">
                <a:solidFill>
                  <a:srgbClr val="0108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Curator解决了很多ZooKeeper客户端非常底层的细节开发工作，包括连接重连，反复注册Watcher和NodeExistsExceptino异常等，目前已经成为了Apa</a:t>
            </a:r>
            <a:r>
              <a:rPr lang="en-US" altLang="zh-CN" sz="1800" dirty="0">
                <a:solidFill>
                  <a:srgbClr val="0108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1800" dirty="0">
                <a:solidFill>
                  <a:srgbClr val="0108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he的顶级项目。</a:t>
            </a:r>
            <a:endParaRPr lang="zh-CN" altLang="en-US" sz="1800" dirty="0">
              <a:solidFill>
                <a:srgbClr val="0108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1800" dirty="0">
                <a:solidFill>
                  <a:srgbClr val="0108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Netflix开源的软件包括：Hystrix、</a:t>
            </a:r>
            <a:r>
              <a:rPr lang="en-US" altLang="zh-CN" sz="1800" dirty="0">
                <a:solidFill>
                  <a:srgbClr val="0108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zh-CN" altLang="en-US" sz="1800" dirty="0">
                <a:solidFill>
                  <a:srgbClr val="0108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ureka（已闭源）、</a:t>
            </a:r>
            <a:r>
              <a:rPr lang="en-US" altLang="zh-CN" sz="1800" dirty="0">
                <a:solidFill>
                  <a:srgbClr val="0108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</a:t>
            </a:r>
            <a:r>
              <a:rPr lang="zh-CN" altLang="en-US" sz="1800" dirty="0">
                <a:solidFill>
                  <a:srgbClr val="0108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uul、</a:t>
            </a:r>
            <a:r>
              <a:rPr lang="en-US" altLang="zh-CN" sz="1800" dirty="0">
                <a:solidFill>
                  <a:srgbClr val="0108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1800" dirty="0">
                <a:solidFill>
                  <a:srgbClr val="0108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ibbon等，都是看着脸熟的项目</a:t>
            </a:r>
            <a:endParaRPr lang="zh-CN" altLang="en-US" sz="1800" dirty="0">
              <a:solidFill>
                <a:srgbClr val="0108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en-US" sz="1800" dirty="0">
              <a:solidFill>
                <a:srgbClr val="0108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4082"/>
          </a:xfrm>
        </p:spPr>
        <p:txBody>
          <a:bodyPr/>
          <a:lstStyle/>
          <a:p>
            <a:r>
              <a:rPr lang="en-US" altLang="zh-CN" sz="3200" b="1" cap="none" dirty="0">
                <a:solidFill>
                  <a:srgbClr val="01087D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2.2</a:t>
            </a:r>
            <a:r>
              <a:rPr lang="zh-CN" altLang="en-US" sz="3200" b="1" cap="none" dirty="0">
                <a:solidFill>
                  <a:srgbClr val="01087D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sz="3200" b="1" cap="none" dirty="0">
                <a:solidFill>
                  <a:srgbClr val="01087D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sz="3200" b="1" cap="none" dirty="0">
                <a:solidFill>
                  <a:srgbClr val="01087D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urator</a:t>
            </a:r>
            <a:r>
              <a:rPr lang="zh-CN" sz="3200" b="1" cap="none" dirty="0">
                <a:solidFill>
                  <a:srgbClr val="01087D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3200" b="1" cap="none" dirty="0">
                <a:solidFill>
                  <a:srgbClr val="01087D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en-US" sz="3200" b="1" cap="none" dirty="0">
                <a:solidFill>
                  <a:srgbClr val="01087D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菜谱</a:t>
            </a:r>
            <a:r>
              <a:rPr lang="en-US" altLang="zh-CN" sz="3200" b="1" cap="none" dirty="0">
                <a:solidFill>
                  <a:srgbClr val="01087D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endParaRPr lang="en-US" altLang="zh-CN" sz="3200" b="1" cap="none" dirty="0">
              <a:solidFill>
                <a:srgbClr val="01087D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124585"/>
            <a:ext cx="6803390" cy="4674870"/>
          </a:xfrm>
        </p:spPr>
        <p:txBody>
          <a:bodyPr>
            <a:noAutofit/>
          </a:bodyPr>
          <a:lstStyle/>
          <a:p>
            <a:pPr marL="365760" lvl="1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1600" dirty="0">
                <a:solidFill>
                  <a:srgbClr val="0108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官方叫法，Recipes（食谱、菜谱）</a:t>
            </a:r>
            <a:endParaRPr lang="zh-CN" altLang="en-US" sz="1600" dirty="0">
              <a:solidFill>
                <a:srgbClr val="0108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65760" lvl="1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1600" dirty="0">
                <a:solidFill>
                  <a:srgbClr val="0108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官网： http://curator.apache.org/curator-recipes/index.html</a:t>
            </a:r>
            <a:endParaRPr lang="zh-CN" altLang="en-US" sz="1600" dirty="0">
              <a:solidFill>
                <a:srgbClr val="0108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65760" lvl="1"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zh-CN" altLang="en-US" sz="1600" dirty="0">
              <a:solidFill>
                <a:srgbClr val="0108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1600" dirty="0">
                <a:solidFill>
                  <a:srgbClr val="0108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锁：包括共享锁、共享可重入锁、读写锁等。</a:t>
            </a:r>
            <a:endParaRPr lang="zh-CN" altLang="en-US" sz="1600" dirty="0">
              <a:solidFill>
                <a:srgbClr val="0108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1600" dirty="0">
                <a:solidFill>
                  <a:srgbClr val="0108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选举：Leader选举算法。</a:t>
            </a:r>
            <a:endParaRPr lang="zh-CN" altLang="en-US" sz="1600" dirty="0">
              <a:solidFill>
                <a:srgbClr val="0108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1600" dirty="0">
                <a:solidFill>
                  <a:srgbClr val="0108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Barrier：阻止分布式计算直至某个条件被满足的“栅栏”，可以看做JUC包中Barrier的分布式实现。</a:t>
            </a:r>
            <a:endParaRPr lang="zh-CN" altLang="en-US" sz="1600" dirty="0">
              <a:solidFill>
                <a:srgbClr val="0108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1600" dirty="0">
                <a:solidFill>
                  <a:srgbClr val="0108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缓存：提供三种Cache及监听机制。</a:t>
            </a:r>
            <a:endParaRPr lang="zh-CN" altLang="en-US" sz="1600" dirty="0">
              <a:solidFill>
                <a:srgbClr val="0108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1600" dirty="0">
                <a:solidFill>
                  <a:srgbClr val="0108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持久化结点：连接或Session终止后仍然在Zookeeper中存在的结点。</a:t>
            </a:r>
            <a:endParaRPr lang="zh-CN" altLang="en-US" sz="1600" dirty="0">
              <a:solidFill>
                <a:srgbClr val="0108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1600" dirty="0">
                <a:solidFill>
                  <a:srgbClr val="0108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队列：分布式队列、分布式优先级队列等。</a:t>
            </a:r>
            <a:endParaRPr lang="zh-CN" altLang="en-US" sz="1600" dirty="0">
              <a:solidFill>
                <a:srgbClr val="0108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65760" lvl="1"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zh-CN" altLang="en-US" sz="1600" dirty="0">
              <a:solidFill>
                <a:srgbClr val="0108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65760" lvl="1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1600" dirty="0">
                <a:solidFill>
                  <a:srgbClr val="0108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其实还是zk的那一套功能，只是为开发人员造好了很多的轮子。</a:t>
            </a:r>
            <a:endParaRPr lang="zh-CN" altLang="en-US" sz="1600" dirty="0">
              <a:solidFill>
                <a:srgbClr val="0108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1313478" y="1816001"/>
            <a:ext cx="6264696" cy="3059190"/>
          </a:xfrm>
        </p:spPr>
        <p:txBody>
          <a:bodyPr>
            <a:normAutofit lnSpcReduction="20000"/>
          </a:bodyPr>
          <a:lstStyle/>
          <a:p>
            <a:pPr marL="0" indent="0" algn="ctr">
              <a:lnSpc>
                <a:spcPct val="200000"/>
              </a:lnSpc>
              <a:buNone/>
            </a:pPr>
            <a:r>
              <a:rPr lang="en-US" sz="5000" b="1" dirty="0">
                <a:solidFill>
                  <a:srgbClr val="01087D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</a:t>
            </a:r>
            <a:r>
              <a:rPr lang="zh-CN" altLang="en-US" sz="5000" b="1" dirty="0">
                <a:solidFill>
                  <a:srgbClr val="01087D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使用</a:t>
            </a:r>
            <a:r>
              <a:rPr sz="5000" b="1" dirty="0">
                <a:solidFill>
                  <a:srgbClr val="01087D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Curator</a:t>
            </a:r>
            <a:endParaRPr lang="zh-CN" altLang="en-US" sz="5000" dirty="0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4082"/>
          </a:xfrm>
        </p:spPr>
        <p:txBody>
          <a:bodyPr/>
          <a:lstStyle/>
          <a:p>
            <a:r>
              <a:rPr lang="en-US" altLang="zh-CN" sz="3200" b="1" cap="none" dirty="0">
                <a:solidFill>
                  <a:srgbClr val="01087D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3.1</a:t>
            </a:r>
            <a:r>
              <a:rPr lang="zh-CN" altLang="en-US" sz="3200" b="1" cap="none" dirty="0">
                <a:solidFill>
                  <a:srgbClr val="01087D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、添加依赖</a:t>
            </a:r>
            <a:endParaRPr lang="en-US" altLang="zh-CN" sz="3200" b="1" cap="none" dirty="0">
              <a:solidFill>
                <a:srgbClr val="01087D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223645"/>
            <a:ext cx="6803390" cy="4575810"/>
          </a:xfrm>
        </p:spPr>
        <p:txBody>
          <a:bodyPr>
            <a:noAutofit/>
          </a:bodyPr>
          <a:lstStyle/>
          <a:p>
            <a:pPr marL="365760" lvl="1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1400" dirty="0">
                <a:solidFill>
                  <a:srgbClr val="0108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&lt;dependency&gt;</a:t>
            </a:r>
            <a:endParaRPr lang="zh-CN" altLang="en-US" sz="1400" dirty="0">
              <a:solidFill>
                <a:srgbClr val="0108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65760" lvl="1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1400" dirty="0">
                <a:solidFill>
                  <a:srgbClr val="0108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&lt;groupId&gt;org.apache.curator&lt;/groupId&gt;</a:t>
            </a:r>
            <a:endParaRPr lang="zh-CN" altLang="en-US" sz="1400" dirty="0">
              <a:solidFill>
                <a:srgbClr val="0108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65760" lvl="1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1400" dirty="0">
                <a:solidFill>
                  <a:srgbClr val="0108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&lt;artifactId&gt;curator-recipes&lt;/artifactId&gt;</a:t>
            </a:r>
            <a:endParaRPr lang="zh-CN" altLang="en-US" sz="1400" dirty="0">
              <a:solidFill>
                <a:srgbClr val="0108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65760" lvl="1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1400" dirty="0">
                <a:solidFill>
                  <a:srgbClr val="0108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&lt;version&gt;2.11.1&lt;/version&gt;</a:t>
            </a:r>
            <a:endParaRPr lang="zh-CN" altLang="en-US" sz="1400" dirty="0">
              <a:solidFill>
                <a:srgbClr val="0108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65760" lvl="1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1400" dirty="0">
                <a:solidFill>
                  <a:srgbClr val="0108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&lt;/dependency&gt;</a:t>
            </a:r>
            <a:endParaRPr lang="zh-CN" altLang="en-US" sz="1400" dirty="0">
              <a:solidFill>
                <a:srgbClr val="0108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65760" lvl="1"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zh-CN" altLang="en-US" sz="1400" dirty="0">
              <a:solidFill>
                <a:srgbClr val="0108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65760" lvl="1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1400" dirty="0">
                <a:solidFill>
                  <a:srgbClr val="0108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以下是依赖关系</a:t>
            </a:r>
            <a:endParaRPr lang="zh-CN" altLang="en-US" sz="1400" dirty="0">
              <a:solidFill>
                <a:srgbClr val="0108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 descr="QQ截图2018091320095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5035" y="3923030"/>
            <a:ext cx="3919855" cy="153479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4082"/>
          </a:xfrm>
        </p:spPr>
        <p:txBody>
          <a:bodyPr/>
          <a:lstStyle/>
          <a:p>
            <a:r>
              <a:rPr lang="en-US" altLang="zh-CN" sz="3200" b="1" cap="none" dirty="0">
                <a:solidFill>
                  <a:srgbClr val="01087D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3.2</a:t>
            </a:r>
            <a:r>
              <a:rPr lang="zh-CN" altLang="en-US" sz="3200" b="1" cap="none" dirty="0">
                <a:solidFill>
                  <a:srgbClr val="01087D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、代码示例</a:t>
            </a:r>
            <a:endParaRPr lang="en-US" altLang="zh-CN" sz="3200" b="1" cap="none" dirty="0">
              <a:solidFill>
                <a:srgbClr val="01087D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390140" y="2923540"/>
          <a:ext cx="971550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" showAsIcon="1" r:id="rId1" imgW="971550" imgH="666750" progId="Package">
                  <p:embed/>
                </p:oleObj>
              </mc:Choice>
              <mc:Fallback>
                <p:oleObj name="" showAsIcon="1" r:id="rId1" imgW="971550" imgH="666750" progId="Package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390140" y="2923540"/>
                        <a:ext cx="971550" cy="666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391025" y="2923540"/>
          <a:ext cx="971550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" showAsIcon="1" r:id="rId3" imgW="971550" imgH="666750" progId="Package">
                  <p:embed/>
                </p:oleObj>
              </mc:Choice>
              <mc:Fallback>
                <p:oleObj name="" showAsIcon="1" r:id="rId3" imgW="971550" imgH="666750" progId="Package">
                  <p:embed/>
                  <p:pic>
                    <p:nvPicPr>
                      <p:cNvPr id="0" name="图片 102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391025" y="2923540"/>
                        <a:ext cx="971550" cy="666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4082"/>
          </a:xfrm>
        </p:spPr>
        <p:txBody>
          <a:bodyPr/>
          <a:lstStyle/>
          <a:p>
            <a:r>
              <a:rPr lang="en-US" altLang="zh-CN" sz="3200" b="1" dirty="0">
                <a:solidFill>
                  <a:srgbClr val="0108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3.3</a:t>
            </a:r>
            <a:r>
              <a:rPr lang="zh-CN" altLang="en-US" sz="3200" b="1" dirty="0">
                <a:solidFill>
                  <a:srgbClr val="0108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、对比</a:t>
            </a:r>
            <a:r>
              <a:rPr lang="en-US" altLang="zh-CN" sz="3200" b="1" dirty="0">
                <a:solidFill>
                  <a:srgbClr val="0108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JUC</a:t>
            </a:r>
            <a:endParaRPr lang="en-US" altLang="zh-CN" sz="3200" b="1" dirty="0">
              <a:solidFill>
                <a:srgbClr val="0108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083310"/>
            <a:ext cx="4392295" cy="4716145"/>
          </a:xfrm>
        </p:spPr>
        <p:txBody>
          <a:bodyPr>
            <a:noAutofit/>
          </a:bodyPr>
          <a:lstStyle/>
          <a:p>
            <a:pPr marL="365760" lvl="1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zh-CN" sz="1200" dirty="0">
                <a:solidFill>
                  <a:srgbClr val="0108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通过上面的程序，我们发现</a:t>
            </a:r>
            <a:r>
              <a:rPr lang="en-US" altLang="zh-CN" sz="1200" dirty="0">
                <a:solidFill>
                  <a:srgbClr val="0108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curator</a:t>
            </a:r>
            <a:r>
              <a:rPr lang="zh-CN" altLang="en-US" sz="1200" dirty="0">
                <a:solidFill>
                  <a:srgbClr val="0108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200" dirty="0">
                <a:solidFill>
                  <a:srgbClr val="0108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用法和JUC包里的lock</a:t>
            </a:r>
            <a:r>
              <a:rPr lang="zh-CN" altLang="en-US" sz="1200" dirty="0">
                <a:solidFill>
                  <a:srgbClr val="0108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的用法很像</a:t>
            </a:r>
            <a:r>
              <a:rPr lang="en-US" altLang="zh-CN" sz="1200" dirty="0">
                <a:solidFill>
                  <a:srgbClr val="0108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的。</a:t>
            </a:r>
            <a:endParaRPr lang="en-US" altLang="zh-CN" sz="1200" dirty="0">
              <a:solidFill>
                <a:srgbClr val="0108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65760" lvl="1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1200" dirty="0">
                <a:solidFill>
                  <a:srgbClr val="0108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事实上，整个recipes包的目录结构、实现原理同JUC包的设置是很一致的。比如有queue，Semaphore，Barrier等类。他整个就是模仿jdk的实现，只不过是基于分布式的！         </a:t>
            </a:r>
            <a:endParaRPr lang="en-US" altLang="zh-CN" sz="1200" dirty="0">
              <a:solidFill>
                <a:srgbClr val="0108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65760" lvl="1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1200" dirty="0">
                <a:solidFill>
                  <a:srgbClr val="0108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曾有人评价过：Curator对于ZooKeeper，可以说就像Guava工具集对于java平台一样，作用巨大</a:t>
            </a:r>
            <a:endParaRPr lang="en-US" altLang="zh-CN" sz="1200" dirty="0">
              <a:solidFill>
                <a:srgbClr val="0108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rcRect r="26754"/>
          <a:stretch>
            <a:fillRect/>
          </a:stretch>
        </p:blipFill>
        <p:spPr>
          <a:xfrm>
            <a:off x="5035550" y="1238885"/>
            <a:ext cx="3375025" cy="233870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4082"/>
          </a:xfrm>
        </p:spPr>
        <p:txBody>
          <a:bodyPr/>
          <a:lstStyle/>
          <a:p>
            <a:r>
              <a:rPr lang="en-US" altLang="zh-CN" sz="3200" b="1" dirty="0">
                <a:solidFill>
                  <a:srgbClr val="0108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3.5 </a:t>
            </a:r>
            <a:r>
              <a:rPr lang="zh-CN" altLang="en-US" sz="3200" b="1" dirty="0">
                <a:solidFill>
                  <a:srgbClr val="0108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测试类</a:t>
            </a:r>
            <a:endParaRPr lang="zh-CN" altLang="en-US" sz="3200" b="1" dirty="0">
              <a:solidFill>
                <a:srgbClr val="0108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124585"/>
            <a:ext cx="6803390" cy="4460875"/>
          </a:xfrm>
        </p:spPr>
        <p:txBody>
          <a:bodyPr>
            <a:noAutofit/>
          </a:bodyPr>
          <a:lstStyle/>
          <a:p>
            <a:pPr marL="365760" lvl="1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rgbClr val="0108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Curator提供了一种启动简易ZooKeeper服务的方法</a:t>
            </a:r>
            <a:r>
              <a:rPr lang="zh-CN" altLang="en-US" sz="1600" dirty="0">
                <a:solidFill>
                  <a:srgbClr val="0108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sz="1600" dirty="0">
                <a:solidFill>
                  <a:srgbClr val="0108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可以在完全没有搭建zookeeper server端的情况下，完成</a:t>
            </a:r>
            <a:r>
              <a:rPr lang="zh-CN" sz="1600" dirty="0">
                <a:solidFill>
                  <a:srgbClr val="0108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</a:t>
            </a:r>
            <a:r>
              <a:rPr sz="1600" dirty="0">
                <a:solidFill>
                  <a:srgbClr val="0108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</a:t>
            </a:r>
            <a:r>
              <a:rPr lang="zh-CN" sz="1600" dirty="0">
                <a:solidFill>
                  <a:srgbClr val="0108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sz="1600" dirty="0">
              <a:solidFill>
                <a:srgbClr val="0108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65760" lvl="1"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sz="1600" dirty="0">
              <a:solidFill>
                <a:srgbClr val="0108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65760" lvl="1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1600" dirty="0">
                <a:solidFill>
                  <a:srgbClr val="01087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有2个重要的类</a:t>
            </a:r>
            <a:endParaRPr lang="zh-CN" altLang="en-US" sz="1600" dirty="0">
              <a:solidFill>
                <a:srgbClr val="01087D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65760" lvl="1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rgbClr val="01087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</a:t>
            </a:r>
            <a:r>
              <a:rPr lang="zh-CN" altLang="en-US" sz="1600" dirty="0">
                <a:solidFill>
                  <a:srgbClr val="01087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TestingServer 模拟单点， TestingCluster模拟集群</a:t>
            </a:r>
            <a:endParaRPr lang="zh-CN" altLang="en-US" sz="1600" dirty="0">
              <a:solidFill>
                <a:srgbClr val="01087D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4082"/>
          </a:xfrm>
        </p:spPr>
        <p:txBody>
          <a:bodyPr/>
          <a:lstStyle/>
          <a:p>
            <a:r>
              <a:rPr lang="en-US" altLang="zh-CN" sz="3200" b="1" dirty="0">
                <a:solidFill>
                  <a:srgbClr val="0108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3.5 </a:t>
            </a:r>
            <a:r>
              <a:rPr lang="zh-CN" altLang="en-US" sz="3200" b="1" dirty="0">
                <a:solidFill>
                  <a:srgbClr val="0108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测试类</a:t>
            </a:r>
            <a:endParaRPr lang="zh-CN" altLang="en-US" sz="3200" b="1" dirty="0">
              <a:solidFill>
                <a:srgbClr val="0108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124585"/>
            <a:ext cx="6803390" cy="4460875"/>
          </a:xfrm>
        </p:spPr>
        <p:txBody>
          <a:bodyPr>
            <a:noAutofit/>
          </a:bodyPr>
          <a:lstStyle/>
          <a:p>
            <a:pPr marL="365760" lvl="1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1600" dirty="0">
                <a:solidFill>
                  <a:srgbClr val="01087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&lt;dependency&gt;</a:t>
            </a:r>
            <a:endParaRPr lang="zh-CN" altLang="en-US" sz="1600" dirty="0">
              <a:solidFill>
                <a:srgbClr val="01087D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65760" lvl="1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rgbClr val="01087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</a:t>
            </a:r>
            <a:r>
              <a:rPr lang="zh-CN" altLang="en-US" sz="1600" dirty="0">
                <a:solidFill>
                  <a:srgbClr val="01087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&lt;groupId&gt;org.apache.curator&lt;/groupId&gt;</a:t>
            </a:r>
            <a:endParaRPr lang="zh-CN" altLang="en-US" sz="1600" dirty="0">
              <a:solidFill>
                <a:srgbClr val="01087D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65760" lvl="1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rgbClr val="01087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</a:t>
            </a:r>
            <a:r>
              <a:rPr lang="zh-CN" altLang="en-US" sz="1600" dirty="0">
                <a:solidFill>
                  <a:srgbClr val="01087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&lt;artifactId&gt;curator-test&lt;/artifactId&gt;</a:t>
            </a:r>
            <a:endParaRPr lang="zh-CN" altLang="en-US" sz="1600" dirty="0">
              <a:solidFill>
                <a:srgbClr val="01087D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65760" lvl="1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rgbClr val="01087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</a:t>
            </a:r>
            <a:r>
              <a:rPr lang="zh-CN" altLang="en-US" sz="1600" dirty="0">
                <a:solidFill>
                  <a:srgbClr val="01087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&lt;version&gt;2.</a:t>
            </a:r>
            <a:r>
              <a:rPr lang="en-US" altLang="zh-CN" sz="1600" dirty="0">
                <a:solidFill>
                  <a:srgbClr val="01087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11</a:t>
            </a:r>
            <a:r>
              <a:rPr lang="zh-CN" altLang="en-US" sz="1600" dirty="0">
                <a:solidFill>
                  <a:srgbClr val="01087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.</a:t>
            </a:r>
            <a:r>
              <a:rPr lang="en-US" altLang="zh-CN" sz="1600" dirty="0">
                <a:solidFill>
                  <a:srgbClr val="01087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</a:t>
            </a:r>
            <a:r>
              <a:rPr lang="zh-CN" altLang="en-US" sz="1600" dirty="0">
                <a:solidFill>
                  <a:srgbClr val="01087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&lt;/version&gt;</a:t>
            </a:r>
            <a:endParaRPr lang="zh-CN" altLang="en-US" sz="1600" dirty="0">
              <a:solidFill>
                <a:srgbClr val="01087D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lvl="1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1600" dirty="0">
                <a:solidFill>
                  <a:srgbClr val="01087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&lt;</a:t>
            </a:r>
            <a:r>
              <a:rPr lang="en-US" altLang="zh-CN" sz="1600" dirty="0">
                <a:solidFill>
                  <a:srgbClr val="01087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</a:t>
            </a:r>
            <a:r>
              <a:rPr lang="zh-CN" altLang="en-US" sz="1600" dirty="0">
                <a:solidFill>
                  <a:srgbClr val="01087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dependency&gt;</a:t>
            </a:r>
            <a:endParaRPr lang="zh-CN" altLang="en-US" sz="1600" dirty="0">
              <a:solidFill>
                <a:srgbClr val="01087D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65760" lvl="1"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zh-CN" altLang="en-US" sz="1600" dirty="0">
              <a:solidFill>
                <a:srgbClr val="01087D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65760" lvl="1"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zh-CN" altLang="en-US" sz="1600" dirty="0">
              <a:solidFill>
                <a:srgbClr val="01087D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4082"/>
          </a:xfrm>
        </p:spPr>
        <p:txBody>
          <a:bodyPr/>
          <a:lstStyle/>
          <a:p>
            <a:r>
              <a:rPr lang="en-US" altLang="zh-CN" sz="3200" b="1" dirty="0">
                <a:solidFill>
                  <a:srgbClr val="0108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3.5 </a:t>
            </a:r>
            <a:r>
              <a:rPr lang="zh-CN" altLang="en-US" sz="3200" b="1" dirty="0">
                <a:solidFill>
                  <a:srgbClr val="0108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测试类</a:t>
            </a:r>
            <a:endParaRPr lang="zh-CN" altLang="en-US" sz="3200" b="1" dirty="0">
              <a:solidFill>
                <a:srgbClr val="0108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内容占位符 6"/>
          <p:cNvPicPr>
            <a:picLocks noChangeAspect="1"/>
          </p:cNvPicPr>
          <p:nvPr>
            <p:ph sz="quarter" idx="1"/>
          </p:nvPr>
        </p:nvPicPr>
        <p:blipFill>
          <a:blip r:embed="rId1"/>
          <a:stretch>
            <a:fillRect/>
          </a:stretch>
        </p:blipFill>
        <p:spPr>
          <a:xfrm>
            <a:off x="316865" y="1086485"/>
            <a:ext cx="8456930" cy="358648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1313478" y="1816001"/>
            <a:ext cx="6264696" cy="3059190"/>
          </a:xfrm>
        </p:spPr>
        <p:txBody>
          <a:bodyPr>
            <a:normAutofit lnSpcReduction="20000"/>
          </a:bodyPr>
          <a:lstStyle/>
          <a:p>
            <a:pPr marL="0" indent="0" algn="ctr">
              <a:lnSpc>
                <a:spcPct val="200000"/>
              </a:lnSpc>
              <a:buNone/>
            </a:pPr>
            <a:r>
              <a:rPr lang="en-US" sz="5000" b="1" dirty="0">
                <a:solidFill>
                  <a:srgbClr val="01087D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4.</a:t>
            </a:r>
            <a:r>
              <a:rPr lang="zh-CN" sz="5000" b="1" dirty="0">
                <a:solidFill>
                  <a:srgbClr val="01087D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其他</a:t>
            </a:r>
            <a:endParaRPr lang="zh-CN" sz="5000" dirty="0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1403648" y="1412776"/>
            <a:ext cx="6264696" cy="3059190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en-US" altLang="zh-CN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、回顾</a:t>
            </a:r>
            <a:r>
              <a:rPr lang="en-US" altLang="zh-CN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zookeeper</a:t>
            </a:r>
            <a:endParaRPr lang="en-US" altLang="zh-CN" dirty="0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en-US" altLang="zh-CN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、什么是</a:t>
            </a:r>
            <a:r>
              <a:rPr lang="en-US" altLang="zh-CN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curator</a:t>
            </a:r>
            <a:endParaRPr lang="en-US" altLang="zh-CN" dirty="0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en-US" altLang="zh-CN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</a:t>
            </a:r>
            <a:r>
              <a:rPr lang="zh-CN" altLang="en-US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、使用</a:t>
            </a:r>
            <a:r>
              <a:rPr lang="en-US" altLang="zh-CN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curator</a:t>
            </a:r>
            <a:endParaRPr lang="en-US" altLang="zh-CN" dirty="0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en-US" altLang="zh-CN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</a:t>
            </a:r>
            <a:r>
              <a:rPr lang="zh-CN" altLang="zh-CN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、其他</a:t>
            </a:r>
            <a:endParaRPr lang="zh-CN" altLang="zh-CN" dirty="0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4082"/>
          </a:xfrm>
        </p:spPr>
        <p:txBody>
          <a:bodyPr/>
          <a:lstStyle/>
          <a:p>
            <a:r>
              <a:rPr lang="en-US" altLang="zh-CN" sz="3200" b="1" dirty="0">
                <a:solidFill>
                  <a:srgbClr val="0108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4.1 </a:t>
            </a:r>
            <a:r>
              <a:rPr lang="zh-CN" altLang="en-US" sz="3200" b="1" dirty="0">
                <a:solidFill>
                  <a:srgbClr val="0108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版本依赖</a:t>
            </a:r>
            <a:endParaRPr lang="zh-CN" altLang="en-US" sz="3200" b="1" dirty="0">
              <a:solidFill>
                <a:srgbClr val="0108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/>
          <p:nvPr>
            <p:ph sz="quarter" idx="1"/>
          </p:nvPr>
        </p:nvSpPr>
        <p:spPr>
          <a:xfrm>
            <a:off x="457200" y="1600200"/>
            <a:ext cx="7894955" cy="4873625"/>
          </a:xfrm>
        </p:spPr>
        <p:txBody>
          <a:bodyPr/>
          <a:p>
            <a:r>
              <a:rPr lang="zh-CN" altLang="en-US" sz="1400"/>
              <a:t>Curator 2.x.x - ZooKeeper 3.4.x, ZooKeeper 3.5.x</a:t>
            </a:r>
            <a:endParaRPr lang="zh-CN" altLang="en-US" sz="1400"/>
          </a:p>
          <a:p>
            <a:r>
              <a:rPr lang="zh-CN" altLang="en-US" sz="1400"/>
              <a:t>Curator 3.x.x - 只兼容ZooKeeper 3.5.x; 支持dynamic reconfiguration等新feature</a:t>
            </a:r>
            <a:endParaRPr lang="zh-CN" altLang="en-US" sz="1400"/>
          </a:p>
          <a:p>
            <a:endParaRPr lang="zh-CN" altLang="en-US" sz="1400"/>
          </a:p>
          <a:p>
            <a:r>
              <a:rPr lang="zh-CN" altLang="en-US" sz="1400"/>
              <a:t>目前官方最新版是</a:t>
            </a:r>
            <a:r>
              <a:rPr lang="en-US" altLang="zh-CN" sz="1400"/>
              <a:t>4.0.1 </a:t>
            </a:r>
            <a:r>
              <a:rPr lang="zh-CN" altLang="en-US" sz="1400"/>
              <a:t>，暂时要不使用。</a:t>
            </a:r>
            <a:endParaRPr lang="zh-CN" altLang="en-US" sz="14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4082"/>
          </a:xfrm>
        </p:spPr>
        <p:txBody>
          <a:bodyPr/>
          <a:lstStyle/>
          <a:p>
            <a:r>
              <a:rPr lang="en-US" altLang="zh-CN" sz="3200" b="1" dirty="0">
                <a:solidFill>
                  <a:srgbClr val="0108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4.2 </a:t>
            </a:r>
            <a:r>
              <a:rPr lang="zh-CN" altLang="en-US" sz="3200" b="1" dirty="0">
                <a:solidFill>
                  <a:srgbClr val="0108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</a:t>
            </a:r>
            <a:endParaRPr lang="zh-CN" altLang="en-US" sz="3200" b="1" dirty="0">
              <a:solidFill>
                <a:srgbClr val="0108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/>
          <p:nvPr>
            <p:ph sz="quarter" idx="1"/>
          </p:nvPr>
        </p:nvSpPr>
        <p:spPr>
          <a:xfrm>
            <a:off x="457200" y="1600200"/>
            <a:ext cx="7894955" cy="4873625"/>
          </a:xfrm>
        </p:spPr>
        <p:txBody>
          <a:bodyPr/>
          <a:p>
            <a:r>
              <a:rPr lang="zh-CN" altLang="en-US" sz="1400"/>
              <a:t>官网： http://curator.apache.org/</a:t>
            </a:r>
            <a:endParaRPr lang="zh-CN" altLang="en-US" sz="1400"/>
          </a:p>
          <a:p>
            <a:r>
              <a:rPr lang="zh-CN" altLang="en-US" sz="1400"/>
              <a:t>官方例子：https://github.com/apache/curator/tree/master/curator-examples/src/main/java</a:t>
            </a:r>
            <a:endParaRPr lang="zh-CN" altLang="en-US" sz="1400"/>
          </a:p>
          <a:p>
            <a:r>
              <a:rPr lang="zh-CN" altLang="en-US" sz="1400"/>
              <a:t>文字教程：  https://www.jianshu.com/p/70151fc0ef5d</a:t>
            </a:r>
            <a:endParaRPr lang="zh-CN" altLang="en-US" sz="1400"/>
          </a:p>
          <a:p>
            <a:r>
              <a:rPr lang="zh-CN" altLang="en-US" sz="1400"/>
              <a:t>https://www.cnblogs.com/seaspring/p/5536338.html</a:t>
            </a:r>
            <a:endParaRPr lang="zh-CN" altLang="en-US" sz="14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1313478" y="1816001"/>
            <a:ext cx="6264696" cy="3059190"/>
          </a:xfrm>
        </p:spPr>
        <p:txBody>
          <a:bodyPr>
            <a:normAutofit lnSpcReduction="20000"/>
          </a:bodyPr>
          <a:lstStyle/>
          <a:p>
            <a:pPr marL="0" indent="0" algn="ctr">
              <a:lnSpc>
                <a:spcPct val="200000"/>
              </a:lnSpc>
              <a:buNone/>
            </a:pPr>
            <a:r>
              <a:rPr lang="zh-CN" altLang="en-US" sz="50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谢谢大家！</a:t>
            </a:r>
            <a:endParaRPr lang="zh-CN" altLang="en-US" sz="5000" dirty="0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1313478" y="1816001"/>
            <a:ext cx="6264696" cy="3059190"/>
          </a:xfrm>
        </p:spPr>
        <p:txBody>
          <a:bodyPr>
            <a:normAutofit lnSpcReduction="20000"/>
          </a:bodyPr>
          <a:lstStyle/>
          <a:p>
            <a:pPr marL="0" indent="0" algn="ctr">
              <a:lnSpc>
                <a:spcPct val="200000"/>
              </a:lnSpc>
              <a:buNone/>
            </a:pPr>
            <a:r>
              <a:rPr lang="en-US" altLang="zh-CN" sz="50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50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回顾</a:t>
            </a:r>
            <a:r>
              <a:rPr lang="en-US" altLang="zh-CN" sz="50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zookeeper</a:t>
            </a:r>
            <a:endParaRPr lang="zh-CN" altLang="en-US" sz="5000" dirty="0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4082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 </a:t>
            </a:r>
            <a:r>
              <a:rPr lang="zh-CN" sz="36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</a:t>
            </a:r>
            <a:r>
              <a:rPr lang="en-US" altLang="zh-CN" sz="3600" b="1" cap="none" dirty="0">
                <a:solidFill>
                  <a:srgbClr val="002060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zookeeper</a:t>
            </a:r>
            <a:endParaRPr lang="en-US" altLang="zh-CN" sz="3600" b="1" cap="none" dirty="0">
              <a:solidFill>
                <a:srgbClr val="002060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108075"/>
            <a:ext cx="7931150" cy="536575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官方说辞:  Zookeeper 分布式服务框架是Apache Hadoop 的一个子项目，它主要是用来解决分布式应用中经常遇到的一些数据管理问题，如：统一命名服务、状态同步服务、集群管理、分布式应用配置项的管理等。</a:t>
            </a:r>
            <a:endParaRPr lang="zh-CN" altLang="en-US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65760" lvl="1"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zh-CN" altLang="en-US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65760" lvl="1"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zh-CN" altLang="en-US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4082"/>
          </a:xfrm>
        </p:spPr>
        <p:txBody>
          <a:bodyPr/>
          <a:lstStyle/>
          <a:p>
            <a:r>
              <a:rPr lang="en-US" sz="32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 </a:t>
            </a:r>
            <a:r>
              <a:rPr lang="zh-CN" sz="32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</a:t>
            </a:r>
            <a:r>
              <a:rPr lang="en-US" altLang="zh-CN" sz="3200" b="1" cap="none" dirty="0">
                <a:solidFill>
                  <a:srgbClr val="002060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zookeeper</a:t>
            </a:r>
            <a:endParaRPr lang="en-US" altLang="zh-CN" sz="3200" b="1" cap="none" dirty="0">
              <a:solidFill>
                <a:srgbClr val="002060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108075"/>
            <a:ext cx="4044950" cy="5349240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简单看来：Zookeeper维护一个类似文件系统的数据结构。每个子目录项，如 /dubbo 都被称作为 znode，和文件系统一样，我们能够自由的增加、删除znode，在一个znode下增加、删除子znode，并且每一个znode都可以存储数据的。</a:t>
            </a:r>
            <a:endParaRPr lang="zh-CN" altLang="en-US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zh-CN" altLang="en-US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Drawing 0" descr="clipboar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32985" y="981075"/>
            <a:ext cx="3543300" cy="44005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4082"/>
          </a:xfrm>
        </p:spPr>
        <p:txBody>
          <a:bodyPr/>
          <a:lstStyle/>
          <a:p>
            <a:r>
              <a:rPr lang="en-US" sz="32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1.2 </a:t>
            </a:r>
            <a:r>
              <a:rPr lang="zh-CN" altLang="en-US" sz="32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常见</a:t>
            </a:r>
            <a:r>
              <a:rPr lang="en-US" altLang="zh-CN" sz="3200" b="1" cap="none" dirty="0">
                <a:solidFill>
                  <a:srgbClr val="002060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zookeeper</a:t>
            </a:r>
            <a:r>
              <a:rPr lang="zh-CN" altLang="en-US" sz="3200" b="1" cap="none" dirty="0">
                <a:solidFill>
                  <a:srgbClr val="002060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命令</a:t>
            </a:r>
            <a:endParaRPr lang="zh-CN" altLang="en-US" sz="3200" b="1" cap="none" dirty="0">
              <a:solidFill>
                <a:srgbClr val="002060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124585"/>
            <a:ext cx="7551420" cy="5349240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endParaRPr lang="zh-CN" altLang="en-US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zh-CN" altLang="en-US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help : </a:t>
            </a:r>
            <a:r>
              <a:rPr lang="zh-CN" altLang="en-US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查看帮助</a:t>
            </a:r>
            <a:endParaRPr lang="zh-CN" altLang="en-US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create：创建路径结点</a:t>
            </a:r>
            <a:endParaRPr lang="zh-CN" altLang="en-US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ls：查看路径下的所有结点</a:t>
            </a:r>
            <a:endParaRPr lang="zh-CN" altLang="en-US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get：获得结点上的值</a:t>
            </a:r>
            <a:endParaRPr lang="zh-CN" altLang="en-US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set：修改结点上的值</a:t>
            </a:r>
            <a:endParaRPr lang="zh-CN" altLang="en-US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delete：删除结点</a:t>
            </a:r>
            <a:endParaRPr lang="zh-CN" altLang="en-US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......</a:t>
            </a:r>
            <a:r>
              <a:rPr lang="zh-CN" altLang="zh-CN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还有很多其他命令</a:t>
            </a:r>
            <a:endParaRPr lang="zh-CN" altLang="zh-CN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en-US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4082"/>
          </a:xfrm>
        </p:spPr>
        <p:txBody>
          <a:bodyPr/>
          <a:lstStyle/>
          <a:p>
            <a:r>
              <a:rPr lang="en-US" sz="32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 </a:t>
            </a:r>
            <a:r>
              <a:rPr lang="zh-CN" altLang="en-US" sz="32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命令操作</a:t>
            </a:r>
            <a:r>
              <a:rPr lang="en-US" altLang="zh-CN" sz="3200" b="1" cap="none" dirty="0">
                <a:solidFill>
                  <a:srgbClr val="002060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zookeeper</a:t>
            </a:r>
            <a:endParaRPr lang="en-US" altLang="zh-CN" sz="3200" b="1" cap="none" dirty="0">
              <a:solidFill>
                <a:srgbClr val="002060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124585"/>
            <a:ext cx="7551420" cy="5349240"/>
          </a:xfrm>
        </p:spPr>
        <p:txBody>
          <a:bodyPr>
            <a:normAutofit fontScale="45000"/>
          </a:bodyPr>
          <a:lstStyle/>
          <a:p>
            <a:pPr algn="just">
              <a:buFont typeface="Wingdings" panose="05000000000000000000" pitchFamily="2" charset="2"/>
              <a:buChar char="Ø"/>
            </a:pPr>
            <a:endParaRPr lang="zh-CN" altLang="en-US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[zk: localhost:2181(CONNECTED) 6] create    /zktest    mydata</a:t>
            </a:r>
            <a:endParaRPr lang="zh-CN" altLang="en-US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Created /zktest</a:t>
            </a:r>
            <a:endParaRPr lang="zh-CN" altLang="en-US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zh-CN" altLang="en-US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[zk: localhost:2181(CONNECTED) 12] ls /</a:t>
            </a:r>
            <a:endParaRPr lang="zh-CN" altLang="en-US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[zktest, zookeeper]</a:t>
            </a:r>
            <a:endParaRPr lang="zh-CN" altLang="en-US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zh-CN" altLang="en-US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[zk: localhost:2181(CONNECTED) 7] ls /zktest</a:t>
            </a:r>
            <a:endParaRPr lang="zh-CN" altLang="en-US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[]</a:t>
            </a:r>
            <a:endParaRPr lang="zh-CN" altLang="en-US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zh-CN" altLang="en-US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[zk: localhost:2181(CONNECTED) 13] get /zktest</a:t>
            </a:r>
            <a:endParaRPr lang="zh-CN" altLang="en-US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mydata</a:t>
            </a:r>
            <a:endParaRPr lang="zh-CN" altLang="en-US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.......znode</a:t>
            </a: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基本信息</a:t>
            </a:r>
            <a:endParaRPr lang="zh-CN" altLang="en-US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zh-CN" altLang="en-US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[zk: localhost:2181(CONNECTED) 14] set /zktest </a:t>
            </a: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junk</a:t>
            </a:r>
            <a:endParaRPr lang="zh-CN" altLang="en-US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zh-CN" altLang="en-US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[zk: localhost:2181(CONNECTED) 15] delete /zktest</a:t>
            </a:r>
            <a:endParaRPr lang="zh-CN" altLang="en-US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zh-CN" altLang="en-US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[zk: localhost:2181(CONNECTED) 16] ls /</a:t>
            </a:r>
            <a:endParaRPr lang="zh-CN" altLang="en-US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[zookeeper]</a:t>
            </a:r>
            <a:endParaRPr lang="zh-CN" altLang="zh-CN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7467600" cy="830580"/>
          </a:xfrm>
        </p:spPr>
        <p:txBody>
          <a:bodyPr/>
          <a:p>
            <a:pPr algn="l"/>
            <a:r>
              <a:rPr lang="en-US" altLang="zh-CN" sz="32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 </a:t>
            </a:r>
            <a:r>
              <a:rPr lang="en-US" altLang="zh-CN" sz="3200" b="1" cap="none" dirty="0">
                <a:solidFill>
                  <a:srgbClr val="002060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zookeeper</a:t>
            </a:r>
            <a:r>
              <a:rPr lang="zh-CN" altLang="en-US" sz="32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能干什么</a:t>
            </a:r>
            <a:endParaRPr lang="zh-CN" altLang="en-US" sz="32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105535"/>
            <a:ext cx="7467600" cy="5368290"/>
          </a:xfrm>
        </p:spPr>
        <p:txBody>
          <a:bodyPr>
            <a:normAutofit lnSpcReduction="10000"/>
          </a:bodyPr>
          <a:p>
            <a:r>
              <a:rPr lang="zh-CN" altLang="en-US" sz="1400" b="1">
                <a:solidFill>
                  <a:srgbClr val="002060"/>
                </a:solidFill>
              </a:rPr>
              <a:t>1、 命名服务</a:t>
            </a:r>
            <a:endParaRPr lang="zh-CN" altLang="en-US" sz="1400" b="1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zh-CN" altLang="en-US" sz="1400" b="1">
                <a:solidFill>
                  <a:srgbClr val="002060"/>
                </a:solidFill>
              </a:rPr>
              <a:t>命名服务也是分布式系统中比较常见的一类场景。在分布式系统中，通过使用命名服务，客户端应用能够根据指定名字来获取资源或服务的地址，提供者等信息。</a:t>
            </a:r>
            <a:endParaRPr lang="zh-CN" altLang="en-US" sz="1400" b="1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zh-CN" altLang="en-US" sz="1400" b="1">
                <a:solidFill>
                  <a:srgbClr val="002060"/>
                </a:solidFill>
              </a:rPr>
              <a:t>比如dubbo中，服务提供者在启动的时候，向ZK上的指定节点/dubbo/${serviceName}/providers目录下写入自己的URL地址，这个操作就完成了服务的发布。</a:t>
            </a:r>
            <a:endParaRPr lang="zh-CN" altLang="en-US" sz="1400" b="1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zh-CN" altLang="en-US" sz="1400" b="1">
                <a:solidFill>
                  <a:srgbClr val="002060"/>
                </a:solidFill>
              </a:rPr>
              <a:t>服务消费者启动的时候，订阅/dubbo/${serviceName}/providers目录下的提供者URL地址， 并向/dubbo/${serviceName} /consumers目录下写入自己的URL地址</a:t>
            </a:r>
            <a:endParaRPr lang="zh-CN" altLang="en-US" sz="1400" b="1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zh-CN" altLang="en-US" sz="1400" b="1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zh-CN" altLang="en-US" sz="1400" b="1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zh-CN" altLang="en-US" sz="1400" b="1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zh-CN" altLang="en-US" sz="1400" b="1">
              <a:solidFill>
                <a:srgbClr val="002060"/>
              </a:solidFill>
            </a:endParaRPr>
          </a:p>
          <a:p>
            <a:r>
              <a:rPr lang="zh-CN" altLang="en-US" sz="1400" b="1">
                <a:solidFill>
                  <a:srgbClr val="002060"/>
                </a:solidFill>
              </a:rPr>
              <a:t>2、数据发布与订阅</a:t>
            </a:r>
            <a:endParaRPr lang="zh-CN" altLang="en-US" sz="1400" b="1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zh-CN" altLang="en-US" sz="1400" b="1">
                <a:solidFill>
                  <a:srgbClr val="002060"/>
                </a:solidFill>
              </a:rPr>
              <a:t>数据发布与订阅在分布式系统中的典型应用有配置管理和服务发现、注册。</a:t>
            </a:r>
            <a:endParaRPr lang="zh-CN" altLang="en-US" sz="1400" b="1">
              <a:solidFill>
                <a:srgbClr val="002060"/>
              </a:solidFill>
            </a:endParaRPr>
          </a:p>
          <a:p>
            <a:r>
              <a:rPr lang="zh-CN" altLang="en-US" sz="1400" b="1">
                <a:solidFill>
                  <a:srgbClr val="002060"/>
                </a:solidFill>
              </a:rPr>
              <a:t>3、负载均衡</a:t>
            </a:r>
            <a:endParaRPr lang="zh-CN" altLang="en-US" sz="1400" b="1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zh-CN" altLang="en-US" sz="1400" b="1">
                <a:solidFill>
                  <a:srgbClr val="002060"/>
                </a:solidFill>
              </a:rPr>
              <a:t>在分布式环境中，为了保证高可用性，通常同一个应用或同一个服务的提供方都会部署多份，达到对等服务。</a:t>
            </a:r>
            <a:endParaRPr lang="zh-CN" altLang="en-US" sz="1400" b="1">
              <a:solidFill>
                <a:srgbClr val="002060"/>
              </a:solidFill>
            </a:endParaRPr>
          </a:p>
          <a:p>
            <a:r>
              <a:rPr lang="zh-CN" altLang="en-US" sz="1400" b="1">
                <a:solidFill>
                  <a:srgbClr val="002060"/>
                </a:solidFill>
              </a:rPr>
              <a:t>4、集群管理</a:t>
            </a:r>
            <a:endParaRPr lang="zh-CN" altLang="en-US" sz="1400" b="1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zh-CN" altLang="en-US" sz="1400" b="1">
                <a:solidFill>
                  <a:srgbClr val="002060"/>
                </a:solidFill>
              </a:rPr>
              <a:t>是否有机器退出和加入、选举master</a:t>
            </a:r>
            <a:endParaRPr lang="zh-CN" altLang="en-US" sz="1400" b="1">
              <a:solidFill>
                <a:srgbClr val="002060"/>
              </a:solidFill>
            </a:endParaRPr>
          </a:p>
          <a:p>
            <a:r>
              <a:rPr lang="zh-CN" altLang="en-US" sz="1400" b="1">
                <a:solidFill>
                  <a:srgbClr val="002060"/>
                </a:solidFill>
              </a:rPr>
              <a:t>5、分布式锁</a:t>
            </a:r>
            <a:endParaRPr lang="zh-CN" altLang="en-US" sz="1400" b="1">
              <a:solidFill>
                <a:srgbClr val="002060"/>
              </a:solidFill>
            </a:endParaRPr>
          </a:p>
          <a:p>
            <a:r>
              <a:rPr lang="zh-CN" altLang="en-US" sz="1400" b="1">
                <a:solidFill>
                  <a:srgbClr val="002060"/>
                </a:solidFill>
              </a:rPr>
              <a:t>6、分布式队列</a:t>
            </a:r>
            <a:endParaRPr lang="zh-CN" altLang="en-US" sz="1400" b="1">
              <a:solidFill>
                <a:srgbClr val="00206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8638" y="2982913"/>
            <a:ext cx="7337425" cy="9556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1313478" y="1816001"/>
            <a:ext cx="6264696" cy="3059190"/>
          </a:xfrm>
        </p:spPr>
        <p:txBody>
          <a:bodyPr>
            <a:normAutofit lnSpcReduction="20000"/>
          </a:bodyPr>
          <a:lstStyle/>
          <a:p>
            <a:pPr marL="0" indent="0" algn="ctr">
              <a:lnSpc>
                <a:spcPct val="200000"/>
              </a:lnSpc>
              <a:buNone/>
            </a:pPr>
            <a:r>
              <a:rPr lang="en-US" sz="5000" b="1" dirty="0">
                <a:solidFill>
                  <a:srgbClr val="01087D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</a:t>
            </a:r>
            <a:r>
              <a:rPr sz="5000" b="1" dirty="0">
                <a:solidFill>
                  <a:srgbClr val="01087D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什么是Curator</a:t>
            </a:r>
            <a:endParaRPr lang="zh-CN" altLang="en-US" sz="5000" dirty="0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凸显">
  <a:themeElements>
    <a:clrScheme name="凸显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凸显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凸显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0</TotalTime>
  <Words>3008</Words>
  <Application>WPS 演示</Application>
  <PresentationFormat>全屏显示(4:3)</PresentationFormat>
  <Paragraphs>157</Paragraphs>
  <Slides>22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22</vt:i4>
      </vt:variant>
    </vt:vector>
  </HeadingPairs>
  <TitlesOfParts>
    <vt:vector size="37" baseType="lpstr">
      <vt:lpstr>Arial</vt:lpstr>
      <vt:lpstr>宋体</vt:lpstr>
      <vt:lpstr>Wingdings</vt:lpstr>
      <vt:lpstr>Wingdings</vt:lpstr>
      <vt:lpstr>Wingdings 2</vt:lpstr>
      <vt:lpstr>微软雅黑</vt:lpstr>
      <vt:lpstr>Wingdings</vt:lpstr>
      <vt:lpstr>Century Schoolbook</vt:lpstr>
      <vt:lpstr>Century</vt:lpstr>
      <vt:lpstr>Arial Unicode MS</vt:lpstr>
      <vt:lpstr>华文楷体</vt:lpstr>
      <vt:lpstr>Calibri</vt:lpstr>
      <vt:lpstr>凸显</vt:lpstr>
      <vt:lpstr>Package</vt:lpstr>
      <vt:lpstr>Package</vt:lpstr>
      <vt:lpstr>Apache Curator                                                      最流行的zk客户端</vt:lpstr>
      <vt:lpstr>PowerPoint 演示文稿</vt:lpstr>
      <vt:lpstr>PowerPoint 演示文稿</vt:lpstr>
      <vt:lpstr>1.1 什么是zookeeper</vt:lpstr>
      <vt:lpstr>1.1 什么是zookeeper</vt:lpstr>
      <vt:lpstr>1.2 常见zookeeper命令</vt:lpstr>
      <vt:lpstr>1.3 命令操作zookeeper</vt:lpstr>
      <vt:lpstr>1.3 zookeeper能干什么</vt:lpstr>
      <vt:lpstr>PowerPoint 演示文稿</vt:lpstr>
      <vt:lpstr>2.1 什么是Curator</vt:lpstr>
      <vt:lpstr>2.2、Curator的“菜谱”</vt:lpstr>
      <vt:lpstr>PowerPoint 演示文稿</vt:lpstr>
      <vt:lpstr>3.1、添加依赖</vt:lpstr>
      <vt:lpstr>3.2、代码示例</vt:lpstr>
      <vt:lpstr>3.3、</vt:lpstr>
      <vt:lpstr>例子</vt:lpstr>
      <vt:lpstr>3.5 测试类</vt:lpstr>
      <vt:lpstr>3.5 测试类</vt:lpstr>
      <vt:lpstr>PowerPoint 演示文稿</vt:lpstr>
      <vt:lpstr>4.2 教程</vt:lpstr>
      <vt:lpstr>3.5 测试类</vt:lpstr>
      <vt:lpstr>PowerPoint 演示文稿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云网高科礼仪培训</dc:title>
  <dc:creator>微软用户</dc:creator>
  <cp:lastModifiedBy>zhangxue</cp:lastModifiedBy>
  <cp:revision>161</cp:revision>
  <dcterms:created xsi:type="dcterms:W3CDTF">2018-09-03T13:44:00Z</dcterms:created>
  <dcterms:modified xsi:type="dcterms:W3CDTF">2018-09-20T09:09:21Z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