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285" r:id="rId3"/>
    <p:sldId id="416" r:id="rId4"/>
    <p:sldId id="415" r:id="rId5"/>
    <p:sldId id="423" r:id="rId6"/>
    <p:sldId id="284" r:id="rId7"/>
    <p:sldId id="394" r:id="rId8"/>
    <p:sldId id="425" r:id="rId9"/>
    <p:sldId id="424" r:id="rId10"/>
    <p:sldId id="291" r:id="rId11"/>
    <p:sldId id="292" r:id="rId12"/>
    <p:sldId id="335" r:id="rId13"/>
    <p:sldId id="294" r:id="rId14"/>
    <p:sldId id="296" r:id="rId15"/>
    <p:sldId id="295" r:id="rId16"/>
    <p:sldId id="404" r:id="rId17"/>
    <p:sldId id="405" r:id="rId18"/>
    <p:sldId id="396" r:id="rId19"/>
    <p:sldId id="302" r:id="rId20"/>
    <p:sldId id="310" r:id="rId21"/>
    <p:sldId id="399" r:id="rId22"/>
    <p:sldId id="407" r:id="rId23"/>
    <p:sldId id="408" r:id="rId24"/>
    <p:sldId id="400" r:id="rId25"/>
    <p:sldId id="316" r:id="rId26"/>
    <p:sldId id="317" r:id="rId27"/>
    <p:sldId id="409" r:id="rId28"/>
    <p:sldId id="319" r:id="rId29"/>
    <p:sldId id="318" r:id="rId30"/>
    <p:sldId id="320" r:id="rId31"/>
    <p:sldId id="321" r:id="rId32"/>
    <p:sldId id="322" r:id="rId33"/>
    <p:sldId id="323" r:id="rId34"/>
    <p:sldId id="324" r:id="rId35"/>
    <p:sldId id="422" r:id="rId36"/>
    <p:sldId id="325" r:id="rId37"/>
    <p:sldId id="326" r:id="rId38"/>
    <p:sldId id="327" r:id="rId39"/>
    <p:sldId id="328" r:id="rId40"/>
    <p:sldId id="329" r:id="rId41"/>
    <p:sldId id="417" r:id="rId42"/>
    <p:sldId id="330" r:id="rId43"/>
    <p:sldId id="428" r:id="rId44"/>
    <p:sldId id="336" r:id="rId45"/>
    <p:sldId id="338" r:id="rId46"/>
    <p:sldId id="337" r:id="rId47"/>
    <p:sldId id="339" r:id="rId48"/>
    <p:sldId id="341" r:id="rId49"/>
    <p:sldId id="346" r:id="rId50"/>
    <p:sldId id="429" r:id="rId51"/>
    <p:sldId id="398" r:id="rId52"/>
    <p:sldId id="397" r:id="rId53"/>
    <p:sldId id="411" r:id="rId54"/>
    <p:sldId id="342" r:id="rId55"/>
    <p:sldId id="426" r:id="rId56"/>
    <p:sldId id="420" r:id="rId57"/>
    <p:sldId id="427" r:id="rId58"/>
    <p:sldId id="345" r:id="rId59"/>
    <p:sldId id="343" r:id="rId60"/>
    <p:sldId id="344" r:id="rId61"/>
    <p:sldId id="351" r:id="rId62"/>
    <p:sldId id="421" r:id="rId63"/>
    <p:sldId id="348" r:id="rId64"/>
    <p:sldId id="347" r:id="rId65"/>
    <p:sldId id="410" r:id="rId66"/>
    <p:sldId id="350" r:id="rId67"/>
    <p:sldId id="433" r:id="rId68"/>
    <p:sldId id="353" r:id="rId69"/>
    <p:sldId id="352" r:id="rId70"/>
    <p:sldId id="355" r:id="rId71"/>
    <p:sldId id="356" r:id="rId72"/>
    <p:sldId id="414" r:id="rId73"/>
    <p:sldId id="357" r:id="rId74"/>
    <p:sldId id="358" r:id="rId75"/>
    <p:sldId id="360" r:id="rId76"/>
    <p:sldId id="359" r:id="rId77"/>
    <p:sldId id="361" r:id="rId78"/>
    <p:sldId id="362" r:id="rId79"/>
    <p:sldId id="364" r:id="rId80"/>
    <p:sldId id="365" r:id="rId81"/>
    <p:sldId id="366" r:id="rId82"/>
    <p:sldId id="368" r:id="rId83"/>
    <p:sldId id="367" r:id="rId84"/>
    <p:sldId id="370" r:id="rId85"/>
    <p:sldId id="371" r:id="rId86"/>
    <p:sldId id="369" r:id="rId87"/>
    <p:sldId id="373" r:id="rId88"/>
    <p:sldId id="374" r:id="rId89"/>
    <p:sldId id="378" r:id="rId90"/>
    <p:sldId id="430" r:id="rId91"/>
    <p:sldId id="372" r:id="rId92"/>
    <p:sldId id="375" r:id="rId93"/>
    <p:sldId id="385" r:id="rId94"/>
    <p:sldId id="376" r:id="rId95"/>
    <p:sldId id="377" r:id="rId96"/>
    <p:sldId id="379" r:id="rId97"/>
    <p:sldId id="382" r:id="rId98"/>
    <p:sldId id="431" r:id="rId99"/>
    <p:sldId id="383" r:id="rId100"/>
    <p:sldId id="381" r:id="rId101"/>
    <p:sldId id="432" r:id="rId102"/>
    <p:sldId id="387" r:id="rId103"/>
    <p:sldId id="384" r:id="rId104"/>
    <p:sldId id="392" r:id="rId105"/>
    <p:sldId id="386" r:id="rId106"/>
    <p:sldId id="388" r:id="rId107"/>
    <p:sldId id="389" r:id="rId108"/>
    <p:sldId id="390" r:id="rId109"/>
    <p:sldId id="391" r:id="rId110"/>
    <p:sldId id="393" r:id="rId111"/>
    <p:sldId id="395" r:id="rId11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tony" initials="ton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CC6600"/>
    <a:srgbClr val="B2B2B2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1063" autoAdjust="0"/>
  </p:normalViewPr>
  <p:slideViewPr>
    <p:cSldViewPr>
      <p:cViewPr>
        <p:scale>
          <a:sx n="70" d="100"/>
          <a:sy n="70" d="100"/>
        </p:scale>
        <p:origin x="-14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2118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37EBBE-7DB7-4A05-BCEB-527E74AEE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1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8CAFEA-B395-4F5B-8BDC-CABF30BE9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51C52-5569-4564-B30D-17E4EC363DC1}" type="slidenum">
              <a:rPr lang="en-US" altLang="zh-CN" sz="1200">
                <a:latin typeface="Times New Roman" pitchFamily="18" charset="0"/>
              </a:rPr>
              <a:pPr eaLnBrk="1" hangingPunct="1"/>
              <a:t>1</a:t>
            </a:fld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2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框架是业务层框架，核心组件是容器</a:t>
            </a:r>
          </a:p>
          <a:p>
            <a:r>
              <a:rPr lang="zh-CN" altLang="en-US" dirty="0"/>
              <a:t>它是管理</a:t>
            </a:r>
            <a:r>
              <a:rPr lang="en-US" altLang="zh-CN" dirty="0"/>
              <a:t>bean</a:t>
            </a:r>
            <a:r>
              <a:rPr lang="zh-CN" altLang="en-US" dirty="0"/>
              <a:t>的，广义上讲任何一个</a:t>
            </a:r>
            <a:r>
              <a:rPr lang="en-US" altLang="zh-CN" dirty="0"/>
              <a:t>java</a:t>
            </a:r>
            <a:r>
              <a:rPr lang="zh-CN" altLang="en-US" dirty="0"/>
              <a:t>类都是一个</a:t>
            </a:r>
            <a:r>
              <a:rPr lang="en-US" altLang="zh-CN" dirty="0"/>
              <a:t>Bean</a:t>
            </a:r>
            <a:r>
              <a:rPr lang="zh-CN" altLang="en-US" dirty="0"/>
              <a:t>，它都可以管理，</a:t>
            </a:r>
          </a:p>
          <a:p>
            <a:r>
              <a:rPr lang="zh-CN" altLang="en-US" dirty="0"/>
              <a:t>例如：实例化对象</a:t>
            </a:r>
          </a:p>
          <a:p>
            <a:endParaRPr lang="zh-CN" altLang="en-US" dirty="0"/>
          </a:p>
          <a:p>
            <a:r>
              <a:rPr lang="zh-CN" altLang="en-US" dirty="0"/>
              <a:t>两大概念：</a:t>
            </a:r>
          </a:p>
          <a:p>
            <a:r>
              <a:rPr lang="en-US" altLang="zh-CN" dirty="0" err="1"/>
              <a:t>IoC</a:t>
            </a:r>
            <a:r>
              <a:rPr lang="en-US" altLang="zh-CN" dirty="0"/>
              <a:t>(Inversion of Control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反转控制，</a:t>
            </a:r>
            <a:endParaRPr lang="en-US" altLang="zh-CN" dirty="0"/>
          </a:p>
          <a:p>
            <a:r>
              <a:rPr lang="en-US" altLang="zh-CN" dirty="0" smtClean="0"/>
              <a:t>DI(Dependency injection) </a:t>
            </a:r>
            <a:r>
              <a:rPr lang="zh-CN" altLang="en-US" dirty="0" smtClean="0"/>
              <a:t>依赖注入，动态向某个对象提供它所需要的对象</a:t>
            </a:r>
            <a:endParaRPr lang="en-US" altLang="zh-CN" dirty="0" smtClean="0"/>
          </a:p>
          <a:p>
            <a:r>
              <a:rPr lang="zh-CN" altLang="en-US" dirty="0" smtClean="0"/>
              <a:t>获得对象的一种方式</a:t>
            </a:r>
            <a:endParaRPr lang="en-US" altLang="zh-CN" dirty="0"/>
          </a:p>
          <a:p>
            <a:r>
              <a:rPr lang="en-US" altLang="zh-CN" dirty="0"/>
              <a:t>AOP(Aspect Oriented Programming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面向切面编程，也叫面向方面编程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32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40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40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8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7" name="Picture 1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00C7D2-0318-4349-9ED4-5991DDC2C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BC46-E25C-4C19-829D-032F18A8E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E1FB6-79D3-4967-A5CA-0388C46CD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CB563-A442-4DED-A2AF-35F81040F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7AD2-F10A-42E8-B333-0D232035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4FF7-C376-4C55-9755-D5CC04977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E5AC-0E08-4A82-9B6C-E10A1F8CA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3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8E6F-5870-481D-AFCE-EE3453B5A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65FA-DA5B-4BA9-8C6A-7CEFDA343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12312-CD03-4267-8BD7-1B703DF73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DED8-40A2-4543-9C88-1BE603881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3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fld id="{9C1DEC5C-6B20-4422-B6D2-0C74B0390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pringsource.org/spring-framework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 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en-US" altLang="zh-CN" b="1" i="0" dirty="0" smtClean="0"/>
              <a:t>Spring MVC </a:t>
            </a:r>
            <a:r>
              <a:rPr lang="en-US" altLang="zh-CN" sz="1400" b="1" i="0" dirty="0" smtClean="0"/>
              <a:t>v3.2.2</a:t>
            </a:r>
            <a:endParaRPr lang="zh-CN" altLang="en-US" sz="1400" b="1" i="0" dirty="0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955800" y="4292281"/>
            <a:ext cx="5399088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200" b="1" dirty="0" smtClean="0"/>
              <a:t>陈子枢</a:t>
            </a:r>
            <a:endParaRPr lang="en-US" altLang="zh-CN" sz="3200" b="1" dirty="0"/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       523,99,178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04" y="5100786"/>
            <a:ext cx="539104" cy="2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705678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、需求：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index.jsp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/WEB-INF/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index.jsp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在浏览器地址栏敲入：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localhost:8090/springmvc/home.action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1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和实现类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@Service("</a:t>
            </a:r>
            <a:r>
              <a:rPr lang="en-US" altLang="zh-CN" sz="1400" dirty="0" err="1">
                <a:solidFill>
                  <a:srgbClr val="00B050"/>
                </a:solidFill>
              </a:rPr>
              <a:t>personService</a:t>
            </a:r>
            <a:r>
              <a:rPr lang="en-US" altLang="zh-CN" sz="1400" dirty="0">
                <a:solidFill>
                  <a:srgbClr val="00B050"/>
                </a:solidFill>
              </a:rPr>
              <a:t>")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PersonServiceImpl</a:t>
            </a:r>
            <a:r>
              <a:rPr lang="en-US" altLang="zh-CN" sz="1400" dirty="0"/>
              <a:t> implements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@Resource</a:t>
            </a:r>
          </a:p>
          <a:p>
            <a:pPr>
              <a:buNone/>
            </a:pPr>
            <a:r>
              <a:rPr lang="en-US" altLang="zh-CN" sz="1400" dirty="0"/>
              <a:t>	private </a:t>
            </a:r>
            <a:r>
              <a:rPr lang="en-US" altLang="zh-CN" sz="1400" dirty="0" err="1"/>
              <a:t>PersonDao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personDao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public List&lt;Person&gt; find(String 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 {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 err="1"/>
              <a:t>personDao.find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p)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personDao.saveOrUpdate</a:t>
            </a:r>
            <a:r>
              <a:rPr lang="en-US" altLang="zh-CN" sz="1400" dirty="0"/>
              <a:t>(p);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57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250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和实现类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>
                <a:solidFill>
                  <a:srgbClr val="00B050"/>
                </a:solidFill>
              </a:rPr>
              <a:t>delete</a:t>
            </a:r>
            <a:r>
              <a:rPr lang="en-US" altLang="zh-CN" sz="1400" dirty="0"/>
              <a:t>(Integer id)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personDao.delete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Person </a:t>
            </a:r>
            <a:r>
              <a:rPr lang="en-US" altLang="zh-CN" sz="1400" dirty="0">
                <a:solidFill>
                  <a:srgbClr val="00B050"/>
                </a:solidFill>
              </a:rPr>
              <a:t>get</a:t>
            </a:r>
            <a:r>
              <a:rPr lang="en-US" altLang="zh-CN" sz="1400" dirty="0"/>
              <a:t>(Integer id) {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 err="1"/>
              <a:t>personDao.get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561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1809312" cy="345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、配置数据源、配置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jdbc.properties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 smtClean="0"/>
              <a:t>jdbc.driverclass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com.mysql.jdbc.Driver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jdbc.url=</a:t>
            </a:r>
            <a:r>
              <a:rPr lang="en-US" altLang="zh-CN" sz="1400" dirty="0" err="1"/>
              <a:t>jdbc:mysql</a:t>
            </a:r>
            <a:r>
              <a:rPr lang="en-US" altLang="zh-CN" sz="1400" dirty="0"/>
              <a:t>://localhost:3306/</a:t>
            </a:r>
            <a:r>
              <a:rPr lang="en-US" altLang="zh-CN" sz="1400" dirty="0" err="1"/>
              <a:t>springmvcdb?characterEncoding</a:t>
            </a:r>
            <a:r>
              <a:rPr lang="en-US" altLang="zh-CN" sz="1400" dirty="0"/>
              <a:t>=utf-8</a:t>
            </a:r>
          </a:p>
          <a:p>
            <a:pPr>
              <a:buNone/>
            </a:pPr>
            <a:r>
              <a:rPr lang="en-US" altLang="zh-CN" sz="1400" dirty="0" err="1"/>
              <a:t>jdbc.username</a:t>
            </a:r>
            <a:r>
              <a:rPr lang="en-US" altLang="zh-CN" sz="1400" dirty="0"/>
              <a:t>=root</a:t>
            </a:r>
          </a:p>
          <a:p>
            <a:pPr>
              <a:buNone/>
            </a:pPr>
            <a:r>
              <a:rPr lang="en-US" altLang="zh-CN" sz="1400" dirty="0" err="1"/>
              <a:t>jdbc.password</a:t>
            </a:r>
            <a:r>
              <a:rPr lang="en-US" altLang="zh-CN" sz="1400" dirty="0"/>
              <a:t>=root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c3p0.pool.size.max=10</a:t>
            </a:r>
          </a:p>
          <a:p>
            <a:pPr>
              <a:buNone/>
            </a:pPr>
            <a:r>
              <a:rPr lang="en-US" altLang="zh-CN" sz="1400" dirty="0"/>
              <a:t>c3p0.pool.size.min=2</a:t>
            </a:r>
          </a:p>
          <a:p>
            <a:pPr>
              <a:buNone/>
            </a:pPr>
            <a:r>
              <a:rPr lang="en-US" altLang="zh-CN" sz="1400" dirty="0"/>
              <a:t>c3p0.pool.size.ini=3</a:t>
            </a:r>
          </a:p>
          <a:p>
            <a:pPr>
              <a:buNone/>
            </a:pPr>
            <a:r>
              <a:rPr lang="en-US" altLang="zh-CN" sz="1400" dirty="0"/>
              <a:t>c3p0.pool.size.increment=2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/>
              <a:t>hibernate.dialect</a:t>
            </a:r>
            <a:r>
              <a:rPr lang="en-US" altLang="zh-CN" sz="1400" dirty="0"/>
              <a:t>=org.hibernate.dialect.MySQL5Dialect</a:t>
            </a:r>
          </a:p>
          <a:p>
            <a:pPr>
              <a:buNone/>
            </a:pPr>
            <a:r>
              <a:rPr lang="en-US" altLang="zh-CN" sz="1400" dirty="0" err="1" smtClean="0"/>
              <a:t>hibernate.show_sql</a:t>
            </a:r>
            <a:r>
              <a:rPr lang="en-US" altLang="zh-CN" sz="1400" dirty="0" smtClean="0"/>
              <a:t>=true</a:t>
            </a:r>
            <a:endParaRPr lang="en-US" altLang="zh-CN" sz="1400" dirty="0"/>
          </a:p>
        </p:txBody>
      </p:sp>
      <p:sp>
        <p:nvSpPr>
          <p:cNvPr id="4" name="线形标注 2 3"/>
          <p:cNvSpPr/>
          <p:nvPr/>
        </p:nvSpPr>
        <p:spPr bwMode="auto">
          <a:xfrm>
            <a:off x="7164288" y="3760414"/>
            <a:ext cx="1440160" cy="8000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019"/>
              <a:gd name="adj6" fmla="val -3335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解决中文乱码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477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/beans.xml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，增加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tx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/>
              <a:t>&lt;beans </a:t>
            </a:r>
            <a:r>
              <a:rPr lang="en-US" altLang="zh-CN" sz="1400" dirty="0" err="1"/>
              <a:t>xmlns</a:t>
            </a:r>
            <a:r>
              <a:rPr lang="en-US" altLang="zh-CN" sz="1400" dirty="0"/>
              <a:t>="http://www.springframework.org/schema/beans"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xmlns:xsi</a:t>
            </a:r>
            <a:r>
              <a:rPr lang="en-US" altLang="zh-CN" sz="1400" dirty="0"/>
              <a:t>="http://www.w3.org/2001/XMLSchema-instance"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xmlns:mvc</a:t>
            </a:r>
            <a:r>
              <a:rPr lang="en-US" altLang="zh-CN" sz="1400" dirty="0"/>
              <a:t>="http://www.springframework.org/schema/mvc"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xmlns:context</a:t>
            </a:r>
            <a:r>
              <a:rPr lang="en-US" altLang="zh-CN" sz="1400" dirty="0"/>
              <a:t>="http://www.springframework.org/schema/context"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xmlns:aop</a:t>
            </a:r>
            <a:r>
              <a:rPr lang="en-US" altLang="zh-CN" sz="1400" dirty="0">
                <a:solidFill>
                  <a:srgbClr val="00B050"/>
                </a:solidFill>
              </a:rPr>
              <a:t>="http://www.springframework.org/schema/aop" 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xmlns:tx</a:t>
            </a:r>
            <a:r>
              <a:rPr lang="en-US" altLang="zh-CN" sz="1400" dirty="0">
                <a:solidFill>
                  <a:srgbClr val="00B050"/>
                </a:solidFill>
              </a:rPr>
              <a:t>="http://www.springframework.org/schema/tx"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xsi:schemaLocation</a:t>
            </a:r>
            <a:r>
              <a:rPr lang="en-US" altLang="zh-CN" sz="1400" dirty="0"/>
              <a:t>="http://www.springframework.org/schema/beans 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://www.springframework.org/schema/beans/spring-beans-3.2.xsd 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://www.springframework.org/schema/mvc 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://www.springframework.org/schema/mvc/spring-mvc-3.2.xsd 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://www.springframework.org/schema/context 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://www.springframework.org/schema/context/spring-context-3.2.xsd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smtClean="0">
                <a:solidFill>
                  <a:srgbClr val="00B050"/>
                </a:solidFill>
              </a:rPr>
              <a:t>http</a:t>
            </a:r>
            <a:r>
              <a:rPr lang="en-US" altLang="zh-CN" sz="1400" dirty="0">
                <a:solidFill>
                  <a:srgbClr val="00B050"/>
                </a:solidFill>
              </a:rPr>
              <a:t>://www.springframework.org/schema/aop 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</a:t>
            </a:r>
            <a:r>
              <a:rPr lang="en-US" altLang="zh-CN" sz="1400" dirty="0" smtClean="0">
                <a:solidFill>
                  <a:srgbClr val="00B050"/>
                </a:solidFill>
              </a:rPr>
              <a:t>http</a:t>
            </a:r>
            <a:r>
              <a:rPr lang="en-US" altLang="zh-CN" sz="1400" dirty="0">
                <a:solidFill>
                  <a:srgbClr val="00B050"/>
                </a:solidFill>
              </a:rPr>
              <a:t>://www.springframework.org/schema/aop/spring-aop-3.2.xsd 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</a:t>
            </a:r>
            <a:r>
              <a:rPr lang="en-US" altLang="zh-CN" sz="1400" dirty="0" smtClean="0">
                <a:solidFill>
                  <a:srgbClr val="00B050"/>
                </a:solidFill>
              </a:rPr>
              <a:t>http</a:t>
            </a:r>
            <a:r>
              <a:rPr lang="en-US" altLang="zh-CN" sz="1400" dirty="0">
                <a:solidFill>
                  <a:srgbClr val="00B050"/>
                </a:solidFill>
              </a:rPr>
              <a:t>://www.springframework.org/schema/tx 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</a:t>
            </a:r>
            <a:r>
              <a:rPr lang="en-US" altLang="zh-CN" sz="1400" dirty="0" smtClean="0">
                <a:solidFill>
                  <a:srgbClr val="00B050"/>
                </a:solidFill>
              </a:rPr>
              <a:t>http</a:t>
            </a:r>
            <a:r>
              <a:rPr lang="en-US" altLang="zh-CN" sz="1400" dirty="0">
                <a:solidFill>
                  <a:srgbClr val="00B050"/>
                </a:solidFill>
              </a:rPr>
              <a:t>://www.springframework.org/schema/tx/spring-tx-3.2.xsd </a:t>
            </a:r>
            <a:r>
              <a:rPr lang="en-US" altLang="zh-CN" sz="1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3590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8064896" cy="487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、配置数据源，修改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组件扫描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 smtClean="0"/>
              <a:t>context:component-scan</a:t>
            </a:r>
            <a:r>
              <a:rPr lang="en-US" altLang="zh-CN" sz="1400" dirty="0" smtClean="0"/>
              <a:t> base-package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cn.itcast.springmvc.</a:t>
            </a:r>
            <a:r>
              <a:rPr lang="en-US" altLang="zh-CN" sz="1400" dirty="0" err="1">
                <a:solidFill>
                  <a:srgbClr val="00B050"/>
                </a:solidFill>
              </a:rPr>
              <a:t>service</a:t>
            </a:r>
            <a:r>
              <a:rPr lang="en-US" altLang="zh-CN" sz="1400" dirty="0" err="1"/>
              <a:t>,cn.itcast.springmvc.</a:t>
            </a:r>
            <a:r>
              <a:rPr lang="en-US" altLang="zh-CN" sz="1400" dirty="0" err="1">
                <a:solidFill>
                  <a:srgbClr val="00B050"/>
                </a:solidFill>
              </a:rPr>
              <a:t>dao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分散配置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context:property-placeholder</a:t>
            </a:r>
            <a:r>
              <a:rPr lang="en-US" altLang="zh-CN" sz="1400" dirty="0">
                <a:solidFill>
                  <a:srgbClr val="00B050"/>
                </a:solidFill>
              </a:rPr>
              <a:t> location="</a:t>
            </a:r>
            <a:r>
              <a:rPr lang="en-US" altLang="zh-CN" sz="1400" dirty="0" err="1">
                <a:solidFill>
                  <a:srgbClr val="00B050"/>
                </a:solidFill>
              </a:rPr>
              <a:t>classpath:jdbc.properties</a:t>
            </a:r>
            <a:r>
              <a:rPr lang="en-US" altLang="zh-CN" sz="1400" dirty="0">
                <a:solidFill>
                  <a:srgbClr val="00B050"/>
                </a:solidFill>
              </a:rPr>
              <a:t>" /&gt;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数据源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dataSource</a:t>
            </a:r>
            <a:r>
              <a:rPr lang="en-US" altLang="zh-CN" sz="1400" dirty="0"/>
              <a:t>" class="com.mchange.v2.c3p0.ComboPooledDataSource"&gt;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driverClass</a:t>
            </a:r>
            <a:r>
              <a:rPr lang="en-US" altLang="zh-CN" sz="1400" dirty="0"/>
              <a:t>" value="${</a:t>
            </a:r>
            <a:r>
              <a:rPr lang="en-US" altLang="zh-CN" sz="1400" dirty="0" err="1" smtClean="0"/>
              <a:t>jdbc.driverclass</a:t>
            </a:r>
            <a:r>
              <a:rPr lang="en-US" altLang="zh-CN" sz="1400" dirty="0"/>
              <a:t>}"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jdbcUrl</a:t>
            </a:r>
            <a:r>
              <a:rPr lang="en-US" altLang="zh-CN" sz="1400" dirty="0"/>
              <a:t>" value="${jdbc.url}"&gt;&lt;/property&gt;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>
                <a:solidFill>
                  <a:srgbClr val="00B050"/>
                </a:solidFill>
              </a:rPr>
              <a:t>user</a:t>
            </a:r>
            <a:r>
              <a:rPr lang="en-US" altLang="zh-CN" sz="1400" dirty="0"/>
              <a:t>" value="${</a:t>
            </a:r>
            <a:r>
              <a:rPr lang="en-US" altLang="zh-CN" sz="1400" dirty="0" err="1"/>
              <a:t>jdbc.username</a:t>
            </a:r>
            <a:r>
              <a:rPr lang="en-US" altLang="zh-CN" sz="1400" dirty="0"/>
              <a:t>}"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>
                <a:solidFill>
                  <a:srgbClr val="00B050"/>
                </a:solidFill>
              </a:rPr>
              <a:t>password</a:t>
            </a:r>
            <a:r>
              <a:rPr lang="en-US" altLang="zh-CN" sz="1400" dirty="0"/>
              <a:t>" value="${</a:t>
            </a:r>
            <a:r>
              <a:rPr lang="en-US" altLang="zh-CN" sz="1400" dirty="0" err="1"/>
              <a:t>jdbc.password</a:t>
            </a:r>
            <a:r>
              <a:rPr lang="en-US" altLang="zh-CN" sz="1400" dirty="0"/>
              <a:t>}" /&gt;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maxPoolSize</a:t>
            </a:r>
            <a:r>
              <a:rPr lang="en-US" altLang="zh-CN" sz="1400" dirty="0"/>
              <a:t>" value="${c3p0.pool.size.max}"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minPoolSize</a:t>
            </a:r>
            <a:r>
              <a:rPr lang="en-US" altLang="zh-CN" sz="1400" dirty="0"/>
              <a:t>" value="${c3p0.pool.size.min}"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initialPoolSize</a:t>
            </a:r>
            <a:r>
              <a:rPr lang="en-US" altLang="zh-CN" sz="1400" dirty="0"/>
              <a:t>" value="${c3p0.pool.size.ini}"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acquireIncrement</a:t>
            </a:r>
            <a:r>
              <a:rPr lang="en-US" altLang="zh-CN" sz="1400" dirty="0"/>
              <a:t>" value="${c3p0.pool.size.increment}" /&gt;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6603167" y="3212976"/>
            <a:ext cx="2073289" cy="8000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756"/>
              <a:gd name="adj6" fmla="val -100563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注意名称和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hibernate</a:t>
            </a: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配置名称不同</a:t>
            </a:r>
          </a:p>
        </p:txBody>
      </p:sp>
    </p:spTree>
    <p:extLst>
      <p:ext uri="{BB962C8B-B14F-4D97-AF65-F5344CB8AC3E}">
        <p14:creationId xmlns:p14="http://schemas.microsoft.com/office/powerpoint/2010/main" val="9603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8784976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hibernate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beans.xml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本地会话工程</a:t>
            </a:r>
            <a:r>
              <a:rPr lang="en-US" altLang="zh-CN" sz="1400" dirty="0"/>
              <a:t>bean</a:t>
            </a:r>
            <a:r>
              <a:rPr lang="zh-CN" altLang="en-US" sz="1400" dirty="0"/>
              <a:t>，是</a:t>
            </a:r>
            <a:r>
              <a:rPr lang="en-US" altLang="zh-CN" sz="1400" dirty="0"/>
              <a:t>spring</a:t>
            </a:r>
            <a:r>
              <a:rPr lang="zh-CN" altLang="en-US" sz="1400" dirty="0"/>
              <a:t>整合</a:t>
            </a:r>
            <a:r>
              <a:rPr lang="en-US" altLang="zh-CN" sz="1400" dirty="0"/>
              <a:t>hibernate</a:t>
            </a:r>
            <a:r>
              <a:rPr lang="zh-CN" altLang="en-US" sz="1400" dirty="0"/>
              <a:t>的核心 入口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sessionFactory</a:t>
            </a:r>
            <a:r>
              <a:rPr lang="en-US" altLang="zh-CN" sz="1400" dirty="0"/>
              <a:t>"</a:t>
            </a:r>
          </a:p>
          <a:p>
            <a:pPr>
              <a:buNone/>
            </a:pPr>
            <a:r>
              <a:rPr lang="en-US" altLang="zh-CN" sz="1400" dirty="0"/>
              <a:t>	class="org.springframework.orm.hibernate3.LocalSessionFactoryBean"&gt;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dataSource</a:t>
            </a:r>
            <a:r>
              <a:rPr lang="en-US" altLang="zh-CN" sz="1400" dirty="0">
                <a:solidFill>
                  <a:srgbClr val="00B050"/>
                </a:solidFill>
              </a:rPr>
              <a:t>" ref="</a:t>
            </a:r>
            <a:r>
              <a:rPr lang="en-US" altLang="zh-CN" sz="1400" dirty="0" err="1">
                <a:solidFill>
                  <a:srgbClr val="00B050"/>
                </a:solidFill>
              </a:rPr>
              <a:t>dataSource</a:t>
            </a:r>
            <a:r>
              <a:rPr lang="en-US" altLang="zh-CN" sz="1400" dirty="0">
                <a:solidFill>
                  <a:srgbClr val="00B050"/>
                </a:solidFill>
              </a:rPr>
              <a:t>" /&gt;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hibernateProperties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&lt;props&gt;</a:t>
            </a:r>
          </a:p>
          <a:p>
            <a:pPr>
              <a:buNone/>
            </a:pPr>
            <a:r>
              <a:rPr lang="en-US" altLang="zh-CN" sz="1400" dirty="0"/>
              <a:t>			&lt;prop key="</a:t>
            </a:r>
            <a:r>
              <a:rPr lang="en-US" altLang="zh-CN" sz="1400" dirty="0" err="1"/>
              <a:t>hibernate.dialect</a:t>
            </a:r>
            <a:r>
              <a:rPr lang="en-US" altLang="zh-CN" sz="1400" dirty="0"/>
              <a:t>"&gt;${</a:t>
            </a:r>
            <a:r>
              <a:rPr lang="en-US" altLang="zh-CN" sz="1400" dirty="0" err="1"/>
              <a:t>hibernate.dialect</a:t>
            </a:r>
            <a:r>
              <a:rPr lang="en-US" altLang="zh-CN" sz="1400" dirty="0"/>
              <a:t>}&lt;/prop&gt;</a:t>
            </a:r>
          </a:p>
          <a:p>
            <a:pPr>
              <a:buNone/>
            </a:pPr>
            <a:r>
              <a:rPr lang="en-US" altLang="zh-CN" sz="1400" dirty="0"/>
              <a:t>			&lt;prop key="</a:t>
            </a:r>
            <a:r>
              <a:rPr lang="en-US" altLang="zh-CN" sz="1400" dirty="0" err="1"/>
              <a:t>hibernate.show_sql</a:t>
            </a:r>
            <a:r>
              <a:rPr lang="en-US" altLang="zh-CN" sz="1400" dirty="0"/>
              <a:t>"&gt;${</a:t>
            </a:r>
            <a:r>
              <a:rPr lang="en-US" altLang="zh-CN" sz="1400" dirty="0" err="1"/>
              <a:t>hibernate.show_sql</a:t>
            </a:r>
            <a:r>
              <a:rPr lang="en-US" altLang="zh-CN" sz="1400" dirty="0"/>
              <a:t>}&lt;/prop</a:t>
            </a:r>
            <a:r>
              <a:rPr lang="en-US" altLang="zh-CN" sz="1400" dirty="0" smtClean="0"/>
              <a:t>&gt;		&lt;/props&gt;</a:t>
            </a:r>
          </a:p>
          <a:p>
            <a:pPr>
              <a:buNone/>
            </a:pPr>
            <a:r>
              <a:rPr lang="en-US" altLang="zh-CN" sz="1400" dirty="0"/>
              <a:t>	&lt;/property&gt;</a:t>
            </a:r>
          </a:p>
          <a:p>
            <a:pPr>
              <a:buNone/>
            </a:pPr>
            <a:r>
              <a:rPr lang="en-US" altLang="zh-CN" sz="1400" dirty="0"/>
              <a:t>	&lt;!-- </a:t>
            </a:r>
            <a:r>
              <a:rPr lang="zh-CN" altLang="en-US" sz="1400" dirty="0"/>
              <a:t>映射文件的目录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mappingDirectoryLocations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&lt;list&gt;</a:t>
            </a:r>
          </a:p>
          <a:p>
            <a:pPr>
              <a:buNone/>
            </a:pPr>
            <a:r>
              <a:rPr lang="en-US" altLang="zh-CN" sz="1400" dirty="0"/>
              <a:t>			&lt;value&gt;</a:t>
            </a:r>
            <a:r>
              <a:rPr lang="en-US" altLang="zh-CN" sz="1400" dirty="0" err="1">
                <a:solidFill>
                  <a:srgbClr val="00B050"/>
                </a:solidFill>
              </a:rPr>
              <a:t>classpath:cn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itcast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springmvc</a:t>
            </a:r>
            <a:r>
              <a:rPr lang="en-US" altLang="zh-CN" sz="1400" dirty="0">
                <a:solidFill>
                  <a:srgbClr val="00B050"/>
                </a:solidFill>
              </a:rPr>
              <a:t>/domain</a:t>
            </a:r>
            <a:r>
              <a:rPr lang="en-US" altLang="zh-CN" sz="1400" dirty="0"/>
              <a:t>&lt;/value&gt;</a:t>
            </a:r>
          </a:p>
          <a:p>
            <a:pPr>
              <a:buNone/>
            </a:pPr>
            <a:r>
              <a:rPr lang="en-US" altLang="zh-CN" sz="1400" dirty="0"/>
              <a:t>		&lt;/list&gt;</a:t>
            </a:r>
          </a:p>
          <a:p>
            <a:pPr>
              <a:buNone/>
            </a:pPr>
            <a:r>
              <a:rPr lang="en-US" altLang="zh-CN" sz="1400" dirty="0"/>
              <a:t>	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7183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8640960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 修改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beans.xml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hibernate</a:t>
            </a:r>
            <a:r>
              <a:rPr lang="zh-CN" altLang="en-US" sz="1400" dirty="0"/>
              <a:t>事务管理器，在</a:t>
            </a:r>
            <a:r>
              <a:rPr lang="en-US" altLang="zh-CN" sz="1400" dirty="0"/>
              <a:t>service</a:t>
            </a:r>
            <a:r>
              <a:rPr lang="zh-CN" altLang="en-US" sz="1400" dirty="0"/>
              <a:t>层上实现事务管理，实现平台无关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/>
              <a:t>txManager</a:t>
            </a:r>
            <a:r>
              <a:rPr lang="en-US" altLang="zh-CN" sz="1400" dirty="0"/>
              <a:t>"</a:t>
            </a:r>
          </a:p>
          <a:p>
            <a:pPr>
              <a:buNone/>
            </a:pPr>
            <a:r>
              <a:rPr lang="en-US" altLang="zh-CN" sz="1400" dirty="0"/>
              <a:t>	class="org.springframework.orm.hibernate3.HibernateTransactionManager"&gt;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sessionFactory</a:t>
            </a:r>
            <a:r>
              <a:rPr lang="en-US" altLang="zh-CN" sz="1400" dirty="0"/>
              <a:t>" ref="</a:t>
            </a:r>
            <a:r>
              <a:rPr lang="en-US" altLang="zh-CN" sz="1400" dirty="0" err="1"/>
              <a:t>sessionFactory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事务通知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tx:advice</a:t>
            </a:r>
            <a:r>
              <a:rPr lang="en-US" altLang="zh-CN" sz="1400" dirty="0"/>
              <a:t> id="</a:t>
            </a:r>
            <a:r>
              <a:rPr lang="en-US" altLang="zh-CN" sz="1400" dirty="0" err="1"/>
              <a:t>txAdvice</a:t>
            </a:r>
            <a:r>
              <a:rPr lang="en-US" altLang="zh-CN" sz="1400" dirty="0"/>
              <a:t>" transaction-manager="</a:t>
            </a:r>
            <a:r>
              <a:rPr lang="en-US" altLang="zh-CN" sz="1400" dirty="0" err="1"/>
              <a:t>txManager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tx:attributes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name="save*" propagation="REQUIRED" isolation="DEFAULT"/&gt;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</a:t>
            </a:r>
            <a:r>
              <a:rPr lang="en-US" altLang="zh-CN" sz="1400" dirty="0" err="1"/>
              <a:t>updae</a:t>
            </a:r>
            <a:r>
              <a:rPr lang="en-US" altLang="zh-CN" sz="1400" dirty="0"/>
              <a:t>*" propagation="REQUIRED" isolation="DEFAULT"/&gt;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name="delete*" propagation="REQUIRED" isolation="DEFAULT"/&gt;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name="batch*" propagation="REQUIRED" isolation="DEFAULT</a:t>
            </a:r>
            <a:r>
              <a:rPr lang="en-US" altLang="zh-CN" sz="1400" dirty="0" smtClean="0"/>
              <a:t>"/&gt;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10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153128" cy="345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、事务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beans.xml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name="load*" propagation="REQUIRED" isolation="DEFAULT" read-only="true"/&gt;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name="get*" propagation="REQUIRED" isolation="DEFAULT" read-only="true"/&gt;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tx:method</a:t>
            </a:r>
            <a:r>
              <a:rPr lang="en-US" altLang="zh-CN" sz="1400" dirty="0"/>
              <a:t> name="find*" propagation="REQUIRED" isolation="DEFAULT" read-only="true"/&gt;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tx:method</a:t>
            </a:r>
            <a:r>
              <a:rPr lang="en-US" altLang="zh-CN" sz="1400" dirty="0">
                <a:solidFill>
                  <a:srgbClr val="00B050"/>
                </a:solidFill>
              </a:rPr>
              <a:t> name="*" propagation="REQUIRED" isolation="DEFAULT"/&gt;</a:t>
            </a:r>
          </a:p>
          <a:p>
            <a:pPr>
              <a:buNone/>
            </a:pPr>
            <a:r>
              <a:rPr lang="en-US" altLang="zh-CN" sz="1400" dirty="0"/>
              <a:t>	&lt;/</a:t>
            </a:r>
            <a:r>
              <a:rPr lang="en-US" altLang="zh-CN" sz="1400" dirty="0" err="1"/>
              <a:t>tx:attributes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tx:advice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aop:config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aop:advisor</a:t>
            </a:r>
            <a:r>
              <a:rPr lang="en-US" altLang="zh-CN" sz="1400" dirty="0"/>
              <a:t> advice-ref="</a:t>
            </a:r>
            <a:r>
              <a:rPr lang="en-US" altLang="zh-CN" sz="1400" dirty="0" err="1"/>
              <a:t>txAdvice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pointcut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00B050"/>
                </a:solidFill>
              </a:rPr>
              <a:t>execution</a:t>
            </a:r>
            <a:r>
              <a:rPr lang="en-US" altLang="zh-CN" sz="1400" dirty="0"/>
              <a:t>(* *..*Service.*(..))"/&gt;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aop:config</a:t>
            </a:r>
            <a:r>
              <a:rPr lang="en-US" altLang="zh-CN" sz="1400" dirty="0"/>
              <a:t>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7452321" y="4030720"/>
            <a:ext cx="1368152" cy="5918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917"/>
              <a:gd name="adj6" fmla="val -89954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防止漏网之鱼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883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15312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、测试</a:t>
            </a:r>
            <a:r>
              <a:rPr lang="en-US" altLang="zh-CN" dirty="0" smtClean="0"/>
              <a:t>TestPersonService.java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TestPersonService</a:t>
            </a:r>
            <a:r>
              <a:rPr lang="en-US" altLang="zh-CN" sz="1400" dirty="0"/>
              <a:t> 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private static </a:t>
            </a:r>
            <a:r>
              <a:rPr lang="en-US" altLang="zh-CN" sz="1400" dirty="0" err="1"/>
              <a:t>ApplicationContext</a:t>
            </a:r>
            <a:r>
              <a:rPr lang="en-US" altLang="zh-CN" sz="1400" dirty="0"/>
              <a:t> ac;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@</a:t>
            </a:r>
            <a:r>
              <a:rPr lang="en-US" altLang="zh-CN" sz="1400" dirty="0" err="1"/>
              <a:t>BeforeClass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static void </a:t>
            </a:r>
            <a:r>
              <a:rPr lang="en-US" altLang="zh-CN" sz="1400" dirty="0" err="1"/>
              <a:t>initAC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	ac = new </a:t>
            </a:r>
            <a:r>
              <a:rPr lang="en-US" altLang="zh-CN" sz="1400" dirty="0" err="1"/>
              <a:t>ClassPathXmlApplicationContext</a:t>
            </a:r>
            <a:r>
              <a:rPr lang="en-US" altLang="zh-CN" sz="1400" dirty="0"/>
              <a:t>("beans.xml");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@Test</a:t>
            </a:r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testAC</a:t>
            </a:r>
            <a:r>
              <a:rPr lang="en-US" altLang="zh-CN" sz="1400" dirty="0"/>
              <a:t>() throws Exception{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ac.getBean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"); </a:t>
            </a:r>
          </a:p>
          <a:p>
            <a:pPr>
              <a:buNone/>
            </a:pPr>
            <a:r>
              <a:rPr lang="en-US" altLang="zh-CN" sz="1400" dirty="0"/>
              <a:t>		Person p = new Person();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p.setName</a:t>
            </a:r>
            <a:r>
              <a:rPr lang="en-US" altLang="zh-CN" sz="1400" dirty="0"/>
              <a:t>("tony");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p.setAge</a:t>
            </a:r>
            <a:r>
              <a:rPr lang="en-US" altLang="zh-CN" sz="1400" dirty="0"/>
              <a:t>(30);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ps.saveOrUpdate</a:t>
            </a:r>
            <a:r>
              <a:rPr lang="en-US" altLang="zh-CN" sz="1400" dirty="0"/>
              <a:t>(p);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4528" y="202065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junit.jar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7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153128" cy="1621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PersonController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补上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2890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2205038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spring3.2.2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包（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个核心包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个依赖包）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960173"/>
            <a:ext cx="8424936" cy="351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 smtClean="0"/>
              <a:t>spring-aop-3.2.2.jar </a:t>
            </a:r>
            <a:r>
              <a:rPr lang="zh-CN" altLang="en-US" sz="1400" dirty="0" smtClean="0"/>
              <a:t>面向切片编程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spring-aspects-3.2.2.jar </a:t>
            </a:r>
            <a:r>
              <a:rPr lang="zh-CN" altLang="en-US" sz="1400" dirty="0" smtClean="0"/>
              <a:t>提供对</a:t>
            </a:r>
            <a:r>
              <a:rPr lang="en-US" altLang="zh-CN" sz="1400" dirty="0" err="1" smtClean="0"/>
              <a:t>AspectJ</a:t>
            </a:r>
            <a:r>
              <a:rPr lang="zh-CN" altLang="en-US" sz="1400" dirty="0" smtClean="0"/>
              <a:t>的支持，以便可以方便的将面向方面的功能集成进</a:t>
            </a:r>
            <a:r>
              <a:rPr lang="en-US" altLang="zh-CN" sz="1400" dirty="0" smtClean="0"/>
              <a:t>IDE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spring-beans-3.2.2.jar </a:t>
            </a:r>
            <a:r>
              <a:rPr lang="zh-CN" altLang="en-US" sz="1400" dirty="0" smtClean="0">
                <a:solidFill>
                  <a:srgbClr val="00B050"/>
                </a:solidFill>
              </a:rPr>
              <a:t>核心。访问配置文件、创建和管理</a:t>
            </a:r>
            <a:r>
              <a:rPr lang="en-US" altLang="zh-CN" sz="1400" dirty="0" smtClean="0">
                <a:solidFill>
                  <a:srgbClr val="00B050"/>
                </a:solidFill>
              </a:rPr>
              <a:t>bean </a:t>
            </a:r>
            <a:r>
              <a:rPr lang="zh-CN" altLang="en-US" sz="1400" dirty="0" smtClean="0">
                <a:solidFill>
                  <a:srgbClr val="00B050"/>
                </a:solidFill>
              </a:rPr>
              <a:t>以及进行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IoC</a:t>
            </a:r>
            <a:r>
              <a:rPr lang="en-US" altLang="zh-CN" sz="1400" dirty="0" smtClean="0">
                <a:solidFill>
                  <a:srgbClr val="00B050"/>
                </a:solidFill>
              </a:rPr>
              <a:t>/DI</a:t>
            </a:r>
            <a:r>
              <a:rPr lang="zh-CN" altLang="en-US" sz="1400" dirty="0" smtClean="0">
                <a:solidFill>
                  <a:srgbClr val="00B050"/>
                </a:solidFill>
              </a:rPr>
              <a:t>操作相关的所有类。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spring-context-3.2.2.jar</a:t>
            </a:r>
            <a:r>
              <a:rPr lang="zh-CN" altLang="en-US" sz="1400" dirty="0" smtClean="0">
                <a:solidFill>
                  <a:srgbClr val="00B050"/>
                </a:solidFill>
              </a:rPr>
              <a:t>为</a:t>
            </a:r>
            <a:r>
              <a:rPr lang="en-US" altLang="zh-CN" sz="1400" dirty="0" smtClean="0">
                <a:solidFill>
                  <a:srgbClr val="00B050"/>
                </a:solidFill>
              </a:rPr>
              <a:t>Spring </a:t>
            </a:r>
            <a:r>
              <a:rPr lang="zh-CN" altLang="en-US" sz="1400" dirty="0" smtClean="0">
                <a:solidFill>
                  <a:srgbClr val="00B050"/>
                </a:solidFill>
              </a:rPr>
              <a:t>核心提供了大量扩展。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altLang="zh-CN" sz="1400" dirty="0" smtClean="0"/>
              <a:t>spring-context-support-3.2.2.jar</a:t>
            </a: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spring-core-3.2.2.jar Spring </a:t>
            </a:r>
            <a:r>
              <a:rPr lang="zh-CN" altLang="en-US" sz="1400" dirty="0" smtClean="0">
                <a:solidFill>
                  <a:srgbClr val="00B050"/>
                </a:solidFill>
              </a:rPr>
              <a:t>框架基本的核心工具类。外部依赖</a:t>
            </a:r>
            <a:r>
              <a:rPr lang="en-US" altLang="zh-CN" sz="1400" dirty="0" smtClean="0">
                <a:solidFill>
                  <a:srgbClr val="00B050"/>
                </a:solidFill>
              </a:rPr>
              <a:t>Commons Logging</a:t>
            </a:r>
            <a:r>
              <a:rPr lang="zh-CN" altLang="en-US" sz="1400" dirty="0" smtClean="0">
                <a:solidFill>
                  <a:srgbClr val="00B050"/>
                </a:solidFill>
              </a:rPr>
              <a:t> 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spring-expression-3.2.2.jar </a:t>
            </a:r>
            <a:r>
              <a:rPr lang="zh-CN" altLang="en-US" sz="1400" dirty="0" smtClean="0">
                <a:solidFill>
                  <a:srgbClr val="00B050"/>
                </a:solidFill>
              </a:rPr>
              <a:t>配置对象的注入，它便是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SpEL</a:t>
            </a:r>
            <a:r>
              <a:rPr lang="en-US" altLang="zh-CN" sz="1400" dirty="0" smtClean="0">
                <a:solidFill>
                  <a:srgbClr val="00B050"/>
                </a:solidFill>
              </a:rPr>
              <a:t> (Spring Expression Language)</a:t>
            </a: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spring-web-3.2.2.jar Web </a:t>
            </a:r>
            <a:r>
              <a:rPr lang="zh-CN" altLang="en-US" sz="1400" dirty="0" smtClean="0">
                <a:solidFill>
                  <a:srgbClr val="00B050"/>
                </a:solidFill>
              </a:rPr>
              <a:t>应用开发时，用到</a:t>
            </a:r>
            <a:r>
              <a:rPr lang="en-US" altLang="zh-CN" sz="1400" dirty="0" smtClean="0">
                <a:solidFill>
                  <a:srgbClr val="00B050"/>
                </a:solidFill>
              </a:rPr>
              <a:t>Spring </a:t>
            </a:r>
            <a:r>
              <a:rPr lang="zh-CN" altLang="en-US" sz="1400" dirty="0" smtClean="0">
                <a:solidFill>
                  <a:srgbClr val="00B050"/>
                </a:solidFill>
              </a:rPr>
              <a:t>框架时所需的核心类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spring-webmvc-3.2.2.jar  Spring MVC </a:t>
            </a:r>
            <a:r>
              <a:rPr lang="zh-CN" altLang="en-US" sz="1400" dirty="0" smtClean="0">
                <a:solidFill>
                  <a:srgbClr val="00B050"/>
                </a:solidFill>
              </a:rPr>
              <a:t>框架相关的所有类。包括框架的</a:t>
            </a:r>
            <a:r>
              <a:rPr lang="en-US" altLang="zh-CN" sz="1400" dirty="0" smtClean="0">
                <a:solidFill>
                  <a:srgbClr val="00B050"/>
                </a:solidFill>
              </a:rPr>
              <a:t>Servlets</a:t>
            </a:r>
            <a:r>
              <a:rPr lang="zh-CN" altLang="en-US" sz="1400" dirty="0" smtClean="0">
                <a:solidFill>
                  <a:srgbClr val="00B050"/>
                </a:solidFill>
              </a:rPr>
              <a:t>，</a:t>
            </a:r>
            <a:r>
              <a:rPr lang="en-US" altLang="zh-CN" sz="1400" dirty="0" smtClean="0">
                <a:solidFill>
                  <a:srgbClr val="00B050"/>
                </a:solidFill>
              </a:rPr>
              <a:t>Web MVC</a:t>
            </a:r>
            <a:r>
              <a:rPr lang="zh-CN" altLang="en-US" sz="1400" dirty="0" smtClean="0">
                <a:solidFill>
                  <a:srgbClr val="00B050"/>
                </a:solidFill>
              </a:rPr>
              <a:t>框架，控制器和视图支持。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zh-CN" altLang="en-US" sz="1400" dirty="0" smtClean="0">
                <a:solidFill>
                  <a:srgbClr val="FF0000"/>
                </a:solidFill>
              </a:rPr>
              <a:t>          注意</a:t>
            </a:r>
            <a:r>
              <a:rPr lang="en-US" altLang="zh-CN" sz="1400" dirty="0" smtClean="0">
                <a:solidFill>
                  <a:srgbClr val="FF0000"/>
                </a:solidFill>
              </a:rPr>
              <a:t>spring3.0</a:t>
            </a:r>
            <a:r>
              <a:rPr lang="zh-CN" altLang="en-US" sz="1400" dirty="0" smtClean="0">
                <a:solidFill>
                  <a:srgbClr val="FF0000"/>
                </a:solidFill>
              </a:rPr>
              <a:t>的包名是 </a:t>
            </a:r>
            <a:r>
              <a:rPr lang="en-US" altLang="zh-CN" sz="1400" dirty="0" smtClean="0">
                <a:solidFill>
                  <a:srgbClr val="FF0000"/>
                </a:solidFill>
              </a:rPr>
              <a:t>org.spingframework.web.servlet-3.1.0 RELEASE.jar</a:t>
            </a:r>
          </a:p>
          <a:p>
            <a:pPr marL="285750" indent="-285750"/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com.springsource.org.apache.commons.logging-1.1.1.jar </a:t>
            </a:r>
            <a:r>
              <a:rPr lang="zh-CN" altLang="en-US" sz="1400" dirty="0" smtClean="0">
                <a:solidFill>
                  <a:srgbClr val="00B050"/>
                </a:solidFill>
              </a:rPr>
              <a:t>日志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en-US" altLang="zh-CN" sz="1400" dirty="0" smtClean="0"/>
              <a:t>com.springsource.org.aopalliance-1.0.0.jar</a:t>
            </a:r>
            <a:r>
              <a:rPr lang="zh-CN" altLang="en-US" sz="1400" dirty="0" smtClean="0"/>
              <a:t>  </a:t>
            </a:r>
            <a:r>
              <a:rPr lang="en-US" altLang="zh-CN" sz="1400" dirty="0" smtClean="0"/>
              <a:t>AOP</a:t>
            </a:r>
            <a:r>
              <a:rPr lang="zh-CN" altLang="en-US" sz="1400" dirty="0" smtClean="0"/>
              <a:t>联盟的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包，里面包含了针对面向切面的接口。</a:t>
            </a:r>
            <a:br>
              <a:rPr lang="zh-CN" altLang="en-US" sz="1400" dirty="0" smtClean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4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15312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、中文乱码 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&lt;!-- spring</a:t>
            </a:r>
            <a:r>
              <a:rPr lang="zh-CN" altLang="en-US" sz="1400" dirty="0"/>
              <a:t>的编码过滤器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&lt;filter&gt;</a:t>
            </a:r>
          </a:p>
          <a:p>
            <a:pPr>
              <a:buNone/>
            </a:pPr>
            <a:r>
              <a:rPr lang="en-US" altLang="zh-CN" sz="1400" dirty="0"/>
              <a:t>	&lt;filter-name&gt;</a:t>
            </a:r>
            <a:r>
              <a:rPr lang="en-US" altLang="zh-CN" sz="1400" dirty="0" err="1"/>
              <a:t>springEncoding</a:t>
            </a:r>
            <a:r>
              <a:rPr lang="en-US" altLang="zh-CN" sz="1400" dirty="0"/>
              <a:t>&lt;/filter-name&gt;</a:t>
            </a:r>
          </a:p>
          <a:p>
            <a:pPr>
              <a:buNone/>
            </a:pPr>
            <a:r>
              <a:rPr lang="en-US" altLang="zh-CN" sz="1400" dirty="0"/>
              <a:t>	&lt;filter-class&gt;</a:t>
            </a:r>
            <a:r>
              <a:rPr lang="en-US" altLang="zh-CN" sz="1400" dirty="0" err="1"/>
              <a:t>org.springframework.web.filter.</a:t>
            </a:r>
            <a:r>
              <a:rPr lang="en-US" altLang="zh-CN" sz="1400" dirty="0" err="1">
                <a:solidFill>
                  <a:srgbClr val="00B050"/>
                </a:solidFill>
              </a:rPr>
              <a:t>CharacterEncodingFilter</a:t>
            </a:r>
            <a:r>
              <a:rPr lang="en-US" altLang="zh-CN" sz="1400" dirty="0"/>
              <a:t>&lt;/filter-class&gt;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init-param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-name&gt;encoding&lt;/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-value&gt;utf-8&lt;/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</a:t>
            </a:r>
          </a:p>
          <a:p>
            <a:pPr>
              <a:buNone/>
            </a:pPr>
            <a:r>
              <a:rPr lang="en-US" altLang="zh-CN" sz="1400" dirty="0"/>
              <a:t>	&lt;/</a:t>
            </a:r>
            <a:r>
              <a:rPr lang="en-US" altLang="zh-CN" sz="1400" dirty="0" err="1"/>
              <a:t>init-param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&lt;/filter&gt;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&lt;filter-mapping&gt;</a:t>
            </a:r>
          </a:p>
          <a:p>
            <a:pPr>
              <a:buNone/>
            </a:pPr>
            <a:r>
              <a:rPr lang="en-US" altLang="zh-CN" sz="1400" dirty="0"/>
              <a:t>	&lt;filter-name&gt;</a:t>
            </a:r>
            <a:r>
              <a:rPr lang="en-US" altLang="zh-CN" sz="1400" dirty="0" err="1"/>
              <a:t>springEncoding</a:t>
            </a:r>
            <a:r>
              <a:rPr lang="en-US" altLang="zh-CN" sz="1400" dirty="0"/>
              <a:t>&lt;/filter-name&gt;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-pattern&gt;/*&lt;/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</a:p>
          <a:p>
            <a:pPr>
              <a:buNone/>
            </a:pPr>
            <a:r>
              <a:rPr lang="en-US" altLang="zh-CN" sz="1400" dirty="0"/>
              <a:t>&lt;/filter-mapping&gt;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08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935490" y="3674567"/>
            <a:ext cx="4104456" cy="84023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1" lang="en-US" altLang="zh-CN" sz="5400" dirty="0" err="1" smtClean="0">
                <a:latin typeface="Gill Sans MT Ext Condensed Bold" pitchFamily="34" charset="0"/>
                <a:ea typeface="微软雅黑" pitchFamily="34" charset="-122"/>
              </a:rPr>
              <a:t>springmvc</a:t>
            </a:r>
            <a:endParaRPr lang="en-US" altLang="zh-CN" sz="5400" dirty="0">
              <a:latin typeface="Gill Sans MT Ext Condensed Bold" pitchFamily="34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17229"/>
            <a:ext cx="1944216" cy="215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2205038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中配置 分发器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Servlet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2960173"/>
            <a:ext cx="7848872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&lt;servlet&gt;</a:t>
            </a:r>
          </a:p>
          <a:p>
            <a:pPr>
              <a:buNone/>
            </a:pPr>
            <a:r>
              <a:rPr lang="en-US" altLang="zh-CN" sz="1400" dirty="0" smtClean="0"/>
              <a:t>	&lt;servlet-name&gt;action&lt;/servlet-name&gt;</a:t>
            </a:r>
          </a:p>
          <a:p>
            <a:pPr>
              <a:buNone/>
            </a:pPr>
            <a:r>
              <a:rPr lang="en-US" altLang="zh-CN" sz="1400" dirty="0" smtClean="0"/>
              <a:t>	&lt;servlet-class&gt;</a:t>
            </a:r>
            <a:r>
              <a:rPr lang="en-US" altLang="zh-CN" sz="1400" dirty="0" err="1" smtClean="0"/>
              <a:t>org.springframework.web.servlet.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DispatcherServlet</a:t>
            </a:r>
            <a:r>
              <a:rPr lang="en-US" altLang="zh-CN" sz="1400" dirty="0" smtClean="0"/>
              <a:t>&lt;/servlet-class&gt;</a:t>
            </a:r>
          </a:p>
          <a:p>
            <a:pPr>
              <a:buNone/>
            </a:pPr>
            <a:r>
              <a:rPr lang="en-US" altLang="zh-CN" sz="1400" dirty="0" smtClean="0"/>
              <a:t>&lt;/servlet&gt;</a:t>
            </a:r>
          </a:p>
          <a:p>
            <a:pPr>
              <a:buNone/>
            </a:pPr>
            <a:r>
              <a:rPr lang="en-US" altLang="zh-CN" sz="1400" dirty="0" smtClean="0"/>
              <a:t>&lt;servlet-mapping&gt;</a:t>
            </a:r>
          </a:p>
          <a:p>
            <a:pPr>
              <a:buNone/>
            </a:pPr>
            <a:r>
              <a:rPr lang="en-US" altLang="zh-CN" sz="1400" dirty="0" smtClean="0"/>
              <a:t>	&lt;servlet-name&gt;action&lt;/servlet-name&gt;</a:t>
            </a:r>
          </a:p>
          <a:p>
            <a:pPr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-pattern&gt;</a:t>
            </a:r>
            <a:r>
              <a:rPr lang="en-US" altLang="zh-CN" sz="1400" dirty="0" smtClean="0">
                <a:solidFill>
                  <a:srgbClr val="00B050"/>
                </a:solidFill>
              </a:rPr>
              <a:t>*.action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-pattern&gt;</a:t>
            </a:r>
          </a:p>
          <a:p>
            <a:pPr>
              <a:buNone/>
            </a:pPr>
            <a:r>
              <a:rPr lang="en-US" altLang="zh-CN" sz="1400" dirty="0" smtClean="0"/>
              <a:t>&lt;/servlet-mapping&gt;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47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2205038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、创建控制器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homeController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2708920"/>
            <a:ext cx="7992888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cn.itcast.springmvc.controller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javax.servlet.http.HttpServletRequest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javax.servlet.http.HttpServletResponse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org.springframework.web.servlet.ModelAndView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org.springframework.web.servlet.mvc.AbstractController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extends </a:t>
            </a:r>
            <a:r>
              <a:rPr lang="en-US" altLang="zh-CN" sz="1400" dirty="0" err="1">
                <a:solidFill>
                  <a:srgbClr val="00B050"/>
                </a:solidFill>
              </a:rPr>
              <a:t>AbstractController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protected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handleRequestInternal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request</a:t>
            </a:r>
            <a:r>
              <a:rPr lang="en-US" altLang="zh-CN" sz="1400" dirty="0"/>
              <a:t>,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response</a:t>
            </a:r>
            <a:r>
              <a:rPr lang="en-US" altLang="zh-CN" sz="1400" dirty="0"/>
              <a:t>) throws Exception 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 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System.out.println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request.getContextPath</a:t>
            </a:r>
            <a:r>
              <a:rPr lang="en-US" altLang="zh-CN" sz="1400" b="1" dirty="0">
                <a:solidFill>
                  <a:srgbClr val="0000FF"/>
                </a:solidFill>
              </a:rPr>
              <a:t>() + </a:t>
            </a:r>
            <a:r>
              <a:rPr lang="en-US" altLang="zh-CN" sz="1400" b="1" dirty="0" err="1">
                <a:solidFill>
                  <a:srgbClr val="0000FF"/>
                </a:solidFill>
              </a:rPr>
              <a:t>request.getServletPath</a:t>
            </a:r>
            <a:r>
              <a:rPr lang="en-US" altLang="zh-CN" sz="1400" b="1" dirty="0">
                <a:solidFill>
                  <a:srgbClr val="0000FF"/>
                </a:solidFill>
              </a:rPr>
              <a:t>());</a:t>
            </a:r>
            <a:r>
              <a:rPr lang="en-US" altLang="zh-CN" sz="1400" dirty="0">
                <a:solidFill>
                  <a:srgbClr val="0000FF"/>
                </a:solidFill>
              </a:rPr>
              <a:t>	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>
                <a:solidFill>
                  <a:srgbClr val="00B050"/>
                </a:solidFill>
              </a:rPr>
              <a:t>new </a:t>
            </a:r>
            <a:r>
              <a:rPr lang="en-US" altLang="zh-CN" sz="1400" dirty="0" err="1">
                <a:solidFill>
                  <a:srgbClr val="00B050"/>
                </a:solidFill>
              </a:rPr>
              <a:t>ModelAndView</a:t>
            </a:r>
            <a:r>
              <a:rPr lang="en-US" altLang="zh-CN" sz="1400" dirty="0">
                <a:solidFill>
                  <a:srgbClr val="00B050"/>
                </a:solidFill>
              </a:rPr>
              <a:t>("index");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8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1988840"/>
            <a:ext cx="8388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/WEB-INF/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-servlet.xml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2554446"/>
            <a:ext cx="100091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 smtClean="0"/>
              <a:t>&lt;beans </a:t>
            </a:r>
            <a:r>
              <a:rPr lang="en-US" altLang="zh-CN" sz="1400" dirty="0" err="1" smtClean="0"/>
              <a:t>xmlns</a:t>
            </a:r>
            <a:r>
              <a:rPr lang="en-US" altLang="zh-CN" sz="1400" dirty="0" smtClean="0"/>
              <a:t>="http://www.springframework.org/schema/beans"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xmlns:xsi</a:t>
            </a:r>
            <a:r>
              <a:rPr lang="en-US" altLang="zh-CN" sz="1400" dirty="0" smtClean="0"/>
              <a:t>="http://www.w3.org/2001/XMLSchema-instance" 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xsi:schemaLocation</a:t>
            </a:r>
            <a:r>
              <a:rPr lang="en-US" altLang="zh-CN" sz="1400" dirty="0" smtClean="0"/>
              <a:t>="http://www.springframework.org/schema/beans 			</a:t>
            </a:r>
            <a:r>
              <a:rPr lang="en-US" altLang="zh-CN" sz="1400" dirty="0"/>
              <a:t>	 </a:t>
            </a:r>
            <a:r>
              <a:rPr lang="en-US" altLang="zh-CN" sz="1400" dirty="0" smtClean="0"/>
              <a:t>  		http://www.springframework.org/schema/beans/spring-beans-3.2.xsd"&gt;</a:t>
            </a:r>
          </a:p>
          <a:p>
            <a:pPr>
              <a:buNone/>
            </a:pPr>
            <a:r>
              <a:rPr lang="en-US" altLang="zh-CN" sz="1400" dirty="0"/>
              <a:t>&lt;/beans&gt;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 smtClean="0"/>
              <a:t>	</a:t>
            </a:r>
          </a:p>
          <a:p>
            <a:pPr>
              <a:buNone/>
            </a:pPr>
            <a:r>
              <a:rPr lang="en-US" altLang="zh-CN" sz="1400" dirty="0" smtClean="0"/>
              <a:t>	&lt;!-- </a:t>
            </a:r>
            <a:r>
              <a:rPr lang="zh-CN" altLang="en-US" sz="1400" dirty="0" smtClean="0"/>
              <a:t>控制器 </a:t>
            </a:r>
            <a:r>
              <a:rPr lang="en-US" altLang="zh-CN" sz="1400" dirty="0" smtClean="0"/>
              <a:t>--&gt;				</a:t>
            </a:r>
          </a:p>
          <a:p>
            <a:pPr>
              <a:buNone/>
            </a:pPr>
            <a:r>
              <a:rPr lang="en-US" altLang="zh-CN" sz="1400" dirty="0" smtClean="0"/>
              <a:t>	&lt;bean name</a:t>
            </a:r>
            <a:r>
              <a:rPr lang="en-US" altLang="zh-CN" sz="1400" dirty="0" smtClean="0">
                <a:solidFill>
                  <a:srgbClr val="00B050"/>
                </a:solidFill>
              </a:rPr>
              <a:t>="/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home.action</a:t>
            </a:r>
            <a:r>
              <a:rPr lang="en-US" altLang="zh-CN" sz="1400" dirty="0" smtClean="0">
                <a:solidFill>
                  <a:srgbClr val="00B050"/>
                </a:solidFill>
              </a:rPr>
              <a:t>" </a:t>
            </a:r>
            <a:r>
              <a:rPr lang="en-US" altLang="zh-CN" sz="1400" dirty="0" smtClean="0"/>
              <a:t>class="</a:t>
            </a:r>
            <a:r>
              <a:rPr lang="en-US" altLang="zh-CN" sz="1400" dirty="0" err="1" smtClean="0"/>
              <a:t>cn.itcast.springmvc.controller.HomeController</a:t>
            </a:r>
            <a:r>
              <a:rPr lang="en-US" altLang="zh-CN" sz="1400" dirty="0" smtClean="0"/>
              <a:t>"/&gt;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</a:p>
          <a:p>
            <a:pPr>
              <a:buNone/>
            </a:pPr>
            <a:r>
              <a:rPr lang="en-US" altLang="zh-CN" sz="1400" dirty="0" smtClean="0"/>
              <a:t>	&lt;!-- </a:t>
            </a:r>
            <a:r>
              <a:rPr lang="zh-CN" altLang="en-US" sz="1400" dirty="0" smtClean="0"/>
              <a:t>内部资源视图解析器 </a:t>
            </a:r>
            <a:r>
              <a:rPr lang="en-US" altLang="zh-CN" sz="1400" dirty="0" smtClean="0"/>
              <a:t>--&gt;	</a:t>
            </a:r>
          </a:p>
          <a:p>
            <a:pPr>
              <a:buNone/>
            </a:pPr>
            <a:r>
              <a:rPr lang="en-US" altLang="zh-CN" sz="1400" dirty="0" smtClean="0"/>
              <a:t>	&lt;bean id="</a:t>
            </a:r>
            <a:r>
              <a:rPr lang="en-US" altLang="zh-CN" sz="1400" dirty="0" err="1" smtClean="0"/>
              <a:t>internalResourceViewResolver</a:t>
            </a:r>
            <a:r>
              <a:rPr lang="en-US" altLang="zh-CN" sz="1400" dirty="0" smtClean="0"/>
              <a:t>" class="org.springframework.web.servlet.view.</a:t>
            </a:r>
            <a:r>
              <a:rPr lang="en-US" altLang="zh-CN" sz="1400" dirty="0" smtClean="0">
                <a:solidFill>
                  <a:srgbClr val="00B050"/>
                </a:solidFill>
              </a:rPr>
              <a:t>InternalResourceViewResolve</a:t>
            </a:r>
            <a:r>
              <a:rPr lang="en-US" altLang="zh-CN" sz="1400" dirty="0" smtClean="0"/>
              <a:t>r"&gt;</a:t>
            </a:r>
          </a:p>
          <a:p>
            <a:pPr>
              <a:buNone/>
            </a:pPr>
            <a:r>
              <a:rPr lang="en-US" altLang="zh-CN" sz="1400" dirty="0" smtClean="0"/>
              <a:t>		&lt;property name="prefix" value="</a:t>
            </a:r>
            <a:r>
              <a:rPr lang="en-US" altLang="zh-CN" sz="1400" dirty="0" smtClean="0">
                <a:solidFill>
                  <a:srgbClr val="00B050"/>
                </a:solidFill>
              </a:rPr>
              <a:t>/WEB-INF/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jsps</a:t>
            </a:r>
            <a:r>
              <a:rPr lang="en-US" altLang="zh-CN" sz="1400" dirty="0" smtClean="0">
                <a:solidFill>
                  <a:srgbClr val="00B050"/>
                </a:solidFill>
              </a:rPr>
              <a:t>/</a:t>
            </a:r>
            <a:r>
              <a:rPr lang="en-US" altLang="zh-CN" sz="1400" dirty="0" smtClean="0"/>
              <a:t>"/&gt;	&lt;!-- </a:t>
            </a:r>
            <a:r>
              <a:rPr lang="zh-CN" altLang="en-US" sz="1400" dirty="0" smtClean="0"/>
              <a:t>前缀 </a:t>
            </a:r>
            <a:r>
              <a:rPr lang="en-US" altLang="zh-CN" sz="1400" dirty="0" smtClean="0"/>
              <a:t>--&gt;</a:t>
            </a:r>
          </a:p>
          <a:p>
            <a:pPr>
              <a:buNone/>
            </a:pPr>
            <a:r>
              <a:rPr lang="en-US" altLang="zh-CN" sz="1400" dirty="0" smtClean="0"/>
              <a:t>		&lt;property name="suffix" value="</a:t>
            </a:r>
            <a:r>
              <a:rPr lang="en-US" altLang="zh-CN" sz="1400" dirty="0" smtClean="0">
                <a:solidFill>
                  <a:srgbClr val="00B050"/>
                </a:solidFill>
              </a:rPr>
              <a:t>.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jsp</a:t>
            </a:r>
            <a:r>
              <a:rPr lang="en-US" altLang="zh-CN" sz="1400" dirty="0" smtClean="0"/>
              <a:t>"/&gt;		&lt;!-- </a:t>
            </a:r>
            <a:r>
              <a:rPr lang="zh-CN" altLang="en-US" sz="1400" dirty="0" smtClean="0"/>
              <a:t>后缀 </a:t>
            </a:r>
            <a:r>
              <a:rPr lang="en-US" altLang="zh-CN" sz="1400" dirty="0" smtClean="0"/>
              <a:t>--&gt;</a:t>
            </a:r>
          </a:p>
          <a:p>
            <a:pPr>
              <a:buNone/>
            </a:pPr>
            <a:r>
              <a:rPr lang="en-US" altLang="zh-CN" sz="1400" dirty="0" smtClean="0"/>
              <a:t>	&lt;/bean&gt;</a:t>
            </a:r>
          </a:p>
        </p:txBody>
      </p:sp>
      <p:sp>
        <p:nvSpPr>
          <p:cNvPr id="6" name="矩形 5"/>
          <p:cNvSpPr/>
          <p:nvPr/>
        </p:nvSpPr>
        <p:spPr>
          <a:xfrm>
            <a:off x="5278839" y="2411330"/>
            <a:ext cx="345638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访问路径：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prefix + 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logicName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suffix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线形标注 2 6"/>
          <p:cNvSpPr/>
          <p:nvPr/>
        </p:nvSpPr>
        <p:spPr bwMode="auto">
          <a:xfrm>
            <a:off x="6005539" y="883424"/>
            <a:ext cx="2002983" cy="584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2"/>
              <a:gd name="adj6" fmla="val 32236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name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39552" y="4077072"/>
            <a:ext cx="8195671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2205038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、发布、测试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76056" y="1484784"/>
            <a:ext cx="338437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为何文件要放在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WEB-INF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532628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http://localhost:8090/springmvc/home.action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08199"/>
            <a:ext cx="4644516" cy="1826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5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i1.ce.cn/ce/culture/memory/200910/15/W0200910154664358483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35869"/>
            <a:ext cx="28575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/>
              <a:t>Spring MVC</a:t>
            </a:r>
            <a:endParaRPr lang="zh-CN" altLang="en-US" sz="2800" b="1" dirty="0" smtClean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755650" y="2377735"/>
            <a:ext cx="7776790" cy="499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修改一下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，重新启动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，看会如何？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Status 500 -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--------------------------------------------------------------------------------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Exception report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javax.servlet.ServletException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Servlet.init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 for servlet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smvc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threw exception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root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cause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org.springframework.beans.factory.BeanDefinitionStoreException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IOException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parsing XML document from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resource [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/WEB-INF/smvc-servlet.xml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]; nested exception is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java.io.FileNotFoundException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 Could not open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resource [/WEB-INF/smvc-servlet.xml]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55576" y="2060848"/>
            <a:ext cx="7776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犯错：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为什么名称叫做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action-servlet.xml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7" y="2887283"/>
            <a:ext cx="4995546" cy="101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01719" y="1484784"/>
            <a:ext cx="32857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中声明的名称要和创建的文件名一致</a:t>
            </a:r>
            <a:endParaRPr lang="zh-CN" altLang="en-US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6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1916832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action-servlet.xml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文件名和位置？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650" y="2329716"/>
            <a:ext cx="7992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85750" indent="-28575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action-servlet.xml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目录下，改名为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spring-mvc.xml</a:t>
            </a:r>
          </a:p>
          <a:p>
            <a:pPr marL="285750" indent="-28575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，给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增加初始参数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3356992"/>
            <a:ext cx="7848872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&lt;servlet&gt;</a:t>
            </a:r>
          </a:p>
          <a:p>
            <a:pPr>
              <a:buNone/>
            </a:pPr>
            <a:r>
              <a:rPr lang="en-US" altLang="zh-CN" sz="1400" dirty="0"/>
              <a:t>	&lt;servlet-name&gt;action&lt;/servlet-name&gt;</a:t>
            </a:r>
          </a:p>
          <a:p>
            <a:pPr>
              <a:buNone/>
            </a:pPr>
            <a:r>
              <a:rPr lang="en-US" altLang="zh-CN" sz="1400" dirty="0"/>
              <a:t>	&lt;servlet-class&gt;</a:t>
            </a:r>
            <a:r>
              <a:rPr lang="en-US" altLang="zh-CN" sz="1400" dirty="0" err="1"/>
              <a:t>org.springframework.web.servlet.</a:t>
            </a:r>
            <a:r>
              <a:rPr lang="en-US" altLang="zh-CN" sz="1400" dirty="0" err="1">
                <a:solidFill>
                  <a:srgbClr val="00B050"/>
                </a:solidFill>
              </a:rPr>
              <a:t>DispatcherServlet</a:t>
            </a:r>
            <a:r>
              <a:rPr lang="en-US" altLang="zh-CN" sz="1400" dirty="0"/>
              <a:t>&lt;/servlet-class&gt;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init-param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</a:t>
            </a:r>
            <a:r>
              <a:rPr lang="en-US" altLang="zh-CN" sz="1400" dirty="0" err="1">
                <a:solidFill>
                  <a:srgbClr val="00B050"/>
                </a:solidFill>
              </a:rPr>
              <a:t>contextConfigLocation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</a:t>
            </a:r>
            <a:r>
              <a:rPr lang="en-US" altLang="zh-CN" sz="1400" dirty="0" err="1">
                <a:solidFill>
                  <a:srgbClr val="00B050"/>
                </a:solidFill>
              </a:rPr>
              <a:t>classpath:spring-mvc.xml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</a:t>
            </a:r>
          </a:p>
          <a:p>
            <a:pPr>
              <a:buNone/>
            </a:pPr>
            <a:r>
              <a:rPr lang="en-US" altLang="zh-CN" sz="1400" dirty="0"/>
              <a:t>	&lt;/</a:t>
            </a:r>
            <a:r>
              <a:rPr lang="en-US" altLang="zh-CN" sz="1400" dirty="0" err="1"/>
              <a:t>init-param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B050"/>
                </a:solidFill>
              </a:rPr>
              <a:t>&lt;</a:t>
            </a:r>
            <a:r>
              <a:rPr lang="en-US" altLang="zh-CN" sz="1400" dirty="0">
                <a:solidFill>
                  <a:srgbClr val="00B050"/>
                </a:solidFill>
              </a:rPr>
              <a:t>load-on-startup&gt;1&lt;/load-on-startup</a:t>
            </a:r>
            <a:r>
              <a:rPr lang="en-US" altLang="zh-CN" sz="1400" dirty="0" smtClean="0">
                <a:solidFill>
                  <a:srgbClr val="00B050"/>
                </a:solidFill>
              </a:rPr>
              <a:t>&gt;</a:t>
            </a:r>
            <a:r>
              <a:rPr lang="en-US" altLang="zh-CN" sz="1400" dirty="0" smtClean="0"/>
              <a:t>	//</a:t>
            </a:r>
            <a:r>
              <a:rPr lang="zh-CN" altLang="en-US" sz="1400" dirty="0" smtClean="0"/>
              <a:t>随容器一起启动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&lt;/servlet&gt;</a:t>
            </a:r>
            <a:endParaRPr lang="en-US" altLang="zh-CN" sz="1400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057" y="1484784"/>
            <a:ext cx="3708301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通过初始化参数，指定配置文件位置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常用的处理器映射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99681" y="2442024"/>
            <a:ext cx="30765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常见的处理器映射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handlerMapping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708623"/>
            <a:ext cx="6838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7"/>
          <p:cNvSpPr>
            <a:spLocks noChangeArrowheads="1"/>
          </p:cNvSpPr>
          <p:nvPr/>
        </p:nvSpPr>
        <p:spPr bwMode="ltGray">
          <a:xfrm rot="3419336">
            <a:off x="2779957" y="2503392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课程安排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gray">
          <a:xfrm>
            <a:off x="1725613" y="5205413"/>
            <a:ext cx="6127994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 rot="3419336">
            <a:off x="1441450" y="462915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gray">
          <a:xfrm>
            <a:off x="1550988" y="46720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gray">
          <a:xfrm>
            <a:off x="1725612" y="2690813"/>
            <a:ext cx="612799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1441450" y="211455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2411413" y="2133600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体验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gray">
          <a:xfrm>
            <a:off x="1550988" y="21574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gray">
          <a:xfrm>
            <a:off x="1725612" y="3529013"/>
            <a:ext cx="612799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 rot="3419336">
            <a:off x="1441450" y="295275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gray">
          <a:xfrm>
            <a:off x="1550988" y="29956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gray">
          <a:xfrm>
            <a:off x="1727200" y="4365625"/>
            <a:ext cx="612640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 rot="3419336">
            <a:off x="1441450" y="3790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gray">
          <a:xfrm>
            <a:off x="1550988" y="38338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gray">
          <a:xfrm>
            <a:off x="1725613" y="6065838"/>
            <a:ext cx="6127994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1440844" y="5489576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1550988" y="5532438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gray">
          <a:xfrm>
            <a:off x="2411413" y="2995613"/>
            <a:ext cx="51908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常用的处理器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映射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handlerMapping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gray">
          <a:xfrm>
            <a:off x="2411413" y="3835400"/>
            <a:ext cx="35001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常用的控制器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gray">
          <a:xfrm>
            <a:off x="2411413" y="4676775"/>
            <a:ext cx="355866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基于注解实现</a:t>
            </a:r>
            <a:r>
              <a:rPr kumimoji="1" lang="en-US" altLang="zh-CN" sz="2400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2411413" y="5527675"/>
            <a:ext cx="413260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1" lang="en-US" altLang="zh-CN" sz="2400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2626864"/>
            <a:ext cx="7704782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默认处理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&lt;!-- Bean</a:t>
            </a:r>
            <a:r>
              <a:rPr lang="zh-CN" altLang="en-US" sz="1400" dirty="0" smtClean="0"/>
              <a:t>名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处理器映射 </a:t>
            </a:r>
            <a:r>
              <a:rPr lang="en-US" altLang="zh-CN" sz="1400" dirty="0" smtClean="0"/>
              <a:t>--&gt;</a:t>
            </a:r>
          </a:p>
          <a:p>
            <a:pPr>
              <a:buNone/>
            </a:pPr>
            <a:r>
              <a:rPr lang="en-US" altLang="zh-CN" sz="1400" dirty="0" smtClean="0"/>
              <a:t>&lt;bean id="</a:t>
            </a:r>
            <a:r>
              <a:rPr lang="en-US" altLang="zh-CN" sz="1400" dirty="0" err="1" smtClean="0"/>
              <a:t>beanNameUrlHandlerMapping</a:t>
            </a:r>
            <a:r>
              <a:rPr lang="en-US" altLang="zh-CN" sz="1400" dirty="0" smtClean="0"/>
              <a:t>" 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class="org.springframework.web.servlet.handler.BeanNameUrlHandlerMapping"&gt;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&lt;/bean&gt;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" name="</a:t>
            </a:r>
            <a:r>
              <a:rPr lang="en-US" altLang="zh-CN" sz="1400" i="1" dirty="0">
                <a:solidFill>
                  <a:srgbClr val="00B050"/>
                </a:solidFill>
              </a:rPr>
              <a:t>/</a:t>
            </a:r>
            <a:r>
              <a:rPr lang="en-US" altLang="zh-CN" sz="1400" i="1" dirty="0" err="1">
                <a:solidFill>
                  <a:srgbClr val="00B050"/>
                </a:solidFill>
              </a:rPr>
              <a:t>hi.action</a:t>
            </a:r>
            <a:r>
              <a:rPr lang="en-US" altLang="zh-CN" sz="1400" i="1" dirty="0"/>
              <a:t>" class="</a:t>
            </a:r>
            <a:r>
              <a:rPr lang="en-US" altLang="zh-CN" sz="1400" i="1" dirty="0" err="1"/>
              <a:t>cn.itcast.springmvc.controller.HomeController</a:t>
            </a:r>
            <a:r>
              <a:rPr lang="en-US" altLang="zh-CN" sz="1400" i="1" dirty="0"/>
              <a:t>"&gt;&lt;/bean&gt;</a:t>
            </a:r>
            <a:endParaRPr lang="en-US" altLang="zh-CN" sz="1400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096" y="1979548"/>
            <a:ext cx="464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BeanNameUrl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映射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4096" y="5723964"/>
            <a:ext cx="74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http://localhost:8090/springmvc/hi.action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2420888"/>
            <a:ext cx="1011166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Bean</a:t>
            </a:r>
            <a:r>
              <a:rPr lang="zh-CN" altLang="en-US" sz="1400" dirty="0"/>
              <a:t>名</a:t>
            </a:r>
            <a:r>
              <a:rPr lang="en-US" altLang="zh-CN" sz="1400" u="sng" dirty="0" err="1"/>
              <a:t>url</a:t>
            </a:r>
            <a:r>
              <a:rPr lang="zh-CN" altLang="en-US" sz="1400" u="sng" dirty="0"/>
              <a:t>处理器映射 </a:t>
            </a:r>
            <a:r>
              <a:rPr lang="en-US" altLang="zh-CN" sz="1400" u="sng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beanNameUrlHandlerMapping</a:t>
            </a:r>
            <a:r>
              <a:rPr lang="en-US" altLang="zh-CN" sz="1400" i="1" dirty="0"/>
              <a:t>" class="org.springframework.web.servlet.handler.BeanNameUrlHandlerMapping"&gt;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bean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simpleUrlHandlerMapping</a:t>
            </a:r>
            <a:r>
              <a:rPr lang="en-US" altLang="zh-CN" sz="1400" i="1" dirty="0"/>
              <a:t>" class="org.springframework.web.servlet.handler.</a:t>
            </a:r>
            <a:r>
              <a:rPr lang="en-US" altLang="zh-CN" sz="1400" i="1" dirty="0">
                <a:solidFill>
                  <a:srgbClr val="00B050"/>
                </a:solidFill>
              </a:rPr>
              <a:t>SimpleUrlHandlerMapping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>
                <a:solidFill>
                  <a:srgbClr val="00B050"/>
                </a:solidFill>
              </a:rPr>
              <a:t>mappings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 smtClean="0"/>
              <a:t>		&lt;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	&lt;</a:t>
            </a:r>
            <a:r>
              <a:rPr lang="en-US" altLang="zh-CN" sz="1400" dirty="0">
                <a:solidFill>
                  <a:srgbClr val="00B050"/>
                </a:solidFill>
              </a:rPr>
              <a:t>prop key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"/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sh.action</a:t>
            </a:r>
            <a:r>
              <a:rPr lang="en-US" altLang="zh-CN" sz="1400" i="1" dirty="0">
                <a:solidFill>
                  <a:srgbClr val="00B050"/>
                </a:solidFill>
              </a:rPr>
              <a:t>"&gt;</a:t>
            </a:r>
            <a:r>
              <a:rPr lang="en-US" altLang="zh-CN" sz="1400" i="1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i="1" dirty="0">
                <a:solidFill>
                  <a:srgbClr val="00B050"/>
                </a:solidFill>
              </a:rPr>
              <a:t>&lt;/prop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	&lt;</a:t>
            </a:r>
            <a:r>
              <a:rPr lang="en-US" altLang="zh-CN" sz="1400" dirty="0">
                <a:solidFill>
                  <a:srgbClr val="00B050"/>
                </a:solidFill>
              </a:rPr>
              <a:t>prop key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"/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a.action</a:t>
            </a:r>
            <a:r>
              <a:rPr lang="en-US" altLang="zh-CN" sz="1400" i="1" dirty="0">
                <a:solidFill>
                  <a:srgbClr val="00B050"/>
                </a:solidFill>
              </a:rPr>
              <a:t>"&gt;</a:t>
            </a:r>
            <a:r>
              <a:rPr lang="en-US" altLang="zh-CN" sz="1400" i="1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i="1" dirty="0">
                <a:solidFill>
                  <a:srgbClr val="00B050"/>
                </a:solidFill>
              </a:rPr>
              <a:t>&lt;/prop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&lt;prop key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"/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b.action</a:t>
            </a:r>
            <a:r>
              <a:rPr lang="en-US" altLang="zh-CN" sz="1400" i="1" dirty="0">
                <a:solidFill>
                  <a:srgbClr val="00B050"/>
                </a:solidFill>
              </a:rPr>
              <a:t>"&gt;</a:t>
            </a:r>
            <a:r>
              <a:rPr lang="en-US" altLang="zh-CN" sz="1400" i="1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i="1" dirty="0">
                <a:solidFill>
                  <a:srgbClr val="00B050"/>
                </a:solidFill>
              </a:rPr>
              <a:t>&lt;/prop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400" dirty="0" smtClean="0"/>
              <a:t>		&lt;/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/>
              <a:t>	&lt;/</a:t>
            </a:r>
            <a:r>
              <a:rPr lang="en-US" altLang="zh-CN" sz="1400" dirty="0"/>
              <a:t>property&gt;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bean&gt;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i="1" dirty="0"/>
              <a:t>" </a:t>
            </a:r>
            <a:r>
              <a:rPr lang="en-US" altLang="zh-CN" sz="1400" i="1" dirty="0" smtClean="0"/>
              <a:t>class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cn.itcast.springmvc.controller.HomeController</a:t>
            </a:r>
            <a:r>
              <a:rPr lang="en-US" altLang="zh-CN" sz="1400" i="1" dirty="0" smtClean="0"/>
              <a:t>"&gt;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bean&gt;</a:t>
            </a:r>
            <a:endParaRPr lang="en-US" altLang="zh-CN" sz="1400" dirty="0" smtClean="0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771800" y="4585677"/>
            <a:ext cx="1584176" cy="1075571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096" y="1979548"/>
            <a:ext cx="8677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、简单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处理器映射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5148064" y="4585677"/>
            <a:ext cx="3469644" cy="8000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800"/>
              <a:gd name="adj6" fmla="val -5120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Spring-beans-3.0.xsd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命名中有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3.2xsd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已经支持</a:t>
            </a:r>
          </a:p>
        </p:txBody>
      </p:sp>
    </p:spTree>
    <p:extLst>
      <p:ext uri="{BB962C8B-B14F-4D97-AF65-F5344CB8AC3E}">
        <p14:creationId xmlns:p14="http://schemas.microsoft.com/office/powerpoint/2010/main" val="16191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2420888"/>
            <a:ext cx="1011166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Bean</a:t>
            </a:r>
            <a:r>
              <a:rPr lang="zh-CN" altLang="en-US" sz="1400" dirty="0"/>
              <a:t>名</a:t>
            </a:r>
            <a:r>
              <a:rPr lang="en-US" altLang="zh-CN" sz="1400" u="sng" dirty="0" err="1"/>
              <a:t>url</a:t>
            </a:r>
            <a:r>
              <a:rPr lang="zh-CN" altLang="en-US" sz="1400" u="sng" dirty="0"/>
              <a:t>处理器映射 </a:t>
            </a:r>
            <a:r>
              <a:rPr lang="en-US" altLang="zh-CN" sz="1400" u="sng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beanNameUrlHandlerMapping</a:t>
            </a:r>
            <a:r>
              <a:rPr lang="en-US" altLang="zh-CN" sz="1400" i="1" dirty="0"/>
              <a:t>" class="org.springframework.web.servlet.handler.BeanNameUrlHandlerMapping"&gt;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bean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simpleUrlHandlerMapping</a:t>
            </a:r>
            <a:r>
              <a:rPr lang="en-US" altLang="zh-CN" sz="1400" i="1" dirty="0"/>
              <a:t>" class="org.springframework.web.servlet.handler.SimpleUrlHandlerMapping"&gt;</a:t>
            </a:r>
          </a:p>
          <a:p>
            <a:pPr>
              <a:buNone/>
            </a:pPr>
            <a:r>
              <a:rPr lang="en-US" altLang="zh-CN" sz="1400" dirty="0" smtClean="0"/>
              <a:t>  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"mappings"&gt;</a:t>
            </a:r>
          </a:p>
          <a:p>
            <a:pPr>
              <a:buNone/>
            </a:pPr>
            <a:r>
              <a:rPr lang="en-US" altLang="zh-CN" sz="1400" dirty="0" smtClean="0"/>
              <a:t>  &lt;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prop key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"/</a:t>
            </a:r>
            <a:r>
              <a:rPr lang="en-US" altLang="zh-CN" sz="1400" i="1" dirty="0" err="1" smtClean="0"/>
              <a:t>sh.action</a:t>
            </a:r>
            <a:r>
              <a:rPr lang="en-US" altLang="zh-CN" sz="1400" i="1" dirty="0"/>
              <a:t>"&gt;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&lt;/prop</a:t>
            </a:r>
            <a:r>
              <a:rPr lang="en-US" altLang="zh-CN" sz="1400" i="1" dirty="0" smtClean="0"/>
              <a:t>&gt;</a:t>
            </a:r>
          </a:p>
          <a:p>
            <a:pPr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&lt;</a:t>
            </a:r>
            <a:r>
              <a:rPr lang="en-US" altLang="zh-CN" sz="1400" dirty="0"/>
              <a:t>prop key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"/</a:t>
            </a:r>
            <a:r>
              <a:rPr lang="en-US" altLang="zh-CN" sz="1400" i="1" dirty="0" err="1" smtClean="0"/>
              <a:t>a.action</a:t>
            </a:r>
            <a:r>
              <a:rPr lang="en-US" altLang="zh-CN" sz="1400" i="1" dirty="0"/>
              <a:t>"&gt;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&lt;/prop&gt;</a:t>
            </a:r>
          </a:p>
          <a:p>
            <a:pPr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prop key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"/</a:t>
            </a:r>
            <a:r>
              <a:rPr lang="en-US" altLang="zh-CN" sz="1400" i="1" dirty="0" err="1" smtClean="0"/>
              <a:t>b.action</a:t>
            </a:r>
            <a:r>
              <a:rPr lang="en-US" altLang="zh-CN" sz="1400" i="1" dirty="0"/>
              <a:t>"&gt;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&lt;/prop&gt;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    &lt;</a:t>
            </a:r>
            <a:r>
              <a:rPr lang="en-US" altLang="zh-CN" sz="1400" dirty="0">
                <a:solidFill>
                  <a:srgbClr val="00B050"/>
                </a:solidFill>
              </a:rPr>
              <a:t>prop key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"/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hi.action</a:t>
            </a:r>
            <a:r>
              <a:rPr lang="en-US" altLang="zh-CN" sz="1400" i="1" dirty="0">
                <a:solidFill>
                  <a:srgbClr val="00B050"/>
                </a:solidFill>
              </a:rPr>
              <a:t>"&gt;</a:t>
            </a:r>
            <a:r>
              <a:rPr lang="en-US" altLang="zh-CN" sz="1400" i="1" dirty="0" err="1">
                <a:solidFill>
                  <a:srgbClr val="00B050"/>
                </a:solidFill>
              </a:rPr>
              <a:t>homeController</a:t>
            </a:r>
            <a:r>
              <a:rPr lang="en-US" altLang="zh-CN" sz="1400" i="1" dirty="0">
                <a:solidFill>
                  <a:srgbClr val="00B050"/>
                </a:solidFill>
              </a:rPr>
              <a:t>&lt;/prop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&gt;</a:t>
            </a:r>
            <a:endParaRPr lang="en-US" altLang="zh-CN" sz="1400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 smtClean="0"/>
              <a:t>    &lt;/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/>
              <a:t>  &lt;/</a:t>
            </a:r>
            <a:r>
              <a:rPr lang="en-US" altLang="zh-CN" sz="1400" dirty="0"/>
              <a:t>property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bean&gt;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" </a:t>
            </a:r>
            <a:r>
              <a:rPr lang="en-US" altLang="zh-CN" sz="1400" i="1" dirty="0" smtClean="0"/>
              <a:t> name=“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hi.action</a:t>
            </a:r>
            <a:r>
              <a:rPr lang="en-US" altLang="zh-CN" sz="1400" i="1" dirty="0" smtClean="0"/>
              <a:t>” class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cn.itcast.springmvc.controller.HomeController</a:t>
            </a:r>
            <a:r>
              <a:rPr lang="en-US" altLang="zh-CN" sz="1400" i="1" dirty="0" smtClean="0"/>
              <a:t>"&gt;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bean&gt;</a:t>
            </a:r>
            <a:endParaRPr lang="en-US" altLang="zh-CN" sz="1400" dirty="0" smtClean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067944" y="4941168"/>
            <a:ext cx="0" cy="964353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096" y="1979548"/>
            <a:ext cx="766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同名时谁起作用呢，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BeanName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3898" y="3501008"/>
            <a:ext cx="3960440" cy="22898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chemeClr val="tx1"/>
                </a:solidFill>
              </a:rPr>
              <a:t>注意：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、默认顺序按</a:t>
            </a:r>
            <a:r>
              <a:rPr lang="en-US" altLang="zh-CN" sz="1200" dirty="0" smtClean="0">
                <a:solidFill>
                  <a:schemeClr val="tx1"/>
                </a:solidFill>
              </a:rPr>
              <a:t>xml</a:t>
            </a:r>
            <a:r>
              <a:rPr lang="zh-CN" altLang="en-US" sz="1200" dirty="0" smtClean="0">
                <a:solidFill>
                  <a:schemeClr val="tx1"/>
                </a:solidFill>
              </a:rPr>
              <a:t>配置的前后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DispatcherServlet.java </a:t>
            </a:r>
            <a:r>
              <a:rPr lang="zh-CN" altLang="en-US" sz="1200" dirty="0" smtClean="0">
                <a:solidFill>
                  <a:schemeClr val="tx1"/>
                </a:solidFill>
              </a:rPr>
              <a:t>源代码</a:t>
            </a:r>
            <a:r>
              <a:rPr lang="en-US" altLang="zh-CN" sz="1200" dirty="0" smtClean="0">
                <a:solidFill>
                  <a:schemeClr val="tx1"/>
                </a:solidFill>
              </a:rPr>
              <a:t>p</a:t>
            </a:r>
            <a:r>
              <a:rPr lang="en-US" altLang="zh-CN" sz="1200" dirty="0" smtClean="0">
                <a:solidFill>
                  <a:srgbClr val="00B050"/>
                </a:solidFill>
              </a:rPr>
              <a:t>1086</a:t>
            </a:r>
            <a:r>
              <a:rPr lang="zh-CN" altLang="en-US" sz="1200" dirty="0">
                <a:solidFill>
                  <a:schemeClr val="tx1"/>
                </a:solidFill>
              </a:rPr>
              <a:t>行，决定谁起作用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for (</a:t>
            </a:r>
            <a:r>
              <a:rPr lang="en-US" altLang="zh-CN" sz="1200" dirty="0" err="1">
                <a:solidFill>
                  <a:schemeClr val="tx1"/>
                </a:solidFill>
              </a:rPr>
              <a:t>HandlerMapping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hm</a:t>
            </a:r>
            <a:r>
              <a:rPr lang="en-US" altLang="zh-CN" sz="1200" dirty="0">
                <a:solidFill>
                  <a:schemeClr val="tx1"/>
                </a:solidFill>
              </a:rPr>
              <a:t> : </a:t>
            </a:r>
            <a:r>
              <a:rPr lang="en-US" altLang="zh-CN" sz="1200" dirty="0" err="1">
                <a:solidFill>
                  <a:schemeClr val="tx1"/>
                </a:solidFill>
              </a:rPr>
              <a:t>this.handlerMappings</a:t>
            </a:r>
            <a:r>
              <a:rPr lang="en-US" altLang="zh-CN" sz="1200" dirty="0">
                <a:solidFill>
                  <a:schemeClr val="tx1"/>
                </a:solidFill>
              </a:rPr>
              <a:t>) {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、按</a:t>
            </a:r>
            <a:r>
              <a:rPr lang="en-US" altLang="zh-CN" sz="1200" dirty="0" smtClean="0">
                <a:solidFill>
                  <a:schemeClr val="tx1"/>
                </a:solidFill>
              </a:rPr>
              <a:t>order</a:t>
            </a:r>
            <a:r>
              <a:rPr lang="zh-CN" altLang="en-US" sz="1200" dirty="0" smtClean="0">
                <a:solidFill>
                  <a:schemeClr val="tx1"/>
                </a:solidFill>
              </a:rPr>
              <a:t>属性排序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DispatcherServlet.java </a:t>
            </a:r>
            <a:r>
              <a:rPr lang="zh-CN" altLang="en-US" sz="1200" dirty="0" smtClean="0">
                <a:solidFill>
                  <a:schemeClr val="tx1"/>
                </a:solidFill>
              </a:rPr>
              <a:t>源代码</a:t>
            </a:r>
            <a:r>
              <a:rPr lang="en-US" altLang="zh-CN" sz="1200" dirty="0">
                <a:solidFill>
                  <a:schemeClr val="tx1"/>
                </a:solidFill>
              </a:rPr>
              <a:t>p</a:t>
            </a:r>
            <a:r>
              <a:rPr lang="en-US" altLang="zh-CN" sz="1200" dirty="0" smtClean="0">
                <a:solidFill>
                  <a:srgbClr val="00B050"/>
                </a:solidFill>
              </a:rPr>
              <a:t>533</a:t>
            </a:r>
            <a:r>
              <a:rPr lang="zh-CN" altLang="en-US" sz="1200" dirty="0">
                <a:solidFill>
                  <a:schemeClr val="tx1"/>
                </a:solidFill>
              </a:rPr>
              <a:t>行，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OrderComparator.sort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this.handlerMappings</a:t>
            </a:r>
            <a:r>
              <a:rPr lang="en-US" altLang="zh-CN" sz="1200" dirty="0" smtClean="0">
                <a:solidFill>
                  <a:schemeClr val="tx1"/>
                </a:solidFill>
              </a:rPr>
              <a:t>);</a:t>
            </a:r>
          </a:p>
          <a:p>
            <a:pPr>
              <a:buNone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chemeClr val="tx1"/>
                </a:solidFill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rgbClr val="00B050"/>
                </a:solidFill>
              </a:rPr>
              <a:t>p548 </a:t>
            </a:r>
            <a:r>
              <a:rPr lang="zh-CN" altLang="en-US" sz="1200" dirty="0" smtClean="0">
                <a:solidFill>
                  <a:schemeClr val="tx1"/>
                </a:solidFill>
              </a:rPr>
              <a:t>排序后的顺序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2420888"/>
            <a:ext cx="1011166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Bean</a:t>
            </a:r>
            <a:r>
              <a:rPr lang="zh-CN" altLang="en-US" sz="1400" dirty="0"/>
              <a:t>名</a:t>
            </a:r>
            <a:r>
              <a:rPr lang="en-US" altLang="zh-CN" sz="1400" u="sng" dirty="0" err="1"/>
              <a:t>url</a:t>
            </a:r>
            <a:r>
              <a:rPr lang="zh-CN" altLang="en-US" sz="1400" u="sng" dirty="0"/>
              <a:t>处理器映射 </a:t>
            </a:r>
            <a:r>
              <a:rPr lang="en-US" altLang="zh-CN" sz="1400" u="sng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beanNameUrlHandlerMapping</a:t>
            </a:r>
            <a:r>
              <a:rPr lang="en-US" altLang="zh-CN" sz="1400" i="1" dirty="0"/>
              <a:t>" class="org.springframework.web.servlet.handler.BeanNameUrlHandlerMapping"&gt;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&lt;</a:t>
            </a:r>
            <a:r>
              <a:rPr lang="en-US" altLang="zh-CN" sz="1400" dirty="0">
                <a:solidFill>
                  <a:srgbClr val="00B050"/>
                </a:solidFill>
              </a:rPr>
              <a:t>property name=</a:t>
            </a:r>
            <a:r>
              <a:rPr lang="en-US" altLang="zh-CN" sz="1400" i="1" dirty="0">
                <a:solidFill>
                  <a:srgbClr val="00B050"/>
                </a:solidFill>
              </a:rPr>
              <a:t>"order" value="0"/&gt;</a:t>
            </a:r>
          </a:p>
          <a:p>
            <a:pPr>
              <a:buNone/>
            </a:pPr>
            <a:r>
              <a:rPr lang="en-US" altLang="zh-CN" sz="1400" dirty="0"/>
              <a:t>&lt;/bean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simpleUrlHandlerMapping</a:t>
            </a:r>
            <a:r>
              <a:rPr lang="en-US" altLang="zh-CN" sz="1400" i="1" dirty="0"/>
              <a:t>" class="org.springframework.web.servlet.handler.SimpleUrlHandlerMapping"&gt;</a:t>
            </a:r>
          </a:p>
          <a:p>
            <a:pPr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"mappings"&gt;</a:t>
            </a:r>
          </a:p>
          <a:p>
            <a:pPr>
              <a:buNone/>
            </a:pPr>
            <a:r>
              <a:rPr lang="en-US" altLang="zh-CN" sz="1400" dirty="0" smtClean="0"/>
              <a:t>		&lt;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prop key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"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hi.action</a:t>
            </a:r>
            <a:r>
              <a:rPr lang="en-US" altLang="zh-CN" sz="1400" i="1" dirty="0"/>
              <a:t>"&gt;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&lt;/prop&gt;</a:t>
            </a:r>
          </a:p>
          <a:p>
            <a:pPr>
              <a:buNone/>
            </a:pPr>
            <a:r>
              <a:rPr lang="en-US" altLang="zh-CN" sz="1400" dirty="0" smtClean="0"/>
              <a:t>		&lt;/</a:t>
            </a:r>
            <a:r>
              <a:rPr lang="en-US" altLang="zh-CN" sz="1400" dirty="0"/>
              <a:t>props&gt;</a:t>
            </a:r>
          </a:p>
          <a:p>
            <a:pPr>
              <a:buNone/>
            </a:pPr>
            <a:r>
              <a:rPr lang="en-US" altLang="zh-CN" sz="1400" dirty="0" smtClean="0"/>
              <a:t>	&lt;/</a:t>
            </a:r>
            <a:r>
              <a:rPr lang="en-US" altLang="zh-CN" sz="1400" dirty="0"/>
              <a:t>property&gt;</a:t>
            </a:r>
          </a:p>
          <a:p>
            <a:pPr>
              <a:buNone/>
            </a:pPr>
            <a:r>
              <a:rPr lang="en-US" altLang="zh-CN" sz="1400" dirty="0" smtClean="0"/>
              <a:t>	&lt;!-- </a:t>
            </a:r>
            <a:r>
              <a:rPr lang="zh-CN" altLang="en-US" sz="1400" dirty="0"/>
              <a:t>设置优先级，</a:t>
            </a:r>
            <a:r>
              <a:rPr lang="zh-CN" altLang="en-US" sz="1400" dirty="0">
                <a:solidFill>
                  <a:srgbClr val="0000FF"/>
                </a:solidFill>
              </a:rPr>
              <a:t>数字</a:t>
            </a:r>
            <a:r>
              <a:rPr lang="zh-CN" altLang="en-US" sz="1400" dirty="0" smtClean="0">
                <a:solidFill>
                  <a:srgbClr val="0000FF"/>
                </a:solidFill>
              </a:rPr>
              <a:t>越小优先级</a:t>
            </a:r>
            <a:r>
              <a:rPr lang="zh-CN" altLang="en-US" sz="1400" dirty="0">
                <a:solidFill>
                  <a:srgbClr val="0000FF"/>
                </a:solidFill>
              </a:rPr>
              <a:t>越高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&lt;</a:t>
            </a:r>
            <a:r>
              <a:rPr lang="en-US" altLang="zh-CN" sz="1400" dirty="0">
                <a:solidFill>
                  <a:srgbClr val="00B050"/>
                </a:solidFill>
              </a:rPr>
              <a:t>property name=</a:t>
            </a:r>
            <a:r>
              <a:rPr lang="en-US" altLang="zh-CN" sz="1400" i="1" dirty="0">
                <a:solidFill>
                  <a:srgbClr val="00B050"/>
                </a:solidFill>
              </a:rPr>
              <a:t>"order" value="1"/&gt;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homeController</a:t>
            </a:r>
            <a:r>
              <a:rPr lang="en-US" altLang="zh-CN" sz="1400" i="1" dirty="0"/>
              <a:t>" </a:t>
            </a:r>
            <a:r>
              <a:rPr lang="en-US" altLang="zh-CN" sz="1400" i="1" dirty="0" smtClean="0"/>
              <a:t> name=“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/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hi.action</a:t>
            </a:r>
            <a:r>
              <a:rPr lang="en-US" altLang="zh-CN" sz="1400" i="1" dirty="0" smtClean="0"/>
              <a:t>” class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cn.itcast.springmvc.controller.HomeController</a:t>
            </a:r>
            <a:r>
              <a:rPr lang="en-US" altLang="zh-CN" sz="1400" i="1" dirty="0" smtClean="0"/>
              <a:t>"&gt;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bean&gt;</a:t>
            </a:r>
            <a:endParaRPr lang="en-US" altLang="zh-CN" sz="1400" dirty="0" smtClean="0"/>
          </a:p>
        </p:txBody>
      </p:sp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096" y="1979548"/>
            <a:ext cx="7957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同名时谁起作用呢，是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BeanNameUrl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SimpleUrl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呢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线形标注 2 6"/>
          <p:cNvSpPr/>
          <p:nvPr/>
        </p:nvSpPr>
        <p:spPr bwMode="auto">
          <a:xfrm>
            <a:off x="6012160" y="4509120"/>
            <a:ext cx="2821572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30"/>
              <a:gd name="adj6" fmla="val -4001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spring-webmvc-3.2.2.jar</a:t>
            </a: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DispatcherServlect.class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源码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533</a:t>
            </a: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/>
              <a:t>initHandlerMappings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2420888"/>
            <a:ext cx="10111666" cy="367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控制器类名处理器映射 </a:t>
            </a:r>
            <a:r>
              <a:rPr lang="en-US" altLang="zh-CN" sz="1400" dirty="0"/>
              <a:t>--&gt; 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/>
              <a:t>controllerClassNameHandlerMapping</a:t>
            </a:r>
            <a:r>
              <a:rPr lang="en-US" altLang="zh-CN" sz="1400" dirty="0"/>
              <a:t>" </a:t>
            </a:r>
          </a:p>
          <a:p>
            <a:pPr>
              <a:buNone/>
            </a:pPr>
            <a:r>
              <a:rPr lang="en-US" altLang="zh-CN" sz="1400" dirty="0"/>
              <a:t>	class="org.springframework.web.servlet.mvc.support.</a:t>
            </a:r>
            <a:r>
              <a:rPr lang="en-US" altLang="zh-CN" sz="1400" dirty="0">
                <a:solidFill>
                  <a:srgbClr val="00B050"/>
                </a:solidFill>
              </a:rPr>
              <a:t>ControllerClassNameHandlerMapping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B050"/>
                </a:solidFill>
              </a:rPr>
              <a:t>&lt;property name="order" value="2"/&gt;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原理：在容器启动时处理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源码中下面的地方配置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断点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ControllerClassNameHandlerMapping.class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p139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String path = (</a:t>
            </a:r>
            <a:r>
              <a:rPr lang="en-US" altLang="zh-CN" sz="1400" dirty="0" err="1"/>
              <a:t>className.endsWith</a:t>
            </a:r>
            <a:r>
              <a:rPr lang="en-US" altLang="zh-CN" sz="1400" dirty="0"/>
              <a:t>(CONTROLLER_SUFFIX) ?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 smtClean="0"/>
              <a:t>className.substring</a:t>
            </a:r>
            <a:r>
              <a:rPr lang="en-US" altLang="zh-CN" sz="1400" dirty="0" smtClean="0"/>
              <a:t>(0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className.lastIndexOf</a:t>
            </a:r>
            <a:r>
              <a:rPr lang="en-US" altLang="zh-CN" sz="1400" dirty="0"/>
              <a:t>(CONTROLLER_SUFFIX)) : </a:t>
            </a:r>
            <a:r>
              <a:rPr lang="en-US" altLang="zh-CN" sz="1400" dirty="0" err="1"/>
              <a:t>className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</a:rPr>
              <a:t>规则</a:t>
            </a:r>
            <a:r>
              <a:rPr lang="zh-CN" altLang="en-US" sz="1400" dirty="0">
                <a:solidFill>
                  <a:srgbClr val="00B050"/>
                </a:solidFill>
              </a:rPr>
              <a:t>：得到类名</a:t>
            </a:r>
            <a:r>
              <a:rPr lang="en-US" altLang="zh-CN" sz="1400" dirty="0" err="1">
                <a:solidFill>
                  <a:srgbClr val="00B050"/>
                </a:solidFill>
              </a:rPr>
              <a:t>HomeControlller</a:t>
            </a:r>
            <a:r>
              <a:rPr lang="zh-CN" altLang="en-US" sz="1400" dirty="0">
                <a:solidFill>
                  <a:srgbClr val="00B050"/>
                </a:solidFill>
              </a:rPr>
              <a:t>，将</a:t>
            </a:r>
            <a:r>
              <a:rPr lang="en-US" altLang="zh-CN" sz="1400" dirty="0">
                <a:solidFill>
                  <a:srgbClr val="00B050"/>
                </a:solidFill>
              </a:rPr>
              <a:t>Controller</a:t>
            </a:r>
            <a:r>
              <a:rPr lang="zh-CN" altLang="en-US" sz="1400" dirty="0">
                <a:solidFill>
                  <a:srgbClr val="00B050"/>
                </a:solidFill>
              </a:rPr>
              <a:t>去掉，</a:t>
            </a:r>
            <a:r>
              <a:rPr lang="zh-CN" altLang="en-US" sz="1400" b="1" dirty="0">
                <a:solidFill>
                  <a:srgbClr val="00B050"/>
                </a:solidFill>
              </a:rPr>
              <a:t>剩下的全部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小写</a:t>
            </a:r>
            <a:r>
              <a:rPr lang="zh-CN" altLang="en-US" sz="1400" dirty="0" smtClean="0">
                <a:solidFill>
                  <a:srgbClr val="00B050"/>
                </a:solidFill>
              </a:rPr>
              <a:t>。如多个单词也全小写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常用的处理器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映射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1096" y="1979548"/>
            <a:ext cx="7885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、控制器类名处理器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映射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5589240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localhost:8090/x_springmvc/home.action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http://localhost:8090/x_springmvc/homeController.action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07904" y="2263344"/>
            <a:ext cx="367336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常见的处理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Controller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53609" y="1484784"/>
            <a:ext cx="520674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传递参数，将参数封装到对象中，并自动类型转换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647443" cy="29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7"/>
          <p:cNvSpPr>
            <a:spLocks noChangeArrowheads="1"/>
          </p:cNvSpPr>
          <p:nvPr/>
        </p:nvSpPr>
        <p:spPr bwMode="ltGray">
          <a:xfrm rot="3419336">
            <a:off x="2736988" y="2215360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4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CommandController</a:t>
            </a:r>
            <a:r>
              <a:rPr lang="zh-CN" altLang="en-US" sz="2800" dirty="0"/>
              <a:t>命令控制器</a:t>
            </a:r>
            <a:endParaRPr lang="zh-CN" altLang="en-US" sz="2800" b="1" dirty="0" smtClean="0"/>
          </a:p>
        </p:txBody>
      </p:sp>
      <p:pic>
        <p:nvPicPr>
          <p:cNvPr id="1025" name="Picture 1" descr="C:\Documents and Settings\Administrator\Application Data\Tencent\Users\52399178\QQ\WinTemp\RichOle\$$DB72MHI%[8(AD1J7LEI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363870" cy="23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4067944" y="4725144"/>
            <a:ext cx="4248472" cy="1276757"/>
          </a:xfrm>
          <a:prstGeom prst="wedgeEllipseCallout">
            <a:avLst>
              <a:gd name="adj1" fmla="val -7416"/>
              <a:gd name="adj2" fmla="val -10877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将参数封装在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Command Object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对象中 </a:t>
            </a:r>
          </a:p>
        </p:txBody>
      </p:sp>
    </p:spTree>
    <p:extLst>
      <p:ext uri="{BB962C8B-B14F-4D97-AF65-F5344CB8AC3E}">
        <p14:creationId xmlns:p14="http://schemas.microsoft.com/office/powerpoint/2010/main" val="8378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 err="1"/>
              <a:t>CommandController</a:t>
            </a:r>
            <a:r>
              <a:rPr lang="zh-CN" altLang="en-US" sz="2800" b="1" dirty="0"/>
              <a:t>命令控制器</a:t>
            </a:r>
            <a:endParaRPr lang="zh-CN" altLang="en-US" sz="2800" b="1" dirty="0" smtClean="0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1916832"/>
            <a:ext cx="799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javabean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，绑定数据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2282325"/>
            <a:ext cx="78488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package </a:t>
            </a:r>
            <a:r>
              <a:rPr lang="en-US" altLang="zh-CN" sz="1400" dirty="0" err="1" smtClean="0"/>
              <a:t>cn.itcast.springmvc.domain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public class Person {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private Integer id;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private String name;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	private Integer age;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…</a:t>
            </a:r>
          </a:p>
          <a:p>
            <a:pPr>
              <a:buNone/>
            </a:pPr>
            <a:r>
              <a:rPr lang="en-US" altLang="zh-CN" sz="1400" dirty="0"/>
              <a:t>	public String </a:t>
            </a:r>
            <a:r>
              <a:rPr lang="en-US" altLang="zh-CN" sz="1400" dirty="0" err="1">
                <a:solidFill>
                  <a:srgbClr val="00B050"/>
                </a:solidFill>
              </a:rPr>
              <a:t>toString</a:t>
            </a:r>
            <a:r>
              <a:rPr lang="en-US" altLang="zh-CN" sz="1400" dirty="0"/>
              <a:t>() {</a:t>
            </a:r>
          </a:p>
          <a:p>
            <a:pPr>
              <a:buNone/>
            </a:pPr>
            <a:r>
              <a:rPr lang="en-US" altLang="zh-CN" sz="1400" dirty="0"/>
              <a:t>		return "Person [id=" + id + ", name=" + name + ", age=" + age + " ]";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CommandController</a:t>
            </a:r>
            <a:r>
              <a:rPr lang="zh-CN" altLang="en-US" sz="2800" dirty="0"/>
              <a:t>命令控制器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 smtClean="0"/>
              <a:t>PersonCommandController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extends </a:t>
            </a:r>
            <a:r>
              <a:rPr lang="en-US" altLang="zh-CN" sz="1400" dirty="0" err="1">
                <a:solidFill>
                  <a:srgbClr val="00B050"/>
                </a:solidFill>
              </a:rPr>
              <a:t>AbstractCommandController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</a:t>
            </a:r>
            <a:r>
              <a:rPr lang="en-US" altLang="zh-CN" sz="1400" dirty="0" err="1" smtClean="0"/>
              <a:t>PersonCommandController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	//</a:t>
            </a:r>
            <a:r>
              <a:rPr lang="zh-CN" altLang="en-US" sz="1400" dirty="0"/>
              <a:t>注册命令类</a:t>
            </a:r>
          </a:p>
          <a:p>
            <a:pPr>
              <a:buNone/>
            </a:pPr>
            <a:r>
              <a:rPr lang="zh-CN" altLang="en-US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this.setCommandClass</a:t>
            </a:r>
            <a:r>
              <a:rPr lang="en-US" altLang="zh-CN" sz="1400" dirty="0">
                <a:solidFill>
                  <a:srgbClr val="00B050"/>
                </a:solidFill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</a:rPr>
              <a:t>Person.class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this.setCommandName</a:t>
            </a:r>
            <a:r>
              <a:rPr lang="en-US" altLang="zh-CN" sz="1400" dirty="0">
                <a:solidFill>
                  <a:srgbClr val="00B050"/>
                </a:solidFill>
              </a:rPr>
              <a:t>("person");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protected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handle(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command, </a:t>
            </a:r>
            <a:r>
              <a:rPr lang="en-US" altLang="zh-CN" sz="1400" dirty="0" err="1"/>
              <a:t>BindException</a:t>
            </a:r>
            <a:r>
              <a:rPr lang="en-US" altLang="zh-CN" sz="1400" dirty="0"/>
              <a:t> errors)</a:t>
            </a:r>
          </a:p>
          <a:p>
            <a:pPr>
              <a:buNone/>
            </a:pPr>
            <a:r>
              <a:rPr lang="en-US" altLang="zh-CN" sz="1400" dirty="0"/>
              <a:t>			throws Exception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Person p = (Person) command;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p.toString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>
                <a:solidFill>
                  <a:srgbClr val="00B050"/>
                </a:solidFill>
              </a:rPr>
              <a:t>new </a:t>
            </a:r>
            <a:r>
              <a:rPr lang="en-US" altLang="zh-CN" sz="1400" dirty="0" err="1">
                <a:solidFill>
                  <a:srgbClr val="00B050"/>
                </a:solidFill>
              </a:rPr>
              <a:t>ModelAndView</a:t>
            </a:r>
            <a:r>
              <a:rPr lang="en-US" altLang="zh-CN" sz="1400" dirty="0">
                <a:solidFill>
                  <a:srgbClr val="00B050"/>
                </a:solidFill>
              </a:rPr>
              <a:t>("index");</a:t>
            </a:r>
          </a:p>
          <a:p>
            <a:pPr>
              <a:buNone/>
            </a:pPr>
            <a:r>
              <a:rPr lang="en-US" altLang="zh-CN" sz="1400" dirty="0"/>
              <a:t>	}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080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CommandController</a:t>
            </a:r>
            <a:r>
              <a:rPr lang="zh-CN" altLang="en-US" sz="2800" dirty="0"/>
              <a:t>命令控制器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&lt;!-- </a:t>
            </a:r>
            <a:r>
              <a:rPr lang="zh-CN" altLang="en-US" sz="1400" dirty="0"/>
              <a:t>命令控制器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bean id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personCommandController</a:t>
            </a:r>
            <a:r>
              <a:rPr lang="en-US" altLang="zh-CN" sz="1400" dirty="0"/>
              <a:t>" class="</a:t>
            </a:r>
            <a:r>
              <a:rPr lang="en-US" altLang="zh-CN" sz="1400" dirty="0" err="1" smtClean="0"/>
              <a:t>cn.itcast.springmvc.controller.PersonCommandController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bean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localhost:8090/springmvc/personcommand.action</a:t>
            </a:r>
          </a:p>
          <a:p>
            <a:pPr>
              <a:buNone/>
            </a:pPr>
            <a:r>
              <a:rPr lang="en-US" altLang="zh-CN" sz="1400" dirty="0" smtClean="0"/>
              <a:t>Console </a:t>
            </a:r>
            <a:r>
              <a:rPr lang="zh-CN" altLang="en-US" sz="1400" dirty="0" smtClean="0"/>
              <a:t>控制台输出：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 marL="285750" indent="-285750"/>
            <a:r>
              <a:rPr lang="en-US" altLang="zh-CN" sz="1400" dirty="0"/>
              <a:t>Person [id=null</a:t>
            </a:r>
            <a:r>
              <a:rPr lang="en-US" altLang="zh-CN" sz="1400" dirty="0" smtClean="0"/>
              <a:t>, name=null</a:t>
            </a:r>
            <a:r>
              <a:rPr lang="en-US" altLang="zh-CN" sz="1400" dirty="0"/>
              <a:t>, age=null </a:t>
            </a:r>
            <a:r>
              <a:rPr lang="en-US" altLang="zh-CN" sz="1400" dirty="0" smtClean="0"/>
              <a:t>]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localhost:8090/springmvc/personcommand.action?id=1&amp;name=tony&amp;age=29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1400" dirty="0"/>
          </a:p>
          <a:p>
            <a:pPr marL="285750" indent="-285750"/>
            <a:r>
              <a:rPr lang="en-US" altLang="zh-CN" sz="1400" dirty="0"/>
              <a:t>Person [id=1</a:t>
            </a:r>
            <a:r>
              <a:rPr lang="en-US" altLang="zh-CN" sz="1400" dirty="0" smtClean="0"/>
              <a:t>, name=tony</a:t>
            </a:r>
            <a:r>
              <a:rPr lang="en-US" altLang="zh-CN" sz="1400" dirty="0"/>
              <a:t>, age=29 ]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6156176" y="3701752"/>
            <a:ext cx="2376264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382"/>
              <a:gd name="adj6" fmla="val -4403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注意：访问时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url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多个单词全小写</a:t>
            </a:r>
          </a:p>
        </p:txBody>
      </p:sp>
    </p:spTree>
    <p:extLst>
      <p:ext uri="{BB962C8B-B14F-4D97-AF65-F5344CB8AC3E}">
        <p14:creationId xmlns:p14="http://schemas.microsoft.com/office/powerpoint/2010/main" val="4215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14" y="2346612"/>
            <a:ext cx="6768752" cy="3599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Spring-framework</a:t>
            </a:r>
            <a:endParaRPr lang="zh-CN" altLang="en-US" sz="2800" b="1" smtClean="0"/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782638" y="2054225"/>
            <a:ext cx="806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9" name="Picture 1" descr="C:\Documents and Settings\Administrator\Application Data\Tencent\Users\1564510972\QQ\WinTemp\RichOle\GTB6SQZ1A6FAK9KPXJ8G95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052513"/>
            <a:ext cx="1676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Documents and Settings\Administrator\Application Data\Tencent\Users\52399178\QQ\WinTemp\RichOle\CQ19NJFS~N6}B~%ZQM%U@2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9569"/>
            <a:ext cx="44862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064251" cy="14398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strike="sngStrike" dirty="0" err="1" smtClean="0"/>
              <a:t>SimpleFormController</a:t>
            </a:r>
            <a:r>
              <a:rPr lang="zh-CN" altLang="en-US" sz="2800" dirty="0" smtClean="0"/>
              <a:t>简单</a:t>
            </a:r>
            <a:r>
              <a:rPr lang="zh-CN" altLang="en-US" sz="2800" dirty="0"/>
              <a:t>表单</a:t>
            </a:r>
            <a:r>
              <a:rPr lang="zh-CN" altLang="en-US" sz="2800" dirty="0" smtClean="0"/>
              <a:t>控制器</a:t>
            </a:r>
            <a:endParaRPr lang="zh-CN" altLang="en-US" sz="2800" b="1" dirty="0" smtClean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4355976" y="4725144"/>
            <a:ext cx="4248472" cy="1276757"/>
          </a:xfrm>
          <a:prstGeom prst="wedgeEllipseCallout">
            <a:avLst>
              <a:gd name="adj1" fmla="val -14370"/>
              <a:gd name="adj2" fmla="val -90048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封装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form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中的参数</a:t>
            </a:r>
          </a:p>
        </p:txBody>
      </p:sp>
    </p:spTree>
    <p:extLst>
      <p:ext uri="{BB962C8B-B14F-4D97-AF65-F5344CB8AC3E}">
        <p14:creationId xmlns:p14="http://schemas.microsoft.com/office/powerpoint/2010/main" val="13545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SimpleFormController</a:t>
            </a:r>
            <a:r>
              <a:rPr lang="zh-CN" altLang="en-US" sz="2800" dirty="0"/>
              <a:t>简单表单控制器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 smtClean="0"/>
              <a:t>PersonFormController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extends </a:t>
            </a:r>
            <a:r>
              <a:rPr lang="en-US" altLang="zh-CN" sz="1400" dirty="0" err="1">
                <a:solidFill>
                  <a:srgbClr val="00B050"/>
                </a:solidFill>
              </a:rPr>
              <a:t>SimpleFormController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注册命令对象</a:t>
            </a:r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/>
              <a:t>public </a:t>
            </a:r>
            <a:r>
              <a:rPr lang="en-US" altLang="zh-CN" sz="1400" smtClean="0"/>
              <a:t>PersonFormController</a:t>
            </a:r>
            <a:r>
              <a:rPr lang="en-US" altLang="zh-CN" sz="1400" dirty="0"/>
              <a:t>() 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this.setCommandClass</a:t>
            </a:r>
            <a:r>
              <a:rPr lang="en-US" altLang="zh-CN" sz="1400" dirty="0">
                <a:solidFill>
                  <a:srgbClr val="00B050"/>
                </a:solidFill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</a:rPr>
              <a:t>Person.class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this.setCommandName</a:t>
            </a:r>
            <a:r>
              <a:rPr lang="en-US" altLang="zh-CN" sz="1400" dirty="0">
                <a:solidFill>
                  <a:srgbClr val="00B050"/>
                </a:solidFill>
              </a:rPr>
              <a:t>("person");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protected void </a:t>
            </a:r>
            <a:r>
              <a:rPr lang="en-US" altLang="zh-CN" sz="1400" dirty="0" err="1">
                <a:solidFill>
                  <a:srgbClr val="00B050"/>
                </a:solidFill>
              </a:rPr>
              <a:t>doSubmitAction</a:t>
            </a:r>
            <a:r>
              <a:rPr lang="en-US" altLang="zh-CN" sz="1400" dirty="0"/>
              <a:t>(Object command) throws Exception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Person p = (Person) command;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p.toString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164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SimpleFormController</a:t>
            </a:r>
            <a:r>
              <a:rPr lang="zh-CN" altLang="en-US" sz="2800" dirty="0"/>
              <a:t>简单表单控制器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i="1" dirty="0" smtClean="0"/>
              <a:t>spring-mvc.xml</a:t>
            </a:r>
            <a:endParaRPr lang="en-US" altLang="zh-CN" sz="1400" b="1" i="1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表单控制器（处理表单提交）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/>
              <a:t>personFormController</a:t>
            </a:r>
            <a:r>
              <a:rPr lang="en-US" altLang="zh-CN" sz="1400" dirty="0"/>
              <a:t>" class="</a:t>
            </a:r>
            <a:r>
              <a:rPr lang="en-US" altLang="zh-CN" sz="1400" dirty="0" err="1"/>
              <a:t>cn.itcast.springmvc.web.controller.PersonFormController</a:t>
            </a:r>
            <a:r>
              <a:rPr lang="en-US" altLang="zh-CN" sz="1400" dirty="0"/>
              <a:t>"&gt;		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&lt;!-- </a:t>
            </a:r>
            <a:r>
              <a:rPr lang="zh-CN" altLang="en-US" sz="1400" dirty="0"/>
              <a:t>表单视图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formView</a:t>
            </a:r>
            <a:r>
              <a:rPr lang="en-US" altLang="zh-CN" sz="1400" dirty="0"/>
              <a:t>" value=“</a:t>
            </a:r>
            <a:r>
              <a:rPr lang="en-US" altLang="zh-CN" sz="1400" dirty="0" err="1"/>
              <a:t>jPersonCreate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&lt;!-- </a:t>
            </a:r>
            <a:r>
              <a:rPr lang="zh-CN" altLang="en-US" sz="1400" dirty="0"/>
              <a:t>成功视图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>
                <a:solidFill>
                  <a:srgbClr val="00B050"/>
                </a:solidFill>
              </a:rPr>
              <a:t>successView</a:t>
            </a:r>
            <a:r>
              <a:rPr lang="en-US" altLang="zh-CN" sz="1400" dirty="0"/>
              <a:t>" value="index"/&gt;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2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SimpleFormController</a:t>
            </a:r>
            <a:r>
              <a:rPr lang="zh-CN" altLang="en-US" sz="2800" dirty="0"/>
              <a:t>简单表单控制器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489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/WEB-INF/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jsps</a:t>
            </a:r>
            <a:r>
              <a:rPr lang="en-US" altLang="zh-CN" sz="1400" dirty="0" smtClean="0">
                <a:solidFill>
                  <a:srgbClr val="00B050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personCreate.jsp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form action</a:t>
            </a:r>
            <a:r>
              <a:rPr lang="en-US" altLang="zh-CN" sz="1400" dirty="0" smtClean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 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personform.action</a:t>
            </a:r>
            <a:r>
              <a:rPr lang="en-US" altLang="zh-CN" sz="1400" dirty="0"/>
              <a:t>" method="</a:t>
            </a:r>
            <a:r>
              <a:rPr lang="en-US" altLang="zh-CN" sz="1400" dirty="0">
                <a:solidFill>
                  <a:srgbClr val="00B050"/>
                </a:solidFill>
              </a:rPr>
              <a:t>post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&lt;input type="hidden" name="id"/&gt;</a:t>
            </a:r>
          </a:p>
          <a:p>
            <a:pPr>
              <a:buNone/>
            </a:pPr>
            <a:r>
              <a:rPr lang="en-US" altLang="zh-CN" sz="1400" dirty="0"/>
              <a:t>&lt;table&gt;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&lt;td&gt;name:&lt;/td&gt;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name="name"/&gt;&lt;/td&gt;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&lt;td&gt;age:&lt;/td&gt;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name="age"/&gt;&lt;/td&gt;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&lt;td&gt;&lt;/td&gt;</a:t>
            </a:r>
          </a:p>
          <a:p>
            <a:pPr>
              <a:buNone/>
            </a:pPr>
            <a:r>
              <a:rPr lang="en-US" altLang="zh-CN" sz="1400" dirty="0"/>
              <a:t>	&lt;td&gt;&lt;input type="submit"/&gt;&lt;/td&gt;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&lt;/table&gt;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&lt;/form&gt;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6084168" y="3645024"/>
            <a:ext cx="2360992" cy="1008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374"/>
              <a:gd name="adj6" fmla="val 3435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方式提交才会触发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doSubmitAction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8306" y="590121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http://</a:t>
            </a:r>
            <a:r>
              <a:rPr lang="en-US" altLang="zh-CN" i="1" dirty="0" smtClean="0">
                <a:solidFill>
                  <a:srgbClr val="C00000"/>
                </a:solidFill>
              </a:rPr>
              <a:t>localhost:8090/springmvc/personform.action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064251" cy="14398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strike="sngStrike" dirty="0" err="1" smtClean="0"/>
              <a:t>WizardFormController</a:t>
            </a:r>
            <a:r>
              <a:rPr lang="zh-CN" altLang="en-US" sz="2800" dirty="0" smtClean="0"/>
              <a:t>向导控制器</a:t>
            </a:r>
            <a:endParaRPr lang="zh-CN" altLang="en-US" sz="2800" b="1" dirty="0" smtClean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025" name="Picture 1" descr="C:\Documents and Settings\Administrator\Application Data\Tencent\Users\52399178\QQ\WinTemp\RichOle\91Q[6BFZ6F~FL3X[$[]P7(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2481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064251" cy="143986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strike="sngStrike" dirty="0" err="1" smtClean="0"/>
              <a:t>WizardFormController</a:t>
            </a:r>
            <a:r>
              <a:rPr lang="zh-CN" altLang="en-US" sz="2800" dirty="0" smtClean="0"/>
              <a:t>向导控制器</a:t>
            </a:r>
            <a:endParaRPr lang="zh-CN" altLang="en-US" sz="2800" b="1" dirty="0" smtClean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206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5211" y="2226176"/>
            <a:ext cx="6647189" cy="3337347"/>
            <a:chOff x="1525211" y="2226177"/>
            <a:chExt cx="6098661" cy="30619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211" y="2226177"/>
              <a:ext cx="6098661" cy="3061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63688" y="243306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基本信息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07904" y="2411596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教育经历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24301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工作经历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94992" y="5723964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145" y="571433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_cancel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3984" y="571433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_finish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226" y="572396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Submit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按钮：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 smtClean="0"/>
              <a:t>Wizard</a:t>
            </a:r>
            <a:r>
              <a:rPr lang="en-US" altLang="zh-CN" sz="2800" strike="sngStrike" dirty="0" err="1"/>
              <a:t>Form</a:t>
            </a:r>
            <a:r>
              <a:rPr lang="en-US" altLang="zh-CN" sz="2800" strike="sngStrike" dirty="0" err="1" smtClean="0"/>
              <a:t>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478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MyWizardFormController</a:t>
            </a:r>
            <a:r>
              <a:rPr lang="en-US" altLang="zh-CN" sz="1400" dirty="0"/>
              <a:t> extends </a:t>
            </a:r>
            <a:r>
              <a:rPr lang="en-US" altLang="zh-CN" sz="1400" dirty="0" err="1">
                <a:solidFill>
                  <a:srgbClr val="00B050"/>
                </a:solidFill>
              </a:rPr>
              <a:t>AbstractWizardFormController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r>
              <a:rPr lang="en-US" altLang="zh-CN" sz="1400" dirty="0"/>
              <a:t>	public </a:t>
            </a:r>
            <a:r>
              <a:rPr lang="en-US" altLang="zh-CN" sz="1400" dirty="0" err="1"/>
              <a:t>MyWizardFormController</a:t>
            </a:r>
            <a:r>
              <a:rPr lang="en-US" altLang="zh-CN" sz="1400" dirty="0"/>
              <a:t>()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this.setCommandClass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Person.class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this.setCommandName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rgbClr val="00B050"/>
                </a:solidFill>
              </a:rPr>
              <a:t>person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处理完成</a:t>
            </a:r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protected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processFinish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command, </a:t>
            </a:r>
            <a:r>
              <a:rPr lang="en-US" altLang="zh-CN" sz="1400" dirty="0" err="1"/>
              <a:t>BindException</a:t>
            </a:r>
            <a:r>
              <a:rPr lang="en-US" altLang="zh-CN" sz="1400" dirty="0"/>
              <a:t> errors)</a:t>
            </a:r>
          </a:p>
          <a:p>
            <a:pPr>
              <a:buNone/>
            </a:pPr>
            <a:r>
              <a:rPr lang="en-US" altLang="zh-CN" sz="1400" dirty="0"/>
              <a:t>			throws Exception {</a:t>
            </a:r>
          </a:p>
          <a:p>
            <a:pPr>
              <a:buNone/>
            </a:pPr>
            <a:r>
              <a:rPr lang="en-US" altLang="zh-CN" sz="1400" dirty="0"/>
              <a:t>		Person p = (Person) command; 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p.toString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		return new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("index");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处理取消</a:t>
            </a:r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protected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processCancel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response, Object command, </a:t>
            </a:r>
            <a:r>
              <a:rPr lang="en-US" altLang="zh-CN" sz="1400" dirty="0" err="1"/>
              <a:t>BindException</a:t>
            </a:r>
            <a:r>
              <a:rPr lang="en-US" altLang="zh-CN" sz="1400" dirty="0"/>
              <a:t> errors)</a:t>
            </a:r>
          </a:p>
          <a:p>
            <a:pPr>
              <a:buNone/>
            </a:pPr>
            <a:r>
              <a:rPr lang="en-US" altLang="zh-CN" sz="1400" dirty="0"/>
              <a:t>			throws Exception {</a:t>
            </a:r>
          </a:p>
          <a:p>
            <a:pPr>
              <a:buNone/>
            </a:pPr>
            <a:r>
              <a:rPr lang="en-US" altLang="zh-CN" sz="1400" dirty="0"/>
              <a:t>		return new </a:t>
            </a:r>
            <a:r>
              <a:rPr lang="en-US" altLang="zh-CN" sz="1400" dirty="0" err="1"/>
              <a:t>ModelAndView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rgbClr val="00B050"/>
                </a:solidFill>
              </a:rPr>
              <a:t>wizard/</a:t>
            </a:r>
            <a:r>
              <a:rPr lang="en-US" altLang="zh-CN" sz="1400" dirty="0" err="1">
                <a:solidFill>
                  <a:srgbClr val="00B050"/>
                </a:solidFill>
              </a:rPr>
              <a:t>jPersonBaseInfo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3459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WizardFormController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b="1" dirty="0" smtClean="0">
                <a:solidFill>
                  <a:srgbClr val="00B050"/>
                </a:solidFill>
              </a:rPr>
              <a:t>spring-mvc.xml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	</a:t>
            </a:r>
          </a:p>
          <a:p>
            <a:pPr>
              <a:buNone/>
            </a:pPr>
            <a:r>
              <a:rPr lang="en-US" altLang="zh-CN" sz="1400" dirty="0" smtClean="0"/>
              <a:t>&lt;!-- </a:t>
            </a:r>
            <a:r>
              <a:rPr lang="zh-CN" altLang="en-US" sz="1400" dirty="0"/>
              <a:t>向导表单控制器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/>
              <a:t>myWizardFormController</a:t>
            </a:r>
            <a:r>
              <a:rPr lang="en-US" altLang="zh-CN" sz="1400" dirty="0"/>
              <a:t>" class="</a:t>
            </a:r>
            <a:r>
              <a:rPr lang="en-US" altLang="zh-CN" sz="1400" dirty="0" err="1"/>
              <a:t>cn.itcast.springmvc.web.controller.MyWizardFormController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>
                <a:solidFill>
                  <a:srgbClr val="00B050"/>
                </a:solidFill>
              </a:rPr>
              <a:t>pages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&lt;list&gt;</a:t>
            </a:r>
          </a:p>
          <a:p>
            <a:pPr>
              <a:buNone/>
            </a:pPr>
            <a:r>
              <a:rPr lang="en-US" altLang="zh-CN" sz="1400" dirty="0"/>
              <a:t>			&lt;value&gt;</a:t>
            </a:r>
            <a:r>
              <a:rPr lang="en-US" altLang="zh-CN" sz="1400" dirty="0">
                <a:solidFill>
                  <a:srgbClr val="00B050"/>
                </a:solidFill>
              </a:rPr>
              <a:t>wizard/</a:t>
            </a:r>
            <a:r>
              <a:rPr lang="en-US" altLang="zh-CN" sz="1400" dirty="0" err="1">
                <a:solidFill>
                  <a:srgbClr val="00B050"/>
                </a:solidFill>
              </a:rPr>
              <a:t>jPersonBaseInfo</a:t>
            </a:r>
            <a:r>
              <a:rPr lang="en-US" altLang="zh-CN" sz="1400" dirty="0"/>
              <a:t>&lt;/value&gt;</a:t>
            </a:r>
          </a:p>
          <a:p>
            <a:pPr>
              <a:buNone/>
            </a:pPr>
            <a:r>
              <a:rPr lang="en-US" altLang="zh-CN" sz="1400" dirty="0"/>
              <a:t>			&lt;value&gt;</a:t>
            </a:r>
            <a:r>
              <a:rPr lang="en-US" altLang="zh-CN" sz="1400" dirty="0">
                <a:solidFill>
                  <a:srgbClr val="00B050"/>
                </a:solidFill>
              </a:rPr>
              <a:t>wizard/</a:t>
            </a:r>
            <a:r>
              <a:rPr lang="en-US" altLang="zh-CN" sz="1400" dirty="0" err="1">
                <a:solidFill>
                  <a:srgbClr val="00B050"/>
                </a:solidFill>
              </a:rPr>
              <a:t>jPersonEduInfo</a:t>
            </a:r>
            <a:r>
              <a:rPr lang="en-US" altLang="zh-CN" sz="1400" dirty="0"/>
              <a:t>&lt;/value&gt;</a:t>
            </a:r>
          </a:p>
          <a:p>
            <a:pPr>
              <a:buNone/>
            </a:pPr>
            <a:r>
              <a:rPr lang="en-US" altLang="zh-CN" sz="1400" dirty="0"/>
              <a:t>			&lt;value&gt;</a:t>
            </a:r>
            <a:r>
              <a:rPr lang="en-US" altLang="zh-CN" sz="1400" dirty="0">
                <a:solidFill>
                  <a:srgbClr val="00B050"/>
                </a:solidFill>
              </a:rPr>
              <a:t>wizard/</a:t>
            </a:r>
            <a:r>
              <a:rPr lang="en-US" altLang="zh-CN" sz="1400" dirty="0" err="1">
                <a:solidFill>
                  <a:srgbClr val="00B050"/>
                </a:solidFill>
              </a:rPr>
              <a:t>jPersonWorkInfo</a:t>
            </a:r>
            <a:r>
              <a:rPr lang="en-US" altLang="zh-CN" sz="1400" dirty="0"/>
              <a:t>&lt;/value&gt;</a:t>
            </a:r>
          </a:p>
          <a:p>
            <a:pPr>
              <a:buNone/>
            </a:pPr>
            <a:r>
              <a:rPr lang="en-US" altLang="zh-CN" sz="1400" dirty="0"/>
              <a:t>		&lt;/list&gt;</a:t>
            </a:r>
          </a:p>
          <a:p>
            <a:pPr>
              <a:buNone/>
            </a:pPr>
            <a:r>
              <a:rPr lang="en-US" altLang="zh-CN" sz="1400" dirty="0"/>
              <a:t>	&lt;/property&gt;</a:t>
            </a:r>
          </a:p>
          <a:p>
            <a:pPr>
              <a:buNone/>
            </a:pPr>
            <a:r>
              <a:rPr lang="en-US" altLang="zh-CN" sz="1400" dirty="0"/>
              <a:t>&lt;/bean&gt;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WEB-INF/</a:t>
            </a:r>
            <a:r>
              <a:rPr lang="en-US" altLang="zh-CN" sz="1400" dirty="0" err="1" smtClean="0"/>
              <a:t>jsps</a:t>
            </a:r>
            <a:r>
              <a:rPr lang="zh-CN" altLang="en-US" sz="1400" dirty="0" smtClean="0"/>
              <a:t>下建立</a:t>
            </a:r>
            <a:r>
              <a:rPr lang="en-US" altLang="zh-CN" sz="1400" dirty="0" smtClean="0">
                <a:solidFill>
                  <a:srgbClr val="00B050"/>
                </a:solidFill>
              </a:rPr>
              <a:t>wizard</a:t>
            </a:r>
            <a:r>
              <a:rPr lang="zh-CN" altLang="en-US" sz="1400" dirty="0" smtClean="0"/>
              <a:t>目录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5695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WizardFormController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4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b="1" dirty="0" err="1" smtClean="0">
                <a:solidFill>
                  <a:srgbClr val="00B050"/>
                </a:solidFill>
              </a:rPr>
              <a:t>jPersonBaseInfo.jsp</a:t>
            </a:r>
            <a:endParaRPr lang="en-US" altLang="zh-CN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&lt;form action="</a:t>
            </a:r>
            <a:r>
              <a:rPr lang="en-US" altLang="zh-CN" sz="1400" dirty="0" err="1">
                <a:solidFill>
                  <a:srgbClr val="00B050"/>
                </a:solidFill>
              </a:rPr>
              <a:t>mywizardform.action</a:t>
            </a:r>
            <a:r>
              <a:rPr lang="en-US" altLang="zh-CN" sz="1400" dirty="0"/>
              <a:t>" method="post"&gt;</a:t>
            </a:r>
          </a:p>
          <a:p>
            <a:pPr>
              <a:buNone/>
            </a:pPr>
            <a:r>
              <a:rPr lang="en-US" altLang="zh-CN" sz="1400" dirty="0"/>
              <a:t>&lt;table&gt;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&lt;td&gt;id:&lt;/td&gt;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name="id"&gt;&lt;/td&gt;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&lt;td&gt;&lt;/td&gt;</a:t>
            </a:r>
          </a:p>
          <a:p>
            <a:pPr>
              <a:buNone/>
            </a:pPr>
            <a:r>
              <a:rPr lang="en-US" altLang="zh-CN" sz="1400" dirty="0"/>
              <a:t>	&lt;td&gt;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_target1</a:t>
            </a:r>
            <a:r>
              <a:rPr lang="en-US" altLang="zh-CN" sz="1400" dirty="0"/>
              <a:t>" value="</a:t>
            </a:r>
            <a:r>
              <a:rPr lang="zh-CN" altLang="en-US" sz="1400" dirty="0"/>
              <a:t>下一步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_cancel</a:t>
            </a:r>
            <a:r>
              <a:rPr lang="en-US" altLang="zh-CN" sz="1400" dirty="0"/>
              <a:t>" value="</a:t>
            </a:r>
            <a:r>
              <a:rPr lang="zh-CN" altLang="en-US" sz="1400" dirty="0"/>
              <a:t>取消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&lt;/table&gt;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&lt;/form&gt;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5811408" y="2204864"/>
            <a:ext cx="2937055" cy="5918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657"/>
              <a:gd name="adj6" fmla="val -2480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必须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post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方式提交，否则执行不了</a:t>
            </a:r>
          </a:p>
        </p:txBody>
      </p:sp>
    </p:spTree>
    <p:extLst>
      <p:ext uri="{BB962C8B-B14F-4D97-AF65-F5344CB8AC3E}">
        <p14:creationId xmlns:p14="http://schemas.microsoft.com/office/powerpoint/2010/main" val="1745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WizardFormController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b="1" dirty="0" err="1">
                <a:solidFill>
                  <a:srgbClr val="00B050"/>
                </a:solidFill>
              </a:rPr>
              <a:t>jPersonEduInfo.jsp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&lt;form action="</a:t>
            </a:r>
            <a:r>
              <a:rPr lang="en-US" altLang="zh-CN" sz="1400" dirty="0" err="1"/>
              <a:t>mywizardform.action</a:t>
            </a:r>
            <a:r>
              <a:rPr lang="en-US" altLang="zh-CN" sz="1400" dirty="0"/>
              <a:t>" method="post"&gt;</a:t>
            </a:r>
          </a:p>
          <a:p>
            <a:pPr>
              <a:buNone/>
            </a:pPr>
            <a:r>
              <a:rPr lang="en-US" altLang="zh-CN" sz="1400" dirty="0"/>
              <a:t>&lt;table&gt;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&lt;td&gt;name:&lt;/td&gt;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name="name"/&gt;&lt;/td&gt;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&lt;td&gt;&lt;/td&gt;</a:t>
            </a:r>
          </a:p>
          <a:p>
            <a:pPr>
              <a:buNone/>
            </a:pPr>
            <a:r>
              <a:rPr lang="en-US" altLang="zh-CN" sz="1400" dirty="0"/>
              <a:t>	&lt;td&gt;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_target0</a:t>
            </a:r>
            <a:r>
              <a:rPr lang="en-US" altLang="zh-CN" sz="1400" dirty="0"/>
              <a:t>" value="</a:t>
            </a:r>
            <a:r>
              <a:rPr lang="zh-CN" altLang="en-US" sz="1400" dirty="0"/>
              <a:t>上一步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_target2</a:t>
            </a:r>
            <a:r>
              <a:rPr lang="en-US" altLang="zh-CN" sz="1400" dirty="0"/>
              <a:t>" value="</a:t>
            </a:r>
            <a:r>
              <a:rPr lang="zh-CN" altLang="en-US" sz="1400" dirty="0"/>
              <a:t>下一步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_cancel</a:t>
            </a:r>
            <a:r>
              <a:rPr lang="en-US" altLang="zh-CN" sz="1400" dirty="0"/>
              <a:t>" value="</a:t>
            </a:r>
            <a:r>
              <a:rPr lang="zh-CN" altLang="en-US" sz="1400" dirty="0"/>
              <a:t>取消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&lt;/table&gt;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&lt;/form&gt;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0569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10618"/>
            <a:ext cx="3239006" cy="248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 MVC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82638" y="2054225"/>
            <a:ext cx="80645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 descr="http://images.cnblogs.com/cnblogs_com/kay/windowslivewriter/struts2_9621/imag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43148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WizardFormController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b="1" dirty="0" err="1">
                <a:solidFill>
                  <a:srgbClr val="00B050"/>
                </a:solidFill>
              </a:rPr>
              <a:t>jPersonWorkInfo.jsp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&lt;form action="</a:t>
            </a:r>
            <a:r>
              <a:rPr lang="en-US" altLang="zh-CN" sz="1400" dirty="0" err="1"/>
              <a:t>mywizardform.action</a:t>
            </a:r>
            <a:r>
              <a:rPr lang="en-US" altLang="zh-CN" sz="1400" dirty="0"/>
              <a:t>" method="post"&gt;</a:t>
            </a:r>
          </a:p>
          <a:p>
            <a:pPr>
              <a:buNone/>
            </a:pPr>
            <a:r>
              <a:rPr lang="en-US" altLang="zh-CN" sz="1400" dirty="0"/>
              <a:t>&lt;table&gt;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&lt;td&gt;age:&lt;/td&gt;</a:t>
            </a:r>
          </a:p>
          <a:p>
            <a:pPr>
              <a:buNone/>
            </a:pPr>
            <a:r>
              <a:rPr lang="en-US" altLang="zh-CN" sz="1400" dirty="0"/>
              <a:t>	&lt;td&gt;&lt;input type="text" name</a:t>
            </a:r>
            <a:r>
              <a:rPr lang="en-US" altLang="zh-CN" sz="1400" dirty="0" smtClean="0"/>
              <a:t>=“age”/&gt;&lt;/td&gt;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&lt;td&gt;&lt;/td&gt;</a:t>
            </a:r>
          </a:p>
          <a:p>
            <a:pPr>
              <a:buNone/>
            </a:pPr>
            <a:r>
              <a:rPr lang="en-US" altLang="zh-CN" sz="1400" dirty="0"/>
              <a:t>	&lt;td&gt;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_target1</a:t>
            </a:r>
            <a:r>
              <a:rPr lang="en-US" altLang="zh-CN" sz="1400" dirty="0"/>
              <a:t>" value="</a:t>
            </a:r>
            <a:r>
              <a:rPr lang="zh-CN" altLang="en-US" sz="1400" dirty="0"/>
              <a:t>上一步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_cancel</a:t>
            </a:r>
            <a:r>
              <a:rPr lang="en-US" altLang="zh-CN" sz="1400" dirty="0"/>
              <a:t>" value="</a:t>
            </a:r>
            <a:r>
              <a:rPr lang="zh-CN" altLang="en-US" sz="1400" dirty="0"/>
              <a:t>取消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&lt;input type="submit" name="</a:t>
            </a:r>
            <a:r>
              <a:rPr lang="en-US" altLang="zh-CN" sz="1400" dirty="0">
                <a:solidFill>
                  <a:srgbClr val="00B050"/>
                </a:solidFill>
              </a:rPr>
              <a:t>_finish</a:t>
            </a:r>
            <a:r>
              <a:rPr lang="en-US" altLang="zh-CN" sz="1400" dirty="0"/>
              <a:t>" value="</a:t>
            </a:r>
            <a:r>
              <a:rPr lang="zh-CN" altLang="en-US" sz="1400" dirty="0"/>
              <a:t>完成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&lt;/table&gt;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&lt;/form&gt;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5901217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http://</a:t>
            </a:r>
            <a:r>
              <a:rPr lang="en-US" altLang="zh-CN" i="1" dirty="0" smtClean="0">
                <a:solidFill>
                  <a:srgbClr val="C00000"/>
                </a:solidFill>
              </a:rPr>
              <a:t>localhost:8090/springmvc/mywizardform.action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strike="sngStrike" dirty="0" err="1"/>
              <a:t>WizardFormController</a:t>
            </a:r>
            <a:r>
              <a:rPr lang="zh-CN" altLang="en-US" sz="2800" dirty="0"/>
              <a:t>向导控制器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77048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记录下填写的信息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回显信息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/>
              <a:t>id:&lt;input type="text" name="id" value="</a:t>
            </a:r>
            <a:r>
              <a:rPr lang="en-US" altLang="zh-CN" sz="1400" dirty="0">
                <a:solidFill>
                  <a:srgbClr val="00B050"/>
                </a:solidFill>
              </a:rPr>
              <a:t>${person.id}</a:t>
            </a:r>
            <a:r>
              <a:rPr lang="en-US" altLang="zh-CN" sz="1400" dirty="0"/>
              <a:t>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    name:&lt;input type="text" name="name" value="</a:t>
            </a:r>
            <a:r>
              <a:rPr lang="en-US" altLang="zh-CN" sz="1400" dirty="0">
                <a:solidFill>
                  <a:srgbClr val="00B050"/>
                </a:solidFill>
              </a:rPr>
              <a:t>${person.name}</a:t>
            </a:r>
            <a:r>
              <a:rPr lang="en-US" altLang="zh-CN" sz="1400" dirty="0"/>
              <a:t>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    age:&lt;input type="text" name="age" value="</a:t>
            </a:r>
            <a:r>
              <a:rPr lang="en-US" altLang="zh-CN" sz="1400" dirty="0">
                <a:solidFill>
                  <a:srgbClr val="00B050"/>
                </a:solidFill>
              </a:rPr>
              <a:t>${</a:t>
            </a:r>
            <a:r>
              <a:rPr lang="en-US" altLang="zh-CN" sz="1400" dirty="0" err="1">
                <a:solidFill>
                  <a:srgbClr val="00B050"/>
                </a:solidFill>
              </a:rPr>
              <a:t>person.age</a:t>
            </a:r>
            <a:r>
              <a:rPr lang="en-US" altLang="zh-CN" sz="1400" dirty="0">
                <a:solidFill>
                  <a:srgbClr val="00B050"/>
                </a:solidFill>
              </a:rPr>
              <a:t>}</a:t>
            </a:r>
            <a:r>
              <a:rPr lang="en-US" altLang="zh-CN" sz="1400" dirty="0"/>
              <a:t>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661248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http://</a:t>
            </a:r>
            <a:r>
              <a:rPr lang="en-US" altLang="zh-CN" i="1" dirty="0" smtClean="0">
                <a:solidFill>
                  <a:srgbClr val="C00000"/>
                </a:solidFill>
              </a:rPr>
              <a:t>localhost:8090/springmvc/mywizardform.action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3861048"/>
            <a:ext cx="7272808" cy="12741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public class </a:t>
            </a:r>
            <a:r>
              <a:rPr lang="en-US" altLang="zh-CN" sz="1200" dirty="0" err="1"/>
              <a:t>MyWizardFormController</a:t>
            </a:r>
            <a:r>
              <a:rPr lang="en-US" altLang="zh-CN" sz="1200" dirty="0"/>
              <a:t> extends </a:t>
            </a:r>
            <a:r>
              <a:rPr lang="en-US" altLang="zh-CN" sz="1200" dirty="0" err="1"/>
              <a:t>AbstractWizardFormController</a:t>
            </a:r>
            <a:r>
              <a:rPr lang="en-US" altLang="zh-CN" sz="1200" dirty="0"/>
              <a:t> {</a:t>
            </a:r>
          </a:p>
          <a:p>
            <a:pPr>
              <a:buNone/>
            </a:pPr>
            <a:r>
              <a:rPr lang="en-US" altLang="zh-CN" sz="1200" dirty="0"/>
              <a:t>	public </a:t>
            </a:r>
            <a:r>
              <a:rPr lang="en-US" altLang="zh-CN" sz="1200" dirty="0" err="1"/>
              <a:t>MyWizardFormController</a:t>
            </a:r>
            <a:r>
              <a:rPr lang="en-US" altLang="zh-CN" sz="1200" dirty="0"/>
              <a:t>() {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this.setCommandClass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Person.class</a:t>
            </a:r>
            <a:r>
              <a:rPr lang="en-US" altLang="zh-CN" sz="1200" dirty="0" smtClean="0"/>
              <a:t>);</a:t>
            </a: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this.setCommandName</a:t>
            </a:r>
            <a:r>
              <a:rPr lang="en-US" altLang="zh-CN" sz="1200" dirty="0"/>
              <a:t>("</a:t>
            </a:r>
            <a:r>
              <a:rPr lang="en-US" altLang="zh-CN" sz="1200" dirty="0" smtClean="0">
                <a:solidFill>
                  <a:srgbClr val="00B050"/>
                </a:solidFill>
              </a:rPr>
              <a:t>person</a:t>
            </a:r>
            <a:r>
              <a:rPr lang="en-US" altLang="zh-CN" sz="1200" dirty="0" smtClean="0"/>
              <a:t>");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	}</a:t>
            </a:r>
            <a:endParaRPr lang="zh-CN" altLang="en-US" sz="12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499992" y="2619782"/>
            <a:ext cx="504056" cy="203335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H="1">
            <a:off x="5220072" y="2933576"/>
            <a:ext cx="139824" cy="172819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5004048" y="3250724"/>
            <a:ext cx="93154" cy="14024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736988" y="3655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06951" y="3674569"/>
            <a:ext cx="403340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基于注解实现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springmvc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8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注解方式开发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190754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428199"/>
            <a:ext cx="71287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 project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配置分发器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servlet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创建控制器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列表功能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修改功能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保存（新增、修改）功能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新增功能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删除功能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820695" y="3933056"/>
            <a:ext cx="2847649" cy="118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上传功能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显示图片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校验功能实现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0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方式开发</a:t>
            </a:r>
            <a:endParaRPr lang="zh-CN" altLang="en-US" sz="2800" dirty="0" smtClean="0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1988840"/>
            <a:ext cx="79928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、要保证项目编码为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，否则中文乱码。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JDK1.6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以上版本编译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708920"/>
            <a:ext cx="842493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 smtClean="0"/>
              <a:t>spring-aop-3.2.2.jar </a:t>
            </a:r>
            <a:r>
              <a:rPr lang="zh-CN" altLang="en-US" sz="1400" dirty="0" smtClean="0"/>
              <a:t>面向切片编程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spring-aspects-3.2.2.jar </a:t>
            </a:r>
            <a:r>
              <a:rPr lang="zh-CN" altLang="en-US" sz="1400" dirty="0" smtClean="0"/>
              <a:t>提供对</a:t>
            </a:r>
            <a:r>
              <a:rPr lang="en-US" altLang="zh-CN" sz="1400" dirty="0" err="1" smtClean="0"/>
              <a:t>AspectJ</a:t>
            </a:r>
            <a:r>
              <a:rPr lang="zh-CN" altLang="en-US" sz="1400" dirty="0" smtClean="0"/>
              <a:t>的支持，以便可以方便的将面向方面的功能集成进</a:t>
            </a:r>
            <a:r>
              <a:rPr lang="en-US" altLang="zh-CN" sz="1400" dirty="0" smtClean="0"/>
              <a:t>IDE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spring-beans-3.2.2.jar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核心。访问配置文件、创建和管理</a:t>
            </a:r>
            <a:r>
              <a:rPr lang="en-US" altLang="zh-CN" sz="1400" dirty="0" smtClean="0"/>
              <a:t>bean </a:t>
            </a:r>
            <a:r>
              <a:rPr lang="zh-CN" altLang="en-US" sz="1400" dirty="0" smtClean="0"/>
              <a:t>以及进行</a:t>
            </a:r>
            <a:r>
              <a:rPr lang="en-US" altLang="zh-CN" sz="1400" dirty="0" err="1" smtClean="0"/>
              <a:t>IoC</a:t>
            </a:r>
            <a:r>
              <a:rPr lang="en-US" altLang="zh-CN" sz="1400" dirty="0" smtClean="0"/>
              <a:t>/DI</a:t>
            </a:r>
            <a:r>
              <a:rPr lang="zh-CN" altLang="en-US" sz="1400" dirty="0" smtClean="0"/>
              <a:t>操作相关的所有类。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spring-context-3.2.2.jar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Spring </a:t>
            </a:r>
            <a:r>
              <a:rPr lang="zh-CN" altLang="en-US" sz="1400" dirty="0" smtClean="0"/>
              <a:t>核心提供了大量扩展。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spring-context-support-3.2.2.jar</a:t>
            </a: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spring-core-3.2.2.jar</a:t>
            </a:r>
            <a:r>
              <a:rPr lang="en-US" altLang="zh-CN" sz="1400" dirty="0" smtClean="0"/>
              <a:t> Spring </a:t>
            </a:r>
            <a:r>
              <a:rPr lang="zh-CN" altLang="en-US" sz="1400" dirty="0" smtClean="0"/>
              <a:t>框架基本的核心工具类。外部依赖</a:t>
            </a:r>
            <a:r>
              <a:rPr lang="en-US" altLang="zh-CN" sz="1400" dirty="0" smtClean="0"/>
              <a:t>Commons Logging</a:t>
            </a:r>
            <a:r>
              <a:rPr lang="zh-CN" altLang="en-US" sz="1400" dirty="0" smtClean="0"/>
              <a:t> 。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spring-expression-3.2.2.jar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配置对象的注入，它便是</a:t>
            </a:r>
            <a:r>
              <a:rPr lang="en-US" altLang="zh-CN" sz="1400" dirty="0" err="1" smtClean="0"/>
              <a:t>SpEL</a:t>
            </a:r>
            <a:r>
              <a:rPr lang="en-US" altLang="zh-CN" sz="1400" dirty="0" smtClean="0"/>
              <a:t> (Spring Expression Language)</a:t>
            </a: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spring-web-3.2.2.jar </a:t>
            </a:r>
            <a:r>
              <a:rPr lang="en-US" altLang="zh-CN" sz="1400" dirty="0" smtClean="0"/>
              <a:t>Web </a:t>
            </a:r>
            <a:r>
              <a:rPr lang="zh-CN" altLang="en-US" sz="1400" dirty="0" smtClean="0"/>
              <a:t>应用开发时，用到</a:t>
            </a:r>
            <a:r>
              <a:rPr lang="en-US" altLang="zh-CN" sz="1400" dirty="0" smtClean="0"/>
              <a:t>Spring </a:t>
            </a:r>
            <a:r>
              <a:rPr lang="zh-CN" altLang="en-US" sz="1400" dirty="0" smtClean="0"/>
              <a:t>框架时所需的核心类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</a:rPr>
              <a:t>spring-webmvc-3.2.2.jar </a:t>
            </a:r>
            <a:r>
              <a:rPr lang="en-US" altLang="zh-CN" sz="1400" dirty="0" smtClean="0"/>
              <a:t> Spring MVC </a:t>
            </a:r>
            <a:r>
              <a:rPr lang="zh-CN" altLang="en-US" sz="1400" dirty="0" smtClean="0"/>
              <a:t>框架相关的所有类。包括框架的</a:t>
            </a:r>
            <a:r>
              <a:rPr lang="en-US" altLang="zh-CN" sz="1400" dirty="0" smtClean="0"/>
              <a:t>Servlets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Web MVC</a:t>
            </a:r>
            <a:r>
              <a:rPr lang="zh-CN" altLang="en-US" sz="1400" dirty="0" smtClean="0"/>
              <a:t>框架，控制器和视图支持。</a:t>
            </a:r>
            <a:endParaRPr lang="en-US" altLang="zh-CN" sz="1400" dirty="0" smtClean="0"/>
          </a:p>
          <a:p>
            <a:pPr marL="285750" indent="-285750"/>
            <a:endParaRPr lang="en-US" altLang="zh-CN" sz="1400" dirty="0"/>
          </a:p>
          <a:p>
            <a:pPr algn="ctr">
              <a:buNone/>
            </a:pPr>
            <a:r>
              <a:rPr lang="zh-CN" altLang="en-US" sz="1400" dirty="0" smtClean="0">
                <a:solidFill>
                  <a:srgbClr val="00B050"/>
                </a:solidFill>
              </a:rPr>
              <a:t>注意</a:t>
            </a:r>
            <a:r>
              <a:rPr lang="en-US" altLang="zh-CN" sz="1400" dirty="0" smtClean="0">
                <a:solidFill>
                  <a:srgbClr val="00B050"/>
                </a:solidFill>
              </a:rPr>
              <a:t>spring3.0</a:t>
            </a:r>
            <a:r>
              <a:rPr lang="zh-CN" altLang="en-US" sz="1400" dirty="0" smtClean="0">
                <a:solidFill>
                  <a:srgbClr val="00B050"/>
                </a:solidFill>
              </a:rPr>
              <a:t>的包名是 </a:t>
            </a:r>
            <a:r>
              <a:rPr lang="en-US" altLang="zh-CN" sz="1400" dirty="0" smtClean="0">
                <a:solidFill>
                  <a:srgbClr val="00B050"/>
                </a:solidFill>
              </a:rPr>
              <a:t>org.spingframework.web.servlet-3.1.0 RELEASE.jar</a:t>
            </a:r>
          </a:p>
          <a:p>
            <a:pPr marL="285750" indent="-285750"/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com.springsource.org.apache.commons.logging-1.1.1.jar </a:t>
            </a:r>
            <a:r>
              <a:rPr lang="zh-CN" altLang="en-US" sz="1400" dirty="0" smtClean="0"/>
              <a:t>日志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com.springsource.org.aopalliance-1.0.0.jar</a:t>
            </a:r>
            <a:r>
              <a:rPr lang="zh-CN" altLang="en-US" sz="1400" dirty="0" smtClean="0"/>
              <a:t>  </a:t>
            </a:r>
            <a:r>
              <a:rPr lang="en-US" altLang="zh-CN" sz="1400" dirty="0" smtClean="0"/>
              <a:t>AOP</a:t>
            </a:r>
            <a:r>
              <a:rPr lang="zh-CN" altLang="en-US" sz="1400" dirty="0" smtClean="0"/>
              <a:t>联盟的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包，里面包含了针对面向切面的接口。</a:t>
            </a:r>
            <a:br>
              <a:rPr lang="zh-CN" altLang="en-US" sz="1400" dirty="0" smtClean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144927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/>
              <a:t>&lt;?</a:t>
            </a:r>
            <a:r>
              <a:rPr lang="en-US" altLang="zh-CN" sz="1200" dirty="0"/>
              <a:t>xml version="1.0" encoding="UTF-8"?&gt;</a:t>
            </a:r>
          </a:p>
          <a:p>
            <a:pPr>
              <a:buNone/>
            </a:pPr>
            <a:r>
              <a:rPr lang="en-US" altLang="zh-CN" sz="1200" dirty="0"/>
              <a:t>&lt;web-app version="2.5" </a:t>
            </a:r>
            <a:r>
              <a:rPr lang="en-US" altLang="zh-CN" sz="1200" dirty="0" err="1"/>
              <a:t>xmlns</a:t>
            </a:r>
            <a:r>
              <a:rPr lang="en-US" altLang="zh-CN" sz="1200" dirty="0"/>
              <a:t>="http://java.sun.com/xml/ns/</a:t>
            </a:r>
            <a:r>
              <a:rPr lang="en-US" altLang="zh-CN" sz="1200" dirty="0" err="1"/>
              <a:t>javaee</a:t>
            </a:r>
            <a:r>
              <a:rPr lang="en-US" altLang="zh-CN" sz="1200" dirty="0"/>
              <a:t>"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xmlns:xsi</a:t>
            </a:r>
            <a:r>
              <a:rPr lang="en-US" altLang="zh-CN" sz="1200" dirty="0"/>
              <a:t>="http://www.w3.org/2001/XMLSchema-instance"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xsi:schemaLocation</a:t>
            </a:r>
            <a:r>
              <a:rPr lang="en-US" altLang="zh-CN" sz="1200" dirty="0"/>
              <a:t>="http://java.sun.com/xml/ns/</a:t>
            </a:r>
            <a:r>
              <a:rPr lang="en-US" altLang="zh-CN" sz="1200" dirty="0" err="1"/>
              <a:t>javaee</a:t>
            </a:r>
            <a:r>
              <a:rPr lang="en-US" altLang="zh-CN" sz="1200" dirty="0"/>
              <a:t> </a:t>
            </a:r>
          </a:p>
          <a:p>
            <a:pPr>
              <a:buNone/>
            </a:pPr>
            <a:r>
              <a:rPr lang="en-US" altLang="zh-CN" sz="1200" dirty="0"/>
              <a:t>	http://java.sun.com/xml/ns/javaee/web-app_2_5.xsd"&gt;</a:t>
            </a:r>
          </a:p>
          <a:p>
            <a:pPr>
              <a:buNone/>
            </a:pPr>
            <a:r>
              <a:rPr lang="en-US" altLang="zh-CN" sz="1200" dirty="0"/>
              <a:t>	</a:t>
            </a:r>
          </a:p>
          <a:p>
            <a:pPr>
              <a:buNone/>
            </a:pPr>
            <a:r>
              <a:rPr lang="en-US" altLang="zh-CN" sz="1200" dirty="0"/>
              <a:t>	&lt;!-- </a:t>
            </a:r>
            <a:r>
              <a:rPr lang="zh-CN" altLang="en-US" sz="1200" dirty="0"/>
              <a:t>配置</a:t>
            </a:r>
            <a:r>
              <a:rPr lang="en-US" altLang="zh-CN" sz="1200" dirty="0"/>
              <a:t>spring</a:t>
            </a:r>
            <a:r>
              <a:rPr lang="zh-CN" altLang="en-US" sz="1200" dirty="0"/>
              <a:t>分发器</a:t>
            </a:r>
            <a:r>
              <a:rPr lang="en-US" altLang="zh-CN" sz="1200" dirty="0"/>
              <a:t>servlet --&gt;</a:t>
            </a:r>
          </a:p>
          <a:p>
            <a:pPr>
              <a:buNone/>
            </a:pPr>
            <a:r>
              <a:rPr lang="en-US" altLang="zh-CN" sz="1200" dirty="0"/>
              <a:t>	&lt;servlet&gt;</a:t>
            </a:r>
          </a:p>
          <a:p>
            <a:pPr>
              <a:buNone/>
            </a:pPr>
            <a:r>
              <a:rPr lang="en-US" altLang="zh-CN" sz="1200" dirty="0"/>
              <a:t>		&lt;servlet-name&gt;action&lt;/servlet-name&gt;</a:t>
            </a:r>
          </a:p>
          <a:p>
            <a:pPr>
              <a:buNone/>
            </a:pPr>
            <a:r>
              <a:rPr lang="en-US" altLang="zh-CN" sz="1200" dirty="0"/>
              <a:t>		&lt;servlet-class&gt;</a:t>
            </a:r>
            <a:r>
              <a:rPr lang="en-US" altLang="zh-CN" sz="1200" dirty="0" err="1"/>
              <a:t>org.springframework.web.servlet.</a:t>
            </a:r>
            <a:r>
              <a:rPr lang="en-US" altLang="zh-CN" sz="1200" dirty="0" err="1">
                <a:solidFill>
                  <a:srgbClr val="00B050"/>
                </a:solidFill>
              </a:rPr>
              <a:t>DispatcherServlet</a:t>
            </a:r>
            <a:r>
              <a:rPr lang="en-US" altLang="zh-CN" sz="1200" dirty="0"/>
              <a:t>&lt;/servlet-class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init-param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param</a:t>
            </a:r>
            <a:r>
              <a:rPr lang="en-US" altLang="zh-CN" sz="1200" dirty="0">
                <a:solidFill>
                  <a:srgbClr val="00B050"/>
                </a:solidFill>
              </a:rPr>
              <a:t>-name&gt;</a:t>
            </a:r>
            <a:r>
              <a:rPr lang="en-US" altLang="zh-CN" sz="1200" dirty="0" err="1">
                <a:solidFill>
                  <a:srgbClr val="00B050"/>
                </a:solidFill>
              </a:rPr>
              <a:t>contextConfigLocation</a:t>
            </a:r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param</a:t>
            </a:r>
            <a:r>
              <a:rPr lang="en-US" altLang="zh-CN" sz="1200" dirty="0">
                <a:solidFill>
                  <a:srgbClr val="00B050"/>
                </a:solidFill>
              </a:rPr>
              <a:t>-name&gt;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	&lt;</a:t>
            </a:r>
            <a:r>
              <a:rPr lang="en-US" altLang="zh-CN" sz="1200" dirty="0" err="1">
                <a:solidFill>
                  <a:srgbClr val="00B050"/>
                </a:solidFill>
              </a:rPr>
              <a:t>param</a:t>
            </a:r>
            <a:r>
              <a:rPr lang="en-US" altLang="zh-CN" sz="1200" dirty="0">
                <a:solidFill>
                  <a:srgbClr val="00B050"/>
                </a:solidFill>
              </a:rPr>
              <a:t>-value&gt;</a:t>
            </a:r>
            <a:r>
              <a:rPr lang="en-US" altLang="zh-CN" sz="1200" dirty="0" err="1">
                <a:solidFill>
                  <a:srgbClr val="00B050"/>
                </a:solidFill>
              </a:rPr>
              <a:t>classpath:spring-mvc.xml</a:t>
            </a:r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param</a:t>
            </a:r>
            <a:r>
              <a:rPr lang="en-US" altLang="zh-CN" sz="1200" dirty="0">
                <a:solidFill>
                  <a:srgbClr val="00B050"/>
                </a:solidFill>
              </a:rPr>
              <a:t>-value&gt;</a:t>
            </a:r>
          </a:p>
          <a:p>
            <a:pPr>
              <a:buNone/>
            </a:pPr>
            <a:r>
              <a:rPr lang="en-US" altLang="zh-CN" sz="1200" dirty="0"/>
              <a:t>		&lt;/</a:t>
            </a:r>
            <a:r>
              <a:rPr lang="en-US" altLang="zh-CN" sz="1200" dirty="0" err="1"/>
              <a:t>init-param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&lt;/servlet&gt;</a:t>
            </a:r>
          </a:p>
          <a:p>
            <a:pPr>
              <a:buNone/>
            </a:pPr>
            <a:r>
              <a:rPr lang="en-US" altLang="zh-CN" sz="1200" dirty="0"/>
              <a:t>	&lt;servlet-mapping&gt;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&lt;servlet-name&gt;action&lt;/servlet-name&gt;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&lt;</a:t>
            </a:r>
            <a:r>
              <a:rPr lang="en-US" altLang="zh-CN" sz="1200" dirty="0" err="1">
                <a:solidFill>
                  <a:srgbClr val="00B050"/>
                </a:solidFill>
              </a:rPr>
              <a:t>url</a:t>
            </a:r>
            <a:r>
              <a:rPr lang="en-US" altLang="zh-CN" sz="1200" dirty="0">
                <a:solidFill>
                  <a:srgbClr val="00B050"/>
                </a:solidFill>
              </a:rPr>
              <a:t>-pattern</a:t>
            </a:r>
            <a:r>
              <a:rPr lang="en-US" altLang="zh-CN" sz="1200" dirty="0" smtClean="0">
                <a:solidFill>
                  <a:srgbClr val="00B050"/>
                </a:solidFill>
              </a:rPr>
              <a:t>&gt;*.action&lt;/</a:t>
            </a:r>
            <a:r>
              <a:rPr lang="en-US" altLang="zh-CN" sz="1200" dirty="0" err="1">
                <a:solidFill>
                  <a:srgbClr val="00B050"/>
                </a:solidFill>
              </a:rPr>
              <a:t>url</a:t>
            </a:r>
            <a:r>
              <a:rPr lang="en-US" altLang="zh-CN" sz="1200" dirty="0">
                <a:solidFill>
                  <a:srgbClr val="00B050"/>
                </a:solidFill>
              </a:rPr>
              <a:t>-pattern&gt;</a:t>
            </a:r>
          </a:p>
          <a:p>
            <a:pPr>
              <a:buNone/>
            </a:pPr>
            <a:r>
              <a:rPr lang="en-US" altLang="zh-CN" sz="1200" dirty="0"/>
              <a:t>	&lt;/servlet-mapping&gt;</a:t>
            </a:r>
          </a:p>
          <a:p>
            <a:pPr>
              <a:buNone/>
            </a:pPr>
            <a:r>
              <a:rPr lang="en-US" altLang="zh-CN" sz="1200" dirty="0" smtClean="0"/>
              <a:t>&lt;/</a:t>
            </a:r>
            <a:r>
              <a:rPr lang="en-US" altLang="zh-CN" sz="1200" dirty="0"/>
              <a:t>web-app&gt;</a:t>
            </a:r>
          </a:p>
        </p:txBody>
      </p:sp>
    </p:spTree>
    <p:extLst>
      <p:ext uri="{BB962C8B-B14F-4D97-AF65-F5344CB8AC3E}">
        <p14:creationId xmlns:p14="http://schemas.microsoft.com/office/powerpoint/2010/main" val="1481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801200" cy="483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/>
              <a:t>&lt;?xml version="1.0" encoding="UTF-8"?&gt;</a:t>
            </a:r>
          </a:p>
          <a:p>
            <a:pPr>
              <a:buNone/>
            </a:pPr>
            <a:r>
              <a:rPr lang="en-US" altLang="zh-CN" sz="1200" dirty="0"/>
              <a:t>&lt;beans </a:t>
            </a:r>
            <a:r>
              <a:rPr lang="en-US" altLang="zh-CN" sz="1200" dirty="0" err="1"/>
              <a:t>xmlns</a:t>
            </a:r>
            <a:r>
              <a:rPr lang="en-US" altLang="zh-CN" sz="1200" dirty="0"/>
              <a:t>="http://www.springframework.org/schema/beans"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xmlns:xsi</a:t>
            </a:r>
            <a:r>
              <a:rPr lang="en-US" altLang="zh-CN" sz="1200" dirty="0"/>
              <a:t>="http://www.w3.org/2001/XMLSchema-instance" 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>
                <a:solidFill>
                  <a:srgbClr val="00B050"/>
                </a:solidFill>
              </a:rPr>
              <a:t>xmlns:mvc</a:t>
            </a:r>
            <a:r>
              <a:rPr lang="en-US" altLang="zh-CN" sz="1200" dirty="0">
                <a:solidFill>
                  <a:srgbClr val="00B050"/>
                </a:solidFill>
              </a:rPr>
              <a:t>="http://www.springframework.org/schema/mvc"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</a:t>
            </a:r>
            <a:r>
              <a:rPr lang="en-US" altLang="zh-CN" sz="1200" dirty="0" err="1">
                <a:solidFill>
                  <a:srgbClr val="00B050"/>
                </a:solidFill>
              </a:rPr>
              <a:t>xmlns:context</a:t>
            </a:r>
            <a:r>
              <a:rPr lang="en-US" altLang="zh-CN" sz="1200" dirty="0">
                <a:solidFill>
                  <a:srgbClr val="00B050"/>
                </a:solidFill>
              </a:rPr>
              <a:t>="http://www.springframework.org/schema/context"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 err="1"/>
              <a:t>xsi:schemaLocation</a:t>
            </a:r>
            <a:r>
              <a:rPr lang="en-US" altLang="zh-CN" sz="1200" dirty="0"/>
              <a:t>="http://www.springframework.org/schema/beans </a:t>
            </a:r>
          </a:p>
          <a:p>
            <a:pPr>
              <a:buNone/>
            </a:pPr>
            <a:r>
              <a:rPr lang="en-US" altLang="zh-CN" sz="1200" dirty="0"/>
              <a:t>			http://www.springframework.org/schema/beans/spring-beans-3.2.xsd </a:t>
            </a:r>
          </a:p>
          <a:p>
            <a:pPr>
              <a:buNone/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00B050"/>
                </a:solidFill>
              </a:rPr>
              <a:t>http://www.springframework.org/schema/mvc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	http://www.springframework.org/schema/mvc/spring-mvc-3.2.xsd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	http://www.springframework.org/schema/context 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		http://www.springframework.org/schema/context/spring-context-3.2.xsd "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	</a:t>
            </a:r>
          </a:p>
          <a:p>
            <a:pPr>
              <a:buNone/>
            </a:pPr>
            <a:r>
              <a:rPr lang="en-US" altLang="zh-CN" sz="1200" dirty="0"/>
              <a:t>	&lt;!-- </a:t>
            </a:r>
            <a:r>
              <a:rPr lang="zh-CN" altLang="en-US" sz="1200" dirty="0"/>
              <a:t>自动扫描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context:component-scan</a:t>
            </a:r>
            <a:r>
              <a:rPr lang="en-US" altLang="zh-CN" sz="1200" dirty="0">
                <a:solidFill>
                  <a:srgbClr val="00B050"/>
                </a:solidFill>
              </a:rPr>
              <a:t> base-package</a:t>
            </a:r>
            <a:r>
              <a:rPr lang="en-US" altLang="zh-CN" sz="1200" dirty="0" smtClean="0">
                <a:solidFill>
                  <a:srgbClr val="00B050"/>
                </a:solidFill>
              </a:rPr>
              <a:t>="cn.itcast.springmvc.service,cn.itcast.springmvc.web.controller</a:t>
            </a:r>
            <a:r>
              <a:rPr lang="en-US" altLang="zh-CN" sz="1200" dirty="0">
                <a:solidFill>
                  <a:srgbClr val="00B050"/>
                </a:solidFill>
              </a:rPr>
              <a:t>"/&gt;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	</a:t>
            </a:r>
            <a:r>
              <a:rPr lang="en-US" altLang="zh-CN" sz="1200" dirty="0" smtClean="0"/>
              <a:t>&lt;!-- </a:t>
            </a:r>
            <a:r>
              <a:rPr lang="zh-CN" altLang="en-US" sz="1200" dirty="0"/>
              <a:t>内部资源视图解析器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&lt;bean id="</a:t>
            </a:r>
            <a:r>
              <a:rPr lang="en-US" altLang="zh-CN" sz="1200" dirty="0" err="1"/>
              <a:t>internalResourceViewResolver</a:t>
            </a:r>
            <a:r>
              <a:rPr lang="en-US" altLang="zh-CN" sz="1200" dirty="0"/>
              <a:t>" class="org.springframework.web.servlet.view.InternalResourceViewResolver"&gt;</a:t>
            </a:r>
          </a:p>
          <a:p>
            <a:pPr>
              <a:buNone/>
            </a:pPr>
            <a:r>
              <a:rPr lang="en-US" altLang="zh-CN" sz="1200" dirty="0"/>
              <a:t>		&lt;property name="prefix" value="/WEB-INF/</a:t>
            </a:r>
            <a:r>
              <a:rPr lang="en-US" altLang="zh-CN" sz="1200" dirty="0" err="1"/>
              <a:t>jsps</a:t>
            </a:r>
            <a:r>
              <a:rPr lang="en-US" altLang="zh-CN" sz="1200" dirty="0"/>
              <a:t>/"/&gt;</a:t>
            </a:r>
          </a:p>
          <a:p>
            <a:pPr>
              <a:buNone/>
            </a:pPr>
            <a:r>
              <a:rPr lang="en-US" altLang="zh-CN" sz="1200" dirty="0"/>
              <a:t>		&lt;property name="suffix" value=".</a:t>
            </a:r>
            <a:r>
              <a:rPr lang="en-US" altLang="zh-CN" sz="1200" dirty="0" err="1"/>
              <a:t>jsp</a:t>
            </a:r>
            <a:r>
              <a:rPr lang="en-US" altLang="zh-CN" sz="1200" dirty="0"/>
              <a:t>"/&gt;</a:t>
            </a:r>
          </a:p>
          <a:p>
            <a:pPr>
              <a:buNone/>
            </a:pPr>
            <a:r>
              <a:rPr lang="en-US" altLang="zh-CN" sz="1200" dirty="0"/>
              <a:t>	&lt;/bean&gt;</a:t>
            </a:r>
          </a:p>
          <a:p>
            <a:pPr>
              <a:buNone/>
            </a:pPr>
            <a:r>
              <a:rPr lang="en-US" altLang="zh-CN" sz="1200" dirty="0"/>
              <a:t>	&lt;!-- </a:t>
            </a:r>
            <a:r>
              <a:rPr lang="zh-CN" altLang="en-US" sz="1200" dirty="0"/>
              <a:t>注解驱动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mvc:annotation-driven</a:t>
            </a:r>
            <a:r>
              <a:rPr lang="en-US" altLang="zh-CN" sz="1200" dirty="0">
                <a:solidFill>
                  <a:srgbClr val="00B050"/>
                </a:solidFill>
              </a:rPr>
              <a:t>/&gt;</a:t>
            </a:r>
          </a:p>
          <a:p>
            <a:pPr>
              <a:buNone/>
            </a:pPr>
            <a:r>
              <a:rPr lang="en-US" altLang="zh-CN" sz="1200" dirty="0"/>
              <a:t>&lt;/beans&gt;</a:t>
            </a:r>
            <a:r>
              <a:rPr lang="en-US" altLang="zh-CN" sz="1000" dirty="0"/>
              <a:t>	</a:t>
            </a:r>
            <a:endParaRPr lang="en-US" altLang="zh-CN" sz="1000" dirty="0" smtClean="0"/>
          </a:p>
        </p:txBody>
      </p:sp>
      <p:sp>
        <p:nvSpPr>
          <p:cNvPr id="2" name="矩形 1"/>
          <p:cNvSpPr/>
          <p:nvPr/>
        </p:nvSpPr>
        <p:spPr>
          <a:xfrm>
            <a:off x="5076056" y="1978042"/>
            <a:ext cx="3699124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配置都从这里消失了</a:t>
            </a:r>
            <a:endParaRPr lang="zh-CN" altLang="en-US" sz="1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4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88840"/>
            <a:ext cx="1011166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/>
              <a:t>HomeController</a:t>
            </a:r>
            <a:r>
              <a:rPr lang="en-US" altLang="zh-CN" dirty="0"/>
              <a:t> </a:t>
            </a:r>
            <a:r>
              <a:rPr lang="en-US" altLang="zh-CN" dirty="0" smtClean="0"/>
              <a:t>.java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cn.itcast.springmvc.web.controller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org.springframework.stereotype.Controller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org.springframework.web.bind.annotation.RequestMapping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HomeController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RequestMapping</a:t>
            </a:r>
            <a:r>
              <a:rPr lang="en-US" altLang="zh-CN" sz="1400" dirty="0">
                <a:solidFill>
                  <a:srgbClr val="00B050"/>
                </a:solidFill>
              </a:rPr>
              <a:t>({"/","/home"})</a:t>
            </a:r>
          </a:p>
          <a:p>
            <a:pPr>
              <a:buNone/>
            </a:pPr>
            <a:r>
              <a:rPr lang="en-US" altLang="zh-CN" sz="1400" dirty="0"/>
              <a:t>	public String </a:t>
            </a:r>
            <a:r>
              <a:rPr lang="en-US" altLang="zh-CN" sz="1400" dirty="0" err="1"/>
              <a:t>goHome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 smtClean="0"/>
              <a:t>(“Brave New World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	return "index";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4483611" y="3573014"/>
            <a:ext cx="2088232" cy="432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311"/>
              <a:gd name="adj6" fmla="val -51596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此时，无需再继承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4499992" y="5473499"/>
            <a:ext cx="2592287" cy="432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679"/>
              <a:gd name="adj6" fmla="val -3329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不在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是返回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线形标注 2 8"/>
          <p:cNvSpPr/>
          <p:nvPr/>
        </p:nvSpPr>
        <p:spPr bwMode="auto">
          <a:xfrm>
            <a:off x="5796135" y="4293096"/>
            <a:ext cx="2088232" cy="432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452"/>
              <a:gd name="adj6" fmla="val -5878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数组，多个连接入口</a:t>
            </a:r>
          </a:p>
        </p:txBody>
      </p:sp>
    </p:spTree>
    <p:extLst>
      <p:ext uri="{BB962C8B-B14F-4D97-AF65-F5344CB8AC3E}">
        <p14:creationId xmlns:p14="http://schemas.microsoft.com/office/powerpoint/2010/main" val="11387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2"/>
            <a:ext cx="10111666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index.jsp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WEB-INF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下创建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目录，然后创建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index.jsp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100" dirty="0"/>
              <a:t>&lt;%@ page language="java" </a:t>
            </a:r>
            <a:r>
              <a:rPr lang="en-US" altLang="zh-CN" sz="1100" dirty="0" err="1"/>
              <a:t>pageEncoding</a:t>
            </a:r>
            <a:r>
              <a:rPr lang="en-US" altLang="zh-CN" sz="1100" dirty="0"/>
              <a:t>="UTF-8"%&gt;</a:t>
            </a:r>
          </a:p>
          <a:p>
            <a:pPr>
              <a:buNone/>
            </a:pPr>
            <a:r>
              <a:rPr lang="en-US" altLang="zh-CN" sz="1100" dirty="0"/>
              <a:t>&lt;html&gt;</a:t>
            </a:r>
          </a:p>
          <a:p>
            <a:pPr>
              <a:buNone/>
            </a:pPr>
            <a:r>
              <a:rPr lang="en-US" altLang="zh-CN" sz="1100" dirty="0"/>
              <a:t>  &lt;head&gt;</a:t>
            </a:r>
          </a:p>
          <a:p>
            <a:pPr>
              <a:buNone/>
            </a:pPr>
            <a:r>
              <a:rPr lang="en-US" altLang="zh-CN" sz="1100" dirty="0"/>
              <a:t>    &lt;title&gt;My JSP '</a:t>
            </a:r>
            <a:r>
              <a:rPr lang="en-US" altLang="zh-CN" sz="1100" dirty="0" err="1"/>
              <a:t>index.jsp</a:t>
            </a:r>
            <a:r>
              <a:rPr lang="en-US" altLang="zh-CN" sz="1100" dirty="0"/>
              <a:t>' starting page (spring MVC)&lt;/title&gt;</a:t>
            </a:r>
          </a:p>
          <a:p>
            <a:pPr>
              <a:buNone/>
            </a:pPr>
            <a:r>
              <a:rPr lang="en-US" altLang="zh-CN" sz="1100" dirty="0"/>
              <a:t>  &lt;/head&gt;</a:t>
            </a:r>
          </a:p>
          <a:p>
            <a:pPr>
              <a:buNone/>
            </a:pPr>
            <a:r>
              <a:rPr lang="en-US" altLang="zh-CN" sz="1100" dirty="0"/>
              <a:t>  </a:t>
            </a:r>
          </a:p>
          <a:p>
            <a:pPr>
              <a:buNone/>
            </a:pPr>
            <a:r>
              <a:rPr lang="en-US" altLang="zh-CN" sz="1100" dirty="0"/>
              <a:t>  &lt;body style="</a:t>
            </a:r>
            <a:r>
              <a:rPr lang="en-US" altLang="zh-CN" sz="1100" dirty="0" err="1"/>
              <a:t>background-color:black</a:t>
            </a:r>
            <a:r>
              <a:rPr lang="en-US" altLang="zh-CN" sz="1100" dirty="0"/>
              <a:t>;"&gt;</a:t>
            </a:r>
          </a:p>
          <a:p>
            <a:pPr>
              <a:buNone/>
            </a:pPr>
            <a:r>
              <a:rPr lang="en-US" altLang="zh-CN" sz="1100" dirty="0"/>
              <a:t>&lt;div style="padding:250px 0px </a:t>
            </a:r>
            <a:r>
              <a:rPr lang="en-US" altLang="zh-CN" sz="1100" dirty="0" err="1"/>
              <a:t>0px</a:t>
            </a:r>
            <a:r>
              <a:rPr lang="en-US" altLang="zh-CN" sz="1100" dirty="0"/>
              <a:t> 500px;color:white;font-size:24px;font-family:Impact;"&gt;</a:t>
            </a:r>
          </a:p>
          <a:p>
            <a:pPr>
              <a:buNone/>
            </a:pPr>
            <a:r>
              <a:rPr lang="en-US" altLang="zh-CN" sz="1100" dirty="0"/>
              <a:t>    &lt;div style="font-size:12px;padding-left:240px;"&gt;annotation&lt;/div&gt;</a:t>
            </a:r>
          </a:p>
          <a:p>
            <a:pPr>
              <a:buNone/>
            </a:pPr>
            <a:r>
              <a:rPr lang="en-US" altLang="zh-CN" sz="1100" dirty="0"/>
              <a:t>    This is my JSP page. &lt;span style="</a:t>
            </a:r>
            <a:r>
              <a:rPr lang="en-US" altLang="zh-CN" sz="1100" dirty="0" err="1"/>
              <a:t>color:red</a:t>
            </a:r>
            <a:r>
              <a:rPr lang="en-US" altLang="zh-CN" sz="1100" dirty="0"/>
              <a:t>;"&gt;spring MVC&lt;/span&gt;  &lt;</a:t>
            </a:r>
            <a:r>
              <a:rPr lang="en-US" altLang="zh-CN" sz="1100" dirty="0" err="1"/>
              <a:t>br</a:t>
            </a:r>
            <a:r>
              <a:rPr lang="en-US" altLang="zh-CN" sz="1100" dirty="0"/>
              <a:t>&gt;</a:t>
            </a:r>
          </a:p>
          <a:p>
            <a:pPr>
              <a:buNone/>
            </a:pPr>
            <a:r>
              <a:rPr lang="en-US" altLang="zh-CN" sz="1100" dirty="0"/>
              <a:t>&lt;/div&gt;    </a:t>
            </a:r>
          </a:p>
          <a:p>
            <a:pPr>
              <a:buNone/>
            </a:pPr>
            <a:r>
              <a:rPr lang="en-US" altLang="zh-CN" sz="1100" dirty="0"/>
              <a:t>  &lt;/body&gt;</a:t>
            </a:r>
          </a:p>
          <a:p>
            <a:pPr>
              <a:buNone/>
            </a:pPr>
            <a:r>
              <a:rPr lang="en-US" altLang="zh-CN" sz="1100" dirty="0"/>
              <a:t>&lt;/html</a:t>
            </a:r>
            <a:r>
              <a:rPr lang="en-US" altLang="zh-CN" sz="1100" dirty="0" smtClean="0"/>
              <a:t>&gt;</a:t>
            </a:r>
          </a:p>
          <a:p>
            <a:pPr>
              <a:buNone/>
            </a:pPr>
            <a:endParaRPr lang="en-US" altLang="zh-CN" sz="1100" dirty="0" smtClean="0">
              <a:solidFill>
                <a:srgbClr val="C00000"/>
              </a:solidFill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http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://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</a:rPr>
              <a:t>localhost:8090/springmvcnew/home.action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  <a:latin typeface="+mn-lt"/>
              </a:rPr>
              <a:t>http://localhost:8090/springmvcnew/.action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397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1835696" y="2731450"/>
            <a:ext cx="54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完成一个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的操作</a:t>
            </a:r>
            <a:endParaRPr lang="en-US" altLang="zh-CN" sz="24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业务操作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9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 MVC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26802"/>
            <a:ext cx="6912768" cy="39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673617"/>
            <a:ext cx="3351270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Dispatcher 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分发器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Handler Mapping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处理器映射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Controller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ModelAndView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视图解析器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82638" y="2054225"/>
            <a:ext cx="80645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 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29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、列表页面实现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Person.java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）模型增加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cn.itcast.springmvc.domain.Person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模型类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cn.itcast.springmvc.domain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Person {</a:t>
            </a:r>
          </a:p>
          <a:p>
            <a:pPr>
              <a:buNone/>
            </a:pPr>
            <a:r>
              <a:rPr lang="en-US" altLang="zh-CN" sz="1400" dirty="0"/>
              <a:t>	public String 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 {</a:t>
            </a:r>
          </a:p>
          <a:p>
            <a:pPr>
              <a:buNone/>
            </a:pPr>
            <a:r>
              <a:rPr lang="en-US" altLang="zh-CN" sz="1400" dirty="0"/>
              <a:t>		return "person("+id+","+name+","+age+")";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private Integer id;</a:t>
            </a:r>
          </a:p>
          <a:p>
            <a:pPr>
              <a:buNone/>
            </a:pPr>
            <a:r>
              <a:rPr lang="en-US" altLang="zh-CN" sz="1400" dirty="0"/>
              <a:t>	private String name;</a:t>
            </a:r>
          </a:p>
          <a:p>
            <a:pPr>
              <a:buNone/>
            </a:pPr>
            <a:r>
              <a:rPr lang="en-US" altLang="zh-CN" sz="1400" dirty="0"/>
              <a:t>	private Integer age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>
              <a:buNone/>
            </a:pPr>
            <a:r>
              <a:rPr lang="zh-CN" altLang="en-US" sz="1400" dirty="0" smtClean="0"/>
              <a:t>。。。</a:t>
            </a:r>
            <a:endParaRPr lang="en-US" altLang="zh-CN" sz="140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4128" y="1484784"/>
            <a:ext cx="273623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业务操作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7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、列表页面实现 </a:t>
            </a:r>
            <a:r>
              <a:rPr lang="en-US" altLang="zh-CN" dirty="0" smtClean="0"/>
              <a:t>PersonService.java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/>
              <a:t>cn.itcast.springmvc.service.PersonService</a:t>
            </a:r>
            <a:r>
              <a:rPr lang="en-US" altLang="zh-CN" sz="1400" dirty="0"/>
              <a:t>  </a:t>
            </a:r>
            <a:r>
              <a:rPr lang="zh-CN" altLang="en-US" sz="1400" dirty="0" smtClean="0"/>
              <a:t>业务实现</a:t>
            </a:r>
            <a:r>
              <a:rPr lang="zh-CN" altLang="en-US" sz="1400" dirty="0"/>
              <a:t>类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000" dirty="0" smtClean="0"/>
              <a:t>package </a:t>
            </a:r>
            <a:r>
              <a:rPr lang="en-US" altLang="zh-CN" sz="1000" dirty="0" err="1"/>
              <a:t>cn.itcast.springmvc.service</a:t>
            </a:r>
            <a:r>
              <a:rPr lang="en-US" altLang="zh-CN" sz="1000" dirty="0" smtClean="0"/>
              <a:t>;</a:t>
            </a:r>
            <a:endParaRPr lang="en-US" altLang="zh-CN" sz="1000" dirty="0"/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</a:rPr>
              <a:t>@Service</a:t>
            </a:r>
          </a:p>
          <a:p>
            <a:pPr>
              <a:buNone/>
            </a:pPr>
            <a:r>
              <a:rPr lang="en-US" altLang="zh-CN" sz="1000" dirty="0"/>
              <a:t>public class </a:t>
            </a:r>
            <a:r>
              <a:rPr lang="en-US" altLang="zh-CN" sz="1000" dirty="0" err="1"/>
              <a:t>PersonService</a:t>
            </a:r>
            <a:r>
              <a:rPr lang="en-US" altLang="zh-CN" sz="1000" dirty="0"/>
              <a:t> {</a:t>
            </a:r>
          </a:p>
          <a:p>
            <a:pPr>
              <a:buNone/>
            </a:pPr>
            <a:r>
              <a:rPr lang="en-US" altLang="zh-CN" sz="1000" dirty="0"/>
              <a:t>	private static Map&lt;</a:t>
            </a:r>
            <a:r>
              <a:rPr lang="en-US" altLang="zh-CN" sz="1000" dirty="0" err="1">
                <a:solidFill>
                  <a:srgbClr val="00B050"/>
                </a:solidFill>
              </a:rPr>
              <a:t>Integer,Person</a:t>
            </a:r>
            <a:r>
              <a:rPr lang="en-US" altLang="zh-CN" sz="1000" dirty="0"/>
              <a:t>&gt; map = new </a:t>
            </a:r>
            <a:r>
              <a:rPr lang="en-US" altLang="zh-CN" sz="1000" dirty="0" err="1"/>
              <a:t>HashMap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Integer,Person</a:t>
            </a:r>
            <a:r>
              <a:rPr lang="en-US" altLang="zh-CN" sz="1000" dirty="0" smtClean="0"/>
              <a:t>&gt;();	//</a:t>
            </a:r>
            <a:r>
              <a:rPr lang="zh-CN" altLang="en-US" sz="1000" dirty="0" smtClean="0"/>
              <a:t>存储结构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/>
              <a:t>	</a:t>
            </a:r>
            <a:r>
              <a:rPr lang="en-US" altLang="zh-CN" sz="1000" dirty="0" smtClean="0"/>
              <a:t>//</a:t>
            </a:r>
            <a:r>
              <a:rPr lang="zh-CN" altLang="en-US" sz="1000" dirty="0" smtClean="0"/>
              <a:t>初始化数据</a:t>
            </a: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	static{</a:t>
            </a:r>
          </a:p>
          <a:p>
            <a:pPr>
              <a:buNone/>
            </a:pPr>
            <a:r>
              <a:rPr lang="en-US" altLang="zh-CN" sz="1000" dirty="0"/>
              <a:t>		Person p = null;</a:t>
            </a:r>
          </a:p>
          <a:p>
            <a:pPr>
              <a:buNone/>
            </a:pPr>
            <a:r>
              <a:rPr lang="en-US" altLang="zh-CN" sz="1000" dirty="0"/>
              <a:t>		for(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i=1;i&lt;=10;i++){</a:t>
            </a:r>
          </a:p>
          <a:p>
            <a:pPr>
              <a:buNone/>
            </a:pPr>
            <a:r>
              <a:rPr lang="en-US" altLang="zh-CN" sz="1000" dirty="0"/>
              <a:t>			p = new Person();</a:t>
            </a:r>
          </a:p>
          <a:p>
            <a:pPr>
              <a:buNone/>
            </a:pPr>
            <a:r>
              <a:rPr lang="en-US" altLang="zh-CN" sz="1000" dirty="0"/>
              <a:t>			</a:t>
            </a:r>
            <a:r>
              <a:rPr lang="en-US" altLang="zh-CN" sz="1000" dirty="0" err="1"/>
              <a:t>p.setId</a:t>
            </a:r>
            <a:r>
              <a:rPr lang="en-US" altLang="zh-CN" sz="1000" dirty="0"/>
              <a:t>(i);</a:t>
            </a:r>
          </a:p>
          <a:p>
            <a:pPr>
              <a:buNone/>
            </a:pPr>
            <a:r>
              <a:rPr lang="en-US" altLang="zh-CN" sz="1000" dirty="0"/>
              <a:t>			</a:t>
            </a:r>
            <a:r>
              <a:rPr lang="en-US" altLang="zh-CN" sz="1000" dirty="0" err="1"/>
              <a:t>p.setName</a:t>
            </a:r>
            <a:r>
              <a:rPr lang="en-US" altLang="zh-CN" sz="1000" dirty="0"/>
              <a:t>("</a:t>
            </a:r>
            <a:r>
              <a:rPr lang="en-US" altLang="zh-CN" sz="1000" dirty="0" err="1"/>
              <a:t>tony"+i</a:t>
            </a:r>
            <a:r>
              <a:rPr lang="en-US" altLang="zh-CN" sz="1000" dirty="0"/>
              <a:t>);</a:t>
            </a:r>
          </a:p>
          <a:p>
            <a:pPr>
              <a:buNone/>
            </a:pPr>
            <a:r>
              <a:rPr lang="en-US" altLang="zh-CN" sz="1000" dirty="0"/>
              <a:t>			</a:t>
            </a:r>
            <a:r>
              <a:rPr lang="en-US" altLang="zh-CN" sz="1000" dirty="0" err="1"/>
              <a:t>p.setAge</a:t>
            </a:r>
            <a:r>
              <a:rPr lang="en-US" altLang="zh-CN" sz="1000" dirty="0"/>
              <a:t>(20+i);</a:t>
            </a:r>
          </a:p>
          <a:p>
            <a:pPr>
              <a:buNone/>
            </a:pPr>
            <a:r>
              <a:rPr lang="en-US" altLang="zh-CN" sz="1000" dirty="0"/>
              <a:t>			</a:t>
            </a:r>
          </a:p>
          <a:p>
            <a:pPr>
              <a:buNone/>
            </a:pPr>
            <a:r>
              <a:rPr lang="en-US" altLang="zh-CN" sz="1000" dirty="0"/>
              <a:t>			</a:t>
            </a:r>
            <a:r>
              <a:rPr lang="en-US" altLang="zh-CN" sz="1000" dirty="0" err="1"/>
              <a:t>map.put</a:t>
            </a:r>
            <a:r>
              <a:rPr lang="en-US" altLang="zh-CN" sz="1000" dirty="0"/>
              <a:t>(i, p);</a:t>
            </a:r>
          </a:p>
          <a:p>
            <a:pPr>
              <a:buNone/>
            </a:pPr>
            <a:r>
              <a:rPr lang="en-US" altLang="zh-CN" sz="1000" dirty="0"/>
              <a:t>		}</a:t>
            </a:r>
          </a:p>
          <a:p>
            <a:pPr>
              <a:buNone/>
            </a:pPr>
            <a:r>
              <a:rPr lang="en-US" altLang="zh-CN" sz="1000" dirty="0"/>
              <a:t>	}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200" dirty="0"/>
              <a:t>	public List&lt;Person&gt; </a:t>
            </a:r>
            <a:r>
              <a:rPr lang="en-US" altLang="zh-CN" sz="1200" dirty="0" smtClean="0"/>
              <a:t>list(){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/>
              <a:t>		return new </a:t>
            </a:r>
            <a:r>
              <a:rPr lang="en-US" altLang="zh-CN" sz="1200" dirty="0" err="1"/>
              <a:t>ArrayList</a:t>
            </a:r>
            <a:r>
              <a:rPr lang="en-US" altLang="zh-CN" sz="1200" dirty="0"/>
              <a:t>&lt;Person&gt;(</a:t>
            </a:r>
            <a:r>
              <a:rPr lang="en-US" altLang="zh-CN" sz="1200" dirty="0" err="1">
                <a:solidFill>
                  <a:srgbClr val="00B050"/>
                </a:solidFill>
              </a:rPr>
              <a:t>map.values</a:t>
            </a:r>
            <a:r>
              <a:rPr lang="en-US" altLang="zh-CN" sz="1200" dirty="0"/>
              <a:t>());</a:t>
            </a:r>
          </a:p>
          <a:p>
            <a:pPr>
              <a:buNone/>
            </a:pPr>
            <a:r>
              <a:rPr lang="en-US" altLang="zh-CN" sz="1200" dirty="0"/>
              <a:t>	}</a:t>
            </a:r>
          </a:p>
          <a:p>
            <a:pPr>
              <a:buNone/>
            </a:pPr>
            <a:r>
              <a:rPr lang="en-US" altLang="zh-CN" sz="1000" dirty="0"/>
              <a:t>}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2516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、列表页面实现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PersonController.java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cn.itcast.springmvc.controller</a:t>
            </a:r>
            <a:r>
              <a:rPr lang="en-US" altLang="zh-CN" sz="1400" dirty="0"/>
              <a:t>. </a:t>
            </a:r>
            <a:r>
              <a:rPr lang="en-US" altLang="zh-CN" sz="1400" dirty="0" err="1" smtClean="0"/>
              <a:t>PersonController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控制类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@Controller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PersonController</a:t>
            </a:r>
            <a:r>
              <a:rPr lang="en-US" altLang="zh-CN" sz="1400" dirty="0"/>
              <a:t> 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@Resource</a:t>
            </a:r>
          </a:p>
          <a:p>
            <a:pPr>
              <a:buNone/>
            </a:pPr>
            <a:r>
              <a:rPr lang="en-US" altLang="zh-CN" sz="1400" dirty="0"/>
              <a:t>	private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RequestMapping</a:t>
            </a:r>
            <a:r>
              <a:rPr lang="en-US" altLang="zh-CN" sz="1400" dirty="0">
                <a:solidFill>
                  <a:srgbClr val="00B050"/>
                </a:solidFill>
              </a:rPr>
              <a:t>(value={"/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person/list"})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/>
              <a:t>	public String </a:t>
            </a:r>
            <a:r>
              <a:rPr lang="en-US" altLang="zh-CN" sz="1400" dirty="0" smtClean="0"/>
              <a:t>list(Map&lt;</a:t>
            </a:r>
            <a:r>
              <a:rPr lang="en-US" altLang="zh-CN" sz="1400" dirty="0" err="1" smtClean="0"/>
              <a:t>String,Object</a:t>
            </a:r>
            <a:r>
              <a:rPr lang="en-US" altLang="zh-CN" sz="1400" dirty="0"/>
              <a:t>&gt; model){		//</a:t>
            </a:r>
            <a:r>
              <a:rPr lang="en-US" altLang="zh-CN" sz="1400" dirty="0" err="1"/>
              <a:t>BindingAwareModelMap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("all");</a:t>
            </a:r>
          </a:p>
          <a:p>
            <a:pPr>
              <a:buNone/>
            </a:pPr>
            <a:r>
              <a:rPr lang="en-US" altLang="zh-CN" sz="1400" dirty="0"/>
              <a:t>		List&lt;Person&gt; list = </a:t>
            </a:r>
            <a:r>
              <a:rPr lang="en-US" altLang="zh-CN" sz="1400" dirty="0" err="1" smtClean="0"/>
              <a:t>ps.list</a:t>
            </a:r>
            <a:r>
              <a:rPr lang="en-US" altLang="zh-CN" sz="1400" dirty="0" smtClean="0"/>
              <a:t>();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model.put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personList</a:t>
            </a:r>
            <a:r>
              <a:rPr lang="en-US" altLang="zh-CN" sz="1400" dirty="0"/>
              <a:t>", list);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jPersonList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、列表页面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  新建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jPersonList.jsp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</a:rPr>
              <a:t>&lt;%@ </a:t>
            </a:r>
            <a:r>
              <a:rPr lang="en-US" altLang="zh-CN" sz="1200" dirty="0" err="1">
                <a:solidFill>
                  <a:srgbClr val="00B050"/>
                </a:solidFill>
              </a:rPr>
              <a:t>taglib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</a:rPr>
              <a:t>uri</a:t>
            </a:r>
            <a:r>
              <a:rPr lang="en-US" altLang="zh-CN" sz="1200" dirty="0">
                <a:solidFill>
                  <a:srgbClr val="00B050"/>
                </a:solidFill>
              </a:rPr>
              <a:t>="http://java.sun.com/</a:t>
            </a:r>
            <a:r>
              <a:rPr lang="en-US" altLang="zh-CN" sz="1200" dirty="0" err="1">
                <a:solidFill>
                  <a:srgbClr val="00B050"/>
                </a:solidFill>
              </a:rPr>
              <a:t>jsp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jstl</a:t>
            </a:r>
            <a:r>
              <a:rPr lang="en-US" altLang="zh-CN" sz="1200" dirty="0">
                <a:solidFill>
                  <a:srgbClr val="00B050"/>
                </a:solidFill>
              </a:rPr>
              <a:t>/core" prefix="c" %&gt;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table border="1"&gt;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tr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&lt;td&gt;id&lt;/td&gt;</a:t>
            </a:r>
          </a:p>
          <a:p>
            <a:pPr>
              <a:buNone/>
            </a:pPr>
            <a:r>
              <a:rPr lang="en-US" altLang="zh-CN" sz="1200" dirty="0"/>
              <a:t>	&lt;td&gt;name&lt;/td&gt;</a:t>
            </a:r>
          </a:p>
          <a:p>
            <a:pPr>
              <a:buNone/>
            </a:pPr>
            <a:r>
              <a:rPr lang="en-US" altLang="zh-CN" sz="1200" dirty="0"/>
              <a:t>	&lt;td&gt;age&lt;/td&gt;</a:t>
            </a:r>
          </a:p>
          <a:p>
            <a:pPr>
              <a:buNone/>
            </a:pPr>
            <a:r>
              <a:rPr lang="en-US" altLang="zh-CN" sz="1200" dirty="0"/>
              <a:t>&lt;/</a:t>
            </a:r>
            <a:r>
              <a:rPr lang="en-US" altLang="zh-CN" sz="1200" dirty="0" err="1"/>
              <a:t>tr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c:forEach</a:t>
            </a:r>
            <a:r>
              <a:rPr lang="en-US" altLang="zh-CN" sz="1200" dirty="0">
                <a:solidFill>
                  <a:srgbClr val="00B050"/>
                </a:solidFill>
              </a:rPr>
              <a:t> items="${</a:t>
            </a:r>
            <a:r>
              <a:rPr lang="en-US" altLang="zh-CN" sz="1200" dirty="0" err="1">
                <a:solidFill>
                  <a:srgbClr val="00B050"/>
                </a:solidFill>
              </a:rPr>
              <a:t>personList</a:t>
            </a:r>
            <a:r>
              <a:rPr lang="en-US" altLang="zh-CN" sz="1200" dirty="0">
                <a:solidFill>
                  <a:srgbClr val="00B050"/>
                </a:solidFill>
              </a:rPr>
              <a:t>}" </a:t>
            </a:r>
            <a:r>
              <a:rPr lang="en-US" altLang="zh-CN" sz="1200" dirty="0" err="1">
                <a:solidFill>
                  <a:srgbClr val="00B050"/>
                </a:solidFill>
              </a:rPr>
              <a:t>var</a:t>
            </a:r>
            <a:r>
              <a:rPr lang="en-US" altLang="zh-CN" sz="1200" dirty="0">
                <a:solidFill>
                  <a:srgbClr val="00B050"/>
                </a:solidFill>
              </a:rPr>
              <a:t>="p"&gt;</a:t>
            </a:r>
          </a:p>
          <a:p>
            <a:pPr>
              <a:buNone/>
            </a:pPr>
            <a:r>
              <a:rPr lang="en-US" altLang="zh-CN" sz="1200" dirty="0"/>
              <a:t>&lt;</a:t>
            </a:r>
            <a:r>
              <a:rPr lang="en-US" altLang="zh-CN" sz="1200" dirty="0" err="1"/>
              <a:t>tr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&lt;td&gt;${p.id}&lt;/td&gt;</a:t>
            </a:r>
          </a:p>
          <a:p>
            <a:pPr>
              <a:buNone/>
            </a:pPr>
            <a:r>
              <a:rPr lang="en-US" altLang="zh-CN" sz="1200" dirty="0"/>
              <a:t>	&lt;td&gt;${p.name}&lt;/td&gt;</a:t>
            </a:r>
          </a:p>
          <a:p>
            <a:pPr>
              <a:buNone/>
            </a:pPr>
            <a:r>
              <a:rPr lang="en-US" altLang="zh-CN" sz="1200" dirty="0"/>
              <a:t>	&lt;td&gt;${</a:t>
            </a:r>
            <a:r>
              <a:rPr lang="en-US" altLang="zh-CN" sz="1200" dirty="0" err="1"/>
              <a:t>p.age</a:t>
            </a:r>
            <a:r>
              <a:rPr lang="en-US" altLang="zh-CN" sz="1200" dirty="0"/>
              <a:t>}&lt;/td&gt;</a:t>
            </a:r>
          </a:p>
          <a:p>
            <a:pPr>
              <a:buNone/>
            </a:pPr>
            <a:r>
              <a:rPr lang="en-US" altLang="zh-CN" sz="1200" dirty="0"/>
              <a:t>&lt;/</a:t>
            </a:r>
            <a:r>
              <a:rPr lang="en-US" altLang="zh-CN" sz="1200" dirty="0" err="1"/>
              <a:t>tr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</a:rPr>
              <a:t>&lt;/</a:t>
            </a:r>
            <a:r>
              <a:rPr lang="en-US" altLang="zh-CN" sz="1200" dirty="0" err="1">
                <a:solidFill>
                  <a:srgbClr val="00B050"/>
                </a:solidFill>
              </a:rPr>
              <a:t>c:forEach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200" dirty="0"/>
              <a:t>&lt;/table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</p:txBody>
      </p:sp>
      <p:sp>
        <p:nvSpPr>
          <p:cNvPr id="4" name="矩形 3"/>
          <p:cNvSpPr/>
          <p:nvPr/>
        </p:nvSpPr>
        <p:spPr>
          <a:xfrm>
            <a:off x="2041972" y="5640929"/>
            <a:ext cx="6346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http://localhost:8090/springmvcnew/person/list.action</a:t>
            </a:r>
          </a:p>
        </p:txBody>
      </p:sp>
    </p:spTree>
    <p:extLst>
      <p:ext uri="{BB962C8B-B14F-4D97-AF65-F5344CB8AC3E}">
        <p14:creationId xmlns:p14="http://schemas.microsoft.com/office/powerpoint/2010/main" val="98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/>
              <a:t>SpringMVC</a:t>
            </a:r>
            <a:r>
              <a:rPr lang="en-US" altLang="zh-CN" sz="2800" b="1" dirty="0"/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注解方式开发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2459873"/>
            <a:ext cx="7344816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、注解驱动，自动组件扫描（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context:component-scan</a:t>
            </a:r>
            <a:r>
              <a:rPr lang="en-US" altLang="zh-CN" sz="1400" dirty="0"/>
              <a:t> base-package=</a:t>
            </a:r>
            <a:r>
              <a:rPr lang="en-US" altLang="zh-CN" sz="1400" i="1" dirty="0"/>
              <a:t>"</a:t>
            </a:r>
            <a:r>
              <a:rPr lang="en-US" altLang="zh-CN" sz="1400" i="1" dirty="0" err="1" smtClean="0"/>
              <a:t>cn.itcast.springmvc</a:t>
            </a:r>
            <a:r>
              <a:rPr lang="en-US" altLang="zh-CN" sz="1400" i="1" dirty="0" smtClean="0"/>
              <a:t>. 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service</a:t>
            </a:r>
            <a:r>
              <a:rPr lang="en-US" altLang="zh-CN" sz="1400" i="1" dirty="0" smtClean="0"/>
              <a:t>,</a:t>
            </a:r>
          </a:p>
          <a:p>
            <a:pPr>
              <a:buNone/>
            </a:pPr>
            <a:r>
              <a:rPr lang="en-US" altLang="zh-CN" sz="1400" i="1" dirty="0"/>
              <a:t>	</a:t>
            </a:r>
            <a:r>
              <a:rPr lang="en-US" altLang="zh-CN" sz="1400" i="1" dirty="0" smtClean="0"/>
              <a:t>			</a:t>
            </a:r>
            <a:r>
              <a:rPr lang="en-US" altLang="zh-CN" sz="1400" i="1" dirty="0" err="1" smtClean="0"/>
              <a:t>cn.itcast.springmvc.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web.controller</a:t>
            </a:r>
            <a:r>
              <a:rPr lang="en-US" altLang="zh-CN" sz="1400" i="1" dirty="0"/>
              <a:t>"/&gt;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@Service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@Controller</a:t>
            </a:r>
          </a:p>
          <a:p>
            <a:pPr marL="285750" indent="-285750"/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@Resource</a:t>
            </a:r>
          </a:p>
          <a:p>
            <a:pPr>
              <a:buNone/>
            </a:pPr>
            <a:r>
              <a:rPr lang="en-US" altLang="zh-CN" sz="1400" dirty="0"/>
              <a:t>private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 smtClean="0"/>
              <a:t>;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RequestMapping</a:t>
            </a:r>
            <a:r>
              <a:rPr lang="en-US" altLang="zh-CN" sz="1400" dirty="0"/>
              <a:t>(value={"/person/list"})</a:t>
            </a: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907976" y="1988840"/>
            <a:ext cx="1011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8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/>
              <a:t>SpringMVC</a:t>
            </a:r>
            <a:r>
              <a:rPr lang="en-US" altLang="zh-CN" sz="2800" b="1" dirty="0"/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注解方式开发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ttp://i1.ce.cn/ce/culture/memory/200910/15/W0200910154664358483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35869"/>
            <a:ext cx="28575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2492896"/>
            <a:ext cx="12097344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spring-mvc.xml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context:component-scan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base-package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cn.itcast.springmvc.web.controller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"/&gt;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907976" y="1988840"/>
            <a:ext cx="1011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要点：拆分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608" y="2563449"/>
            <a:ext cx="74167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企业实际项目中常将配置文件设置为两个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spring-mvc.xml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beans.xml</a:t>
            </a:r>
          </a:p>
        </p:txBody>
      </p:sp>
    </p:spTree>
    <p:extLst>
      <p:ext uri="{BB962C8B-B14F-4D97-AF65-F5344CB8AC3E}">
        <p14:creationId xmlns:p14="http://schemas.microsoft.com/office/powerpoint/2010/main" val="2027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拆分配置文件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2459873"/>
            <a:ext cx="12097344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beans.xml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&lt;?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xml version="1.0" encoding="UTF-8"?&gt;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&lt;beans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xmlns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="http://www.springframework.org/schema/beans"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xmlns:xsi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="http://www.w3.org/2001/XMLSchema-instance"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xmlns:mvc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="http://www.springframework.org/schema/mvc"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xmlns:context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="http://www.springframework.org/schema/context"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xsi:schemaLocation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="http://www.springframework.org/schema/mvc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://www.springframework.org/schema/mvc/spring-mvc-3.2.xsd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://www.springframework.org/schema/beans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://www.springframework.org/schema/beans/spring-beans-3.2.xsd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://www.springframework.org/schema/context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		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://www.springframework.org/schema/context/spring-context-3.2.xsd"&gt;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context:component-scan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base-package="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cn.itcast.springmvc.service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&lt;/beans&gt;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907976" y="1988840"/>
            <a:ext cx="1011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技术要点：拆分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7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拆分配置文件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-84864" y="2459871"/>
            <a:ext cx="1264975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中增加配置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&lt;!--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通过上下文参数指定分解的上下文配置参数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&lt;context-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-name&gt;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contextConfigLocation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-name&gt;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-value&gt;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classpath:beans.xml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-value&gt;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&lt;/context-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&lt;listener&gt;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&lt;listener-class&gt;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org.springframework.web.context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.ContextLoaderListener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&lt;/listener-class&gt;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&lt;/listener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7976" y="1988840"/>
            <a:ext cx="1011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技术要点：拆分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3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62" y="2358172"/>
            <a:ext cx="3451629" cy="311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/>
              <a:t>SpringMVC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Controller</a:t>
            </a:r>
            <a:endParaRPr lang="zh-CN" altLang="en-US" sz="28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629402" y="2613445"/>
            <a:ext cx="6324875" cy="367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(value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={"/person/list"},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method={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RequestMethod.GET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all(</a:t>
            </a:r>
            <a:r>
              <a:rPr lang="en-US" altLang="zh-CN" sz="1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String,Object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 model){		//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BindingAwareModelMap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("list");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List&lt;Person&gt; list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ps.findAllPersons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model.put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personList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list);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jPersonList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(value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={"/person/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listOther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"},method={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RequestMethod.GET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})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allOther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model){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listOther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List&lt;Person&gt; list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ps.findAllPersons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model.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addAttribute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jPersonList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907976" y="1988840"/>
            <a:ext cx="1011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传值方法：对象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MAP or Model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07281" y="4725144"/>
            <a:ext cx="120294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17917" y="5281404"/>
            <a:ext cx="120294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线形标注 1(带强调线) 9"/>
          <p:cNvSpPr/>
          <p:nvPr/>
        </p:nvSpPr>
        <p:spPr bwMode="auto">
          <a:xfrm>
            <a:off x="3800843" y="5923855"/>
            <a:ext cx="3384376" cy="792088"/>
          </a:xfrm>
          <a:prstGeom prst="accentCallout1">
            <a:avLst>
              <a:gd name="adj1" fmla="val 18750"/>
              <a:gd name="adj2" fmla="val -8333"/>
              <a:gd name="adj3" fmla="val -30939"/>
              <a:gd name="adj4" fmla="val -196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chemeClr val="accent3"/>
                </a:solidFill>
              </a:rPr>
              <a:t>默认为：</a:t>
            </a:r>
            <a:r>
              <a:rPr lang="en-US" altLang="zh-CN" sz="1400" b="1" dirty="0" err="1" smtClean="0">
                <a:solidFill>
                  <a:schemeClr val="accent3"/>
                </a:solidFill>
              </a:rPr>
              <a:t>personList</a:t>
            </a:r>
            <a:endParaRPr lang="en-US" altLang="zh-CN" sz="1400" b="1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altLang="zh-CN" sz="1400" dirty="0" smtClean="0"/>
              <a:t>PO</a:t>
            </a:r>
            <a:r>
              <a:rPr lang="zh-CN" altLang="en-US" sz="1400" dirty="0" smtClean="0"/>
              <a:t>对象名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后缀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采用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数组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suffix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98" y="6043674"/>
            <a:ext cx="3124200" cy="55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6981536" y="6103875"/>
            <a:ext cx="120294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3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/>
              <a:t>Spring-framework v3.2.2</a:t>
            </a:r>
            <a:endParaRPr lang="zh-CN" altLang="en-US" sz="2800" b="1" dirty="0" smtClean="0"/>
          </a:p>
        </p:txBody>
      </p:sp>
      <p:sp>
        <p:nvSpPr>
          <p:cNvPr id="16388" name="Text Box 49"/>
          <p:cNvSpPr txBox="1">
            <a:spLocks noChangeArrowheads="1"/>
          </p:cNvSpPr>
          <p:nvPr/>
        </p:nvSpPr>
        <p:spPr bwMode="auto">
          <a:xfrm>
            <a:off x="827088" y="2060848"/>
            <a:ext cx="7705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Spring-framework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下载地址：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宋体" pitchFamily="2" charset="-122"/>
                <a:hlinkClick r:id="rId2"/>
              </a:rPr>
              <a:t>http://www.springsource.org/spring-framework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84566"/>
            <a:ext cx="5272654" cy="262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Controller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507" y="1916832"/>
            <a:ext cx="8640959" cy="439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方法公用路径配置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@</a:t>
            </a:r>
            <a:r>
              <a:rPr lang="en-US" altLang="zh-CN" sz="1400" dirty="0"/>
              <a:t>Controller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PersonController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 smtClean="0"/>
              <a:t>@</a:t>
            </a:r>
            <a:r>
              <a:rPr lang="en-US" altLang="zh-CN" sz="1400" dirty="0"/>
              <a:t>Resource</a:t>
            </a:r>
          </a:p>
          <a:p>
            <a:pPr>
              <a:buNone/>
            </a:pPr>
            <a:r>
              <a:rPr lang="en-US" altLang="zh-CN" sz="1400" dirty="0"/>
              <a:t>private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(value={"/</a:t>
            </a:r>
            <a:r>
              <a:rPr lang="en-US" altLang="zh-CN" sz="1400" dirty="0" smtClean="0"/>
              <a:t>person/list"})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String all(Map&lt;</a:t>
            </a:r>
            <a:r>
              <a:rPr lang="en-US" altLang="zh-CN" sz="1400" dirty="0" err="1"/>
              <a:t>String,Object</a:t>
            </a:r>
            <a:r>
              <a:rPr lang="en-US" altLang="zh-CN" sz="1400" dirty="0"/>
              <a:t>&gt; model</a:t>
            </a:r>
            <a:r>
              <a:rPr lang="en-US" altLang="zh-CN" sz="1400" dirty="0" smtClean="0"/>
              <a:t>){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@Controller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RequestMapping</a:t>
            </a:r>
            <a:r>
              <a:rPr lang="en-US" altLang="zh-CN" sz="1400" dirty="0">
                <a:solidFill>
                  <a:srgbClr val="00B050"/>
                </a:solidFill>
              </a:rPr>
              <a:t>(value</a:t>
            </a:r>
            <a:r>
              <a:rPr lang="en-US" altLang="zh-CN" sz="1400" dirty="0" smtClean="0">
                <a:solidFill>
                  <a:srgbClr val="00B050"/>
                </a:solidFill>
              </a:rPr>
              <a:t>={“/person”})  </a:t>
            </a:r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PersonController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 smtClean="0"/>
              <a:t>@</a:t>
            </a:r>
            <a:r>
              <a:rPr lang="en-US" altLang="zh-CN" sz="1400" dirty="0"/>
              <a:t>Resource</a:t>
            </a:r>
          </a:p>
          <a:p>
            <a:pPr>
              <a:buNone/>
            </a:pPr>
            <a:r>
              <a:rPr lang="en-US" altLang="zh-CN" sz="1400" dirty="0"/>
              <a:t>private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ps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RequestMapping</a:t>
            </a:r>
            <a:r>
              <a:rPr lang="en-US" altLang="zh-CN" sz="1400" dirty="0">
                <a:solidFill>
                  <a:srgbClr val="00B050"/>
                </a:solidFill>
              </a:rPr>
              <a:t>(value</a:t>
            </a:r>
            <a:r>
              <a:rPr lang="en-US" altLang="zh-CN" sz="1400" dirty="0" smtClean="0">
                <a:solidFill>
                  <a:srgbClr val="00B050"/>
                </a:solidFill>
              </a:rPr>
              <a:t>={"/list</a:t>
            </a:r>
            <a:r>
              <a:rPr lang="en-US" altLang="zh-CN" sz="1400" dirty="0">
                <a:solidFill>
                  <a:srgbClr val="00B050"/>
                </a:solidFill>
              </a:rPr>
              <a:t>"})</a:t>
            </a:r>
          </a:p>
          <a:p>
            <a:pPr>
              <a:buNone/>
            </a:pPr>
            <a:r>
              <a:rPr lang="en-US" altLang="zh-CN" sz="1400" dirty="0"/>
              <a:t>public String all(Map&lt;</a:t>
            </a:r>
            <a:r>
              <a:rPr lang="en-US" altLang="zh-CN" sz="1400" dirty="0" err="1"/>
              <a:t>String,Object</a:t>
            </a:r>
            <a:r>
              <a:rPr lang="en-US" altLang="zh-CN" sz="1400" dirty="0"/>
              <a:t>&gt; model){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67544" y="4293096"/>
            <a:ext cx="8064896" cy="0"/>
          </a:xfrm>
          <a:prstGeom prst="line">
            <a:avLst/>
          </a:prstGeom>
          <a:ln>
            <a:prstDash val="lgDash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线形标注 1(带强调线) 8"/>
          <p:cNvSpPr/>
          <p:nvPr/>
        </p:nvSpPr>
        <p:spPr bwMode="auto">
          <a:xfrm>
            <a:off x="5940152" y="3753036"/>
            <a:ext cx="2280599" cy="792088"/>
          </a:xfrm>
          <a:prstGeom prst="accentCallout1">
            <a:avLst>
              <a:gd name="adj1" fmla="val 18750"/>
              <a:gd name="adj2" fmla="val -8333"/>
              <a:gd name="adj3" fmla="val 116052"/>
              <a:gd name="adj4" fmla="val -892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dirty="0"/>
              <a:t>类中所有方法生效</a:t>
            </a:r>
            <a:r>
              <a:rPr lang="en-US" altLang="zh-CN" dirty="0"/>
              <a:t>,</a:t>
            </a:r>
            <a:r>
              <a:rPr lang="zh-CN" altLang="en-US" dirty="0"/>
              <a:t>根路径</a:t>
            </a:r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3635896" y="4005064"/>
            <a:ext cx="2111890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1341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图片显示实现 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index.jsp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下建立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resources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b="1" dirty="0" err="1" smtClean="0"/>
              <a:t>index.jsp</a:t>
            </a:r>
            <a:endParaRPr lang="en-US" altLang="zh-CN" sz="1400" b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&lt;%@ page language="java" </a:t>
            </a:r>
            <a:r>
              <a:rPr lang="en-US" altLang="zh-CN" sz="1400" dirty="0" err="1"/>
              <a:t>pageEncoding</a:t>
            </a:r>
            <a:r>
              <a:rPr lang="en-US" altLang="zh-CN" sz="1400" dirty="0"/>
              <a:t>="UTF-8"%&gt;</a:t>
            </a:r>
          </a:p>
          <a:p>
            <a:pPr>
              <a:buNone/>
            </a:pPr>
            <a:r>
              <a:rPr lang="en-US" altLang="zh-CN" sz="1400" dirty="0"/>
              <a:t>&lt;html&gt;</a:t>
            </a:r>
          </a:p>
          <a:p>
            <a:pPr>
              <a:buNone/>
            </a:pPr>
            <a:r>
              <a:rPr lang="en-US" altLang="zh-CN" sz="1400" dirty="0"/>
              <a:t>  &lt;body&gt;</a:t>
            </a:r>
          </a:p>
          <a:p>
            <a:pPr>
              <a:buNone/>
            </a:pPr>
            <a:r>
              <a:rPr lang="en-US" altLang="zh-CN" sz="1400" dirty="0"/>
              <a:t>    This is my JSP page. 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}/</a:t>
            </a:r>
            <a:r>
              <a:rPr lang="en-US" altLang="zh-CN" sz="1400" dirty="0">
                <a:solidFill>
                  <a:srgbClr val="00B050"/>
                </a:solidFill>
              </a:rPr>
              <a:t>resources/girl.jpg</a:t>
            </a:r>
            <a:r>
              <a:rPr lang="en-US" altLang="zh-CN" sz="1400" dirty="0"/>
              <a:t>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}/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person/list</a:t>
            </a:r>
            <a:r>
              <a:rPr lang="en-US" altLang="zh-CN" sz="1400" dirty="0" smtClean="0"/>
              <a:t>"&gt;</a:t>
            </a:r>
            <a:r>
              <a:rPr lang="en-US" altLang="zh-CN" sz="1400" dirty="0"/>
              <a:t>Person List&lt;/a&gt;&lt;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  &lt;/body&gt;</a:t>
            </a:r>
          </a:p>
          <a:p>
            <a:pPr>
              <a:buNone/>
            </a:pPr>
            <a:r>
              <a:rPr lang="en-US" altLang="zh-CN" sz="1400" dirty="0"/>
              <a:t>&lt;/html&gt;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050" name="Picture 2" descr="D:\0227\tony\project\springmvc\资料\gi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6872"/>
            <a:ext cx="15240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935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36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技术要点：静态资源的访问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url-parrern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&lt;servlet-mapping&gt;</a:t>
            </a:r>
          </a:p>
          <a:p>
            <a:pPr lvl="1">
              <a:buNone/>
            </a:pPr>
            <a:r>
              <a:rPr lang="en-US" altLang="zh-CN" sz="1400" dirty="0"/>
              <a:t>&lt;servlet-name&gt;action&lt;/servlet-name&gt;</a:t>
            </a:r>
          </a:p>
          <a:p>
            <a:pPr lvl="1"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</a:t>
            </a:r>
            <a:r>
              <a:rPr lang="en-US" altLang="zh-CN" sz="1400" dirty="0" smtClean="0"/>
              <a:t>&gt;  		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 smtClean="0"/>
              <a:t>&lt;/servlet-mapping&gt;</a:t>
            </a: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spring-mvc.xml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mvc:resources</a:t>
            </a:r>
            <a:r>
              <a:rPr lang="en-US" altLang="zh-CN" sz="1400" dirty="0"/>
              <a:t> location="/</a:t>
            </a:r>
            <a:r>
              <a:rPr lang="en-US" altLang="zh-CN" sz="1400" dirty="0">
                <a:solidFill>
                  <a:srgbClr val="00B050"/>
                </a:solidFill>
              </a:rPr>
              <a:t>resources</a:t>
            </a:r>
            <a:r>
              <a:rPr lang="en-US" altLang="zh-CN" sz="1400" dirty="0"/>
              <a:t>/" mapping</a:t>
            </a:r>
            <a:r>
              <a:rPr lang="en-US" altLang="zh-CN" sz="1400" dirty="0" smtClean="0"/>
              <a:t>="/</a:t>
            </a:r>
            <a:r>
              <a:rPr lang="en-US" altLang="zh-CN" sz="1400" dirty="0" smtClean="0">
                <a:solidFill>
                  <a:srgbClr val="00B050"/>
                </a:solidFill>
              </a:rPr>
              <a:t>images</a:t>
            </a:r>
            <a:r>
              <a:rPr lang="en-US" altLang="zh-CN" sz="1400" dirty="0" smtClean="0"/>
              <a:t>/**"/&gt;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4139952" y="4058629"/>
            <a:ext cx="2937055" cy="5918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46"/>
              <a:gd name="adj6" fmla="val -58404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拦截所有请求，包括图片等静态资源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3851920" y="5733256"/>
            <a:ext cx="1224135" cy="4668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46"/>
              <a:gd name="adj6" fmla="val -58404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真实路径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5852872" y="5730730"/>
            <a:ext cx="1224135" cy="4668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46"/>
              <a:gd name="adj6" fmla="val -58404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虚拟路径</a:t>
            </a:r>
          </a:p>
        </p:txBody>
      </p:sp>
      <p:sp>
        <p:nvSpPr>
          <p:cNvPr id="3" name="矩形 2"/>
          <p:cNvSpPr/>
          <p:nvPr/>
        </p:nvSpPr>
        <p:spPr>
          <a:xfrm>
            <a:off x="6372200" y="2276872"/>
            <a:ext cx="21809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引用资源的访问不会类似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一样被拦截，区分出关注的资源的访问</a:t>
            </a:r>
          </a:p>
        </p:txBody>
      </p:sp>
    </p:spTree>
    <p:extLst>
      <p:ext uri="{BB962C8B-B14F-4D97-AF65-F5344CB8AC3E}">
        <p14:creationId xmlns:p14="http://schemas.microsoft.com/office/powerpoint/2010/main" val="19051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4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、修改功能实现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转向修改页面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读取要修改的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Person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~ PersonService.java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package </a:t>
            </a:r>
            <a:r>
              <a:rPr lang="en-US" altLang="zh-CN" sz="1400" dirty="0" err="1" smtClean="0"/>
              <a:t>cn.itcast.springmvc.service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…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@Service</a:t>
            </a:r>
          </a:p>
          <a:p>
            <a:pPr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PersonService</a:t>
            </a:r>
            <a:r>
              <a:rPr lang="en-US" altLang="zh-CN" sz="1400" dirty="0" smtClean="0"/>
              <a:t> {</a:t>
            </a:r>
          </a:p>
          <a:p>
            <a:endParaRPr lang="en-US" altLang="zh-CN" sz="1400" b="1" dirty="0" smtClean="0"/>
          </a:p>
          <a:p>
            <a:pPr>
              <a:buNone/>
            </a:pPr>
            <a:r>
              <a:rPr lang="en-US" altLang="zh-CN" sz="1400" b="1" dirty="0" smtClean="0"/>
              <a:t>…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public Person get (Integer id) {</a:t>
            </a:r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B050"/>
                </a:solidFill>
              </a:rPr>
              <a:t>return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map.get</a:t>
            </a:r>
            <a:r>
              <a:rPr lang="en-US" altLang="zh-CN" sz="1400" dirty="0" smtClean="0">
                <a:solidFill>
                  <a:srgbClr val="00B050"/>
                </a:solidFill>
              </a:rPr>
              <a:t>(id);</a:t>
            </a:r>
          </a:p>
          <a:p>
            <a:pPr>
              <a:buNone/>
            </a:pPr>
            <a:r>
              <a:rPr lang="en-US" altLang="zh-CN" sz="1400" dirty="0" smtClean="0"/>
              <a:t>	}</a:t>
            </a: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188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39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、修改功能实现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转向修改页面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）控制层实现准备数据，并转向修改页面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~ PersonController.java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package </a:t>
            </a:r>
            <a:r>
              <a:rPr lang="en-US" altLang="zh-CN" sz="1400" dirty="0" err="1"/>
              <a:t>cn.itcast.springmvc.controller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@Controller</a:t>
            </a:r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(value={"/person"})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PersonController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</a:t>
            </a:r>
            <a:r>
              <a:rPr lang="en-US" altLang="zh-CN" sz="1400" dirty="0" smtClean="0"/>
              <a:t>={"/</a:t>
            </a:r>
            <a:r>
              <a:rPr lang="en-US" altLang="zh-CN" sz="1400" dirty="0" err="1" smtClean="0"/>
              <a:t>toupdate</a:t>
            </a:r>
            <a:r>
              <a:rPr lang="en-US" altLang="zh-CN" sz="1400" dirty="0" smtClean="0"/>
              <a:t>"},</a:t>
            </a:r>
            <a:r>
              <a:rPr lang="en-US" altLang="zh-CN" sz="1400" dirty="0"/>
              <a:t>method={</a:t>
            </a:r>
            <a:r>
              <a:rPr lang="en-US" altLang="zh-CN" sz="1400" dirty="0" err="1">
                <a:solidFill>
                  <a:srgbClr val="00B050"/>
                </a:solidFill>
              </a:rPr>
              <a:t>RequestMethod.GET</a:t>
            </a:r>
            <a:r>
              <a:rPr lang="en-US" altLang="zh-CN" sz="1400" dirty="0"/>
              <a:t>})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toupdate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Integer </a:t>
            </a:r>
            <a:r>
              <a:rPr lang="en-US" altLang="zh-CN" sz="1400" dirty="0" smtClean="0">
                <a:solidFill>
                  <a:srgbClr val="00B050"/>
                </a:solidFill>
              </a:rPr>
              <a:t>id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Model model</a:t>
            </a:r>
            <a:r>
              <a:rPr lang="en-US" altLang="zh-CN" sz="1400" dirty="0" smtClean="0"/>
              <a:t>){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Person p = </a:t>
            </a:r>
            <a:r>
              <a:rPr lang="en-US" altLang="zh-CN" sz="1400" dirty="0" err="1"/>
              <a:t>ps.getPerson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model.addAttribute</a:t>
            </a:r>
            <a:r>
              <a:rPr lang="en-US" altLang="zh-CN" sz="1400" dirty="0">
                <a:solidFill>
                  <a:srgbClr val="00B050"/>
                </a:solidFill>
              </a:rPr>
              <a:t>(p);</a:t>
            </a:r>
          </a:p>
          <a:p>
            <a:pPr>
              <a:buNone/>
            </a:pPr>
            <a:r>
              <a:rPr lang="en-US" altLang="zh-CN" sz="1400" dirty="0"/>
              <a:t>	return 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jPersonUpdate</a:t>
            </a:r>
            <a:r>
              <a:rPr lang="en-US" altLang="zh-CN" sz="1400" dirty="0" smtClean="0"/>
              <a:t>";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5058246" y="5297878"/>
            <a:ext cx="3240360" cy="591825"/>
          </a:xfrm>
          <a:prstGeom prst="borderCallout2">
            <a:avLst>
              <a:gd name="adj1" fmla="val 18750"/>
              <a:gd name="adj2" fmla="val -8333"/>
              <a:gd name="adj3" fmla="val 39504"/>
              <a:gd name="adj4" fmla="val -16667"/>
              <a:gd name="adj5" fmla="val -34909"/>
              <a:gd name="adj6" fmla="val -5621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要获取的参数直接在方法的参数中声明，框架自动会将页面的对应值传入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6876256" y="3880460"/>
            <a:ext cx="1728192" cy="470872"/>
          </a:xfrm>
          <a:prstGeom prst="borderCallout2">
            <a:avLst>
              <a:gd name="adj1" fmla="val 18750"/>
              <a:gd name="adj2" fmla="val -8333"/>
              <a:gd name="adj3" fmla="val 39504"/>
              <a:gd name="adj4" fmla="val -16667"/>
              <a:gd name="adj5" fmla="val 138995"/>
              <a:gd name="adj6" fmla="val -45156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指定触发的方式</a:t>
            </a:r>
          </a:p>
        </p:txBody>
      </p:sp>
    </p:spTree>
    <p:extLst>
      <p:ext uri="{BB962C8B-B14F-4D97-AF65-F5344CB8AC3E}">
        <p14:creationId xmlns:p14="http://schemas.microsoft.com/office/powerpoint/2010/main" val="20195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101722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、修改功能实现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）列表页面增加修改功能入口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jPersonList.jsp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table border="1" width="500"&gt;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&lt;td&gt;id&lt;/td&gt;&lt;td&gt;name&lt;/td&gt;&lt;td&gt;age&lt;/td&gt;&lt;td</a:t>
            </a:r>
            <a:r>
              <a:rPr lang="en-US" altLang="zh-CN" sz="1400" dirty="0" smtClean="0"/>
              <a:t>&gt;【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】&lt;/</a:t>
            </a:r>
            <a:r>
              <a:rPr lang="en-US" altLang="zh-CN" sz="1400" dirty="0"/>
              <a:t>td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c:forEach</a:t>
            </a:r>
            <a:r>
              <a:rPr lang="en-US" altLang="zh-CN" sz="1400" dirty="0">
                <a:solidFill>
                  <a:srgbClr val="00B050"/>
                </a:solidFill>
              </a:rPr>
              <a:t> items="${</a:t>
            </a:r>
            <a:r>
              <a:rPr lang="en-US" altLang="zh-CN" sz="1400" dirty="0" err="1">
                <a:solidFill>
                  <a:srgbClr val="00B050"/>
                </a:solidFill>
              </a:rPr>
              <a:t>personList</a:t>
            </a:r>
            <a:r>
              <a:rPr lang="en-US" altLang="zh-CN" sz="1400" dirty="0">
                <a:solidFill>
                  <a:srgbClr val="00B050"/>
                </a:solidFill>
              </a:rPr>
              <a:t>}" </a:t>
            </a:r>
            <a:r>
              <a:rPr lang="en-US" altLang="zh-CN" sz="1400" dirty="0" err="1">
                <a:solidFill>
                  <a:srgbClr val="00B050"/>
                </a:solidFill>
              </a:rPr>
              <a:t>var</a:t>
            </a:r>
            <a:r>
              <a:rPr lang="en-US" altLang="zh-CN" sz="1400" dirty="0">
                <a:solidFill>
                  <a:srgbClr val="00B050"/>
                </a:solidFill>
              </a:rPr>
              <a:t>="p"&gt;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&lt;td&gt;${p.id}&lt;/td&gt;</a:t>
            </a:r>
          </a:p>
          <a:p>
            <a:pPr>
              <a:buNone/>
            </a:pPr>
            <a:r>
              <a:rPr lang="en-US" altLang="zh-CN" sz="1400" dirty="0"/>
              <a:t>	&lt;td&gt;${p.name}&lt;/td&gt;</a:t>
            </a:r>
          </a:p>
          <a:p>
            <a:pPr>
              <a:buNone/>
            </a:pPr>
            <a:r>
              <a:rPr lang="en-US" altLang="zh-CN" sz="1400" dirty="0"/>
              <a:t>	&lt;td&gt;${</a:t>
            </a:r>
            <a:r>
              <a:rPr lang="en-US" altLang="zh-CN" sz="1400" dirty="0" err="1" smtClean="0"/>
              <a:t>p.age</a:t>
            </a:r>
            <a:r>
              <a:rPr lang="en-US" altLang="zh-CN" sz="1400" dirty="0" smtClean="0"/>
              <a:t>}&lt;/</a:t>
            </a:r>
            <a:r>
              <a:rPr lang="en-US" altLang="zh-CN" sz="1400" dirty="0"/>
              <a:t>td&gt;</a:t>
            </a:r>
          </a:p>
          <a:p>
            <a:pPr>
              <a:buNone/>
            </a:pPr>
            <a:r>
              <a:rPr lang="en-US" altLang="zh-CN" sz="1400" dirty="0"/>
              <a:t>	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}/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toupdate.action?id</a:t>
            </a:r>
            <a:r>
              <a:rPr lang="en-US" altLang="zh-CN" sz="1400" dirty="0">
                <a:solidFill>
                  <a:srgbClr val="00B050"/>
                </a:solidFill>
              </a:rPr>
              <a:t>=${</a:t>
            </a:r>
            <a:r>
              <a:rPr lang="en-US" altLang="zh-CN" sz="1400" dirty="0" smtClean="0">
                <a:solidFill>
                  <a:srgbClr val="00B050"/>
                </a:solidFill>
              </a:rPr>
              <a:t>p.id}</a:t>
            </a:r>
            <a:r>
              <a:rPr lang="en-US" altLang="zh-CN" sz="1400" dirty="0" smtClean="0"/>
              <a:t>}"&gt;</a:t>
            </a:r>
            <a:r>
              <a:rPr lang="zh-CN" altLang="en-US" sz="1400" dirty="0" smtClean="0"/>
              <a:t>修改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a&gt;&lt;/td&gt;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  &lt;/</a:t>
            </a:r>
            <a:r>
              <a:rPr lang="en-US" altLang="zh-CN" sz="1400" dirty="0" err="1">
                <a:solidFill>
                  <a:srgbClr val="00B050"/>
                </a:solidFill>
              </a:rPr>
              <a:t>c:forEach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400" dirty="0"/>
              <a:t>&lt;/table&gt;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462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514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、修改功能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）修改页面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jPersonUpdate.jsp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&lt;%@ </a:t>
            </a:r>
            <a:r>
              <a:rPr lang="en-US" altLang="zh-CN" sz="1400" dirty="0"/>
              <a:t>page language="java" </a:t>
            </a:r>
            <a:r>
              <a:rPr lang="en-US" altLang="zh-CN" sz="1400" dirty="0" err="1"/>
              <a:t>contentType</a:t>
            </a:r>
            <a:r>
              <a:rPr lang="en-US" altLang="zh-CN" sz="1400" dirty="0"/>
              <a:t>="text/html; charset=utf-8"%&gt;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&lt;%@ </a:t>
            </a:r>
            <a:r>
              <a:rPr lang="en-US" altLang="zh-CN" sz="1400" dirty="0" err="1">
                <a:solidFill>
                  <a:srgbClr val="00B050"/>
                </a:solidFill>
              </a:rPr>
              <a:t>taglib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uri</a:t>
            </a:r>
            <a:r>
              <a:rPr lang="en-US" altLang="zh-CN" sz="1400" dirty="0">
                <a:solidFill>
                  <a:srgbClr val="00B050"/>
                </a:solidFill>
              </a:rPr>
              <a:t>="http://www.springframework.org/tags/form" prefix="</a:t>
            </a:r>
            <a:r>
              <a:rPr lang="en-US" altLang="zh-CN" sz="1400" dirty="0" err="1">
                <a:solidFill>
                  <a:srgbClr val="00B050"/>
                </a:solidFill>
              </a:rPr>
              <a:t>sf</a:t>
            </a:r>
            <a:r>
              <a:rPr lang="en-US" altLang="zh-CN" sz="1400" dirty="0">
                <a:solidFill>
                  <a:srgbClr val="00B050"/>
                </a:solidFill>
              </a:rPr>
              <a:t>" %&gt;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sf:form</a:t>
            </a:r>
            <a:r>
              <a:rPr lang="en-US" altLang="zh-CN" sz="1400" dirty="0"/>
              <a:t> action="</a:t>
            </a:r>
            <a:r>
              <a:rPr lang="en-US" altLang="zh-CN" sz="1400" dirty="0" err="1"/>
              <a:t>saveOrUpdate.action</a:t>
            </a:r>
            <a:r>
              <a:rPr lang="en-US" altLang="zh-CN" sz="1400" dirty="0"/>
              <a:t>" method="post" </a:t>
            </a:r>
            <a:r>
              <a:rPr lang="en-US" altLang="zh-CN" sz="1400" dirty="0" err="1">
                <a:solidFill>
                  <a:srgbClr val="00B050"/>
                </a:solidFill>
              </a:rPr>
              <a:t>modelAttribute</a:t>
            </a:r>
            <a:r>
              <a:rPr lang="en-US" altLang="zh-CN" sz="1400" dirty="0">
                <a:solidFill>
                  <a:srgbClr val="00B050"/>
                </a:solidFill>
              </a:rPr>
              <a:t>="person"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sf:hidden</a:t>
            </a:r>
            <a:r>
              <a:rPr lang="en-US" altLang="zh-CN" sz="1400" dirty="0">
                <a:solidFill>
                  <a:srgbClr val="00B050"/>
                </a:solidFill>
              </a:rPr>
              <a:t> path="id"/&gt; </a:t>
            </a:r>
          </a:p>
          <a:p>
            <a:pPr>
              <a:buNone/>
            </a:pPr>
            <a:r>
              <a:rPr lang="en-US" altLang="zh-CN" sz="1400" dirty="0"/>
              <a:t>		&lt;table border="1"&gt;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	&lt;td&gt;name&lt;/td&gt;</a:t>
            </a:r>
          </a:p>
          <a:p>
            <a:pPr>
              <a:buNone/>
            </a:pPr>
            <a:r>
              <a:rPr lang="en-US" altLang="zh-CN" sz="1400" dirty="0"/>
              <a:t>			&lt;td</a:t>
            </a:r>
            <a:r>
              <a:rPr lang="en-US" altLang="zh-CN" sz="1400" dirty="0">
                <a:solidFill>
                  <a:srgbClr val="00B050"/>
                </a:solidFill>
              </a:rPr>
              <a:t>&gt;&lt;</a:t>
            </a:r>
            <a:r>
              <a:rPr lang="en-US" altLang="zh-CN" sz="1400" dirty="0" err="1">
                <a:solidFill>
                  <a:srgbClr val="00B050"/>
                </a:solidFill>
              </a:rPr>
              <a:t>sf:input</a:t>
            </a:r>
            <a:r>
              <a:rPr lang="en-US" altLang="zh-CN" sz="1400" dirty="0">
                <a:solidFill>
                  <a:srgbClr val="00B050"/>
                </a:solidFill>
              </a:rPr>
              <a:t> path="name"/&gt;</a:t>
            </a:r>
            <a:r>
              <a:rPr lang="en-US" altLang="zh-CN" sz="1400" dirty="0"/>
              <a:t>&lt;/td&gt;</a:t>
            </a:r>
          </a:p>
          <a:p>
            <a:pPr>
              <a:buNone/>
            </a:pPr>
            <a:r>
              <a:rPr lang="en-US" altLang="zh-CN" sz="1400" dirty="0"/>
              <a:t>		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	&lt;td&gt;age&lt;/td&gt;</a:t>
            </a:r>
          </a:p>
          <a:p>
            <a:pPr>
              <a:buNone/>
            </a:pPr>
            <a:r>
              <a:rPr lang="en-US" altLang="zh-CN" sz="1400" dirty="0"/>
              <a:t>			&lt;td&gt;&lt;</a:t>
            </a:r>
            <a:r>
              <a:rPr lang="en-US" altLang="zh-CN" sz="1400" dirty="0" err="1"/>
              <a:t>sf:input</a:t>
            </a:r>
            <a:r>
              <a:rPr lang="en-US" altLang="zh-CN" sz="1400" dirty="0"/>
              <a:t> path="age"/&gt;&lt;/td&gt;</a:t>
            </a:r>
          </a:p>
          <a:p>
            <a:pPr>
              <a:buNone/>
            </a:pPr>
            <a:r>
              <a:rPr lang="en-US" altLang="zh-CN" sz="1400" dirty="0"/>
              <a:t>		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	&lt;td&gt;</a:t>
            </a:r>
            <a:r>
              <a:rPr lang="en-US" altLang="zh-CN" sz="1400" dirty="0">
                <a:solidFill>
                  <a:srgbClr val="00B050"/>
                </a:solidFill>
              </a:rPr>
              <a:t>&lt;input type="submit"/&gt;</a:t>
            </a:r>
            <a:r>
              <a:rPr lang="en-US" altLang="zh-CN" sz="1400" dirty="0"/>
              <a:t>&lt;/td&gt;</a:t>
            </a:r>
          </a:p>
          <a:p>
            <a:pPr>
              <a:buNone/>
            </a:pPr>
            <a:r>
              <a:rPr lang="en-US" altLang="zh-CN" sz="1400" dirty="0"/>
              <a:t>		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&lt;/table&gt;</a:t>
            </a:r>
          </a:p>
          <a:p>
            <a:pPr>
              <a:buNone/>
            </a:pPr>
            <a:r>
              <a:rPr lang="en-US" altLang="zh-CN" sz="1400" dirty="0"/>
              <a:t>	&lt;/</a:t>
            </a:r>
            <a:r>
              <a:rPr lang="en-US" altLang="zh-CN" sz="1400" dirty="0" err="1"/>
              <a:t>sf:form</a:t>
            </a:r>
            <a:r>
              <a:rPr lang="en-US" altLang="zh-CN" sz="1400" dirty="0"/>
              <a:t>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7452320" y="3789040"/>
            <a:ext cx="1440160" cy="591825"/>
          </a:xfrm>
          <a:prstGeom prst="borderCallout2">
            <a:avLst>
              <a:gd name="adj1" fmla="val 18750"/>
              <a:gd name="adj2" fmla="val -8333"/>
              <a:gd name="adj3" fmla="val 39504"/>
              <a:gd name="adj4" fmla="val -16667"/>
              <a:gd name="adj5" fmla="val -34909"/>
              <a:gd name="adj6" fmla="val -5621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必须有，否则下面引用报错</a:t>
            </a:r>
          </a:p>
        </p:txBody>
      </p:sp>
    </p:spTree>
    <p:extLst>
      <p:ext uri="{BB962C8B-B14F-4D97-AF65-F5344CB8AC3E}">
        <p14:creationId xmlns:p14="http://schemas.microsoft.com/office/powerpoint/2010/main" val="27590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如不使用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标签，如何获取值？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b="1" dirty="0" smtClean="0"/>
              <a:t>PersonController.java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(value={"/</a:t>
            </a:r>
            <a:r>
              <a:rPr lang="en-US" altLang="zh-CN" sz="1400" dirty="0" err="1"/>
              <a:t>toupdate</a:t>
            </a:r>
            <a:r>
              <a:rPr lang="en-US" altLang="zh-CN" sz="1400" dirty="0"/>
              <a:t>"})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toupdate</a:t>
            </a:r>
            <a:r>
              <a:rPr lang="en-US" altLang="zh-CN" sz="1400" dirty="0"/>
              <a:t>(Integer id, </a:t>
            </a:r>
            <a:r>
              <a:rPr lang="en-US" altLang="zh-CN" sz="1400" dirty="0" err="1">
                <a:solidFill>
                  <a:srgbClr val="00B050"/>
                </a:solidFill>
              </a:rPr>
              <a:t>HttpServletRequest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req</a:t>
            </a:r>
            <a:r>
              <a:rPr lang="en-US" altLang="zh-CN" sz="1400" dirty="0"/>
              <a:t>){</a:t>
            </a:r>
          </a:p>
          <a:p>
            <a:pPr>
              <a:buNone/>
            </a:pPr>
            <a:r>
              <a:rPr lang="en-US" altLang="zh-CN" sz="1400" dirty="0"/>
              <a:t>	Person p = </a:t>
            </a:r>
            <a:r>
              <a:rPr lang="en-US" altLang="zh-CN" sz="1400" dirty="0" err="1"/>
              <a:t>ps.get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req.setAttribute</a:t>
            </a:r>
            <a:r>
              <a:rPr lang="en-US" altLang="zh-CN" sz="1400" dirty="0">
                <a:solidFill>
                  <a:srgbClr val="00B050"/>
                </a:solidFill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</a:rPr>
              <a:t>obj</a:t>
            </a:r>
            <a:r>
              <a:rPr lang="en-US" altLang="zh-CN" sz="1400" dirty="0">
                <a:solidFill>
                  <a:srgbClr val="00B050"/>
                </a:solidFill>
              </a:rPr>
              <a:t>", p);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/>
              <a:t>jPersonUpdate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b="1" dirty="0" err="1"/>
              <a:t>jPersonUpdate.jsp</a:t>
            </a:r>
            <a:endParaRPr lang="en-US" altLang="zh-CN" sz="1600" b="1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&lt;input type="text" name="age" value="${</a:t>
            </a:r>
            <a:r>
              <a:rPr lang="en-US" altLang="zh-CN" sz="1400" dirty="0" err="1">
                <a:solidFill>
                  <a:srgbClr val="00B050"/>
                </a:solidFill>
              </a:rPr>
              <a:t>obj.age</a:t>
            </a:r>
            <a:r>
              <a:rPr lang="en-US" altLang="zh-CN" sz="1400" dirty="0">
                <a:solidFill>
                  <a:srgbClr val="00B050"/>
                </a:solidFill>
              </a:rPr>
              <a:t>}"/&gt;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5508104" y="4005064"/>
            <a:ext cx="1728192" cy="591825"/>
          </a:xfrm>
          <a:prstGeom prst="borderCallout2">
            <a:avLst>
              <a:gd name="adj1" fmla="val 18750"/>
              <a:gd name="adj2" fmla="val -8333"/>
              <a:gd name="adj3" fmla="val 39504"/>
              <a:gd name="adj4" fmla="val -16667"/>
              <a:gd name="adj5" fmla="val -34909"/>
              <a:gd name="adj6" fmla="val -5621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原始的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request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31830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、保存（新增、修改）功能实现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）修改内存对象，支持新增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~ PersonService.java</a:t>
            </a:r>
          </a:p>
          <a:p>
            <a:pPr>
              <a:buNone/>
            </a:pP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private </a:t>
            </a:r>
            <a:r>
              <a:rPr lang="en-US" altLang="zh-CN" sz="1400" dirty="0">
                <a:solidFill>
                  <a:srgbClr val="00B050"/>
                </a:solidFill>
              </a:rPr>
              <a:t>static </a:t>
            </a:r>
            <a:r>
              <a:rPr lang="en-US" altLang="zh-CN" sz="1400" dirty="0" err="1">
                <a:solidFill>
                  <a:srgbClr val="00B050"/>
                </a:solidFill>
              </a:rPr>
              <a:t>int</a:t>
            </a:r>
            <a:r>
              <a:rPr lang="en-US" altLang="zh-CN" sz="1400" dirty="0">
                <a:solidFill>
                  <a:srgbClr val="00B050"/>
                </a:solidFill>
              </a:rPr>
              <a:t> id = 1;</a:t>
            </a:r>
          </a:p>
          <a:p>
            <a:pPr>
              <a:buNone/>
            </a:pPr>
            <a:r>
              <a:rPr lang="en-US" altLang="zh-CN" sz="1400" dirty="0"/>
              <a:t>private static Map&lt;</a:t>
            </a:r>
            <a:r>
              <a:rPr lang="en-US" altLang="zh-CN" sz="1400" dirty="0" err="1"/>
              <a:t>Integer,Person</a:t>
            </a:r>
            <a:r>
              <a:rPr lang="en-US" altLang="zh-CN" sz="1400" dirty="0"/>
              <a:t>&gt; map = 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Integer,Person</a:t>
            </a:r>
            <a:r>
              <a:rPr lang="en-US" altLang="zh-CN" sz="1400" dirty="0"/>
              <a:t>&gt;();</a:t>
            </a:r>
          </a:p>
          <a:p>
            <a:pPr>
              <a:buNone/>
            </a:pPr>
            <a:r>
              <a:rPr lang="en-US" altLang="zh-CN" sz="1400" dirty="0"/>
              <a:t>static{</a:t>
            </a:r>
          </a:p>
          <a:p>
            <a:pPr>
              <a:buNone/>
            </a:pPr>
            <a:r>
              <a:rPr lang="en-US" altLang="zh-CN" sz="1400" dirty="0"/>
              <a:t>	Person p = null;</a:t>
            </a:r>
          </a:p>
          <a:p>
            <a:pPr>
              <a:buNone/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i=1;i&lt;=10;i++){</a:t>
            </a:r>
          </a:p>
          <a:p>
            <a:pPr>
              <a:buNone/>
            </a:pPr>
            <a:r>
              <a:rPr lang="en-US" altLang="zh-CN" sz="1400" dirty="0"/>
              <a:t>		p = new Person();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p.setId</a:t>
            </a:r>
            <a:r>
              <a:rPr lang="en-US" altLang="zh-CN" sz="1400" dirty="0">
                <a:solidFill>
                  <a:srgbClr val="00B050"/>
                </a:solidFill>
              </a:rPr>
              <a:t>(id);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p.setName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tony"+i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p.setAge</a:t>
            </a:r>
            <a:r>
              <a:rPr lang="en-US" altLang="zh-CN" sz="1400" dirty="0"/>
              <a:t>(20+i);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map.put</a:t>
            </a:r>
            <a:r>
              <a:rPr lang="en-US" altLang="zh-CN" sz="1400" dirty="0"/>
              <a:t>(</a:t>
            </a:r>
            <a:r>
              <a:rPr lang="en-US" altLang="zh-CN" sz="1400" dirty="0" err="1">
                <a:solidFill>
                  <a:srgbClr val="00B050"/>
                </a:solidFill>
              </a:rPr>
              <a:t>p.getId</a:t>
            </a:r>
            <a:r>
              <a:rPr lang="en-US" altLang="zh-CN" sz="1400" dirty="0">
                <a:solidFill>
                  <a:srgbClr val="00B050"/>
                </a:solidFill>
              </a:rPr>
              <a:t>()</a:t>
            </a:r>
            <a:r>
              <a:rPr lang="en-US" altLang="zh-CN" sz="1400" dirty="0"/>
              <a:t>, p);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id++;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3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284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、保存（新增、修改）功能实现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增加保存方法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PersonService.java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void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p){</a:t>
            </a:r>
          </a:p>
          <a:p>
            <a:pPr>
              <a:buNone/>
            </a:pPr>
            <a:r>
              <a:rPr lang="en-US" altLang="zh-CN" sz="1400" dirty="0"/>
              <a:t>	if(</a:t>
            </a:r>
            <a:r>
              <a:rPr lang="en-US" altLang="zh-CN" sz="1400" dirty="0" err="1"/>
              <a:t>p.getId</a:t>
            </a:r>
            <a:r>
              <a:rPr lang="en-US" altLang="zh-CN" sz="1400" dirty="0"/>
              <a:t>()==null){</a:t>
            </a:r>
          </a:p>
          <a:p>
            <a:pPr>
              <a:buNone/>
            </a:pPr>
            <a:r>
              <a:rPr lang="en-US" altLang="zh-CN" sz="1400" dirty="0"/>
              <a:t>		id++;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p.setId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map.put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p.getId</a:t>
            </a:r>
            <a:r>
              <a:rPr lang="en-US" altLang="zh-CN" sz="1400" dirty="0"/>
              <a:t>(), p);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98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736988" y="3655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06951" y="3674569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体验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、保存（新增、修改）功能实现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增加保存方法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PersonController.java</a:t>
            </a:r>
            <a:endParaRPr lang="en-US" altLang="zh-CN" sz="16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(value="/</a:t>
            </a:r>
            <a:r>
              <a:rPr lang="en-US" altLang="zh-CN" sz="1400" dirty="0" err="1">
                <a:solidFill>
                  <a:srgbClr val="00B050"/>
                </a:solidFill>
              </a:rPr>
              <a:t>saveOrUpdate</a:t>
            </a:r>
            <a:r>
              <a:rPr lang="en-US" altLang="zh-CN" sz="1400" dirty="0"/>
              <a:t>",method={</a:t>
            </a:r>
            <a:r>
              <a:rPr lang="en-US" altLang="zh-CN" sz="1400" dirty="0" err="1">
                <a:solidFill>
                  <a:srgbClr val="00B050"/>
                </a:solidFill>
              </a:rPr>
              <a:t>RequestMethod.POST</a:t>
            </a:r>
            <a:r>
              <a:rPr lang="en-US" altLang="zh-CN" sz="1400" dirty="0"/>
              <a:t>})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00B050"/>
                </a:solidFill>
              </a:rPr>
              <a:t>Person p</a:t>
            </a:r>
            <a:r>
              <a:rPr lang="en-US" altLang="zh-CN" sz="1400" dirty="0"/>
              <a:t>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ps.saveOrUpdate</a:t>
            </a:r>
            <a:r>
              <a:rPr lang="en-US" altLang="zh-CN" sz="1400" dirty="0"/>
              <a:t>(p);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>
                <a:solidFill>
                  <a:srgbClr val="0000FF"/>
                </a:solidFill>
              </a:rPr>
              <a:t>redirect</a:t>
            </a:r>
            <a:r>
              <a:rPr lang="en-US" altLang="zh-CN" sz="1400" dirty="0">
                <a:solidFill>
                  <a:srgbClr val="00B050"/>
                </a:solidFill>
              </a:rPr>
              <a:t>:/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person/list</a:t>
            </a:r>
            <a:r>
              <a:rPr lang="en-US" altLang="zh-CN" sz="1400" dirty="0" smtClean="0"/>
              <a:t>";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3592184"/>
            <a:ext cx="482453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知识点：重定向和转向的区别</a:t>
            </a: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为转向方式时，由于浏览器地址栏地址未发生变化，当用户刷新时，又被执行一遍。例如增加记录的时候，如果用户再刷新，将又新增一条同样的记录。这并不是我们想要的。所有一般保存数据后，返回列表页面时，使用重定向。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重定向可防止页面重复提交</a:t>
            </a: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 bwMode="auto">
          <a:xfrm flipH="1" flipV="1">
            <a:off x="2915816" y="3933057"/>
            <a:ext cx="1224136" cy="56706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391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、新增功能实现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PersonController.java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）增加转向新增页面方法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//</a:t>
            </a:r>
            <a:r>
              <a:rPr lang="zh-CN" altLang="en-US" sz="1400" dirty="0" smtClean="0"/>
              <a:t>转向新增页面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tocreate</a:t>
            </a:r>
            <a:r>
              <a:rPr lang="en-US" altLang="zh-CN" sz="1400" dirty="0"/>
              <a:t>"},method=</a:t>
            </a:r>
            <a:r>
              <a:rPr lang="en-US" altLang="zh-CN" sz="1400" dirty="0" err="1"/>
              <a:t>RequestMethod.GET</a:t>
            </a:r>
            <a:r>
              <a:rPr lang="en-US" altLang="zh-CN" sz="1400" dirty="0"/>
              <a:t>)</a:t>
            </a:r>
          </a:p>
          <a:p>
            <a:pPr>
              <a:buNone/>
            </a:pPr>
            <a:r>
              <a:rPr lang="en-US" altLang="zh-CN" sz="1400" dirty="0"/>
              <a:t>	public String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>
                <a:solidFill>
                  <a:srgbClr val="00B050"/>
                </a:solidFill>
              </a:rPr>
              <a:t>"</a:t>
            </a:r>
            <a:r>
              <a:rPr lang="en-US" altLang="zh-CN" sz="1400" dirty="0" err="1">
                <a:solidFill>
                  <a:srgbClr val="00B050"/>
                </a:solidFill>
              </a:rPr>
              <a:t>personCreate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53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87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、新增功能实现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personCreate.jsp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）新增页面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&lt;form </a:t>
            </a:r>
            <a:r>
              <a:rPr lang="en-US" altLang="zh-CN" sz="1400" dirty="0"/>
              <a:t>action="</a:t>
            </a:r>
            <a:r>
              <a:rPr lang="en-US" altLang="zh-CN" sz="1400" dirty="0" err="1"/>
              <a:t>saveOrUpdate.action</a:t>
            </a:r>
            <a:r>
              <a:rPr lang="en-US" altLang="zh-CN" sz="1400" dirty="0"/>
              <a:t>" method="post"&gt;</a:t>
            </a:r>
          </a:p>
          <a:p>
            <a:pPr>
              <a:buNone/>
            </a:pPr>
            <a:r>
              <a:rPr lang="en-US" altLang="zh-CN" sz="1400" dirty="0"/>
              <a:t>&lt;table border="1"&gt;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smtClean="0"/>
              <a:t>td&gt;name&lt;/</a:t>
            </a:r>
            <a:r>
              <a:rPr lang="en-US" altLang="zh-CN" sz="1400" dirty="0"/>
              <a:t>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name="name" value=""/&gt;&lt;/td&gt;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smtClean="0"/>
              <a:t>td&gt;age&lt;/</a:t>
            </a:r>
            <a:r>
              <a:rPr lang="en-US" altLang="zh-CN" sz="1400" dirty="0"/>
              <a:t>td&gt;</a:t>
            </a:r>
          </a:p>
          <a:p>
            <a:pPr>
              <a:buNone/>
            </a:pPr>
            <a:r>
              <a:rPr lang="en-US" altLang="zh-CN" sz="1400" dirty="0"/>
              <a:t>	&lt;td&gt;&lt;input type="text" name="age" value=""/&gt;&lt;/td&gt;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&lt;td&gt;&lt;input type="submit"/&gt;&lt;/td&gt;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&lt;/table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/</a:t>
            </a:r>
            <a:r>
              <a:rPr lang="en-US" altLang="zh-CN" sz="1400" dirty="0" smtClean="0"/>
              <a:t>form</a:t>
            </a:r>
            <a:r>
              <a:rPr lang="en-US" altLang="zh-CN" sz="1400" dirty="0"/>
              <a:t>&gt;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276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、新增功能实现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personList.jsp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）新增链接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}/person/</a:t>
            </a:r>
            <a:r>
              <a:rPr lang="en-US" altLang="zh-CN" sz="1400" dirty="0" err="1"/>
              <a:t>tocreate.action</a:t>
            </a:r>
            <a:r>
              <a:rPr lang="en-US" altLang="zh-CN" sz="1400" dirty="0"/>
              <a:t>"&gt;</a:t>
            </a:r>
            <a:r>
              <a:rPr lang="zh-CN" altLang="en-US" sz="1400" dirty="0"/>
              <a:t>新增</a:t>
            </a:r>
            <a:r>
              <a:rPr lang="en-US" altLang="zh-CN" sz="1400" dirty="0"/>
              <a:t>&lt;/a&gt;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474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PersonSevice.java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）删除方法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void delete(Integer id){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map.remove</a:t>
            </a:r>
            <a:r>
              <a:rPr lang="en-US" altLang="zh-CN" sz="1400" dirty="0">
                <a:solidFill>
                  <a:srgbClr val="00B050"/>
                </a:solidFill>
              </a:rPr>
              <a:t>(id);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353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PersonController.java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删除方法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</a:t>
            </a:r>
            <a:r>
              <a:rPr lang="en-US" altLang="zh-CN" sz="1400" dirty="0">
                <a:solidFill>
                  <a:srgbClr val="00B050"/>
                </a:solidFill>
              </a:rPr>
              <a:t>/delete</a:t>
            </a:r>
            <a:r>
              <a:rPr lang="en-US" altLang="zh-CN" sz="1400" dirty="0"/>
              <a:t>"})</a:t>
            </a:r>
          </a:p>
          <a:p>
            <a:pPr>
              <a:buNone/>
            </a:pPr>
            <a:r>
              <a:rPr lang="en-US" altLang="zh-CN" sz="1400" dirty="0"/>
              <a:t>	public String delete(Integer id){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ps.delete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return "redirect:/person/</a:t>
            </a:r>
            <a:r>
              <a:rPr lang="en-US" altLang="zh-CN" sz="1400" dirty="0" err="1">
                <a:solidFill>
                  <a:srgbClr val="00B050"/>
                </a:solidFill>
              </a:rPr>
              <a:t>list.action</a:t>
            </a:r>
            <a:r>
              <a:rPr lang="en-US" altLang="zh-CN" sz="1400" dirty="0">
                <a:solidFill>
                  <a:srgbClr val="00B050"/>
                </a:solidFill>
              </a:rPr>
              <a:t>";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2065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、删除功能实现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personList.jsp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）删除链接</a:t>
            </a:r>
            <a:endParaRPr lang="en-US" altLang="zh-CN" sz="16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smtClean="0">
                <a:solidFill>
                  <a:srgbClr val="00B050"/>
                </a:solidFill>
              </a:rPr>
              <a:t>person/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delete.action?id</a:t>
            </a:r>
            <a:r>
              <a:rPr lang="en-US" altLang="zh-CN" sz="1400" dirty="0">
                <a:solidFill>
                  <a:srgbClr val="00B050"/>
                </a:solidFill>
              </a:rPr>
              <a:t>=${p.id}"</a:t>
            </a:r>
            <a:r>
              <a:rPr lang="en-US" altLang="zh-CN" sz="1400" dirty="0"/>
              <a:t>&gt;</a:t>
            </a:r>
            <a:r>
              <a:rPr lang="zh-CN" altLang="en-US" sz="1400" dirty="0"/>
              <a:t>删除</a:t>
            </a:r>
            <a:r>
              <a:rPr lang="en-US" altLang="zh-CN" sz="1400" dirty="0"/>
              <a:t>&lt;/a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如果传的参数和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对象字段不同呢？怎么做？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="${</a:t>
            </a:r>
            <a:r>
              <a:rPr lang="en-US" altLang="zh-CN" sz="1400" dirty="0" err="1"/>
              <a:t>pageContext.request.contextPath</a:t>
            </a:r>
            <a:r>
              <a:rPr lang="en-US" altLang="zh-CN" sz="1400" dirty="0"/>
              <a:t>}/person/</a:t>
            </a:r>
            <a:r>
              <a:rPr lang="en-US" altLang="zh-CN" sz="1400" dirty="0" err="1"/>
              <a:t>delete.action?</a:t>
            </a:r>
            <a:r>
              <a:rPr lang="en-US" altLang="zh-CN" sz="1400" dirty="0" err="1">
                <a:solidFill>
                  <a:srgbClr val="00B050"/>
                </a:solidFill>
              </a:rPr>
              <a:t>delId</a:t>
            </a:r>
            <a:r>
              <a:rPr lang="en-US" altLang="zh-CN" sz="1400" dirty="0"/>
              <a:t>=${p.id}"&gt;</a:t>
            </a:r>
            <a:r>
              <a:rPr lang="zh-CN" altLang="en-US" sz="1400" dirty="0"/>
              <a:t>删除</a:t>
            </a:r>
            <a:r>
              <a:rPr lang="en-US" altLang="zh-CN" sz="1400" dirty="0"/>
              <a:t>&lt;/a&gt;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(value={"/delete"})</a:t>
            </a:r>
          </a:p>
          <a:p>
            <a:pPr>
              <a:buNone/>
            </a:pPr>
            <a:r>
              <a:rPr lang="en-US" altLang="zh-CN" sz="1400" dirty="0"/>
              <a:t>public String delete(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RequestParam</a:t>
            </a:r>
            <a:r>
              <a:rPr lang="en-US" altLang="zh-CN" sz="1400" dirty="0">
                <a:solidFill>
                  <a:srgbClr val="00B050"/>
                </a:solidFill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</a:rPr>
              <a:t>delId</a:t>
            </a:r>
            <a:r>
              <a:rPr lang="en-US" altLang="zh-CN" sz="1400" dirty="0">
                <a:solidFill>
                  <a:srgbClr val="00B050"/>
                </a:solidFill>
              </a:rPr>
              <a:t>") </a:t>
            </a:r>
            <a:r>
              <a:rPr lang="en-US" altLang="zh-CN" sz="1400" dirty="0"/>
              <a:t>Integer id){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ps.delete</a:t>
            </a:r>
            <a:r>
              <a:rPr lang="en-US" altLang="zh-CN" sz="1400" dirty="0"/>
              <a:t>(id);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"redirect:/person/list";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125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345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、文件上传功能实现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…</a:t>
            </a:r>
          </a:p>
          <a:p>
            <a:pPr>
              <a:buNone/>
            </a:pPr>
            <a:endParaRPr lang="en-US" altLang="zh-CN" sz="1400" dirty="0" smtClean="0"/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commons-fileupload-1.2.2.jar</a:t>
            </a:r>
          </a:p>
          <a:p>
            <a:pPr>
              <a:buNone/>
            </a:pPr>
            <a:r>
              <a:rPr lang="en-US" altLang="zh-CN" sz="1400" dirty="0" smtClean="0"/>
              <a:t>commons-io-2.0.1.jar</a:t>
            </a:r>
          </a:p>
          <a:p>
            <a:pPr>
              <a:buNone/>
            </a:pPr>
            <a:endParaRPr lang="en-US" altLang="zh-CN" sz="1400" dirty="0"/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person.java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中加属性，实现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get ,set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private String </a:t>
            </a:r>
            <a:r>
              <a:rPr lang="en-US" altLang="zh-CN" sz="1400" dirty="0" err="1">
                <a:solidFill>
                  <a:srgbClr val="00B050"/>
                </a:solidFill>
              </a:rPr>
              <a:t>photoPath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8917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8064896" cy="345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、文件上传功能实现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jPersonUpdate.jsp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…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sf:form</a:t>
            </a:r>
            <a:r>
              <a:rPr lang="en-US" altLang="zh-CN" sz="1400" dirty="0"/>
              <a:t> id="p" action="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"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method</a:t>
            </a:r>
            <a:r>
              <a:rPr lang="en-US" altLang="zh-CN" sz="1400" dirty="0"/>
              <a:t>="post"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 smtClean="0"/>
              <a:t>modelAttribute</a:t>
            </a:r>
            <a:r>
              <a:rPr lang="en-US" altLang="zh-CN" sz="1400" dirty="0"/>
              <a:t>="person"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enctype</a:t>
            </a:r>
            <a:r>
              <a:rPr lang="en-US" altLang="zh-CN" sz="1400" dirty="0">
                <a:solidFill>
                  <a:srgbClr val="00B050"/>
                </a:solidFill>
              </a:rPr>
              <a:t>="multipart/form-data</a:t>
            </a:r>
            <a:r>
              <a:rPr lang="en-US" altLang="zh-CN" sz="1400" dirty="0" smtClean="0">
                <a:solidFill>
                  <a:srgbClr val="00B050"/>
                </a:solidFill>
              </a:rPr>
              <a:t>"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sf:hidden</a:t>
            </a:r>
            <a:r>
              <a:rPr lang="en-US" altLang="zh-CN" sz="1400" dirty="0"/>
              <a:t> path="id"/&gt; 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name</a:t>
            </a:r>
            <a:r>
              <a:rPr lang="en-US" altLang="zh-CN" sz="1400" dirty="0"/>
              <a:t>: &lt;</a:t>
            </a:r>
            <a:r>
              <a:rPr lang="en-US" altLang="zh-CN" sz="1400" dirty="0" err="1"/>
              <a:t>sf:input</a:t>
            </a:r>
            <a:r>
              <a:rPr lang="en-US" altLang="zh-CN" sz="1400" dirty="0"/>
              <a:t> path="name"/&gt;&lt;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age: &lt;</a:t>
            </a:r>
            <a:r>
              <a:rPr lang="en-US" altLang="zh-CN" sz="1400" dirty="0" err="1"/>
              <a:t>sf:input</a:t>
            </a:r>
            <a:r>
              <a:rPr lang="en-US" altLang="zh-CN" sz="1400" dirty="0"/>
              <a:t> path="age"/&gt;&lt;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photo: &lt;input type="file" name="photo"/&gt;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5580112" y="3281880"/>
            <a:ext cx="2520280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659"/>
              <a:gd name="adj6" fmla="val -48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改变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form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的类型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6004520" y="5373216"/>
            <a:ext cx="2167880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36"/>
              <a:gd name="adj6" fmla="val -508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文件上传框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，不能和实体对象属性同名，类型不同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矩形 7"/>
          <p:cNvSpPr/>
          <p:nvPr/>
        </p:nvSpPr>
        <p:spPr>
          <a:xfrm>
            <a:off x="1331640" y="2346446"/>
            <a:ext cx="5508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upload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目录，存放上传的文件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487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、文件上传功能实现 配置文件上传解析器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@</a:t>
            </a:r>
            <a:r>
              <a:rPr lang="en-US" altLang="zh-CN" sz="1400" dirty="0" err="1"/>
              <a:t>RequestMapping</a:t>
            </a:r>
            <a:r>
              <a:rPr lang="en-US" altLang="zh-CN" sz="1400" dirty="0"/>
              <a:t>(value={"/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"},method=</a:t>
            </a:r>
            <a:r>
              <a:rPr lang="en-US" altLang="zh-CN" sz="1400" dirty="0" err="1"/>
              <a:t>RequestMethod.POST</a:t>
            </a:r>
            <a:r>
              <a:rPr lang="en-US" altLang="zh-CN" sz="1400" dirty="0"/>
              <a:t>)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p,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RequestParam</a:t>
            </a:r>
            <a:r>
              <a:rPr lang="en-US" altLang="zh-CN" sz="1400" dirty="0">
                <a:solidFill>
                  <a:srgbClr val="00B050"/>
                </a:solidFill>
              </a:rPr>
              <a:t>("photo") </a:t>
            </a:r>
            <a:r>
              <a:rPr lang="en-US" altLang="zh-CN" sz="1400" dirty="0" err="1">
                <a:solidFill>
                  <a:srgbClr val="00B050"/>
                </a:solidFill>
              </a:rPr>
              <a:t>MultipartFile</a:t>
            </a:r>
            <a:r>
              <a:rPr lang="en-US" altLang="zh-CN" sz="1400" dirty="0">
                <a:solidFill>
                  <a:srgbClr val="00B050"/>
                </a:solidFill>
              </a:rPr>
              <a:t> file,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</a:t>
            </a:r>
          </a:p>
          <a:p>
            <a:pPr>
              <a:buNone/>
            </a:pPr>
            <a:r>
              <a:rPr lang="en-US" altLang="zh-CN" sz="1400" dirty="0"/>
              <a:t>) throws 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{</a:t>
            </a:r>
          </a:p>
          <a:p>
            <a:pPr>
              <a:buNone/>
            </a:pPr>
            <a:r>
              <a:rPr lang="en-US" altLang="zh-CN" sz="1400" dirty="0"/>
              <a:t>	if(!</a:t>
            </a:r>
            <a:r>
              <a:rPr lang="en-US" altLang="zh-CN" sz="1400" dirty="0" err="1"/>
              <a:t>file.isEmpty</a:t>
            </a:r>
            <a:r>
              <a:rPr lang="en-US" altLang="zh-CN" sz="1400" dirty="0"/>
              <a:t>()){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ServletContext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sc</a:t>
            </a:r>
            <a:r>
              <a:rPr lang="en-US" altLang="zh-CN" sz="1400" dirty="0">
                <a:solidFill>
                  <a:srgbClr val="00B050"/>
                </a:solidFill>
              </a:rPr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request.getSession</a:t>
            </a:r>
            <a:r>
              <a:rPr lang="en-US" altLang="zh-CN" sz="1400" dirty="0">
                <a:solidFill>
                  <a:srgbClr val="00B050"/>
                </a:solidFill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</a:rPr>
              <a:t>getServletContext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String </a:t>
            </a:r>
            <a:r>
              <a:rPr lang="en-US" altLang="zh-CN" sz="1400" dirty="0" err="1">
                <a:solidFill>
                  <a:srgbClr val="00B050"/>
                </a:solidFill>
              </a:rPr>
              <a:t>dir</a:t>
            </a:r>
            <a:r>
              <a:rPr lang="en-US" altLang="zh-CN" sz="1400" dirty="0">
                <a:solidFill>
                  <a:srgbClr val="00B050"/>
                </a:solidFill>
              </a:rPr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sc.getRealPath</a:t>
            </a:r>
            <a:r>
              <a:rPr lang="en-US" altLang="zh-CN" sz="1400" dirty="0" smtClean="0">
                <a:solidFill>
                  <a:srgbClr val="00B050"/>
                </a:solidFill>
              </a:rPr>
              <a:t>(“/upload”);	//</a:t>
            </a:r>
            <a:r>
              <a:rPr lang="zh-CN" altLang="en-US" sz="1400" dirty="0" smtClean="0">
                <a:solidFill>
                  <a:srgbClr val="00B050"/>
                </a:solidFill>
              </a:rPr>
              <a:t>设定文件保存的目录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String filename = </a:t>
            </a:r>
            <a:r>
              <a:rPr lang="en-US" altLang="zh-CN" sz="1400" dirty="0" err="1">
                <a:solidFill>
                  <a:srgbClr val="00B050"/>
                </a:solidFill>
              </a:rPr>
              <a:t>file.getOriginalFilename</a:t>
            </a:r>
            <a:r>
              <a:rPr lang="en-US" altLang="zh-CN" sz="1400" dirty="0" smtClean="0">
                <a:solidFill>
                  <a:srgbClr val="00B050"/>
                </a:solidFill>
              </a:rPr>
              <a:t>();	//</a:t>
            </a:r>
            <a:r>
              <a:rPr lang="zh-CN" altLang="en-US" sz="1400" dirty="0" smtClean="0">
                <a:solidFill>
                  <a:srgbClr val="00B050"/>
                </a:solidFill>
              </a:rPr>
              <a:t>得到上传时的文件名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FileUtils.writeByteArrayToFile</a:t>
            </a:r>
            <a:r>
              <a:rPr lang="en-US" altLang="zh-CN" sz="1400" dirty="0">
                <a:solidFill>
                  <a:srgbClr val="00B050"/>
                </a:solidFill>
              </a:rPr>
              <a:t>(new File(</a:t>
            </a:r>
            <a:r>
              <a:rPr lang="en-US" altLang="zh-CN" sz="1400" dirty="0" err="1">
                <a:solidFill>
                  <a:srgbClr val="00B050"/>
                </a:solidFill>
              </a:rPr>
              <a:t>dir,filename</a:t>
            </a:r>
            <a:r>
              <a:rPr lang="en-US" altLang="zh-CN" sz="1400" dirty="0">
                <a:solidFill>
                  <a:srgbClr val="00B050"/>
                </a:solidFill>
              </a:rPr>
              <a:t>), </a:t>
            </a:r>
            <a:r>
              <a:rPr lang="en-US" altLang="zh-CN" sz="1400" dirty="0" err="1">
                <a:solidFill>
                  <a:srgbClr val="00B050"/>
                </a:solidFill>
              </a:rPr>
              <a:t>file.getBytes</a:t>
            </a:r>
            <a:r>
              <a:rPr lang="en-US" altLang="zh-CN" sz="1400" dirty="0">
                <a:solidFill>
                  <a:srgbClr val="00B050"/>
                </a:solidFill>
              </a:rPr>
              <a:t>());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p.setPhotoPath</a:t>
            </a:r>
            <a:r>
              <a:rPr lang="en-US" altLang="zh-CN" sz="1400" dirty="0" smtClean="0">
                <a:solidFill>
                  <a:srgbClr val="00B050"/>
                </a:solidFill>
              </a:rPr>
              <a:t>(“/</a:t>
            </a:r>
            <a:r>
              <a:rPr lang="en-US" altLang="zh-CN" sz="1400" dirty="0">
                <a:solidFill>
                  <a:srgbClr val="00B050"/>
                </a:solidFill>
              </a:rPr>
              <a:t>upload</a:t>
            </a:r>
            <a:r>
              <a:rPr lang="en-US" altLang="zh-CN" sz="1400" dirty="0" smtClean="0">
                <a:solidFill>
                  <a:srgbClr val="00B050"/>
                </a:solidFill>
              </a:rPr>
              <a:t>/”+</a:t>
            </a:r>
            <a:r>
              <a:rPr lang="en-US" altLang="zh-CN" sz="1400" dirty="0">
                <a:solidFill>
                  <a:srgbClr val="00B050"/>
                </a:solidFill>
              </a:rPr>
              <a:t>filename</a:t>
            </a:r>
            <a:r>
              <a:rPr lang="en-US" altLang="zh-CN" sz="1400" dirty="0" smtClean="0">
                <a:solidFill>
                  <a:srgbClr val="00B050"/>
                </a:solidFill>
              </a:rPr>
              <a:t>);	//</a:t>
            </a:r>
            <a:r>
              <a:rPr lang="zh-CN" altLang="en-US" sz="1400" dirty="0" smtClean="0">
                <a:solidFill>
                  <a:srgbClr val="00B050"/>
                </a:solidFill>
              </a:rPr>
              <a:t>设置图片所在路径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("upload over. "+ filename);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ps.saveOrUpdate</a:t>
            </a:r>
            <a:r>
              <a:rPr lang="en-US" altLang="zh-CN" sz="1400" dirty="0"/>
              <a:t>(p</a:t>
            </a:r>
            <a:r>
              <a:rPr lang="en-US" altLang="zh-CN" sz="1400" dirty="0" smtClean="0"/>
              <a:t>);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"redirect:/person/</a:t>
            </a:r>
            <a:r>
              <a:rPr lang="en-US" altLang="zh-CN" sz="1400" dirty="0" err="1"/>
              <a:t>list.action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708920"/>
            <a:ext cx="71287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 project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配置分发器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创建控制器类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HomeController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发布、测试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6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、文件上传功能实现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spring-mvc.xml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配置文件上传解析器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&lt;!-- </a:t>
            </a:r>
            <a:r>
              <a:rPr lang="zh-CN" altLang="en-US" sz="1400" dirty="0"/>
              <a:t>文件上传解析器 </a:t>
            </a:r>
            <a:r>
              <a:rPr lang="en-US" altLang="zh-CN" sz="1400" dirty="0"/>
              <a:t>id </a:t>
            </a:r>
            <a:r>
              <a:rPr lang="zh-CN" altLang="en-US" sz="1400" dirty="0"/>
              <a:t>必须为</a:t>
            </a:r>
            <a:r>
              <a:rPr lang="en-US" altLang="zh-CN" sz="1400" dirty="0" err="1"/>
              <a:t>multipartResolver</a:t>
            </a:r>
            <a:r>
              <a:rPr lang="en-US" altLang="zh-CN" sz="1400" dirty="0"/>
              <a:t> --&gt;</a:t>
            </a:r>
          </a:p>
          <a:p>
            <a:pPr>
              <a:buNone/>
            </a:pPr>
            <a:r>
              <a:rPr lang="en-US" altLang="zh-CN" sz="1400" dirty="0"/>
              <a:t>	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multipartResolver</a:t>
            </a:r>
            <a:r>
              <a:rPr lang="en-US" altLang="zh-CN" sz="1400" dirty="0"/>
              <a:t>"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class</a:t>
            </a:r>
            <a:r>
              <a:rPr lang="en-US" altLang="zh-CN" sz="1400" dirty="0"/>
              <a:t>="org.springframework.web.multipart.commons.</a:t>
            </a:r>
            <a:r>
              <a:rPr lang="en-US" altLang="zh-CN" sz="1400" dirty="0">
                <a:solidFill>
                  <a:srgbClr val="00B050"/>
                </a:solidFill>
              </a:rPr>
              <a:t>CommonsMultipartResolver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maxUploadSize</a:t>
            </a:r>
            <a:r>
              <a:rPr lang="en-US" altLang="zh-CN" sz="1400" dirty="0"/>
              <a:t>" value</a:t>
            </a:r>
            <a:r>
              <a:rPr lang="en-US" altLang="zh-CN" sz="1400" dirty="0" smtClean="0"/>
              <a:t>=“10485760"/&gt;    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&lt;/bean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 smtClean="0"/>
              <a:t>maxUploadSize</a:t>
            </a:r>
            <a:r>
              <a:rPr lang="zh-CN" altLang="en-US" sz="1400" dirty="0" smtClean="0"/>
              <a:t>以字节为单位：</a:t>
            </a:r>
            <a:r>
              <a:rPr lang="en-US" altLang="zh-CN" sz="1400" dirty="0" smtClean="0"/>
              <a:t>10485760 =10M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b="1" dirty="0" smtClean="0"/>
              <a:t>spring-mvc.xml</a:t>
            </a:r>
          </a:p>
          <a:p>
            <a:pPr>
              <a:buNone/>
            </a:pPr>
            <a:endParaRPr lang="en-US" altLang="zh-CN" sz="1400" b="1" dirty="0"/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映射资源目录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mvc:resources</a:t>
            </a:r>
            <a:r>
              <a:rPr lang="en-US" altLang="zh-CN" sz="1400" dirty="0"/>
              <a:t> location="/</a:t>
            </a:r>
            <a:r>
              <a:rPr lang="en-US" altLang="zh-CN" sz="1400" dirty="0">
                <a:solidFill>
                  <a:srgbClr val="00B050"/>
                </a:solidFill>
              </a:rPr>
              <a:t>upload</a:t>
            </a:r>
            <a:r>
              <a:rPr lang="en-US" altLang="zh-CN" sz="1400" dirty="0"/>
              <a:t>/" mapping="/</a:t>
            </a:r>
            <a:r>
              <a:rPr lang="en-US" altLang="zh-CN" sz="1400" dirty="0">
                <a:solidFill>
                  <a:srgbClr val="00B050"/>
                </a:solidFill>
              </a:rPr>
              <a:t>upload</a:t>
            </a:r>
            <a:r>
              <a:rPr lang="en-US" altLang="zh-CN" sz="1400" dirty="0"/>
              <a:t>/**"/&gt;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4664907" y="4365104"/>
            <a:ext cx="2520280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6208"/>
              <a:gd name="adj6" fmla="val -52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id</a:t>
            </a: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名称必须这样写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5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1953328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、文件上传功能（增强：防止文件重名覆盖）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if(!</a:t>
            </a:r>
            <a:r>
              <a:rPr lang="en-US" altLang="zh-CN" sz="1400" dirty="0" err="1"/>
              <a:t>file.isEmpty</a:t>
            </a:r>
            <a:r>
              <a:rPr lang="en-US" altLang="zh-CN" sz="1400" dirty="0"/>
              <a:t>()){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ServletContext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sc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request.getSession</a:t>
            </a:r>
            <a:r>
              <a:rPr lang="en-US" altLang="zh-CN" sz="1400" dirty="0">
                <a:solidFill>
                  <a:srgbClr val="00B050"/>
                </a:solidFill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</a:rPr>
              <a:t>getServletContext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/>
              <a:t>    String </a:t>
            </a:r>
            <a:r>
              <a:rPr lang="en-US" altLang="zh-CN" sz="1400" dirty="0" err="1"/>
              <a:t>dir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sc.getRealPath</a:t>
            </a:r>
            <a:r>
              <a:rPr lang="en-US" altLang="zh-CN" sz="1400" dirty="0"/>
              <a:t>("/upload");</a:t>
            </a:r>
          </a:p>
          <a:p>
            <a:pPr>
              <a:buNone/>
            </a:pPr>
            <a:r>
              <a:rPr lang="en-US" altLang="zh-CN" sz="1400" dirty="0"/>
              <a:t>    String filename = </a:t>
            </a:r>
            <a:r>
              <a:rPr lang="en-US" altLang="zh-CN" sz="1400" dirty="0" err="1"/>
              <a:t>file.</a:t>
            </a:r>
            <a:r>
              <a:rPr lang="en-US" altLang="zh-CN" sz="1400" dirty="0" err="1">
                <a:solidFill>
                  <a:srgbClr val="00B050"/>
                </a:solidFill>
              </a:rPr>
              <a:t>getOriginalFilename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    long _</a:t>
            </a:r>
            <a:r>
              <a:rPr lang="en-US" altLang="zh-CN" sz="1400" dirty="0" err="1"/>
              <a:t>lTime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System.nanoTime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    String _</a:t>
            </a:r>
            <a:r>
              <a:rPr lang="en-US" altLang="zh-CN" sz="1400" dirty="0" err="1"/>
              <a:t>ext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filename.substring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filename.lastIndexOf</a:t>
            </a:r>
            <a:r>
              <a:rPr lang="en-US" altLang="zh-CN" sz="1400" dirty="0"/>
              <a:t>("."));</a:t>
            </a:r>
          </a:p>
          <a:p>
            <a:pPr>
              <a:buNone/>
            </a:pPr>
            <a:r>
              <a:rPr lang="en-US" altLang="zh-CN" sz="1400" dirty="0"/>
              <a:t>    filename = _</a:t>
            </a:r>
            <a:r>
              <a:rPr lang="en-US" altLang="zh-CN" sz="1400" dirty="0" err="1"/>
              <a:t>lTime</a:t>
            </a:r>
            <a:r>
              <a:rPr lang="en-US" altLang="zh-CN" sz="1400" dirty="0"/>
              <a:t> + _</a:t>
            </a:r>
            <a:r>
              <a:rPr lang="en-US" altLang="zh-CN" sz="1400" dirty="0" err="1"/>
              <a:t>ext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    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FileUtils.</a:t>
            </a:r>
            <a:r>
              <a:rPr lang="en-US" altLang="zh-CN" sz="1400" dirty="0" err="1">
                <a:solidFill>
                  <a:srgbClr val="00B050"/>
                </a:solidFill>
              </a:rPr>
              <a:t>writeByteArrayToFile</a:t>
            </a:r>
            <a:r>
              <a:rPr lang="en-US" altLang="zh-CN" sz="1400" dirty="0"/>
              <a:t>(new File(</a:t>
            </a:r>
            <a:r>
              <a:rPr lang="en-US" altLang="zh-CN" sz="1400" dirty="0" err="1"/>
              <a:t>dir,filename</a:t>
            </a:r>
            <a:r>
              <a:rPr lang="en-US" altLang="zh-CN" sz="1400" dirty="0"/>
              <a:t>), </a:t>
            </a:r>
            <a:r>
              <a:rPr lang="en-US" altLang="zh-CN" sz="1400" dirty="0" err="1"/>
              <a:t>file.getBytes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    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p.setPhotoPath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00B050"/>
                </a:solidFill>
              </a:rPr>
              <a:t>"/upload/"+filename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    </a:t>
            </a:r>
          </a:p>
          <a:p>
            <a:pPr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("upload over. "+ filename);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3" name="矩形 2"/>
          <p:cNvSpPr/>
          <p:nvPr/>
        </p:nvSpPr>
        <p:spPr>
          <a:xfrm>
            <a:off x="4874220" y="3068960"/>
            <a:ext cx="4032448" cy="867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随即文件名常用的三种方式：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/>
              <a:t>fileName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UUID.randomUUID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() + </a:t>
            </a:r>
            <a:r>
              <a:rPr lang="en-US" altLang="zh-CN" sz="1200" dirty="0" err="1"/>
              <a:t>extName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 err="1"/>
              <a:t>fileName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System.</a:t>
            </a:r>
            <a:r>
              <a:rPr lang="en-US" altLang="zh-CN" sz="1200" i="1" dirty="0" err="1"/>
              <a:t>nanoTime</a:t>
            </a:r>
            <a:r>
              <a:rPr lang="en-US" altLang="zh-CN" sz="1200" i="1" dirty="0"/>
              <a:t>() + </a:t>
            </a:r>
            <a:r>
              <a:rPr lang="en-US" altLang="zh-CN" sz="1200" i="1" dirty="0" err="1"/>
              <a:t>extName</a:t>
            </a:r>
            <a:r>
              <a:rPr lang="en-US" altLang="zh-CN" sz="1200" i="1" dirty="0"/>
              <a:t>;</a:t>
            </a:r>
          </a:p>
          <a:p>
            <a:pPr>
              <a:buNone/>
            </a:pPr>
            <a:r>
              <a:rPr lang="en-US" altLang="zh-CN" sz="1200" dirty="0" err="1"/>
              <a:t>fileName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System.</a:t>
            </a:r>
            <a:r>
              <a:rPr lang="en-US" altLang="zh-CN" sz="1200" i="1" dirty="0" err="1"/>
              <a:t>currentTimeMillis</a:t>
            </a:r>
            <a:r>
              <a:rPr lang="en-US" altLang="zh-CN" sz="1200" i="1" dirty="0"/>
              <a:t>() + </a:t>
            </a:r>
            <a:r>
              <a:rPr lang="en-US" altLang="zh-CN" sz="1200" i="1" dirty="0" err="1"/>
              <a:t>extName</a:t>
            </a:r>
            <a:r>
              <a:rPr lang="en-US" altLang="zh-CN" sz="1200" i="1" dirty="0"/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60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9001000" cy="8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、图片显示功能实现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personList.jsp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&lt;td&gt;&lt;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>
                <a:solidFill>
                  <a:srgbClr val="00B050"/>
                </a:solidFill>
              </a:rPr>
              <a:t>${</a:t>
            </a:r>
            <a:r>
              <a:rPr lang="en-US" altLang="zh-CN" sz="1400" dirty="0" err="1">
                <a:solidFill>
                  <a:srgbClr val="00B050"/>
                </a:solidFill>
              </a:rPr>
              <a:t>pageContext.request.contextPath</a:t>
            </a:r>
            <a:r>
              <a:rPr lang="en-US" altLang="zh-CN" sz="1400" dirty="0">
                <a:solidFill>
                  <a:srgbClr val="00B050"/>
                </a:solidFill>
              </a:rPr>
              <a:t>}${</a:t>
            </a:r>
            <a:r>
              <a:rPr lang="en-US" altLang="zh-CN" sz="1400" dirty="0" err="1">
                <a:solidFill>
                  <a:srgbClr val="00B050"/>
                </a:solidFill>
              </a:rPr>
              <a:t>p.photoPath</a:t>
            </a:r>
            <a:r>
              <a:rPr lang="en-US" altLang="zh-CN" sz="1400" dirty="0">
                <a:solidFill>
                  <a:srgbClr val="00B050"/>
                </a:solidFill>
              </a:rPr>
              <a:t>}</a:t>
            </a:r>
            <a:r>
              <a:rPr lang="en-US" altLang="zh-CN" sz="1400" dirty="0"/>
              <a:t>"&gt;${</a:t>
            </a:r>
            <a:r>
              <a:rPr lang="en-US" altLang="zh-CN" sz="1400" dirty="0" err="1"/>
              <a:t>p.photoPath</a:t>
            </a:r>
            <a:r>
              <a:rPr lang="en-US" altLang="zh-CN" sz="1400" dirty="0"/>
              <a:t>}&lt;/td&gt;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5580112" y="4005064"/>
            <a:ext cx="2520280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8988"/>
              <a:gd name="adj6" fmla="val -504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图片连接地址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504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131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图片显示功能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spring-mvc.xml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配置文件上传解析器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&lt;!-- </a:t>
            </a:r>
            <a:r>
              <a:rPr lang="zh-CN" altLang="en-US" sz="1400" dirty="0"/>
              <a:t>映射静态资源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mvc:resources</a:t>
            </a:r>
            <a:r>
              <a:rPr lang="en-US" altLang="zh-CN" sz="1400" dirty="0"/>
              <a:t> location="/images/" mapping="/images/**"/&gt;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mvc:resources</a:t>
            </a:r>
            <a:r>
              <a:rPr lang="en-US" altLang="zh-CN" sz="1400" dirty="0">
                <a:solidFill>
                  <a:srgbClr val="00B050"/>
                </a:solidFill>
              </a:rPr>
              <a:t> location="/upload/" mapping="/upload/**"/&gt;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5580112" y="4365104"/>
            <a:ext cx="2520280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8988"/>
              <a:gd name="adj6" fmla="val -504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静态资源目录映射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55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67686"/>
            <a:ext cx="4392488" cy="194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、校验功能实现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com.springsource.javax.validation-1.0.0.GA.jar  </a:t>
            </a:r>
            <a:r>
              <a:rPr lang="zh-CN" altLang="en-US" sz="1400" dirty="0">
                <a:solidFill>
                  <a:srgbClr val="00B050"/>
                </a:solidFill>
              </a:rPr>
              <a:t>规范（只是定义）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 smtClean="0"/>
              <a:t>hibernate-validator-4.1.0.Final.jar   </a:t>
            </a:r>
            <a:r>
              <a:rPr lang="zh-CN" altLang="en-US" sz="1400" dirty="0" smtClean="0">
                <a:solidFill>
                  <a:srgbClr val="00B050"/>
                </a:solidFill>
              </a:rPr>
              <a:t>厂商实现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log4j.jar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slf4j-api-1.5.8.jar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slf4j-log4j12.jar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5991001" y="4518903"/>
            <a:ext cx="2358518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297"/>
              <a:gd name="adj6" fmla="val -660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Hibernate4.0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以上版本才有这个实现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1141" y="147549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JSR303</a:t>
            </a:r>
            <a:endParaRPr lang="zh-CN" altLang="en-US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337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、校验功能实现 在实体类上添加校验注解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i="1" u="sng" dirty="0" smtClean="0">
                <a:latin typeface="微软雅黑" pitchFamily="34" charset="-122"/>
                <a:ea typeface="微软雅黑" pitchFamily="34" charset="-122"/>
              </a:rPr>
              <a:t>Person.java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smtClean="0">
                <a:solidFill>
                  <a:srgbClr val="00B050"/>
                </a:solidFill>
              </a:rPr>
              <a:t>Size(min=3,max=10,message</a:t>
            </a:r>
            <a:r>
              <a:rPr lang="en-US" altLang="zh-CN" sz="1400" dirty="0">
                <a:solidFill>
                  <a:srgbClr val="00B050"/>
                </a:solidFill>
              </a:rPr>
              <a:t>="</a:t>
            </a:r>
            <a:r>
              <a:rPr lang="zh-CN" altLang="en-US" sz="1400" dirty="0">
                <a:solidFill>
                  <a:srgbClr val="00B050"/>
                </a:solidFill>
              </a:rPr>
              <a:t>用户名必须大于</a:t>
            </a:r>
            <a:r>
              <a:rPr lang="en-US" altLang="zh-CN" sz="1400" dirty="0">
                <a:solidFill>
                  <a:srgbClr val="00B050"/>
                </a:solidFill>
              </a:rPr>
              <a:t>3</a:t>
            </a:r>
            <a:r>
              <a:rPr lang="zh-CN" altLang="en-US" sz="1400" dirty="0">
                <a:solidFill>
                  <a:srgbClr val="00B050"/>
                </a:solidFill>
              </a:rPr>
              <a:t>个字符，小于</a:t>
            </a:r>
            <a:r>
              <a:rPr lang="en-US" altLang="zh-CN" sz="1400" dirty="0">
                <a:solidFill>
                  <a:srgbClr val="00B050"/>
                </a:solidFill>
              </a:rPr>
              <a:t>10</a:t>
            </a:r>
            <a:r>
              <a:rPr lang="zh-CN" altLang="en-US" sz="1400" dirty="0">
                <a:solidFill>
                  <a:srgbClr val="00B050"/>
                </a:solidFill>
              </a:rPr>
              <a:t>个字符</a:t>
            </a:r>
            <a:r>
              <a:rPr lang="en-US" altLang="zh-CN" sz="1400" dirty="0">
                <a:solidFill>
                  <a:srgbClr val="00B050"/>
                </a:solidFill>
              </a:rPr>
              <a:t>")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private String name;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NotNull</a:t>
            </a:r>
            <a:r>
              <a:rPr lang="en-US" altLang="zh-CN" sz="1400" dirty="0">
                <a:solidFill>
                  <a:srgbClr val="00B050"/>
                </a:solidFill>
              </a:rPr>
              <a:t>(message="</a:t>
            </a:r>
            <a:r>
              <a:rPr lang="zh-CN" altLang="en-US" sz="1400" dirty="0">
                <a:solidFill>
                  <a:srgbClr val="00B050"/>
                </a:solidFill>
              </a:rPr>
              <a:t>年龄不能为空</a:t>
            </a:r>
            <a:r>
              <a:rPr lang="en-US" altLang="zh-CN" sz="1400" dirty="0">
                <a:solidFill>
                  <a:srgbClr val="00B050"/>
                </a:solidFill>
              </a:rPr>
              <a:t>")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private Integer age;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400" b="1" i="1" u="sng" dirty="0" err="1" smtClean="0"/>
              <a:t>personUpdate.jsp</a:t>
            </a:r>
            <a:endParaRPr lang="en-US" altLang="zh-CN" sz="1400" b="1" i="1" u="sng" dirty="0" smtClean="0"/>
          </a:p>
          <a:p>
            <a:pPr>
              <a:buNone/>
            </a:pPr>
            <a:endParaRPr lang="en-US" altLang="zh-CN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400" dirty="0"/>
              <a:t>name: &lt;</a:t>
            </a:r>
            <a:r>
              <a:rPr lang="en-US" altLang="zh-CN" sz="1400" dirty="0" err="1"/>
              <a:t>sf:input</a:t>
            </a:r>
            <a:r>
              <a:rPr lang="en-US" altLang="zh-CN" sz="1400" dirty="0"/>
              <a:t> path="name"/&gt;</a:t>
            </a: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font color="red</a:t>
            </a:r>
            <a:r>
              <a:rPr lang="en-US" altLang="zh-CN" sz="1400" dirty="0" smtClean="0">
                <a:solidFill>
                  <a:srgbClr val="00B050"/>
                </a:solidFill>
              </a:rPr>
              <a:t>"&gt;&lt;</a:t>
            </a:r>
            <a:r>
              <a:rPr lang="en-US" altLang="zh-CN" sz="1400" dirty="0" err="1">
                <a:solidFill>
                  <a:srgbClr val="00B050"/>
                </a:solidFill>
              </a:rPr>
              <a:t>sf:errors</a:t>
            </a:r>
            <a:r>
              <a:rPr lang="en-US" altLang="zh-CN" sz="1400" dirty="0">
                <a:solidFill>
                  <a:srgbClr val="00B050"/>
                </a:solidFill>
              </a:rPr>
              <a:t> path="name</a:t>
            </a:r>
            <a:r>
              <a:rPr lang="en-US" altLang="zh-CN" sz="1400" dirty="0" smtClean="0">
                <a:solidFill>
                  <a:srgbClr val="00B050"/>
                </a:solidFill>
              </a:rPr>
              <a:t>"/&gt;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font&gt;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b="1" i="1" u="sng" dirty="0"/>
              <a:t>PersonController.java</a:t>
            </a:r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</a:t>
            </a:r>
            <a:r>
              <a:rPr lang="en-US" altLang="zh-CN" sz="1400" dirty="0" err="1"/>
              <a:t>saveOrUpdate</a:t>
            </a:r>
            <a:r>
              <a:rPr lang="en-US" altLang="zh-CN" sz="1400" dirty="0">
                <a:solidFill>
                  <a:srgbClr val="00B050"/>
                </a:solidFill>
              </a:rPr>
              <a:t>(@Valid Person p, </a:t>
            </a:r>
            <a:r>
              <a:rPr lang="en-US" altLang="zh-CN" sz="1400" dirty="0" err="1">
                <a:solidFill>
                  <a:srgbClr val="00B050"/>
                </a:solidFill>
              </a:rPr>
              <a:t>BindingResult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br</a:t>
            </a:r>
            <a:r>
              <a:rPr lang="en-US" altLang="zh-CN" sz="1400" dirty="0">
                <a:solidFill>
                  <a:srgbClr val="00B050"/>
                </a:solidFill>
              </a:rPr>
              <a:t>,</a:t>
            </a:r>
          </a:p>
          <a:p>
            <a:pPr>
              <a:buNone/>
            </a:pPr>
            <a:r>
              <a:rPr lang="en-US" altLang="zh-CN" sz="1400" dirty="0"/>
              <a:t>		@</a:t>
            </a:r>
            <a:r>
              <a:rPr lang="en-US" altLang="zh-CN" sz="1400" dirty="0" err="1"/>
              <a:t>RequestParam</a:t>
            </a:r>
            <a:r>
              <a:rPr lang="en-US" altLang="zh-CN" sz="1400" dirty="0"/>
              <a:t>("photo") </a:t>
            </a:r>
            <a:r>
              <a:rPr lang="en-US" altLang="zh-CN" sz="1400" dirty="0" err="1"/>
              <a:t>MultipartFile</a:t>
            </a:r>
            <a:r>
              <a:rPr lang="en-US" altLang="zh-CN" sz="1400" dirty="0"/>
              <a:t> file,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HttpServletRequest</a:t>
            </a:r>
            <a:r>
              <a:rPr lang="en-US" altLang="zh-CN" sz="1400" dirty="0"/>
              <a:t> request, </a:t>
            </a:r>
            <a:r>
              <a:rPr lang="en-US" altLang="zh-CN" sz="1400" dirty="0" err="1"/>
              <a:t>HttpServletResponse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repsonse</a:t>
            </a:r>
            <a:r>
              <a:rPr lang="en-US" altLang="zh-CN" sz="1400" dirty="0"/>
              <a:t>){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if(</a:t>
            </a:r>
            <a:r>
              <a:rPr lang="en-US" altLang="zh-CN" sz="1400" dirty="0" err="1">
                <a:solidFill>
                  <a:srgbClr val="00B050"/>
                </a:solidFill>
              </a:rPr>
              <a:t>br.hasErrors</a:t>
            </a:r>
            <a:r>
              <a:rPr lang="en-US" altLang="zh-CN" sz="1400" dirty="0">
                <a:solidFill>
                  <a:srgbClr val="00B050"/>
                </a:solidFill>
              </a:rPr>
              <a:t>()){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return </a:t>
            </a:r>
            <a:r>
              <a:rPr lang="en-US" altLang="zh-CN" sz="1400" dirty="0" smtClean="0">
                <a:solidFill>
                  <a:srgbClr val="00B050"/>
                </a:solidFill>
              </a:rPr>
              <a:t>“person/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jPersonUpdate</a:t>
            </a:r>
            <a:r>
              <a:rPr lang="en-US" altLang="zh-CN" sz="1400" dirty="0" smtClean="0">
                <a:solidFill>
                  <a:srgbClr val="00B050"/>
                </a:solidFill>
              </a:rPr>
              <a:t>”;  //</a:t>
            </a:r>
            <a:r>
              <a:rPr lang="zh-CN" altLang="en-US" sz="1400" dirty="0" smtClean="0">
                <a:solidFill>
                  <a:srgbClr val="00B050"/>
                </a:solidFill>
              </a:rPr>
              <a:t>有错误返回页面显示错误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}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5332904" y="3068960"/>
            <a:ext cx="3559575" cy="20162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128"/>
              <a:gd name="adj6" fmla="val -2246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校验错误信息回显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sf:errors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path=“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显示所有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 </a:t>
            </a:r>
            <a:r>
              <a:rPr lang="en-US" altLang="zh-CN" sz="1400" dirty="0" err="1">
                <a:solidFill>
                  <a:srgbClr val="FF0000"/>
                </a:solidFill>
              </a:rPr>
              <a:t>modelAttribute</a:t>
            </a:r>
            <a:r>
              <a:rPr lang="en-US" altLang="zh-CN" sz="1400" dirty="0">
                <a:solidFill>
                  <a:srgbClr val="FF0000"/>
                </a:solidFill>
              </a:rPr>
              <a:t>="</a:t>
            </a:r>
            <a:r>
              <a:rPr lang="en-US" altLang="zh-CN" sz="1400" dirty="0" smtClean="0">
                <a:solidFill>
                  <a:srgbClr val="FF0000"/>
                </a:solidFill>
              </a:rPr>
              <a:t>person“</a:t>
            </a:r>
          </a:p>
          <a:p>
            <a:pPr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否则将不能显示错误信息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1141" y="147549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JSR303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99792" y="6422682"/>
            <a:ext cx="1955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b="1" dirty="0">
                <a:solidFill>
                  <a:srgbClr val="0000FF"/>
                </a:solidFill>
              </a:rPr>
              <a:t>return "</a:t>
            </a:r>
            <a:r>
              <a:rPr lang="en-US" altLang="zh-CN" sz="1200" b="1" dirty="0" err="1">
                <a:solidFill>
                  <a:srgbClr val="0000FF"/>
                </a:solidFill>
              </a:rPr>
              <a:t>jPersonUpdate</a:t>
            </a:r>
            <a:r>
              <a:rPr lang="en-US" altLang="zh-CN" sz="1200" b="1" dirty="0">
                <a:solidFill>
                  <a:srgbClr val="0000FF"/>
                </a:solidFill>
              </a:rPr>
              <a:t>";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/>
              <a:t>SpringMVC</a:t>
            </a:r>
            <a:endParaRPr lang="zh-CN" altLang="en-US" sz="2800" b="1" dirty="0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232932" y="3439496"/>
            <a:ext cx="479425" cy="5207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202895" y="3458545"/>
            <a:ext cx="453745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en-US" altLang="zh-CN" sz="2400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24436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Struts2 + Spring + Hibernate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39552" y="2286165"/>
            <a:ext cx="8208912" cy="3735123"/>
            <a:chOff x="539552" y="2286165"/>
            <a:chExt cx="8208912" cy="3735123"/>
          </a:xfrm>
        </p:grpSpPr>
        <p:cxnSp>
          <p:nvCxnSpPr>
            <p:cNvPr id="46" name="直接箭头连接符 45"/>
            <p:cNvCxnSpPr>
              <a:stCxn id="34" idx="5"/>
              <a:endCxn id="30" idx="0"/>
            </p:cNvCxnSpPr>
            <p:nvPr/>
          </p:nvCxnSpPr>
          <p:spPr bwMode="auto">
            <a:xfrm>
              <a:off x="7038834" y="2777866"/>
              <a:ext cx="273662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5580112" y="2862229"/>
              <a:ext cx="320006" cy="278739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7" idx="5"/>
            </p:cNvCxnSpPr>
            <p:nvPr/>
          </p:nvCxnSpPr>
          <p:spPr bwMode="auto">
            <a:xfrm>
              <a:off x="3341106" y="2777866"/>
              <a:ext cx="219403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  <a:endCxn id="25" idx="0"/>
            </p:cNvCxnSpPr>
            <p:nvPr/>
          </p:nvCxnSpPr>
          <p:spPr bwMode="auto">
            <a:xfrm flipH="1">
              <a:off x="1835696" y="2777866"/>
              <a:ext cx="184050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 bwMode="auto">
            <a:xfrm>
              <a:off x="6596608" y="3140968"/>
              <a:ext cx="1431776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71800" y="3140968"/>
              <a:ext cx="3672408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Spring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043608" y="3140968"/>
              <a:ext cx="1584176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Strut2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流程图: 可选过程 2"/>
            <p:cNvSpPr/>
            <p:nvPr/>
          </p:nvSpPr>
          <p:spPr bwMode="auto">
            <a:xfrm>
              <a:off x="539552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JSP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3416348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976188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4784500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DAO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6152652" y="3882790"/>
              <a:ext cx="1224136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流程图: 磁盘 3"/>
            <p:cNvSpPr/>
            <p:nvPr/>
          </p:nvSpPr>
          <p:spPr bwMode="auto">
            <a:xfrm>
              <a:off x="7812360" y="3414738"/>
              <a:ext cx="936104" cy="1440160"/>
            </a:xfrm>
            <a:prstGeom prst="flowChartMagneticDisk">
              <a:avLst/>
            </a:prstGeom>
            <a:gradFill>
              <a:gsLst>
                <a:gs pos="0">
                  <a:srgbClr val="CC6600"/>
                </a:gs>
                <a:gs pos="32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Database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箭头连接符 5"/>
            <p:cNvCxnSpPr>
              <a:stCxn id="3" idx="3"/>
              <a:endCxn id="9" idx="1"/>
            </p:cNvCxnSpPr>
            <p:nvPr/>
          </p:nvCxnSpPr>
          <p:spPr bwMode="auto">
            <a:xfrm>
              <a:off x="1547664" y="4134818"/>
              <a:ext cx="42852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8" idx="1"/>
            </p:cNvCxnSpPr>
            <p:nvPr/>
          </p:nvCxnSpPr>
          <p:spPr bwMode="auto">
            <a:xfrm>
              <a:off x="2984300" y="4134818"/>
              <a:ext cx="43204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10" idx="1"/>
            </p:cNvCxnSpPr>
            <p:nvPr/>
          </p:nvCxnSpPr>
          <p:spPr bwMode="auto">
            <a:xfrm>
              <a:off x="4424460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3"/>
              <a:endCxn id="11" idx="1"/>
            </p:cNvCxnSpPr>
            <p:nvPr/>
          </p:nvCxnSpPr>
          <p:spPr bwMode="auto">
            <a:xfrm>
              <a:off x="5792612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4" idx="2"/>
            </p:cNvCxnSpPr>
            <p:nvPr/>
          </p:nvCxnSpPr>
          <p:spPr bwMode="auto">
            <a:xfrm>
              <a:off x="7376788" y="4134818"/>
              <a:ext cx="43557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 bwMode="auto">
            <a:xfrm>
              <a:off x="1746084" y="2286165"/>
              <a:ext cx="1868684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objectFactory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5443812" y="2286165"/>
              <a:ext cx="1868684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localSession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FactoryBean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6" name="矩形 2065"/>
            <p:cNvSpPr/>
            <p:nvPr/>
          </p:nvSpPr>
          <p:spPr bwMode="auto">
            <a:xfrm>
              <a:off x="1976188" y="5373216"/>
              <a:ext cx="54006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EntityBean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>
              <a:stCxn id="9" idx="2"/>
            </p:cNvCxnSpPr>
            <p:nvPr/>
          </p:nvCxnSpPr>
          <p:spPr bwMode="auto">
            <a:xfrm>
              <a:off x="2480244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8" idx="2"/>
            </p:cNvCxnSpPr>
            <p:nvPr/>
          </p:nvCxnSpPr>
          <p:spPr bwMode="auto">
            <a:xfrm>
              <a:off x="3920404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0" idx="2"/>
            </p:cNvCxnSpPr>
            <p:nvPr/>
          </p:nvCxnSpPr>
          <p:spPr bwMode="auto">
            <a:xfrm>
              <a:off x="5288556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1" idx="2"/>
            </p:cNvCxnSpPr>
            <p:nvPr/>
          </p:nvCxnSpPr>
          <p:spPr bwMode="auto">
            <a:xfrm>
              <a:off x="6764720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10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MVC + Spring + Hibernate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39552" y="2286165"/>
            <a:ext cx="8208912" cy="3735123"/>
            <a:chOff x="539552" y="2286165"/>
            <a:chExt cx="8208912" cy="3735123"/>
          </a:xfrm>
        </p:grpSpPr>
        <p:cxnSp>
          <p:nvCxnSpPr>
            <p:cNvPr id="46" name="直接箭头连接符 45"/>
            <p:cNvCxnSpPr>
              <a:stCxn id="34" idx="5"/>
              <a:endCxn id="30" idx="0"/>
            </p:cNvCxnSpPr>
            <p:nvPr/>
          </p:nvCxnSpPr>
          <p:spPr bwMode="auto">
            <a:xfrm>
              <a:off x="7038834" y="2777866"/>
              <a:ext cx="273662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5580112" y="2862229"/>
              <a:ext cx="320006" cy="278739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 bwMode="auto">
            <a:xfrm>
              <a:off x="6596608" y="3140968"/>
              <a:ext cx="1431776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35596" y="3140968"/>
              <a:ext cx="5508612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Spring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流程图: 可选过程 2"/>
            <p:cNvSpPr/>
            <p:nvPr/>
          </p:nvSpPr>
          <p:spPr bwMode="auto">
            <a:xfrm>
              <a:off x="539552" y="3882790"/>
              <a:ext cx="792088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JSP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3416348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761926" y="3882790"/>
              <a:ext cx="1222374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Controller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4784500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DAO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6152652" y="3882790"/>
              <a:ext cx="1224136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流程图: 磁盘 3"/>
            <p:cNvSpPr/>
            <p:nvPr/>
          </p:nvSpPr>
          <p:spPr bwMode="auto">
            <a:xfrm>
              <a:off x="7812360" y="3414738"/>
              <a:ext cx="936104" cy="1440160"/>
            </a:xfrm>
            <a:prstGeom prst="flowChartMagneticDisk">
              <a:avLst/>
            </a:prstGeom>
            <a:gradFill>
              <a:gsLst>
                <a:gs pos="0">
                  <a:srgbClr val="CC6600"/>
                </a:gs>
                <a:gs pos="32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Database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箭头连接符 5"/>
            <p:cNvCxnSpPr>
              <a:stCxn id="3" idx="3"/>
              <a:endCxn id="9" idx="1"/>
            </p:cNvCxnSpPr>
            <p:nvPr/>
          </p:nvCxnSpPr>
          <p:spPr bwMode="auto">
            <a:xfrm>
              <a:off x="1331640" y="4134818"/>
              <a:ext cx="43028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8" idx="1"/>
            </p:cNvCxnSpPr>
            <p:nvPr/>
          </p:nvCxnSpPr>
          <p:spPr bwMode="auto">
            <a:xfrm>
              <a:off x="2984300" y="4134818"/>
              <a:ext cx="43204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10" idx="1"/>
            </p:cNvCxnSpPr>
            <p:nvPr/>
          </p:nvCxnSpPr>
          <p:spPr bwMode="auto">
            <a:xfrm>
              <a:off x="4424460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3"/>
              <a:endCxn id="11" idx="1"/>
            </p:cNvCxnSpPr>
            <p:nvPr/>
          </p:nvCxnSpPr>
          <p:spPr bwMode="auto">
            <a:xfrm>
              <a:off x="5792612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4" idx="2"/>
            </p:cNvCxnSpPr>
            <p:nvPr/>
          </p:nvCxnSpPr>
          <p:spPr bwMode="auto">
            <a:xfrm>
              <a:off x="7376788" y="4134818"/>
              <a:ext cx="43557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 bwMode="auto">
            <a:xfrm>
              <a:off x="5443812" y="2286165"/>
              <a:ext cx="1868684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localSession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FactoryBean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6" name="矩形 2065"/>
            <p:cNvSpPr/>
            <p:nvPr/>
          </p:nvSpPr>
          <p:spPr bwMode="auto">
            <a:xfrm>
              <a:off x="1761926" y="5373216"/>
              <a:ext cx="561486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EntityBean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>
              <a:stCxn id="9" idx="2"/>
            </p:cNvCxnSpPr>
            <p:nvPr/>
          </p:nvCxnSpPr>
          <p:spPr bwMode="auto">
            <a:xfrm>
              <a:off x="2373113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8" idx="2"/>
            </p:cNvCxnSpPr>
            <p:nvPr/>
          </p:nvCxnSpPr>
          <p:spPr bwMode="auto">
            <a:xfrm>
              <a:off x="3920404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0" idx="2"/>
            </p:cNvCxnSpPr>
            <p:nvPr/>
          </p:nvCxnSpPr>
          <p:spPr bwMode="auto">
            <a:xfrm>
              <a:off x="5288556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1" idx="2"/>
            </p:cNvCxnSpPr>
            <p:nvPr/>
          </p:nvCxnSpPr>
          <p:spPr bwMode="auto">
            <a:xfrm>
              <a:off x="6764720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817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依赖关系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88032" y="2286165"/>
            <a:ext cx="8604448" cy="387913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3725906" y="3162710"/>
            <a:ext cx="1224136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</a:p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2029782" y="3162710"/>
            <a:ext cx="1222374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 bwMode="auto">
          <a:xfrm>
            <a:off x="5432572" y="3162710"/>
            <a:ext cx="1585938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LocalSession</a:t>
            </a:r>
          </a:p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FactoryBean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可选过程 10"/>
          <p:cNvSpPr/>
          <p:nvPr/>
        </p:nvSpPr>
        <p:spPr bwMode="auto">
          <a:xfrm>
            <a:off x="7596336" y="3162710"/>
            <a:ext cx="1224136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9" idx="3"/>
            <a:endCxn id="8" idx="1"/>
          </p:cNvCxnSpPr>
          <p:nvPr/>
        </p:nvCxnSpPr>
        <p:spPr bwMode="auto">
          <a:xfrm>
            <a:off x="3252156" y="3414738"/>
            <a:ext cx="47375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0" idx="1"/>
          </p:cNvCxnSpPr>
          <p:nvPr/>
        </p:nvCxnSpPr>
        <p:spPr bwMode="auto">
          <a:xfrm>
            <a:off x="4950042" y="3414738"/>
            <a:ext cx="48253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 bwMode="auto">
          <a:xfrm>
            <a:off x="7018510" y="3414738"/>
            <a:ext cx="577826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6" idx="0"/>
            <a:endCxn id="9" idx="2"/>
          </p:cNvCxnSpPr>
          <p:nvPr/>
        </p:nvCxnSpPr>
        <p:spPr bwMode="auto">
          <a:xfrm flipV="1">
            <a:off x="2640969" y="3666766"/>
            <a:ext cx="0" cy="4823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3"/>
            <a:endCxn id="54" idx="2"/>
          </p:cNvCxnSpPr>
          <p:nvPr/>
        </p:nvCxnSpPr>
        <p:spPr bwMode="auto">
          <a:xfrm flipV="1">
            <a:off x="5879450" y="4653136"/>
            <a:ext cx="348734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10" idx="2"/>
          </p:cNvCxnSpPr>
          <p:nvPr/>
        </p:nvCxnSpPr>
        <p:spPr bwMode="auto">
          <a:xfrm flipH="1" flipV="1">
            <a:off x="6225541" y="3666766"/>
            <a:ext cx="2643" cy="4823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流程图: 可选过程 35"/>
          <p:cNvSpPr/>
          <p:nvPr/>
        </p:nvSpPr>
        <p:spPr bwMode="auto">
          <a:xfrm>
            <a:off x="2029782" y="4149080"/>
            <a:ext cx="1222374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可选过程 36"/>
          <p:cNvSpPr/>
          <p:nvPr/>
        </p:nvSpPr>
        <p:spPr bwMode="auto">
          <a:xfrm>
            <a:off x="3381577" y="4905164"/>
            <a:ext cx="2497873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ServiceTxProxy(AOP)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箭头连接符 43"/>
          <p:cNvCxnSpPr>
            <a:stCxn id="9" idx="0"/>
          </p:cNvCxnSpPr>
          <p:nvPr/>
        </p:nvCxnSpPr>
        <p:spPr bwMode="auto">
          <a:xfrm flipV="1">
            <a:off x="2640969" y="2636912"/>
            <a:ext cx="0" cy="525798"/>
          </a:xfrm>
          <a:prstGeom prst="straightConnector1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 bwMode="auto">
          <a:xfrm>
            <a:off x="2625166" y="2636912"/>
            <a:ext cx="360301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10" idx="0"/>
          </p:cNvCxnSpPr>
          <p:nvPr/>
        </p:nvCxnSpPr>
        <p:spPr bwMode="auto">
          <a:xfrm>
            <a:off x="6225540" y="2636912"/>
            <a:ext cx="1" cy="52579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流程图: 可选过程 53"/>
          <p:cNvSpPr/>
          <p:nvPr/>
        </p:nvSpPr>
        <p:spPr bwMode="auto">
          <a:xfrm>
            <a:off x="5616997" y="4149080"/>
            <a:ext cx="1222374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txManage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37" idx="1"/>
            <a:endCxn id="36" idx="2"/>
          </p:cNvCxnSpPr>
          <p:nvPr/>
        </p:nvCxnSpPr>
        <p:spPr bwMode="auto">
          <a:xfrm flipH="1" flipV="1">
            <a:off x="2640969" y="4653136"/>
            <a:ext cx="740608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5" idx="3"/>
            <a:endCxn id="78" idx="1"/>
          </p:cNvCxnSpPr>
          <p:nvPr/>
        </p:nvCxnSpPr>
        <p:spPr bwMode="auto">
          <a:xfrm flipV="1">
            <a:off x="1448039" y="5625244"/>
            <a:ext cx="424542" cy="18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流程图: 可选过程 64"/>
          <p:cNvSpPr/>
          <p:nvPr/>
        </p:nvSpPr>
        <p:spPr bwMode="auto">
          <a:xfrm>
            <a:off x="421594" y="5373398"/>
            <a:ext cx="1026445" cy="504056"/>
          </a:xfrm>
          <a:prstGeom prst="flowChartAlternateProcess">
            <a:avLst/>
          </a:prstGeom>
          <a:solidFill>
            <a:srgbClr val="00FF00"/>
          </a:solidFill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流程图: 可选过程 77"/>
          <p:cNvSpPr/>
          <p:nvPr/>
        </p:nvSpPr>
        <p:spPr bwMode="auto">
          <a:xfrm>
            <a:off x="1872581" y="5373216"/>
            <a:ext cx="1115243" cy="504056"/>
          </a:xfrm>
          <a:prstGeom prst="flowChartAlternateProcess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直接箭头连接符 85"/>
          <p:cNvCxnSpPr>
            <a:stCxn id="78" idx="3"/>
            <a:endCxn id="37" idx="1"/>
          </p:cNvCxnSpPr>
          <p:nvPr/>
        </p:nvCxnSpPr>
        <p:spPr bwMode="auto">
          <a:xfrm flipV="1">
            <a:off x="2987824" y="5157192"/>
            <a:ext cx="393753" cy="46805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线形标注 2 88"/>
          <p:cNvSpPr/>
          <p:nvPr/>
        </p:nvSpPr>
        <p:spPr bwMode="auto">
          <a:xfrm>
            <a:off x="6678234" y="5384982"/>
            <a:ext cx="1836204" cy="54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522"/>
              <a:gd name="adj6" fmla="val -43156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无需硬编码，采用注释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TextBox 1"/>
          <p:cNvSpPr txBox="1"/>
          <p:nvPr/>
        </p:nvSpPr>
        <p:spPr>
          <a:xfrm flipH="1">
            <a:off x="3851921" y="2799160"/>
            <a:ext cx="72007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9600" dirty="0" smtClean="0">
                <a:solidFill>
                  <a:srgbClr val="FF0000"/>
                </a:solidFill>
              </a:rPr>
              <a:t>X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55650" y="2205038"/>
            <a:ext cx="79928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、新建工程，编码为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，否则中文乱码。用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jdk1.6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以上版本编译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   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WEB-INF/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index.jsp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3221160"/>
            <a:ext cx="7848872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altLang="zh-CN" sz="1400" dirty="0"/>
              <a:t>&lt;%@ page language=</a:t>
            </a:r>
            <a:r>
              <a:rPr lang="fr-FR" altLang="zh-CN" sz="1400" i="1" dirty="0"/>
              <a:t>"java" pageEncoding="UTF-8"%&gt;</a:t>
            </a:r>
          </a:p>
          <a:p>
            <a:pPr>
              <a:buNone/>
            </a:pPr>
            <a:r>
              <a:rPr lang="en-US" altLang="zh-CN" sz="1400" dirty="0" smtClean="0"/>
              <a:t>&lt;!</a:t>
            </a:r>
            <a:r>
              <a:rPr lang="en-US" altLang="zh-CN" sz="1400" dirty="0"/>
              <a:t>DOCTYPE HTML PUBLIC "-//W3C//DTD HTML 4.01 Transitional//EN"&gt;</a:t>
            </a:r>
          </a:p>
          <a:p>
            <a:pPr>
              <a:buNone/>
            </a:pPr>
            <a:r>
              <a:rPr lang="en-US" altLang="zh-CN" sz="1400" dirty="0"/>
              <a:t>&lt;html&gt;</a:t>
            </a:r>
          </a:p>
          <a:p>
            <a:pPr>
              <a:buNone/>
            </a:pPr>
            <a:r>
              <a:rPr lang="en-US" altLang="zh-CN" sz="1400" dirty="0"/>
              <a:t>  &lt;head&gt;</a:t>
            </a:r>
          </a:p>
          <a:p>
            <a:pPr>
              <a:buNone/>
            </a:pPr>
            <a:r>
              <a:rPr lang="en-US" altLang="zh-CN" sz="1400" dirty="0"/>
              <a:t>    &lt;title&gt;</a:t>
            </a:r>
            <a:r>
              <a:rPr lang="en-US" altLang="zh-CN" sz="1400" dirty="0" err="1"/>
              <a:t>index.jsp</a:t>
            </a:r>
            <a:r>
              <a:rPr lang="en-US" altLang="zh-CN" sz="1400" dirty="0"/>
              <a:t>&lt;/title&gt;</a:t>
            </a:r>
          </a:p>
          <a:p>
            <a:pPr>
              <a:buNone/>
            </a:pPr>
            <a:r>
              <a:rPr lang="en-US" altLang="zh-CN" sz="1400" dirty="0"/>
              <a:t>  &lt;/head&gt;</a:t>
            </a:r>
          </a:p>
          <a:p>
            <a:pPr>
              <a:buNone/>
            </a:pPr>
            <a:r>
              <a:rPr lang="zh-CN" altLang="en-US" sz="1400" dirty="0"/>
              <a:t>  </a:t>
            </a:r>
          </a:p>
          <a:p>
            <a:pPr>
              <a:buNone/>
            </a:pPr>
            <a:r>
              <a:rPr lang="en-US" altLang="zh-CN" sz="1400" dirty="0"/>
              <a:t>  &lt;body style="</a:t>
            </a:r>
            <a:r>
              <a:rPr lang="en-US" altLang="zh-CN" sz="1400" dirty="0" err="1"/>
              <a:t>background-color:black</a:t>
            </a:r>
            <a:r>
              <a:rPr lang="en-US" altLang="zh-CN" sz="1400" dirty="0" smtClean="0"/>
              <a:t>;"&gt;</a:t>
            </a:r>
          </a:p>
          <a:p>
            <a:pPr>
              <a:buNone/>
            </a:pPr>
            <a:r>
              <a:rPr lang="en-US" altLang="zh-CN" sz="1400" dirty="0"/>
              <a:t>&lt;div style="</a:t>
            </a:r>
            <a:r>
              <a:rPr lang="en-US" altLang="zh-CN" sz="1400" dirty="0" smtClean="0"/>
              <a:t>padding:250px </a:t>
            </a:r>
            <a:r>
              <a:rPr lang="en-US" altLang="zh-CN" sz="1400" dirty="0"/>
              <a:t>0px </a:t>
            </a:r>
            <a:r>
              <a:rPr lang="en-US" altLang="zh-CN" sz="1400" dirty="0" err="1"/>
              <a:t>0px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500px;color:white;font-size:24px;font-family:Impact</a:t>
            </a:r>
            <a:r>
              <a:rPr lang="en-US" altLang="zh-CN" sz="1400" dirty="0"/>
              <a:t>;"&gt;</a:t>
            </a:r>
          </a:p>
          <a:p>
            <a:pPr>
              <a:buNone/>
            </a:pPr>
            <a:r>
              <a:rPr lang="en-US" altLang="zh-CN" sz="1400" dirty="0"/>
              <a:t>    This is my JSP page. &lt;span style="</a:t>
            </a:r>
            <a:r>
              <a:rPr lang="en-US" altLang="zh-CN" sz="1400" dirty="0" err="1"/>
              <a:t>color:red</a:t>
            </a:r>
            <a:r>
              <a:rPr lang="en-US" altLang="zh-CN" sz="1400" dirty="0"/>
              <a:t>;"&gt;</a:t>
            </a:r>
            <a:r>
              <a:rPr lang="en-US" altLang="zh-CN" sz="1400" dirty="0">
                <a:solidFill>
                  <a:srgbClr val="00B050"/>
                </a:solidFill>
              </a:rPr>
              <a:t>spring MVC</a:t>
            </a:r>
            <a:r>
              <a:rPr lang="en-US" altLang="zh-CN" sz="1400" dirty="0"/>
              <a:t>&lt;/span&gt;  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&lt;/div&gt;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/>
              <a:t>&lt;/body&gt;</a:t>
            </a:r>
          </a:p>
          <a:p>
            <a:pPr>
              <a:buNone/>
            </a:pPr>
            <a:r>
              <a:rPr lang="en-US" altLang="zh-CN" sz="1400" dirty="0"/>
              <a:t>&lt;/html&gt;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76056" y="1484784"/>
            <a:ext cx="338437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为何文件要放在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WEB-INF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7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体验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708920"/>
            <a:ext cx="7128792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MYSQL5.0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中创建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数据库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springmvcdb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persons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包结构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映射文件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接口和实现类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接口和实现类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数据源、配置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jdbc.properties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、事务 修改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beans.xml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TestPersonService.java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PersonController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乱码 修改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web.xml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3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、创建数据库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MYSQL5.0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进入</a:t>
            </a:r>
            <a:r>
              <a:rPr lang="en-US" altLang="zh-CN" sz="1400" dirty="0"/>
              <a:t>MySQL</a:t>
            </a:r>
            <a:r>
              <a:rPr lang="zh-CN" altLang="en-US" sz="1400" dirty="0"/>
              <a:t>控制台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&gt; create database </a:t>
            </a:r>
            <a:r>
              <a:rPr lang="en-US" altLang="zh-CN" sz="1400" dirty="0" err="1"/>
              <a:t>springmvcdb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default charset utf8;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&gt; use </a:t>
            </a:r>
            <a:r>
              <a:rPr lang="en-US" altLang="zh-CN" sz="1400" dirty="0" err="1"/>
              <a:t>springmvcdb</a:t>
            </a:r>
            <a:r>
              <a:rPr lang="en-US" altLang="zh-CN" sz="1400" dirty="0"/>
              <a:t>;		//</a:t>
            </a:r>
            <a:r>
              <a:rPr lang="zh-CN" altLang="en-US" sz="1400" dirty="0"/>
              <a:t>打开数据库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&gt; create table persons(id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primary key </a:t>
            </a:r>
            <a:r>
              <a:rPr lang="en-US" altLang="zh-CN" sz="1400" dirty="0" err="1"/>
              <a:t>auto_increment,name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(20),age </a:t>
            </a:r>
            <a:r>
              <a:rPr lang="en-US" altLang="zh-CN" sz="1400" dirty="0" err="1" smtClean="0"/>
              <a:t>int,photo_path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(200</a:t>
            </a:r>
            <a:r>
              <a:rPr lang="en-US" altLang="zh-CN" sz="1400" dirty="0" smtClean="0"/>
              <a:t>));</a:t>
            </a: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/>
              <a:t>mysql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desc</a:t>
            </a:r>
            <a:r>
              <a:rPr lang="en-US" altLang="zh-CN" sz="1400" dirty="0"/>
              <a:t> persons;		//</a:t>
            </a:r>
            <a:r>
              <a:rPr lang="zh-CN" altLang="en-US" sz="1400" dirty="0"/>
              <a:t>查看表结构</a:t>
            </a:r>
          </a:p>
          <a:p>
            <a:pPr>
              <a:buNone/>
            </a:pPr>
            <a:endParaRPr lang="zh-CN" altLang="en-US" sz="1400" dirty="0"/>
          </a:p>
          <a:p>
            <a:pPr>
              <a:buNone/>
            </a:pP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14" y="2192320"/>
            <a:ext cx="4592454" cy="620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1" y="4797152"/>
            <a:ext cx="52959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6300192" y="3123407"/>
            <a:ext cx="1895607" cy="5216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77"/>
              <a:gd name="adj6" fmla="val -42368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注意不是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utf-8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，没有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com.springsource.com.mchange.v2.c3p0-0.9.1.2.jar    	//</a:t>
            </a:r>
            <a:r>
              <a:rPr lang="zh-CN" altLang="en-US" sz="1400" dirty="0" smtClean="0"/>
              <a:t>数据源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mysql-connector-java-5.0.8-bin.jar			//</a:t>
            </a:r>
            <a:r>
              <a:rPr lang="zh-CN" altLang="en-US" sz="1400" dirty="0" smtClean="0"/>
              <a:t>数据库驱动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hibernate3.jar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spring-tx-3.2.2.jar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spring-jdbc-3.2.2.jar</a:t>
            </a:r>
          </a:p>
          <a:p>
            <a:pPr>
              <a:buNone/>
            </a:pPr>
            <a:r>
              <a:rPr lang="en-US" altLang="zh-CN" sz="1400" dirty="0"/>
              <a:t>spring-orm-3.2.2.jar</a:t>
            </a:r>
          </a:p>
          <a:p>
            <a:pPr>
              <a:buNone/>
            </a:pPr>
            <a:r>
              <a:rPr lang="en-US" altLang="zh-CN" sz="1400" dirty="0" smtClean="0"/>
              <a:t>Spring AOP </a:t>
            </a:r>
            <a:r>
              <a:rPr lang="zh-CN" altLang="en-US" sz="1400" dirty="0" smtClean="0"/>
              <a:t>两种动态代理方式（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动态代理和</a:t>
            </a:r>
            <a:r>
              <a:rPr lang="en-US" altLang="zh-CN" sz="1400" dirty="0" smtClean="0"/>
              <a:t>CGLIB</a:t>
            </a:r>
            <a:r>
              <a:rPr lang="zh-CN" altLang="en-US" sz="1400" dirty="0" smtClean="0"/>
              <a:t>代理）：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com.springsource.net.sf.cglib-2.2.0.jar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区别</a:t>
            </a:r>
            <a:r>
              <a:rPr lang="zh-CN" altLang="en-US" sz="1400" dirty="0"/>
              <a:t>？ </a:t>
            </a:r>
            <a:br>
              <a:rPr lang="zh-CN" altLang="en-US" sz="1400" dirty="0"/>
            </a:br>
            <a:r>
              <a:rPr lang="zh-CN" altLang="en-US" sz="1400" dirty="0"/>
              <a:t>* </a:t>
            </a:r>
            <a:r>
              <a:rPr lang="en-US" altLang="zh-CN" sz="1400" dirty="0"/>
              <a:t>JDK</a:t>
            </a:r>
            <a:r>
              <a:rPr lang="zh-CN" altLang="en-US" sz="1400" dirty="0"/>
              <a:t>动态代理只能对实现了接口的类生成代理，而不能针对</a:t>
            </a:r>
            <a:r>
              <a:rPr lang="zh-CN" altLang="en-US" sz="1400" dirty="0" smtClean="0"/>
              <a:t>类。优点松耦合。 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* </a:t>
            </a:r>
            <a:r>
              <a:rPr lang="en-US" altLang="zh-CN" sz="1400" dirty="0"/>
              <a:t>CGLIB</a:t>
            </a:r>
            <a:r>
              <a:rPr lang="zh-CN" altLang="en-US" sz="1400" dirty="0"/>
              <a:t>是针对类实现代理，主要是对指定的类生成一个子类，覆盖其中的方法 </a:t>
            </a:r>
            <a:br>
              <a:rPr lang="zh-CN" altLang="en-US" sz="1400" dirty="0"/>
            </a:br>
            <a:r>
              <a:rPr lang="zh-CN" altLang="en-US" sz="1400" dirty="0"/>
              <a:t>  因为是继承，所以该类或方法最好不要声明成</a:t>
            </a:r>
            <a:r>
              <a:rPr lang="en-US" altLang="zh-CN" sz="1400" dirty="0"/>
              <a:t>final 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* </a:t>
            </a:r>
            <a:r>
              <a:rPr lang="en-US" altLang="zh-CN" sz="1400" dirty="0" err="1" smtClean="0"/>
              <a:t>cglib</a:t>
            </a:r>
            <a:r>
              <a:rPr lang="zh-CN" altLang="en-US" sz="1400" dirty="0"/>
              <a:t>用于</a:t>
            </a:r>
            <a:r>
              <a:rPr lang="en-US" altLang="zh-CN" sz="1400" dirty="0"/>
              <a:t>AOP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jdk</a:t>
            </a:r>
            <a:r>
              <a:rPr lang="zh-CN" altLang="en-US" sz="1400" dirty="0"/>
              <a:t>中的</a:t>
            </a:r>
            <a:r>
              <a:rPr lang="en-US" altLang="zh-CN" sz="1400" dirty="0"/>
              <a:t>proxy</a:t>
            </a:r>
            <a:r>
              <a:rPr lang="zh-CN" altLang="en-US" sz="1400" dirty="0"/>
              <a:t>必须基于接口，</a:t>
            </a:r>
            <a:r>
              <a:rPr lang="en-US" altLang="zh-CN" sz="1400" dirty="0" err="1"/>
              <a:t>cglib</a:t>
            </a:r>
            <a:r>
              <a:rPr lang="zh-CN" altLang="en-US" sz="1400" dirty="0"/>
              <a:t>却没有这个限制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sp>
        <p:nvSpPr>
          <p:cNvPr id="3" name="线形标注 2 2"/>
          <p:cNvSpPr/>
          <p:nvPr/>
        </p:nvSpPr>
        <p:spPr bwMode="auto">
          <a:xfrm>
            <a:off x="6732240" y="3920151"/>
            <a:ext cx="2088232" cy="6018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14"/>
              <a:gd name="adj6" fmla="val -5497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接口代理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jdk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对类代理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（备用）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3581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junit-4.9.jar			//</a:t>
            </a:r>
            <a:r>
              <a:rPr lang="zh-CN" altLang="en-US" sz="1400" dirty="0"/>
              <a:t>单元</a:t>
            </a:r>
            <a:r>
              <a:rPr lang="zh-CN" altLang="en-US" sz="1400" dirty="0" smtClean="0"/>
              <a:t>测试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commons-collections-3.1.jar	//</a:t>
            </a:r>
            <a:r>
              <a:rPr lang="zh-CN" altLang="en-US" sz="1400" dirty="0" smtClean="0"/>
              <a:t>增强的集合处理类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dom4j-1.6.1.jar		//xml</a:t>
            </a:r>
            <a:r>
              <a:rPr lang="zh-CN" altLang="en-US" sz="1400" dirty="0" smtClean="0"/>
              <a:t>解析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javassist-3.9.0.GA.jar		//</a:t>
            </a:r>
            <a:r>
              <a:rPr lang="zh-CN" altLang="en-US" sz="1400" dirty="0" smtClean="0"/>
              <a:t>动态代理解析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antlr-2.7.6.jar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asm-3.2.jar	</a:t>
            </a:r>
            <a:r>
              <a:rPr lang="en-US" altLang="zh-CN" sz="1400" dirty="0" smtClean="0"/>
              <a:t>	//</a:t>
            </a:r>
            <a:r>
              <a:rPr lang="zh-CN" altLang="en-US" sz="1400" dirty="0" smtClean="0"/>
              <a:t>不能用</a:t>
            </a:r>
            <a:r>
              <a:rPr lang="en-US" altLang="zh-CN" sz="1400" dirty="0" smtClean="0"/>
              <a:t>org.springframework.asm-3.1.0.RELEASE.jar</a:t>
            </a:r>
            <a:r>
              <a:rPr lang="zh-CN" altLang="en-US" sz="1400" dirty="0" smtClean="0"/>
              <a:t>等低版本，将报冲突</a:t>
            </a: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jta-1.1.jar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com.springsource.javax.servlet.jsp.jstl-1.1.2.jar</a:t>
            </a:r>
          </a:p>
          <a:p>
            <a:pPr>
              <a:buNone/>
            </a:pPr>
            <a:r>
              <a:rPr lang="en-US" altLang="zh-CN" sz="1400" dirty="0" smtClean="0"/>
              <a:t>com.springsource.org.aspectj.tools-1.6.6.RELEASE.jar</a:t>
            </a:r>
          </a:p>
          <a:p>
            <a:pPr>
              <a:buNone/>
            </a:pPr>
            <a:r>
              <a:rPr lang="en-US" altLang="zh-CN" sz="1400" dirty="0"/>
              <a:t>com.springsource.org.aspectj.weaver-1.6.8.RELEASE.jar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8771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6840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、包结构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cn.itcast.springmvc.domain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//</a:t>
            </a:r>
            <a:r>
              <a:rPr lang="zh-CN" altLang="en-US" sz="1400" dirty="0" smtClean="0"/>
              <a:t>实体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cn.itcast.springmvc.dao</a:t>
            </a:r>
            <a:r>
              <a:rPr lang="en-US" altLang="zh-CN" sz="1400" dirty="0" smtClean="0"/>
              <a:t>		//</a:t>
            </a:r>
            <a:r>
              <a:rPr lang="zh-CN" altLang="en-US" sz="1400" dirty="0" smtClean="0"/>
              <a:t>数据库访问层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和实现类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cn.itcast.springmvc.service</a:t>
            </a:r>
            <a:r>
              <a:rPr lang="en-US" altLang="zh-CN" sz="1400" dirty="0" smtClean="0"/>
              <a:t>		//</a:t>
            </a:r>
            <a:r>
              <a:rPr lang="zh-CN" altLang="en-US" sz="1400" dirty="0" smtClean="0"/>
              <a:t>业务接口和实现类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cn.itcast.springmvc.util</a:t>
            </a:r>
            <a:r>
              <a:rPr lang="en-US" altLang="zh-CN" sz="1400" dirty="0" smtClean="0"/>
              <a:t>			//</a:t>
            </a:r>
            <a:r>
              <a:rPr lang="zh-CN" altLang="en-US" sz="1400" dirty="0" smtClean="0"/>
              <a:t>工具类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err="1" smtClean="0"/>
              <a:t>cn.itcast.springmvc.web.controller</a:t>
            </a:r>
            <a:r>
              <a:rPr lang="en-US" altLang="zh-CN" sz="1400" dirty="0" smtClean="0"/>
              <a:t>		//</a:t>
            </a:r>
            <a:r>
              <a:rPr lang="zh-CN" altLang="en-US" sz="1400" dirty="0" smtClean="0"/>
              <a:t>控制层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t</a:t>
            </a:r>
            <a:r>
              <a:rPr lang="en-US" altLang="zh-CN" sz="1400" dirty="0" smtClean="0"/>
              <a:t>est			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测试类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024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828092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、创建映射文件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Person.hbm.xml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Person.java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/>
              <a:t>&lt;!DOCTYPE hibernate-mapping PUBLIC </a:t>
            </a:r>
          </a:p>
          <a:p>
            <a:pPr>
              <a:buNone/>
            </a:pPr>
            <a:r>
              <a:rPr lang="en-US" altLang="zh-CN" sz="1400" dirty="0"/>
              <a:t>    "-//Hibernate/Hibernate Mapping DTD 3.0//EN"</a:t>
            </a:r>
          </a:p>
          <a:p>
            <a:pPr>
              <a:buNone/>
            </a:pPr>
            <a:r>
              <a:rPr lang="en-US" altLang="zh-CN" sz="1400" dirty="0"/>
              <a:t>    "http://hibernate.sourceforge.net/hibernate-mapping-3.0.dtd"&gt;</a:t>
            </a:r>
          </a:p>
          <a:p>
            <a:pPr>
              <a:buNone/>
            </a:pPr>
            <a:r>
              <a:rPr lang="en-US" altLang="zh-CN" sz="1400" dirty="0"/>
              <a:t>&lt;hibernate-mapping package="</a:t>
            </a:r>
            <a:r>
              <a:rPr lang="en-US" altLang="zh-CN" sz="1400" dirty="0" err="1"/>
              <a:t>cn.itcast.springmvc.domain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&lt;class name="Person" table="persons</a:t>
            </a:r>
            <a:r>
              <a:rPr lang="en-US" altLang="zh-CN" sz="1400" dirty="0">
                <a:solidFill>
                  <a:srgbClr val="00B050"/>
                </a:solidFill>
              </a:rPr>
              <a:t>" lazy="true"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	&lt;id name="id" type="integer"&gt;</a:t>
            </a:r>
          </a:p>
          <a:p>
            <a:pPr>
              <a:buNone/>
            </a:pPr>
            <a:r>
              <a:rPr lang="en-US" altLang="zh-CN" sz="1400" dirty="0"/>
              <a:t>			&lt;generator class="</a:t>
            </a:r>
            <a:r>
              <a:rPr lang="en-US" altLang="zh-CN" sz="1400" dirty="0">
                <a:solidFill>
                  <a:srgbClr val="00B050"/>
                </a:solidFill>
              </a:rPr>
              <a:t>identity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	&lt;/id&gt;</a:t>
            </a:r>
          </a:p>
          <a:p>
            <a:pPr>
              <a:buNone/>
            </a:pPr>
            <a:r>
              <a:rPr lang="en-US" altLang="zh-CN" sz="1400" dirty="0"/>
              <a:t>		&lt;property name="name" type="string"/&gt;</a:t>
            </a:r>
          </a:p>
          <a:p>
            <a:pPr>
              <a:buNone/>
            </a:pPr>
            <a:r>
              <a:rPr lang="en-US" altLang="zh-CN" sz="1400" dirty="0"/>
              <a:t>		&lt;property name="age" type="integer"/&gt;</a:t>
            </a:r>
          </a:p>
          <a:p>
            <a:pPr>
              <a:buNone/>
            </a:pPr>
            <a:r>
              <a:rPr lang="en-US" altLang="zh-CN" sz="1400" dirty="0"/>
              <a:t>		&lt;property name="</a:t>
            </a:r>
            <a:r>
              <a:rPr lang="en-US" altLang="zh-CN" sz="1400" dirty="0" err="1"/>
              <a:t>photoPath</a:t>
            </a:r>
            <a:r>
              <a:rPr lang="en-US" altLang="zh-CN" sz="1400" dirty="0"/>
              <a:t>" column="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photo_path</a:t>
            </a:r>
            <a:r>
              <a:rPr lang="en-US" altLang="zh-CN" sz="1400" dirty="0"/>
              <a:t>"  type="string"/&gt;</a:t>
            </a:r>
          </a:p>
          <a:p>
            <a:pPr>
              <a:buNone/>
            </a:pPr>
            <a:r>
              <a:rPr lang="en-US" altLang="zh-CN" sz="1400" dirty="0"/>
              <a:t>	&lt;/class&gt;</a:t>
            </a:r>
          </a:p>
          <a:p>
            <a:pPr>
              <a:buNone/>
            </a:pPr>
            <a:r>
              <a:rPr lang="en-US" altLang="zh-CN" sz="1400" dirty="0"/>
              <a:t>&lt;/hibernate-mapping&gt; </a:t>
            </a:r>
          </a:p>
        </p:txBody>
      </p:sp>
      <p:sp>
        <p:nvSpPr>
          <p:cNvPr id="3" name="线形标注 2 2"/>
          <p:cNvSpPr/>
          <p:nvPr/>
        </p:nvSpPr>
        <p:spPr bwMode="auto">
          <a:xfrm>
            <a:off x="6588224" y="3060913"/>
            <a:ext cx="2244853" cy="8000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14"/>
              <a:gd name="adj6" fmla="val -5497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自增主键：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ncrement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并发会冲突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dentity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底层数据库提供支持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8979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接口和实现类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实现获取列表、保存、获取修改对象和新增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package </a:t>
            </a:r>
            <a:r>
              <a:rPr lang="en-US" altLang="zh-CN" sz="1400" dirty="0" err="1"/>
              <a:t>cn.itcast.springmvc.dao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java.util.List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cn.itcast.springmvc.domain.Person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interface </a:t>
            </a:r>
            <a:r>
              <a:rPr lang="en-US" altLang="zh-CN" sz="1400" dirty="0" err="1"/>
              <a:t>PersonDao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	public List&lt;Person&gt; find(String 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p);</a:t>
            </a:r>
          </a:p>
          <a:p>
            <a:pPr>
              <a:buNone/>
            </a:pPr>
            <a:r>
              <a:rPr lang="en-US" altLang="zh-CN" sz="1400" dirty="0"/>
              <a:t>	public Person get(Integer id);</a:t>
            </a:r>
          </a:p>
          <a:p>
            <a:pPr>
              <a:buNone/>
            </a:pPr>
            <a:r>
              <a:rPr lang="en-US" altLang="zh-CN" sz="1400" dirty="0"/>
              <a:t>	public void delete(Integer id);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004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439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接口和实现类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@Repository</a:t>
            </a:r>
            <a:r>
              <a:rPr lang="en-US" altLang="zh-CN" sz="1400" dirty="0" smtClean="0">
                <a:solidFill>
                  <a:srgbClr val="00B050"/>
                </a:solidFill>
              </a:rPr>
              <a:t>(“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personDao</a:t>
            </a:r>
            <a:r>
              <a:rPr lang="en-US" altLang="zh-CN" sz="1400" dirty="0">
                <a:solidFill>
                  <a:srgbClr val="00B050"/>
                </a:solidFill>
              </a:rPr>
              <a:t>")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PersonDaoImpl</a:t>
            </a:r>
            <a:r>
              <a:rPr lang="en-US" altLang="zh-CN" sz="1400" dirty="0"/>
              <a:t> implements </a:t>
            </a:r>
            <a:r>
              <a:rPr lang="en-US" altLang="zh-CN" sz="1400" dirty="0" err="1"/>
              <a:t>PersonDao</a:t>
            </a:r>
            <a:r>
              <a:rPr lang="en-US" altLang="zh-CN" sz="1400" dirty="0"/>
              <a:t> 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@Resource</a:t>
            </a:r>
          </a:p>
          <a:p>
            <a:pPr>
              <a:buNone/>
            </a:pPr>
            <a:r>
              <a:rPr lang="en-US" altLang="zh-CN" sz="1400" dirty="0"/>
              <a:t>	private </a:t>
            </a:r>
            <a:r>
              <a:rPr lang="en-US" altLang="zh-CN" sz="1400" dirty="0" err="1"/>
              <a:t>SessionFactory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sf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public List&lt;Person&gt; find(String 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 {</a:t>
            </a:r>
          </a:p>
          <a:p>
            <a:pPr>
              <a:buNone/>
            </a:pPr>
            <a:r>
              <a:rPr lang="en-US" altLang="zh-CN" sz="1400" dirty="0"/>
              <a:t>		Query q = </a:t>
            </a:r>
            <a:r>
              <a:rPr lang="en-US" altLang="zh-CN" sz="1400" dirty="0" err="1"/>
              <a:t>sf.getCurrentSession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createQuery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	return </a:t>
            </a:r>
            <a:r>
              <a:rPr lang="en-US" altLang="zh-CN" sz="1400" dirty="0" err="1"/>
              <a:t>q.list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p)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sf.getCurrentSession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(p);		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6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297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接口和实现类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//</a:t>
            </a:r>
            <a:r>
              <a:rPr lang="zh-CN" altLang="en-US" sz="1400" dirty="0"/>
              <a:t>获得对应的</a:t>
            </a:r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public Person </a:t>
            </a:r>
            <a:r>
              <a:rPr lang="en-US" altLang="zh-CN" sz="1400" dirty="0">
                <a:solidFill>
                  <a:srgbClr val="00B050"/>
                </a:solidFill>
              </a:rPr>
              <a:t>get</a:t>
            </a:r>
            <a:r>
              <a:rPr lang="en-US" altLang="zh-CN" sz="1400" dirty="0"/>
              <a:t>(Integer id) {</a:t>
            </a:r>
          </a:p>
          <a:p>
            <a:pPr>
              <a:buNone/>
            </a:pPr>
            <a:r>
              <a:rPr lang="en-US" altLang="zh-CN" sz="1400" dirty="0"/>
              <a:t>		return (Person) </a:t>
            </a:r>
            <a:r>
              <a:rPr lang="en-US" altLang="zh-CN" sz="1400" dirty="0" err="1"/>
              <a:t>sf.getCurrentSession</a:t>
            </a:r>
            <a:r>
              <a:rPr lang="en-US" altLang="zh-CN" sz="1400" dirty="0"/>
              <a:t>().get(</a:t>
            </a:r>
            <a:r>
              <a:rPr lang="en-US" altLang="zh-CN" sz="1400" dirty="0" err="1"/>
              <a:t>Person.class,id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删除</a:t>
            </a:r>
          </a:p>
          <a:p>
            <a:pPr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public void </a:t>
            </a:r>
            <a:r>
              <a:rPr lang="en-US" altLang="zh-CN" sz="1400" dirty="0">
                <a:solidFill>
                  <a:srgbClr val="00B050"/>
                </a:solidFill>
              </a:rPr>
              <a:t>delete</a:t>
            </a:r>
            <a:r>
              <a:rPr lang="en-US" altLang="zh-CN" sz="1400" dirty="0"/>
              <a:t>(Integer id) 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sf.getCurrentSession</a:t>
            </a:r>
            <a:r>
              <a:rPr lang="en-US" altLang="zh-CN" sz="1400" dirty="0"/>
              <a:t>().delete(</a:t>
            </a:r>
            <a:r>
              <a:rPr lang="en-US" altLang="zh-CN" sz="1400" dirty="0" err="1"/>
              <a:t>this.get</a:t>
            </a:r>
            <a:r>
              <a:rPr lang="en-US" altLang="zh-CN" sz="1400" dirty="0"/>
              <a:t>(id));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50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接口和实现类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public interface </a:t>
            </a:r>
            <a:r>
              <a:rPr lang="en-US" altLang="zh-CN" sz="1400" dirty="0" err="1"/>
              <a:t>PersonService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public </a:t>
            </a:r>
            <a:r>
              <a:rPr lang="en-US" altLang="zh-CN" sz="1400" dirty="0"/>
              <a:t>List&lt;Person&gt; find(String </a:t>
            </a:r>
            <a:r>
              <a:rPr lang="en-US" altLang="zh-CN" sz="1400" dirty="0" err="1"/>
              <a:t>hql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public void </a:t>
            </a:r>
            <a:r>
              <a:rPr lang="en-US" altLang="zh-CN" sz="1400" dirty="0" err="1"/>
              <a:t>saveOrUpdate</a:t>
            </a:r>
            <a:r>
              <a:rPr lang="en-US" altLang="zh-CN" sz="1400" dirty="0"/>
              <a:t>(Person p);</a:t>
            </a:r>
          </a:p>
          <a:p>
            <a:pPr>
              <a:buNone/>
            </a:pPr>
            <a:r>
              <a:rPr lang="en-US" altLang="zh-CN" sz="1400" dirty="0"/>
              <a:t>	public Person get(Integer id);</a:t>
            </a:r>
          </a:p>
          <a:p>
            <a:pPr>
              <a:buNone/>
            </a:pPr>
            <a:r>
              <a:rPr lang="en-US" altLang="zh-CN" sz="1400" dirty="0"/>
              <a:t>	public void delete(Integer id</a:t>
            </a:r>
            <a:r>
              <a:rPr lang="en-US" altLang="zh-CN" sz="1400" dirty="0" smtClean="0"/>
              <a:t>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4" name="线形标注 2 3"/>
          <p:cNvSpPr/>
          <p:nvPr/>
        </p:nvSpPr>
        <p:spPr bwMode="auto">
          <a:xfrm>
            <a:off x="4860032" y="4457604"/>
            <a:ext cx="3384376" cy="5400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625"/>
              <a:gd name="adj6" fmla="val -3255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没有特定业务时，方法和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dao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的接口一样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3111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40153</TotalTime>
  <Words>4749</Words>
  <Application>Microsoft Office PowerPoint</Application>
  <PresentationFormat>全屏显示(4:3)</PresentationFormat>
  <Paragraphs>1697</Paragraphs>
  <Slides>111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2" baseType="lpstr">
      <vt:lpstr>1_Studio</vt:lpstr>
      <vt:lpstr>Spring MVC v3.2.2</vt:lpstr>
      <vt:lpstr>SpringMVC 课程安排</vt:lpstr>
      <vt:lpstr>Spring-framework</vt:lpstr>
      <vt:lpstr>Spring MVC框架</vt:lpstr>
      <vt:lpstr>Spring MVC框架</vt:lpstr>
      <vt:lpstr>Spring-framework v3.2.2</vt:lpstr>
      <vt:lpstr>SpringMVC</vt:lpstr>
      <vt:lpstr>体验 SpringMVC</vt:lpstr>
      <vt:lpstr>体验 SpringMVC</vt:lpstr>
      <vt:lpstr>体验 SpringMVC</vt:lpstr>
      <vt:lpstr>体验 SpringMVC</vt:lpstr>
      <vt:lpstr>体验 SpringMVC</vt:lpstr>
      <vt:lpstr>体验 SpringMVC</vt:lpstr>
      <vt:lpstr>体验 SpringMVC</vt:lpstr>
      <vt:lpstr>体验 SpringMVC</vt:lpstr>
      <vt:lpstr>体验 SpringMVC</vt:lpstr>
      <vt:lpstr>Spring MVC</vt:lpstr>
      <vt:lpstr>体验 SpringMVC</vt:lpstr>
      <vt:lpstr>常用的处理器映射</vt:lpstr>
      <vt:lpstr>常用的处理器映射</vt:lpstr>
      <vt:lpstr>常用的处理器映射</vt:lpstr>
      <vt:lpstr>常用的处理器映射</vt:lpstr>
      <vt:lpstr>常用的处理器映射</vt:lpstr>
      <vt:lpstr>常用的处理器映射</vt:lpstr>
      <vt:lpstr>SpringMVC</vt:lpstr>
      <vt:lpstr>1、CommandController命令控制器</vt:lpstr>
      <vt:lpstr>1、CommandController命令控制器</vt:lpstr>
      <vt:lpstr>1、CommandController命令控制器</vt:lpstr>
      <vt:lpstr>1、CommandController命令控制器</vt:lpstr>
      <vt:lpstr>2、SimpleFormController简单表单控制器</vt:lpstr>
      <vt:lpstr>2、SimpleFormController简单表单控制器</vt:lpstr>
      <vt:lpstr>2、SimpleFormController简单表单控制器</vt:lpstr>
      <vt:lpstr>2、SimpleFormController简单表单控制器</vt:lpstr>
      <vt:lpstr>3、WizardFormController向导控制器</vt:lpstr>
      <vt:lpstr>3、WizardFormController向导控制器</vt:lpstr>
      <vt:lpstr>3、WizardFormController向导控制器</vt:lpstr>
      <vt:lpstr>3、WizardFormController向导控制器</vt:lpstr>
      <vt:lpstr>3、WizardFormController向导控制器</vt:lpstr>
      <vt:lpstr>3、WizardFormController向导控制器</vt:lpstr>
      <vt:lpstr>3、WizardFormController向导控制器</vt:lpstr>
      <vt:lpstr>3、WizardFormController向导控制器</vt:lpstr>
      <vt:lpstr>SpringMVC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</vt:lpstr>
      <vt:lpstr>SpringMVC 拆分配置文件</vt:lpstr>
      <vt:lpstr>SpringMVC 拆分配置文件</vt:lpstr>
      <vt:lpstr>SpringMVC Controller</vt:lpstr>
      <vt:lpstr>SpringMVC Controller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 注解方式开发</vt:lpstr>
      <vt:lpstr>SpringMVC</vt:lpstr>
      <vt:lpstr>springMVC 和 hibernate整合</vt:lpstr>
      <vt:lpstr>springMVC 和 hibernate整合</vt:lpstr>
      <vt:lpstr>springMVC 和 hibernate整合</vt:lpstr>
      <vt:lpstr>体验 SpringMVC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 和 hibernate整合</vt:lpstr>
      <vt:lpstr>SpringMVC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creator>于洋</dc:creator>
  <cp:lastModifiedBy>nutony</cp:lastModifiedBy>
  <cp:revision>1737</cp:revision>
  <cp:lastPrinted>1601-01-01T00:00:00Z</cp:lastPrinted>
  <dcterms:created xsi:type="dcterms:W3CDTF">2003-04-14T14:59:42Z</dcterms:created>
  <dcterms:modified xsi:type="dcterms:W3CDTF">2013-07-29T00:01:55Z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