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6" r:id="rId4"/>
    <p:sldId id="257" r:id="rId5"/>
    <p:sldId id="258" r:id="rId6"/>
    <p:sldId id="357" r:id="rId7"/>
    <p:sldId id="358" r:id="rId8"/>
    <p:sldId id="359" r:id="rId9"/>
    <p:sldId id="360" r:id="rId10"/>
    <p:sldId id="375" r:id="rId11"/>
    <p:sldId id="374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1" r:id="rId21"/>
    <p:sldId id="379" r:id="rId22"/>
    <p:sldId id="380" r:id="rId23"/>
    <p:sldId id="387" r:id="rId24"/>
    <p:sldId id="395" r:id="rId25"/>
    <p:sldId id="396" r:id="rId26"/>
    <p:sldId id="397" r:id="rId27"/>
    <p:sldId id="382" r:id="rId28"/>
    <p:sldId id="383" r:id="rId29"/>
    <p:sldId id="384" r:id="rId30"/>
    <p:sldId id="385" r:id="rId31"/>
    <p:sldId id="340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625" y="2128044"/>
            <a:ext cx="7524750" cy="1373188"/>
          </a:xfrm>
          <a:blipFill dpi="0" rotWithShape="1">
            <a:blip r:embed="rId3">
              <a:alphaModFix amt="55000"/>
            </a:blip>
            <a:srcRect/>
            <a:stretch>
              <a:fillRect b="-1000"/>
            </a:stretch>
          </a:blipFill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3625" y="3602038"/>
            <a:ext cx="7524750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840259"/>
            <a:ext cx="10516800" cy="53788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15"/>
            <a:ext cx="10515600" cy="4957763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0000"/>
              <a:buFont typeface="Wingdings 2" panose="05020102010507070707" pitchFamily="18" charset="2"/>
              <a:buChar char="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371384"/>
            <a:ext cx="12192000" cy="6588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383"/>
            <a:ext cx="10515600" cy="65886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DOCUME~1\ADMINI~1\APPLIC~1\360se6\USERDA~1\Temp\120859~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6"/>
          <p:cNvSpPr/>
          <p:nvPr/>
        </p:nvSpPr>
        <p:spPr>
          <a:xfrm>
            <a:off x="1" y="2"/>
            <a:ext cx="12193588" cy="68579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2" name="MH_Title"/>
          <p:cNvSpPr>
            <a:spLocks noChangeArrowheads="1"/>
          </p:cNvSpPr>
          <p:nvPr/>
        </p:nvSpPr>
        <p:spPr bwMode="auto">
          <a:xfrm>
            <a:off x="3835400" y="2882900"/>
            <a:ext cx="4521200" cy="6116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cmpd="sng">
            <a:solidFill>
              <a:srgbClr val="FFFFFF">
                <a:alpha val="48000"/>
              </a:srgbClr>
            </a:solidFill>
            <a:round/>
          </a:ln>
        </p:spPr>
        <p:txBody>
          <a:bodyPr lIns="25200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/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3" name="MH_Others_3"/>
          <p:cNvSpPr>
            <a:spLocks noChangeArrowheads="1"/>
          </p:cNvSpPr>
          <p:nvPr/>
        </p:nvSpPr>
        <p:spPr bwMode="auto">
          <a:xfrm>
            <a:off x="3835400" y="3027765"/>
            <a:ext cx="316556" cy="318344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  <a:round/>
          </a:ln>
        </p:spPr>
        <p:txBody>
          <a:bodyPr bIns="180000"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60000"/>
              <a:buFont typeface="Wingdings" panose="05000000000000000000" pitchFamily="2" charset="2"/>
              <a:buChar char="m"/>
              <a:defRPr sz="2000">
                <a:solidFill>
                  <a:srgbClr val="AC411D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F2C37D"/>
              </a:buClr>
              <a:buFont typeface="幼圆" panose="02010509060101010101" pitchFamily="49" charset="-122"/>
              <a:buChar char=" "/>
              <a:defRPr sz="16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7200" b="1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5399" y="2882899"/>
            <a:ext cx="4572000" cy="611652"/>
          </a:xfrm>
        </p:spPr>
        <p:txBody>
          <a:bodyPr lIns="252000" tIns="0" rIns="0" bIns="0"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7257"/>
            <a:ext cx="5181600" cy="49058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7257"/>
            <a:ext cx="5181600" cy="49058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371384"/>
            <a:ext cx="12192000" cy="6588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194"/>
            <a:ext cx="10515600" cy="6540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059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24503"/>
            <a:ext cx="5157787" cy="431663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059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24503"/>
            <a:ext cx="5183188" cy="43166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371384"/>
            <a:ext cx="12192000" cy="6588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65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F4A8-A876-4BF2-99FE-03393CC91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F812-4557-44D8-A6A1-708205B06636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" y="0"/>
            <a:ext cx="12193588" cy="6858000"/>
            <a:chOff x="0" y="0"/>
            <a:chExt cx="9145191" cy="6858000"/>
          </a:xfrm>
        </p:grpSpPr>
        <p:pic>
          <p:nvPicPr>
            <p:cNvPr id="7" name="Picture 4" descr="c:\DOCUME~1\ADMINI~1\APPLIC~1\360se6\USERDA~1\Temp\120859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1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6"/>
            <p:cNvSpPr/>
            <p:nvPr/>
          </p:nvSpPr>
          <p:spPr>
            <a:xfrm>
              <a:off x="0" y="1"/>
              <a:ext cx="9145191" cy="6857999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98421" y="2999581"/>
            <a:ext cx="4825093" cy="833438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10" name="空心弧 2"/>
          <p:cNvSpPr/>
          <p:nvPr/>
        </p:nvSpPr>
        <p:spPr bwMode="auto">
          <a:xfrm rot="7086271">
            <a:off x="7102602" y="2555785"/>
            <a:ext cx="1746430" cy="1746430"/>
          </a:xfrm>
          <a:custGeom>
            <a:avLst/>
            <a:gdLst>
              <a:gd name="T0" fmla="*/ 719254 w 1482725"/>
              <a:gd name="T1" fmla="*/ 1482395 h 1482725"/>
              <a:gd name="T2" fmla="*/ 18905 w 1482725"/>
              <a:gd name="T3" fmla="*/ 907716 h 1482725"/>
              <a:gd name="T4" fmla="*/ 397400 w 1482725"/>
              <a:gd name="T5" fmla="*/ 84620 h 1482725"/>
              <a:gd name="T6" fmla="*/ 1289534 w 1482725"/>
              <a:gd name="T7" fmla="*/ 242235 h 1482725"/>
              <a:gd name="T8" fmla="*/ 1363085 w 1482725"/>
              <a:gd name="T9" fmla="*/ 1145194 h 1482725"/>
              <a:gd name="T10" fmla="*/ 1349991 w 1482725"/>
              <a:gd name="T11" fmla="*/ 1136690 h 1482725"/>
              <a:gd name="T12" fmla="*/ 1277989 w 1482725"/>
              <a:gd name="T13" fmla="*/ 252748 h 1482725"/>
              <a:gd name="T14" fmla="*/ 404645 w 1482725"/>
              <a:gd name="T15" fmla="*/ 98453 h 1482725"/>
              <a:gd name="T16" fmla="*/ 34121 w 1482725"/>
              <a:gd name="T17" fmla="*/ 904213 h 1482725"/>
              <a:gd name="T18" fmla="*/ 719720 w 1482725"/>
              <a:gd name="T19" fmla="*/ 1466788 h 1482725"/>
              <a:gd name="T20" fmla="*/ 719254 w 1482725"/>
              <a:gd name="T21" fmla="*/ 1482395 h 1482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accent1"/>
          </a:solidFill>
          <a:ln w="3175" cap="flat" cmpd="sng">
            <a:solidFill>
              <a:schemeClr val="accent1"/>
            </a:solidFill>
            <a:round/>
          </a:ln>
        </p:spPr>
        <p:txBody>
          <a:bodyPr anchor="ctr"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" y="0"/>
            <a:ext cx="12193588" cy="6858000"/>
            <a:chOff x="0" y="0"/>
            <a:chExt cx="9145191" cy="6858000"/>
          </a:xfrm>
        </p:grpSpPr>
        <p:pic>
          <p:nvPicPr>
            <p:cNvPr id="6" name="Picture 4" descr="c:\DOCUME~1\ADMINI~1\APPLIC~1\360se6\USERDA~1\Temp\120859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1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0" y="1"/>
              <a:ext cx="9145191" cy="6857999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0"/>
            <a:ext cx="12193588" cy="6858000"/>
            <a:chOff x="0" y="0"/>
            <a:chExt cx="9145191" cy="6858000"/>
          </a:xfrm>
        </p:grpSpPr>
        <p:pic>
          <p:nvPicPr>
            <p:cNvPr id="9" name="Picture 4" descr="c:\DOCUME~1\ADMINI~1\APPLIC~1\360se6\USERDA~1\Temp\120859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1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6"/>
            <p:cNvSpPr/>
            <p:nvPr/>
          </p:nvSpPr>
          <p:spPr>
            <a:xfrm>
              <a:off x="0" y="1"/>
              <a:ext cx="9145191" cy="6857999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815009"/>
            <a:ext cx="3704049" cy="3160643"/>
          </a:xfrm>
          <a:solidFill>
            <a:srgbClr val="E37621">
              <a:alpha val="65000"/>
            </a:srgbClr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2249" y="272498"/>
            <a:ext cx="7126290" cy="406096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465635"/>
            <a:ext cx="10830338" cy="175419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" y="0"/>
            <a:ext cx="12193588" cy="6858000"/>
            <a:chOff x="0" y="0"/>
            <a:chExt cx="9145191" cy="6858000"/>
          </a:xfrm>
        </p:grpSpPr>
        <p:pic>
          <p:nvPicPr>
            <p:cNvPr id="8" name="Picture 4" descr="c:\DOCUME~1\ADMINI~1\APPLIC~1\360se6\USERDA~1\Temp\120859~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1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6"/>
            <p:cNvSpPr/>
            <p:nvPr/>
          </p:nvSpPr>
          <p:spPr>
            <a:xfrm>
              <a:off x="0" y="1"/>
              <a:ext cx="9145191" cy="6857999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98156" y="365125"/>
            <a:ext cx="1255643" cy="5811838"/>
          </a:xfrm>
        </p:spPr>
        <p:txBody>
          <a:bodyPr vert="eaVert" anchor="b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0093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/>
          <p:nvPr/>
        </p:nvSpPr>
        <p:spPr>
          <a:xfrm>
            <a:off x="0" y="714375"/>
            <a:ext cx="12191999" cy="584835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857250"/>
            <a:ext cx="10515600" cy="833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0000"/>
        <a:buFont typeface="Wingdings 2" panose="05020102010507070707" pitchFamily="18" charset="2"/>
        <a:buChar char="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9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sz="4400">
                <a:sym typeface="+mn-ea"/>
              </a:rPr>
              <a:t>sonlint插件安装</a:t>
            </a:r>
            <a:r>
              <a:rPr lang="zh-CN" sz="4400">
                <a:sym typeface="+mn-ea"/>
              </a:rPr>
              <a:t>使用及分析</a:t>
            </a:r>
            <a:endParaRPr lang="zh-CN" sz="44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2019-03-13</a:t>
            </a:r>
            <a:endParaRPr lang="en-US" altLang="zh-CN"/>
          </a:p>
          <a:p>
            <a:r>
              <a:rPr lang="zh-CN" altLang="en-US"/>
              <a:t>恵宛露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三、安装插件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离线安装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/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  </a:t>
            </a: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1、同样打开IDEA，选择“File”下的“Settings”；</a:t>
            </a:r>
            <a:endParaRPr lang="zh-CN" altLang="en-US" sz="2000" b="1">
              <a:sym typeface="+mn-ea"/>
            </a:endParaRPr>
          </a:p>
          <a:p>
            <a:pPr marL="0" indent="0">
              <a:buNone/>
            </a:pPr>
            <a:endParaRPr lang="zh-CN" altLang="en-US" sz="2000" b="1"/>
          </a:p>
          <a:p>
            <a:pPr marL="0" indent="0" algn="ctr">
              <a:buNone/>
            </a:pPr>
            <a:endParaRPr lang="zh-CN" altLang="en-US" sz="20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69310" y="1825625"/>
            <a:ext cx="7933690" cy="3735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三、安装插件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离线安装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/>
          <a:p>
            <a:pPr marL="0" indent="0">
              <a:buNone/>
            </a:pPr>
            <a:r>
              <a:rPr lang="zh-CN" altLang="en-US" sz="2000" b="1">
                <a:sym typeface="+mn-ea"/>
              </a:rPr>
              <a:t> </a:t>
            </a:r>
            <a:endParaRPr lang="zh-CN" altLang="en-US" sz="2000" b="1">
              <a:sym typeface="+mn-ea"/>
            </a:endParaRPr>
          </a:p>
          <a:p>
            <a:pPr marL="0" indent="0">
              <a:buNone/>
            </a:pPr>
            <a:endParaRPr lang="zh-CN" altLang="en-US" sz="2000" b="1">
              <a:sym typeface="+mn-ea"/>
            </a:endParaRPr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2、选择“Settings”上的“Plugins”，并选择“Install plugin from disk”；</a:t>
            </a:r>
            <a:endParaRPr lang="zh-CN" altLang="en-US" sz="2000" b="1">
              <a:sym typeface="+mn-ea"/>
            </a:endParaRPr>
          </a:p>
          <a:p>
            <a:pPr marL="0" indent="0">
              <a:buNone/>
            </a:pPr>
            <a:endParaRPr lang="zh-CN" altLang="en-US" sz="2000" b="1"/>
          </a:p>
          <a:p>
            <a:pPr marL="0" indent="0" algn="ctr">
              <a:buNone/>
            </a:pPr>
            <a:endParaRPr lang="zh-CN" altLang="en-US" sz="2000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37890" y="1825625"/>
            <a:ext cx="685101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三、安装插件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离线安装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/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3、将下载好的插件安装包放到IntelliJ IDEA安装程序的plugins文件夹中。注意文件层次； </a:t>
            </a: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endParaRPr lang="zh-CN" altLang="en-US" sz="2000" b="1">
              <a:sym typeface="+mn-ea"/>
            </a:endParaRPr>
          </a:p>
          <a:p>
            <a:pPr marL="0" indent="0">
              <a:buNone/>
            </a:pPr>
            <a:endParaRPr lang="zh-CN" altLang="en-US" sz="2000" b="1"/>
          </a:p>
          <a:p>
            <a:pPr marL="0" indent="0" algn="ctr">
              <a:buNone/>
            </a:pPr>
            <a:endParaRPr lang="zh-CN" altLang="en-US" sz="2000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95345" y="1825625"/>
            <a:ext cx="7958455" cy="3695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三、安装插件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离线安装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43505" cy="4351655"/>
          </a:xfrm>
        </p:spPr>
        <p:txBody>
          <a:bodyPr/>
          <a:p>
            <a:pPr marL="0" indent="0" algn="l">
              <a:buNone/>
            </a:pP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4、找到上一步中文件复制的位置，定位到IntelliJ IDEA安装程序的plugins&gt;SonarLint&gt;lib&gt;sonarlint-intellij-3.0.0.2041.jar 点击“OK”完成； </a:t>
            </a:r>
            <a:endParaRPr lang="zh-CN" altLang="en-US" sz="2000" b="1">
              <a:sym typeface="+mn-ea"/>
            </a:endParaRPr>
          </a:p>
          <a:p>
            <a:pPr marL="0" indent="0" algn="ctr">
              <a:buNone/>
            </a:pPr>
            <a:endParaRPr lang="zh-CN" altLang="en-US" sz="20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01055" y="1825625"/>
            <a:ext cx="269875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四、配置项目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自动扫描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/>
          <a:p>
            <a:pPr marL="0" indent="0" algn="ctr">
              <a:buNone/>
            </a:pPr>
            <a:r>
              <a:rPr lang="zh-CN" altLang="en-US" sz="2000"/>
              <a:t> </a:t>
            </a:r>
            <a:endParaRPr lang="zh-CN" altLang="en-US" sz="2000"/>
          </a:p>
          <a:p>
            <a:pPr marL="0" indent="0" algn="ctr">
              <a:buNone/>
            </a:pPr>
            <a:endParaRPr lang="zh-CN" altLang="en-US" sz="2000"/>
          </a:p>
          <a:p>
            <a:pPr marL="0" indent="0" algn="ctr">
              <a:buNone/>
            </a:pPr>
            <a:r>
              <a:rPr lang="zh-CN" altLang="en-US" sz="2000"/>
              <a:t>1、依次点击File--&gt;Settings--&gt;Other Settings--&gt;SonarLint General Settings，并进行如下操作：</a:t>
            </a:r>
            <a:endParaRPr lang="zh-CN" altLang="en-US" sz="2000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23005" y="1825625"/>
            <a:ext cx="691007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四、配置项目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zh-CN" altLang="en-US" sz="2000"/>
              <a:t>    2、配置sonarQube Server：        在弹出框中选中sonarqube填写如下信息：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            Configuration Name：自己命名即可。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Server URL：http://172.16.3.132:9000</a:t>
            </a:r>
            <a:endParaRPr lang="zh-CN" altLang="en-US" sz="2000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89275" y="1825625"/>
            <a:ext cx="8264525" cy="37477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四、配置项目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>
            <a:normAutofit/>
          </a:bodyPr>
          <a:p>
            <a:pPr marL="0" indent="0" algn="ctr">
              <a:buNone/>
            </a:pPr>
            <a:endParaRPr lang="zh-CN" altLang="en-US" sz="2000"/>
          </a:p>
          <a:p>
            <a:pPr marL="0" indent="0" algn="ctr">
              <a:buNone/>
            </a:pPr>
            <a:endParaRPr lang="zh-CN" altLang="en-US" sz="2000"/>
          </a:p>
          <a:p>
            <a:pPr marL="0" indent="0" algn="ctr">
              <a:buNone/>
            </a:pPr>
            <a:r>
              <a:rPr lang="zh-CN" altLang="en-US" sz="2000"/>
              <a:t>3、在“Authentication type”中选择“Login/Password”，Login和Password中都输入admin。点击“NEXT”</a:t>
            </a:r>
            <a:endParaRPr lang="zh-CN" altLang="en-US" sz="2000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88640" y="1691005"/>
            <a:ext cx="5904865" cy="26981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25" y="3395345"/>
            <a:ext cx="6264275" cy="2781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四、配置项目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>
            <a:normAutofit fontScale="90000" lnSpcReduction="10000"/>
          </a:bodyPr>
          <a:p>
            <a:pPr marL="0" indent="0" algn="l">
              <a:buNone/>
            </a:pPr>
            <a:r>
              <a:rPr lang="zh-CN" altLang="en-US" sz="2000"/>
              <a:t>  4、 设置SonarLint项目：点击“SonarLint Project Settings”,勾选“Enable binding to remote SonarQube server”启用并选择“Bind to server”，选择刚添加的sonarqube server。点击“OK”，关闭窗口即可。</a:t>
            </a:r>
            <a:endParaRPr lang="zh-CN" altLang="en-US" sz="20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99840" y="1825625"/>
            <a:ext cx="681545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四、配置项目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zh-CN" altLang="en-US" sz="2000"/>
              <a:t>5、更新规则：在使用过程中，代码的检查规则不是一成不变的，如果需要修改规则。依次点击SonarLint General Settings—&gt;Update binding更新绑定。然后在检查代码。</a:t>
            </a:r>
            <a:endParaRPr lang="zh-CN" altLang="en-US" sz="2000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95700" y="1825625"/>
            <a:ext cx="686181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四、配置项目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手动</a:t>
            </a:r>
            <a:r>
              <a:rPr lang="zh-CN" altLang="en-US">
                <a:sym typeface="+mn-ea"/>
              </a:rPr>
              <a:t>扫描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>
            <a:normAutofit/>
          </a:bodyPr>
          <a:p>
            <a:pPr marL="0" indent="0" algn="ctr">
              <a:buNone/>
            </a:pPr>
            <a:endParaRPr lang="zh-CN" altLang="en-US" sz="2000"/>
          </a:p>
          <a:p>
            <a:pPr marL="0" indent="0" algn="ctr">
              <a:buNone/>
            </a:pPr>
            <a:endParaRPr lang="zh-CN" altLang="en-US" sz="2000"/>
          </a:p>
          <a:p>
            <a:pPr marL="0" indent="0" algn="ctr">
              <a:buNone/>
            </a:pPr>
            <a:r>
              <a:rPr lang="zh-CN" altLang="en-US" sz="2000"/>
              <a:t>点击</a:t>
            </a:r>
            <a:r>
              <a:rPr lang="en-US" altLang="zh-CN" sz="2000"/>
              <a:t>analyze-analyze all with sonarlint-</a:t>
            </a:r>
            <a:r>
              <a:rPr lang="zh-CN" altLang="en-US" sz="2000"/>
              <a:t>出现扫描结果（如下图）</a:t>
            </a:r>
            <a:endParaRPr lang="zh-CN" altLang="en-US" sz="2000"/>
          </a:p>
          <a:p>
            <a:pPr marL="0" indent="0" algn="ctr">
              <a:buNone/>
            </a:pPr>
            <a:endParaRPr lang="zh-CN" altLang="en-US" sz="20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74365" y="1825625"/>
            <a:ext cx="7847965" cy="3060700"/>
          </a:xfrm>
          <a:prstGeom prst="rect">
            <a:avLst/>
          </a:prstGeom>
        </p:spPr>
      </p:pic>
      <p:pic>
        <p:nvPicPr>
          <p:cNvPr id="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65" y="5020945"/>
            <a:ext cx="7848600" cy="14122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分享目录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993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一、</a:t>
            </a:r>
            <a:r>
              <a:rPr>
                <a:sym typeface="+mn-ea"/>
              </a:rPr>
              <a:t>目标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二、前提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三、安装插件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在线安装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离线安装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四、配置项目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配置服务器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选择项目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自动扫描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手动扫描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五、检测分析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六、常见问题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五、检测分析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>
            <a:normAutofit fontScale="90000"/>
          </a:bodyPr>
          <a:p>
            <a:pPr marL="0" indent="0" algn="ctr">
              <a:buNone/>
            </a:pPr>
            <a:endParaRPr lang="en-US" altLang="zh-CN" sz="2000"/>
          </a:p>
          <a:p>
            <a:pPr marL="0" indent="0" algn="ctr">
              <a:buNone/>
            </a:pPr>
            <a:r>
              <a:rPr lang="en-US" altLang="zh-CN" sz="2000"/>
              <a:t>检测完毕后，会在SonarLint Tool View中显示出检测的问题，以类名称进行分类。分为阻断、严重、主要、提示和次要，问题严重性依次降低。点击rule，在右侧会出现对应的Rule，可参照进行修改</a:t>
            </a:r>
            <a:endParaRPr lang="en-US" altLang="zh-CN" sz="2000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53715" y="1870710"/>
            <a:ext cx="8300085" cy="4260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五、检测分析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>
            <a:normAutofit/>
          </a:bodyPr>
          <a:p>
            <a:pPr marL="0" indent="0" algn="ctr">
              <a:buNone/>
            </a:pPr>
            <a:endParaRPr lang="en-US" altLang="zh-CN" sz="2000"/>
          </a:p>
          <a:p>
            <a:pPr marL="0" indent="0" algn="ctr">
              <a:buNone/>
            </a:pPr>
            <a:endParaRPr lang="en-US" altLang="zh-CN" sz="2000"/>
          </a:p>
          <a:p>
            <a:pPr marL="0" indent="0" algn="ctr">
              <a:buNone/>
            </a:pPr>
            <a:r>
              <a:rPr lang="zh-CN" altLang="en-US" sz="2000"/>
              <a:t>资源需要被关闭；不符合代码示例；兼容解决方案；例外情况</a:t>
            </a:r>
            <a:endParaRPr lang="zh-CN" altLang="en-US" sz="2000"/>
          </a:p>
          <a:p>
            <a:pPr marL="0" indent="0" algn="ctr">
              <a:buNone/>
            </a:pPr>
            <a:endParaRPr lang="zh-CN" altLang="en-US" sz="20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47670" y="1825625"/>
            <a:ext cx="3586480" cy="4351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1825625"/>
            <a:ext cx="3470910" cy="4351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五、检测分析</a:t>
            </a:r>
            <a:r>
              <a:rPr lang="en-US" altLang="zh-CN">
                <a:sym typeface="+mn-ea"/>
              </a:rPr>
              <a:t>-</a:t>
            </a:r>
            <a:r>
              <a:rPr lang="zh-CN" altLang="en-US"/>
              <a:t>检查类型及要求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Sonar按严重性可分为以下几种：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阻断 Blocker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风险:即系统无法执行、崩溃或严重资源不足、应用模块无法启动或异常退出、无法测试、造成系统不稳定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严重花屏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内存泄漏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用户数据丢失或破坏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系统崩溃/死机/冻结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模块无法启动或异常退出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严重的数值计算错误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功能设计与需求严重不符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其它导致无法测试的错误, 如服务器500错误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五、检测分析</a:t>
            </a:r>
            <a:r>
              <a:rPr lang="en-US" altLang="zh-CN">
                <a:sym typeface="+mn-ea"/>
              </a:rPr>
              <a:t>-</a:t>
            </a:r>
            <a:r>
              <a:rPr lang="zh-CN" altLang="en-US"/>
              <a:t>检查类型及要求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严重 Critical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风险: </a:t>
            </a:r>
            <a:r>
              <a:rPr lang="zh-CN" altLang="en-US">
                <a:sym typeface="+mn-ea"/>
              </a:rPr>
              <a:t>即影响系统功能或操作，主要功能存在严重缺陷，但不会影响到系统稳定性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功能未实现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功能错误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系统刷新错误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数据通讯错误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轻微的数值计算错误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影响功能及界面的错误字或拼写错误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安全性问题</a:t>
            </a:r>
            <a:endParaRPr lang="zh-CN" altLang="en-US">
              <a:sym typeface="+mn-ea"/>
            </a:endParaRPr>
          </a:p>
          <a:p>
            <a:pPr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五、检测分析</a:t>
            </a:r>
            <a:r>
              <a:rPr lang="en-US" altLang="zh-CN">
                <a:sym typeface="+mn-ea"/>
              </a:rPr>
              <a:t>-</a:t>
            </a:r>
            <a:r>
              <a:rPr lang="zh-CN" altLang="en-US"/>
              <a:t>检查类型及要求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主要 Major 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风险: </a:t>
            </a:r>
            <a:r>
              <a:rPr lang="zh-CN" altLang="en-US"/>
              <a:t>即界面、性能缺陷、兼容性。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操作界面错误（包括数据窗口内列名定义、含义是否一致）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边界条件下错误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提示信息错误（包括未给出信息、信息提示错误等）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长时间操作无进度提示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系统未优化（性能问题）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光标跳转设置不好，鼠标（光标）定位错误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兼容性问题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五、检测分析</a:t>
            </a:r>
            <a:r>
              <a:rPr lang="en-US" altLang="zh-CN">
                <a:sym typeface="+mn-ea"/>
              </a:rPr>
              <a:t>-</a:t>
            </a:r>
            <a:r>
              <a:rPr lang="zh-CN" altLang="en-US"/>
              <a:t>检查类型及要求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次要 Minor  </a:t>
            </a:r>
            <a:r>
              <a:rPr lang="en-US" altLang="zh-CN"/>
              <a:t>&amp; 5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提示 Info 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风险: 即易用性及建议性问题。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界面格式等不规范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辅助说明描述不清楚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操作时未给用户提示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可输入区域和只读区域没有明显的区分标志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个别不影响产品理解的错别字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文字排列不整齐等一些小问题</a:t>
            </a:r>
            <a:endParaRPr lang="zh-CN" altLang="en-US"/>
          </a:p>
          <a:p>
            <a:pPr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对所有已开发系统sonar检查：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需解决Blocker，Critical，Major三种类型的问题。对新开发的系统在提交代码前必须解决Blocker，Critical，Major，Minor四种类型的问题，由系统开发负责人检查开发人员所提交代码。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六、常见问题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>
            <a:normAutofit/>
          </a:bodyPr>
          <a:p>
            <a:pPr marL="0" indent="0" algn="ctr">
              <a:buNone/>
            </a:pPr>
            <a:endParaRPr lang="en-US" altLang="zh-CN" sz="2000"/>
          </a:p>
          <a:p>
            <a:pPr marL="0" indent="0" algn="ctr">
              <a:buNone/>
            </a:pPr>
            <a:endParaRPr lang="en-US" altLang="zh-CN" sz="2000"/>
          </a:p>
          <a:p>
            <a:pPr marL="0" indent="0" algn="ctr">
              <a:buNone/>
            </a:pPr>
            <a:r>
              <a:rPr lang="en-US" altLang="zh-CN" sz="2000"/>
              <a:t>IDEA</a:t>
            </a:r>
            <a:r>
              <a:rPr lang="zh-CN" altLang="en-US" sz="2000"/>
              <a:t>版本和</a:t>
            </a:r>
            <a:r>
              <a:rPr lang="en-US" altLang="zh-CN" sz="2000"/>
              <a:t>sonarlint</a:t>
            </a:r>
            <a:r>
              <a:rPr lang="zh-CN" altLang="en-US" sz="2000"/>
              <a:t>版本不一致，导致安装后，不能自动和手动扫描</a:t>
            </a:r>
            <a:endParaRPr lang="zh-CN" altLang="en-US" sz="2000"/>
          </a:p>
        </p:txBody>
      </p:sp>
      <p:pic>
        <p:nvPicPr>
          <p:cNvPr id="13" name="图片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16910" y="1480820"/>
            <a:ext cx="8136890" cy="29984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90" y="3912553"/>
            <a:ext cx="5274310" cy="21596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六、常见问题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>
            <a:normAutofit/>
          </a:bodyPr>
          <a:p>
            <a:pPr marL="0" indent="0" algn="ctr">
              <a:buNone/>
            </a:pPr>
            <a:endParaRPr lang="en-US" altLang="zh-CN" sz="2000"/>
          </a:p>
          <a:p>
            <a:pPr marL="0" indent="0" algn="ctr">
              <a:buNone/>
            </a:pPr>
            <a:endParaRPr lang="en-US" altLang="zh-CN" sz="2000"/>
          </a:p>
          <a:p>
            <a:pPr marL="0" indent="0" algn="ctr">
              <a:buNone/>
            </a:pPr>
            <a:r>
              <a:rPr sz="2000"/>
              <a:t>打开下载IDEA插件的网址</a:t>
            </a:r>
            <a:endParaRPr sz="2000"/>
          </a:p>
          <a:p>
            <a:pPr marL="0" indent="0" algn="ctr">
              <a:buNone/>
            </a:pPr>
            <a:r>
              <a:rPr sz="2000"/>
              <a:t>    https://plugins.jetbrains.com/ 搜索插件名字</a:t>
            </a:r>
            <a:endParaRPr sz="2000"/>
          </a:p>
        </p:txBody>
      </p:sp>
      <p:pic>
        <p:nvPicPr>
          <p:cNvPr id="5" name="图片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41040" y="2197735"/>
            <a:ext cx="8112760" cy="36061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六、常见问题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>
            <a:normAutofit/>
          </a:bodyPr>
          <a:p>
            <a:pPr marL="0" indent="0" algn="ctr">
              <a:buNone/>
            </a:pPr>
            <a:endParaRPr lang="en-US" altLang="zh-CN" sz="2000"/>
          </a:p>
          <a:p>
            <a:pPr marL="0" indent="0" algn="ctr">
              <a:buNone/>
            </a:pPr>
            <a:endParaRPr lang="en-US" altLang="zh-CN" sz="2000"/>
          </a:p>
          <a:p>
            <a:pPr marL="0" indent="0" algn="ctr">
              <a:buNone/>
            </a:pPr>
            <a:r>
              <a:rPr lang="zh-CN" sz="2000"/>
              <a:t>选择</a:t>
            </a:r>
            <a:r>
              <a:rPr lang="en-US" altLang="zh-CN" sz="2000"/>
              <a:t>sonarlint</a:t>
            </a:r>
            <a:r>
              <a:rPr lang="zh-CN" altLang="en-US" sz="2000"/>
              <a:t>插件</a:t>
            </a:r>
            <a:endParaRPr lang="zh-CN" altLang="en-US" sz="2000"/>
          </a:p>
        </p:txBody>
      </p:sp>
      <p:pic>
        <p:nvPicPr>
          <p:cNvPr id="7" name="图片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19780" y="1825625"/>
            <a:ext cx="7835265" cy="43516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六、常见问题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>
            <a:normAutofit/>
          </a:bodyPr>
          <a:p>
            <a:pPr marL="0" indent="0" algn="ctr">
              <a:buNone/>
            </a:pPr>
            <a:endParaRPr lang="en-US" altLang="zh-CN" sz="2000"/>
          </a:p>
          <a:p>
            <a:pPr marL="0" indent="0" algn="ctr">
              <a:buNone/>
            </a:pPr>
            <a:endParaRPr lang="en-US" altLang="zh-CN" sz="2000"/>
          </a:p>
          <a:p>
            <a:pPr marL="0" indent="0" algn="ctr">
              <a:buNone/>
            </a:pPr>
            <a:r>
              <a:rPr lang="zh-CN" sz="2000"/>
              <a:t>查看</a:t>
            </a:r>
            <a:r>
              <a:rPr lang="en-US" altLang="zh-CN" sz="2000"/>
              <a:t>IDEA</a:t>
            </a:r>
            <a:r>
              <a:rPr lang="zh-CN" altLang="en-US" sz="2000"/>
              <a:t>版本，</a:t>
            </a:r>
            <a:r>
              <a:rPr lang="zh-CN" sz="2000"/>
              <a:t>选择匹配的</a:t>
            </a:r>
            <a:r>
              <a:rPr lang="en-US" altLang="zh-CN" sz="2000"/>
              <a:t>sonarlint</a:t>
            </a:r>
            <a:r>
              <a:rPr lang="zh-CN" sz="2000"/>
              <a:t>版本号，进行下载、安装就可以了</a:t>
            </a:r>
            <a:endParaRPr lang="en-US" altLang="zh-CN" sz="2000"/>
          </a:p>
        </p:txBody>
      </p:sp>
      <p:pic>
        <p:nvPicPr>
          <p:cNvPr id="10" name="内容占位符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49930" y="1691005"/>
            <a:ext cx="4916805" cy="297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35" y="2840355"/>
            <a:ext cx="3985895" cy="3532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一、</a:t>
            </a:r>
            <a:r>
              <a:rPr>
                <a:sym typeface="+mn-ea"/>
              </a:rPr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2000"/>
              <a:t>IDEA集成sonar</a:t>
            </a:r>
            <a:r>
              <a:rPr lang="en-US" altLang="zh-CN" sz="2000"/>
              <a:t>lint</a:t>
            </a:r>
            <a:r>
              <a:rPr lang="zh-CN" altLang="en-US" sz="2000"/>
              <a:t>的代码检查，实现可以在提交代码前就检查你的代码，而不是将代码提交之后，之后再去检查。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Sonar可以从以下七个维度检测代码质量，而作为开发人员至少需要处理前5种代码质量问题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1. </a:t>
            </a:r>
            <a:r>
              <a:rPr lang="zh-CN" altLang="en-US" sz="2000" b="1"/>
              <a:t>不遵循</a:t>
            </a:r>
            <a:r>
              <a:rPr lang="zh-CN" altLang="en-US" sz="2000" b="1">
                <a:sym typeface="+mn-ea"/>
              </a:rPr>
              <a:t>编程标准</a:t>
            </a:r>
            <a:r>
              <a:rPr lang="zh-CN" altLang="en-US" sz="2000"/>
              <a:t> </a:t>
            </a:r>
            <a:r>
              <a:rPr lang="zh-CN" altLang="en-US" sz="2000">
                <a:sym typeface="+mn-ea"/>
              </a:rPr>
              <a:t>如命名规范，编写的规范等。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2. </a:t>
            </a:r>
            <a:r>
              <a:rPr lang="zh-CN" altLang="en-US" sz="2000" b="1"/>
              <a:t>潜在的缺陷 </a:t>
            </a:r>
            <a:r>
              <a:rPr lang="zh-CN" altLang="en-US" sz="2000"/>
              <a:t> sonar可以通过PMD,CheckStyle,Findbugs等等代码规则检测工具，检测出潜在的缺陷。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3. </a:t>
            </a:r>
            <a:r>
              <a:rPr lang="zh-CN" altLang="en-US" sz="2000" b="1"/>
              <a:t>糟糕的复杂度分布</a:t>
            </a:r>
            <a:r>
              <a:rPr lang="zh-CN" altLang="en-US" sz="2000"/>
              <a:t> 文件、类、方法等，如果复杂度过高将难以改变，这会使得开发人员难以理解它们，且如果没有自动化的单元测试，对于程序中的任何组件的改变都将可能导致需要全面的回归测试。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4. </a:t>
            </a:r>
            <a:r>
              <a:rPr lang="zh-CN" altLang="en-US" sz="2000" b="1"/>
              <a:t>重复</a:t>
            </a:r>
            <a:r>
              <a:rPr lang="zh-CN" altLang="en-US" sz="2000"/>
              <a:t> 显然程序中包含大量复制粘贴的代码是质量低下的，sonar可以展示源码中重复严重的地方。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5. </a:t>
            </a:r>
            <a:r>
              <a:rPr lang="zh-CN" altLang="en-US" sz="2000" b="1"/>
              <a:t>注释不足或者过多</a:t>
            </a:r>
            <a:r>
              <a:rPr lang="zh-CN" altLang="en-US" sz="2000"/>
              <a:t> 没有注释将使代码可读性变差，特别是当不可避免地出现人员变动时，程序的可读性将大幅下降，而过多的注释又会使得开发人员将精力过多地花费在阅读注释上，亦违背初衷。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6.</a:t>
            </a:r>
            <a:r>
              <a:rPr lang="zh-CN" altLang="en-US" sz="2000" b="1"/>
              <a:t> 缺乏单元测试</a:t>
            </a:r>
            <a:r>
              <a:rPr lang="zh-CN" altLang="en-US" sz="2000"/>
              <a:t> sonar可以很方便地统计并展示单元测试覆盖率。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7. </a:t>
            </a:r>
            <a:r>
              <a:rPr lang="zh-CN" altLang="en-US" sz="2000" b="1"/>
              <a:t>糟糕的设计</a:t>
            </a:r>
            <a:r>
              <a:rPr lang="zh-CN" altLang="en-US" sz="2000"/>
              <a:t> 通过sonar可以找出包与包、类与类之间相互依赖关系，可以检测自定义的架构规则，检测</a:t>
            </a:r>
            <a:r>
              <a:rPr lang="zh-CN" altLang="en-US" sz="2000">
                <a:sym typeface="+mn-ea"/>
              </a:rPr>
              <a:t>类之间的关系是否合理，</a:t>
            </a:r>
            <a:r>
              <a:rPr lang="zh-CN" altLang="en-US" sz="2000"/>
              <a:t>检测耦合等。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/>
          </p:nvPr>
        </p:nvSpPr>
        <p:spPr/>
        <p:txBody>
          <a:bodyPr/>
          <a:p>
            <a:pPr marL="0" indent="0" algn="ctr">
              <a:buNone/>
            </a:pPr>
            <a:endParaRPr lang="zh-CN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zh-CN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endParaRPr lang="zh-CN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>
              <a:buNone/>
            </a:pP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~</a:t>
            </a:r>
            <a:endParaRPr lang="en-US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二、前提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indent="-457200">
              <a:buAutoNum type="arabicPeriod"/>
            </a:pPr>
            <a:r>
              <a:rPr lang="zh-CN" altLang="en-US" sz="2000">
                <a:sym typeface="+mn-ea"/>
              </a:rPr>
              <a:t>sonarqube客户端搭建</a:t>
            </a:r>
            <a:endParaRPr lang="zh-CN" altLang="en-US" sz="2000"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ym typeface="+mn-ea"/>
              </a:rPr>
              <a:t>jdk8环境</a:t>
            </a:r>
            <a:endParaRPr lang="zh-CN" altLang="en-US" sz="2000"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 sz="2000">
                <a:sym typeface="+mn-ea"/>
              </a:rPr>
              <a:t>IDEA</a:t>
            </a:r>
            <a:r>
              <a:rPr lang="zh-CN" altLang="en-US" sz="2000">
                <a:sym typeface="+mn-ea"/>
              </a:rPr>
              <a:t>安装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三、安装插件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在线安装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570355" cy="4351655"/>
          </a:xfrm>
        </p:spPr>
        <p:txBody>
          <a:bodyPr/>
          <a:p>
            <a:pPr marL="0" indent="0" algn="ctr">
              <a:buNone/>
            </a:pPr>
            <a:endParaRPr lang="zh-CN" altLang="en-US" sz="2000" b="1"/>
          </a:p>
          <a:p>
            <a:pPr marL="0" indent="0" algn="ctr">
              <a:buNone/>
            </a:pPr>
            <a:endParaRPr lang="zh-CN" altLang="en-US" sz="2000" b="1"/>
          </a:p>
          <a:p>
            <a:pPr marL="0" indent="0" algn="ctr">
              <a:buNone/>
            </a:pPr>
            <a:endParaRPr lang="zh-CN" altLang="en-US" sz="2000" b="1"/>
          </a:p>
          <a:p>
            <a:pPr marL="0" indent="0" algn="l">
              <a:buNone/>
            </a:pPr>
            <a:r>
              <a:rPr lang="en-US" altLang="zh-CN" sz="2000" b="1"/>
              <a:t>1.</a:t>
            </a:r>
            <a:r>
              <a:rPr lang="zh-CN" altLang="en-US" sz="2000" b="1"/>
              <a:t>打开IDEA，选择“File”下的“Settings”；</a:t>
            </a:r>
            <a:endParaRPr lang="zh-CN" altLang="en-US" sz="2000" b="1"/>
          </a:p>
          <a:p>
            <a:pPr marL="0" indent="0">
              <a:buNone/>
            </a:pPr>
            <a:endParaRPr lang="zh-CN" altLang="en-US" sz="2000" b="1"/>
          </a:p>
          <a:p>
            <a:pPr marL="0" indent="0" algn="ctr">
              <a:buNone/>
            </a:pPr>
            <a:endParaRPr lang="zh-CN" altLang="en-US" sz="2000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49930" y="1825625"/>
            <a:ext cx="8103870" cy="4098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三、安装插件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在线安装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99845"/>
            <a:ext cx="1800225" cy="4877435"/>
          </a:xfrm>
        </p:spPr>
        <p:txBody>
          <a:bodyPr/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</a:t>
            </a: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2、选择“Settings”上的“Plugins”，并选择“Browse repositories”；</a:t>
            </a:r>
            <a:endParaRPr lang="zh-CN" altLang="en-US" sz="2000" b="1"/>
          </a:p>
          <a:p>
            <a:pPr marL="0" indent="0">
              <a:buNone/>
            </a:pPr>
            <a:endParaRPr lang="zh-CN" altLang="en-US" sz="2000" b="1"/>
          </a:p>
          <a:p>
            <a:pPr marL="0" indent="0" algn="ctr">
              <a:buNone/>
            </a:pPr>
            <a:endParaRPr lang="zh-CN" altLang="en-US" sz="200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34105" y="1299845"/>
            <a:ext cx="7319010" cy="4877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三、安装插件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在线安装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7890" y="1691005"/>
            <a:ext cx="1800225" cy="4351655"/>
          </a:xfrm>
        </p:spPr>
        <p:txBody>
          <a:bodyPr/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   </a:t>
            </a: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3、在打开的“Browse repositories”界面的搜索框中输入“SonarLint”，点击搜索结果的SonarLint，并点击“Install”，进行安装。；</a:t>
            </a:r>
            <a:endParaRPr lang="zh-CN" altLang="en-US" sz="2000" b="1"/>
          </a:p>
          <a:p>
            <a:pPr marL="0" indent="0">
              <a:buNone/>
            </a:pPr>
            <a:endParaRPr lang="zh-CN" altLang="en-US" sz="2000" b="1"/>
          </a:p>
          <a:p>
            <a:pPr marL="0" indent="0" algn="ctr">
              <a:buNone/>
            </a:pPr>
            <a:endParaRPr lang="zh-CN" altLang="en-US" sz="2000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12285" y="1691005"/>
            <a:ext cx="553656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三、安装插件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在线安装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/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 </a:t>
            </a: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4、安装完成后，可以在“Settings”界面的“Plugins”下看到SonarLint插件；</a:t>
            </a:r>
            <a:endParaRPr lang="zh-CN" altLang="en-US" sz="2000" b="1">
              <a:sym typeface="+mn-ea"/>
            </a:endParaRPr>
          </a:p>
          <a:p>
            <a:pPr marL="0" indent="0">
              <a:buNone/>
            </a:pPr>
            <a:endParaRPr lang="zh-CN" altLang="en-US" sz="2000" b="1"/>
          </a:p>
          <a:p>
            <a:pPr marL="0" indent="0" algn="ctr">
              <a:buNone/>
            </a:pPr>
            <a:endParaRPr lang="zh-CN" altLang="en-US" sz="2000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88740" y="1825625"/>
            <a:ext cx="6792595" cy="4424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三、安装插件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离线安装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800225" cy="4351655"/>
          </a:xfrm>
        </p:spPr>
        <p:txBody>
          <a:bodyPr/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   </a:t>
            </a: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endParaRPr lang="zh-CN" altLang="en-US" sz="2000" b="1">
              <a:sym typeface="+mn-ea"/>
            </a:endParaRPr>
          </a:p>
          <a:p>
            <a:pPr marL="0" indent="0" algn="l">
              <a:buNone/>
            </a:pPr>
            <a:r>
              <a:rPr lang="zh-CN" altLang="en-US" sz="2000" b="1">
                <a:sym typeface="+mn-ea"/>
              </a:rPr>
              <a:t> 1、在线安装失败，需要下载安装包，进行离线安装；</a:t>
            </a:r>
            <a:endParaRPr lang="zh-CN" altLang="en-US" sz="2000" b="1">
              <a:sym typeface="+mn-ea"/>
            </a:endParaRPr>
          </a:p>
          <a:p>
            <a:pPr marL="0" indent="0">
              <a:buNone/>
            </a:pPr>
            <a:endParaRPr lang="zh-CN" altLang="en-US" sz="2000" b="1"/>
          </a:p>
          <a:p>
            <a:pPr marL="0" indent="0" algn="ctr">
              <a:buNone/>
            </a:pPr>
            <a:endParaRPr lang="zh-CN" altLang="en-US" sz="2000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22065" y="1825625"/>
            <a:ext cx="666115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3"/>
</p:tagLst>
</file>

<file path=ppt/tags/tag10.xml><?xml version="1.0" encoding="utf-8"?>
<p:tagLst xmlns:p="http://schemas.openxmlformats.org/presentationml/2006/main">
  <p:tag name="KSO_WM_TEMPLATE_CATEGORY" val="custom"/>
  <p:tag name="KSO_WM_TEMPLATE_INDEX" val="160413"/>
</p:tagLst>
</file>

<file path=ppt/tags/tag11.xml><?xml version="1.0" encoding="utf-8"?>
<p:tagLst xmlns:p="http://schemas.openxmlformats.org/presentationml/2006/main">
  <p:tag name="KSO_WM_TEMPLATE_CATEGORY" val="custom"/>
  <p:tag name="KSO_WM_TEMPLATE_INDEX" val="160413"/>
</p:tagLst>
</file>

<file path=ppt/tags/tag12.xml><?xml version="1.0" encoding="utf-8"?>
<p:tagLst xmlns:p="http://schemas.openxmlformats.org/presentationml/2006/main">
  <p:tag name="KSO_WM_TEMPLATE_CATEGORY" val="custom"/>
  <p:tag name="KSO_WM_TEMPLATE_INDEX" val="160413"/>
</p:tagLst>
</file>

<file path=ppt/tags/tag13.xml><?xml version="1.0" encoding="utf-8"?>
<p:tagLst xmlns:p="http://schemas.openxmlformats.org/presentationml/2006/main">
  <p:tag name="KSO_WM_TEMPLATE_CATEGORY" val="custom"/>
  <p:tag name="KSO_WM_TEMPLATE_INDEX" val="160413"/>
</p:tagLst>
</file>

<file path=ppt/tags/tag14.xml><?xml version="1.0" encoding="utf-8"?>
<p:tagLst xmlns:p="http://schemas.openxmlformats.org/presentationml/2006/main">
  <p:tag name="KSO_WM_TEMPLATE_CATEGORY" val="custom"/>
  <p:tag name="KSO_WM_TEMPLATE_INDEX" val="160413"/>
</p:tagLst>
</file>

<file path=ppt/tags/tag15.xml><?xml version="1.0" encoding="utf-8"?>
<p:tagLst xmlns:p="http://schemas.openxmlformats.org/presentationml/2006/main">
  <p:tag name="KSO_WM_TEMPLATE_CATEGORY" val="custom"/>
  <p:tag name="KSO_WM_TEMPLATE_INDEX" val="160413"/>
</p:tagLst>
</file>

<file path=ppt/tags/tag16.xml><?xml version="1.0" encoding="utf-8"?>
<p:tagLst xmlns:p="http://schemas.openxmlformats.org/presentationml/2006/main">
  <p:tag name="KSO_WM_TEMPLATE_CATEGORY" val="custom"/>
  <p:tag name="KSO_WM_TEMPLATE_INDEX" val="160413"/>
</p:tagLst>
</file>

<file path=ppt/tags/tag17.xml><?xml version="1.0" encoding="utf-8"?>
<p:tagLst xmlns:p="http://schemas.openxmlformats.org/presentationml/2006/main">
  <p:tag name="KSO_WM_TEMPLATE_CATEGORY" val="custom"/>
  <p:tag name="KSO_WM_TEMPLATE_INDEX" val="160413"/>
</p:tagLst>
</file>

<file path=ppt/tags/tag18.xml><?xml version="1.0" encoding="utf-8"?>
<p:tagLst xmlns:p="http://schemas.openxmlformats.org/presentationml/2006/main">
  <p:tag name="KSO_WM_TEMPLATE_CATEGORY" val="custom"/>
  <p:tag name="KSO_WM_TEMPLATE_INDEX" val="160413"/>
</p:tagLst>
</file>

<file path=ppt/tags/tag19.xml><?xml version="1.0" encoding="utf-8"?>
<p:tagLst xmlns:p="http://schemas.openxmlformats.org/presentationml/2006/main">
  <p:tag name="KSO_WM_TEMPLATE_CATEGORY" val="custom"/>
  <p:tag name="KSO_WM_TEMPLATE_INDEX" val="16041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3"/>
</p:tagLst>
</file>

<file path=ppt/tags/tag20.xml><?xml version="1.0" encoding="utf-8"?>
<p:tagLst xmlns:p="http://schemas.openxmlformats.org/presentationml/2006/main">
  <p:tag name="KSO_WM_TEMPLATE_CATEGORY" val="custom"/>
  <p:tag name="KSO_WM_TEMPLATE_INDEX" val="160413"/>
</p:tagLst>
</file>

<file path=ppt/tags/tag21.xml><?xml version="1.0" encoding="utf-8"?>
<p:tagLst xmlns:p="http://schemas.openxmlformats.org/presentationml/2006/main">
  <p:tag name="KSO_WM_TEMPLATE_CATEGORY" val="custom"/>
  <p:tag name="KSO_WM_TEMPLATE_INDEX" val="160413"/>
</p:tagLst>
</file>

<file path=ppt/tags/tag22.xml><?xml version="1.0" encoding="utf-8"?>
<p:tagLst xmlns:p="http://schemas.openxmlformats.org/presentationml/2006/main">
  <p:tag name="KSO_WM_TEMPLATE_CATEGORY" val="custom"/>
  <p:tag name="KSO_WM_TEMPLATE_INDEX" val="160413"/>
</p:tagLst>
</file>

<file path=ppt/tags/tag23.xml><?xml version="1.0" encoding="utf-8"?>
<p:tagLst xmlns:p="http://schemas.openxmlformats.org/presentationml/2006/main">
  <p:tag name="KSO_WM_TEMPLATE_CATEGORY" val="custom"/>
  <p:tag name="KSO_WM_TEMPLATE_INDEX" val="160413"/>
</p:tagLst>
</file>

<file path=ppt/tags/tag24.xml><?xml version="1.0" encoding="utf-8"?>
<p:tagLst xmlns:p="http://schemas.openxmlformats.org/presentationml/2006/main">
  <p:tag name="KSO_WM_TEMPLATE_CATEGORY" val="custom"/>
  <p:tag name="KSO_WM_TEMPLATE_INDEX" val="160413"/>
</p:tagLst>
</file>

<file path=ppt/tags/tag25.xml><?xml version="1.0" encoding="utf-8"?>
<p:tagLst xmlns:p="http://schemas.openxmlformats.org/presentationml/2006/main">
  <p:tag name="KSO_WM_TEMPLATE_CATEGORY" val="custom"/>
  <p:tag name="KSO_WM_TEMPLATE_INDEX" val="160413"/>
</p:tagLst>
</file>

<file path=ppt/tags/tag26.xml><?xml version="1.0" encoding="utf-8"?>
<p:tagLst xmlns:p="http://schemas.openxmlformats.org/presentationml/2006/main">
  <p:tag name="KSO_WM_TEMPLATE_CATEGORY" val="custom"/>
  <p:tag name="KSO_WM_TEMPLATE_INDEX" val="160413"/>
</p:tagLst>
</file>

<file path=ppt/tags/tag27.xml><?xml version="1.0" encoding="utf-8"?>
<p:tagLst xmlns:p="http://schemas.openxmlformats.org/presentationml/2006/main">
  <p:tag name="KSO_WM_TEMPLATE_CATEGORY" val="custom"/>
  <p:tag name="KSO_WM_TEMPLATE_INDEX" val="160413"/>
</p:tagLst>
</file>

<file path=ppt/tags/tag28.xml><?xml version="1.0" encoding="utf-8"?>
<p:tagLst xmlns:p="http://schemas.openxmlformats.org/presentationml/2006/main">
  <p:tag name="KSO_WM_TEMPLATE_CATEGORY" val="custom"/>
  <p:tag name="KSO_WM_TEMPLATE_INDEX" val="160413"/>
</p:tagLst>
</file>

<file path=ppt/tags/tag29.xml><?xml version="1.0" encoding="utf-8"?>
<p:tagLst xmlns:p="http://schemas.openxmlformats.org/presentationml/2006/main">
  <p:tag name="KSO_WM_TEMPLATE_CATEGORY" val="custom"/>
  <p:tag name="KSO_WM_TEMPLATE_INDEX" val="160413"/>
</p:tagLst>
</file>

<file path=ppt/tags/tag3.xml><?xml version="1.0" encoding="utf-8"?>
<p:tagLst xmlns:p="http://schemas.openxmlformats.org/presentationml/2006/main">
  <p:tag name="KSO_WM_TEMPLATE_THUMBS_INDEX" val="1、9、12、16、20、24、25、28"/>
  <p:tag name="KSO_WM_TEMPLATE_CATEGORY" val="custom"/>
  <p:tag name="KSO_WM_TEMPLATE_INDEX" val="160413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160413"/>
</p:tagLst>
</file>

<file path=ppt/tags/tag31.xml><?xml version="1.0" encoding="utf-8"?>
<p:tagLst xmlns:p="http://schemas.openxmlformats.org/presentationml/2006/main">
  <p:tag name="KSO_WM_TEMPLATE_CATEGORY" val="custom"/>
  <p:tag name="KSO_WM_TEMPLATE_INDEX" val="160413"/>
</p:tagLst>
</file>

<file path=ppt/tags/tag32.xml><?xml version="1.0" encoding="utf-8"?>
<p:tagLst xmlns:p="http://schemas.openxmlformats.org/presentationml/2006/main">
  <p:tag name="KSO_WM_TEMPLATE_CATEGORY" val="custom"/>
  <p:tag name="KSO_WM_TEMPLATE_INDEX" val="160413"/>
</p:tagLst>
</file>

<file path=ppt/tags/tag33.xml><?xml version="1.0" encoding="utf-8"?>
<p:tagLst xmlns:p="http://schemas.openxmlformats.org/presentationml/2006/main">
  <p:tag name="KSO_WM_TEMPLATE_CATEGORY" val="custom"/>
  <p:tag name="KSO_WM_TEMPLATE_INDEX" val="160413"/>
</p:tagLst>
</file>

<file path=ppt/tags/tag4.xml><?xml version="1.0" encoding="utf-8"?>
<p:tagLst xmlns:p="http://schemas.openxmlformats.org/presentationml/2006/main">
  <p:tag name="KSO_WM_TEMPLATE_CATEGORY" val="custom"/>
  <p:tag name="KSO_WM_TEMPLATE_INDEX" val="160413"/>
</p:tagLst>
</file>

<file path=ppt/tags/tag5.xml><?xml version="1.0" encoding="utf-8"?>
<p:tagLst xmlns:p="http://schemas.openxmlformats.org/presentationml/2006/main">
  <p:tag name="KSO_WM_TEMPLATE_CATEGORY" val="custom"/>
  <p:tag name="KSO_WM_TEMPLATE_INDEX" val="160413"/>
</p:tagLst>
</file>

<file path=ppt/tags/tag6.xml><?xml version="1.0" encoding="utf-8"?>
<p:tagLst xmlns:p="http://schemas.openxmlformats.org/presentationml/2006/main">
  <p:tag name="KSO_WM_TEMPLATE_CATEGORY" val="custom"/>
  <p:tag name="KSO_WM_TEMPLATE_INDEX" val="160413"/>
</p:tagLst>
</file>

<file path=ppt/tags/tag7.xml><?xml version="1.0" encoding="utf-8"?>
<p:tagLst xmlns:p="http://schemas.openxmlformats.org/presentationml/2006/main">
  <p:tag name="KSO_WM_TEMPLATE_CATEGORY" val="custom"/>
  <p:tag name="KSO_WM_TEMPLATE_INDEX" val="160413"/>
</p:tagLst>
</file>

<file path=ppt/tags/tag8.xml><?xml version="1.0" encoding="utf-8"?>
<p:tagLst xmlns:p="http://schemas.openxmlformats.org/presentationml/2006/main">
  <p:tag name="KSO_WM_TEMPLATE_CATEGORY" val="custom"/>
  <p:tag name="KSO_WM_TEMPLATE_INDEX" val="160413"/>
</p:tagLst>
</file>

<file path=ppt/tags/tag9.xml><?xml version="1.0" encoding="utf-8"?>
<p:tagLst xmlns:p="http://schemas.openxmlformats.org/presentationml/2006/main">
  <p:tag name="KSO_WM_TEMPLATE_CATEGORY" val="custom"/>
  <p:tag name="KSO_WM_TEMPLATE_INDEX" val="160413"/>
</p:tagLst>
</file>

<file path=ppt/theme/theme1.xml><?xml version="1.0" encoding="utf-8"?>
<a:theme xmlns:a="http://schemas.openxmlformats.org/drawingml/2006/main" name="A000120141119A01PPBG">
  <a:themeElements>
    <a:clrScheme name="12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E37621"/>
      </a:accent1>
      <a:accent2>
        <a:srgbClr val="BCBF3B"/>
      </a:accent2>
      <a:accent3>
        <a:srgbClr val="DCAB48"/>
      </a:accent3>
      <a:accent4>
        <a:srgbClr val="367268"/>
      </a:accent4>
      <a:accent5>
        <a:srgbClr val="F3F1EC"/>
      </a:accent5>
      <a:accent6>
        <a:srgbClr val="B84D3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2869</Words>
  <Application>WPS 演示</Application>
  <PresentationFormat>宽屏</PresentationFormat>
  <Paragraphs>237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黑体</vt:lpstr>
      <vt:lpstr>Wingdings 2</vt:lpstr>
      <vt:lpstr>Calibri</vt:lpstr>
      <vt:lpstr>幼圆</vt:lpstr>
      <vt:lpstr>微软雅黑</vt:lpstr>
      <vt:lpstr>Arial Unicode MS</vt:lpstr>
      <vt:lpstr>Wingdings</vt:lpstr>
      <vt:lpstr>A000120141119A01PPBG</vt:lpstr>
      <vt:lpstr>sonlint插件安装使用及分析</vt:lpstr>
      <vt:lpstr>分享目录</vt:lpstr>
      <vt:lpstr>一、目标</vt:lpstr>
      <vt:lpstr>二、前提</vt:lpstr>
      <vt:lpstr>三、安装插件-在线安装</vt:lpstr>
      <vt:lpstr>三、安装插件-在线安装</vt:lpstr>
      <vt:lpstr>三、安装插件-在线安装</vt:lpstr>
      <vt:lpstr>三、安装插件-在线安装</vt:lpstr>
      <vt:lpstr>三、安装插件-离线安装</vt:lpstr>
      <vt:lpstr>三、安装插件-离线安装</vt:lpstr>
      <vt:lpstr>三、安装插件-离线安装</vt:lpstr>
      <vt:lpstr>三、安装插件-离线安装</vt:lpstr>
      <vt:lpstr>三、安装插件-离线安装</vt:lpstr>
      <vt:lpstr>四、配置项目-自动扫描</vt:lpstr>
      <vt:lpstr>四、配置项目</vt:lpstr>
      <vt:lpstr>四、配置项目</vt:lpstr>
      <vt:lpstr>四、配置项目</vt:lpstr>
      <vt:lpstr>四、配置项目</vt:lpstr>
      <vt:lpstr>四、配置项目-手动扫描</vt:lpstr>
      <vt:lpstr>五、检测分析</vt:lpstr>
      <vt:lpstr>五、检测分析</vt:lpstr>
      <vt:lpstr>五、检测分析-检查类型及要求</vt:lpstr>
      <vt:lpstr>五、检测分析-检查类型及要求</vt:lpstr>
      <vt:lpstr>五、检测分析-检查类型及要求</vt:lpstr>
      <vt:lpstr>五、检测分析-检查类型及要求</vt:lpstr>
      <vt:lpstr>六、常见问题</vt:lpstr>
      <vt:lpstr>六、常见问题</vt:lpstr>
      <vt:lpstr>六、常见问题</vt:lpstr>
      <vt:lpstr>六、常见问题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惠宛露</cp:lastModifiedBy>
  <cp:revision>340</cp:revision>
  <dcterms:created xsi:type="dcterms:W3CDTF">2017-10-18T01:59:00Z</dcterms:created>
  <dcterms:modified xsi:type="dcterms:W3CDTF">2019-03-13T07:38:30Z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