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2"/>
  </p:sldMasterIdLst>
  <p:sldIdLst>
    <p:sldId id="256" r:id="rId3"/>
    <p:sldId id="258" r:id="rId4"/>
    <p:sldId id="259" r:id="rId5"/>
    <p:sldId id="260" r:id="rId6"/>
    <p:sldId id="265" r:id="rId7"/>
    <p:sldId id="266" r:id="rId8"/>
    <p:sldId id="292" r:id="rId9"/>
    <p:sldId id="267" r:id="rId10"/>
    <p:sldId id="293" r:id="rId11"/>
    <p:sldId id="268" r:id="rId12"/>
    <p:sldId id="290" r:id="rId13"/>
    <p:sldId id="272" r:id="rId14"/>
    <p:sldId id="277" r:id="rId15"/>
    <p:sldId id="279" r:id="rId16"/>
    <p:sldId id="288" r:id="rId17"/>
    <p:sldId id="287" r:id="rId18"/>
    <p:sldId id="289" r:id="rId19"/>
    <p:sldId id="291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99"/>
  </p:normalViewPr>
  <p:slideViewPr>
    <p:cSldViewPr snapToGrid="0" snapToObjects="1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并发编程框架</a:t>
            </a:r>
            <a:r>
              <a:rPr kumimoji="1" lang="en-US" altLang="zh-CN" dirty="0"/>
              <a:t>Disruptor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56433"/>
            <a:ext cx="2872744" cy="83658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/>
              <a:t>基础服务组</a:t>
            </a:r>
            <a:r>
              <a:rPr kumimoji="1" lang="en-US" altLang="zh-CN" sz="2000" dirty="0"/>
              <a:t>:  </a:t>
            </a:r>
            <a:r>
              <a:rPr kumimoji="1" lang="zh-CN" altLang="en-US" sz="2000" dirty="0"/>
              <a:t>李国平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核心模块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8300" y="1195705"/>
            <a:ext cx="11075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285750" algn="l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RingBuffer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  <a:r>
              <a:rPr lang="zh-CN" altLang="en-US" b="1" dirty="0">
                <a:sym typeface="Arial" panose="020B0604020202020204" pitchFamily="34" charset="0"/>
              </a:rPr>
              <a:t> 被看作Disruptor最主要的组件，然而从3.0开始RingBuffer仅仅负责存储和更新在Disruptor中流通的数据。对一些特殊的使用场景能够被用户(使用其他数据结构)完全替代。</a:t>
            </a:r>
          </a:p>
          <a:p>
            <a:pPr lvl="0" indent="0" algn="l" defTabSz="0" fontAlgn="base">
              <a:buFont typeface="Wingdings" panose="05000000000000000000" charset="0"/>
              <a:buNone/>
            </a:pPr>
            <a:endParaRPr lang="zh-CN" altLang="en-US" b="1" strike="noStrike" kern="1200" noProof="1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71450" lvl="0" indent="-285750" algn="l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Sequence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  <a:r>
              <a:rPr lang="zh-CN" altLang="en-US" b="1" dirty="0">
                <a:sym typeface="Arial" panose="020B0604020202020204" pitchFamily="34" charset="0"/>
              </a:rPr>
              <a:t> Disruptor使用Sequence来表示一个特殊组件处理的序号。和Disruptor一样，每个消费者(EventProcessor)都维持着一个Sequence。大部分的并发代码依赖这些Sequence值的运转，因此Sequence支持多种当前为AtomicLong类的特性。</a:t>
            </a:r>
          </a:p>
          <a:p>
            <a:pPr lvl="0" indent="0" algn="l" defTabSz="0" fontAlgn="base">
              <a:buFont typeface="Wingdings" panose="05000000000000000000" charset="0"/>
              <a:buNone/>
            </a:pPr>
            <a:endParaRPr lang="zh-CN" altLang="en-US" b="1" strike="noStrike" kern="1200" noProof="1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71450" lvl="0" indent="-285750" algn="l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Sequencer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  <a:r>
              <a:rPr lang="zh-CN" altLang="en-US" b="1" dirty="0">
                <a:sym typeface="Arial" panose="020B0604020202020204" pitchFamily="34" charset="0"/>
              </a:rPr>
              <a:t> 这是Disruptor真正的核心。实现了这个接口的两种生产者（单生产者和多生产者）均实现了所有的并发算法，为了在生产者和消费者之间进行准确快速的数据传递。</a:t>
            </a:r>
          </a:p>
          <a:p>
            <a:pPr lvl="0" indent="0" algn="l" defTabSz="0" fontAlgn="base">
              <a:buFont typeface="Wingdings" panose="05000000000000000000" charset="0"/>
              <a:buNone/>
            </a:pPr>
            <a:endParaRPr lang="zh-CN" altLang="en-US" b="1" strike="noStrike" kern="1200" noProof="1"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marL="171450" lvl="0" indent="-285750" algn="l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SequenceBarrier</a:t>
            </a:r>
            <a:r>
              <a:rPr lang="en-US" altLang="zh-CN" b="1" dirty="0">
                <a:sym typeface="Arial" panose="020B0604020202020204" pitchFamily="34" charset="0"/>
              </a:rPr>
              <a:t>:</a:t>
            </a:r>
            <a:r>
              <a:rPr lang="zh-CN" altLang="en-US" b="1" dirty="0">
                <a:sym typeface="Arial" panose="020B0604020202020204" pitchFamily="34" charset="0"/>
              </a:rPr>
              <a:t> 由Sequencer生成，并且包含了已经发布的Sequence的引用，这些的Sequence源于Sequencer和一些独立的消费者的Sequence。它包含了决定是否有供消费者来消费的Event的逻辑。</a:t>
            </a:r>
          </a:p>
          <a:p>
            <a:pPr lvl="0" indent="0" algn="l" defTabSz="0" fontAlgn="base">
              <a:buFont typeface="Wingdings" panose="05000000000000000000" charset="0"/>
              <a:buNone/>
            </a:pPr>
            <a:endParaRPr lang="zh-CN" altLang="en-US" b="1" dirty="0">
              <a:sym typeface="Arial" panose="020B0604020202020204" pitchFamily="34" charset="0"/>
            </a:endParaRPr>
          </a:p>
          <a:p>
            <a:pPr marL="171450" lvl="0" indent="-285750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WaitStrategy：</a:t>
            </a:r>
            <a:r>
              <a:rPr lang="zh-CN" altLang="en-US" b="1" dirty="0"/>
              <a:t>功能包括：当没有可消费的事件时，根据特定的实现进行等待，有可消费事件时返回可事件序号；有新事件发布时通知等待的 </a:t>
            </a:r>
            <a:r>
              <a:rPr lang="en-US" altLang="zh-CN" b="1" dirty="0" err="1"/>
              <a:t>SequenceBarrier</a:t>
            </a:r>
            <a:r>
              <a:rPr lang="zh-CN" altLang="en-US" b="1" dirty="0"/>
              <a:t>。它决定了一个消费者将如何等待生产者将</a:t>
            </a:r>
            <a:r>
              <a:rPr lang="en-US" altLang="zh-CN" b="1" dirty="0"/>
              <a:t>Event</a:t>
            </a:r>
            <a:r>
              <a:rPr lang="zh-CN" altLang="en-US" b="1" dirty="0"/>
              <a:t>置入</a:t>
            </a:r>
            <a:r>
              <a:rPr lang="en-US" altLang="zh-CN" b="1" dirty="0"/>
              <a:t>Disruptor</a:t>
            </a:r>
            <a:r>
              <a:rPr lang="zh-CN" altLang="en-US" b="1" dirty="0"/>
              <a:t>。 </a:t>
            </a:r>
            <a:br>
              <a:rPr lang="zh-CN" altLang="en-US" dirty="0"/>
            </a:br>
            <a:endParaRPr lang="zh-CN" altLang="en-US" b="1" dirty="0">
              <a:sym typeface="Arial" panose="020B0604020202020204" pitchFamily="34" charset="0"/>
            </a:endParaRPr>
          </a:p>
          <a:p>
            <a:pPr marL="171450" lvl="0" indent="-285750" algn="l" defTabSz="0" fontAlgn="base">
              <a:buFont typeface="Wingdings" panose="05000000000000000000" charset="0"/>
              <a:buChar char="u"/>
            </a:pPr>
            <a:r>
              <a:rPr lang="zh-CN" altLang="en-US" b="1" dirty="0">
                <a:sym typeface="Arial" panose="020B0604020202020204" pitchFamily="34" charset="0"/>
              </a:rPr>
              <a:t>Event：从生产者到消费者过程中所处理的数据单元。Disruptor中没有代码表示Event，因为它完全是由用户定义的。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核心模块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1466215"/>
            <a:ext cx="3714115" cy="2190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87750" y="1504950"/>
            <a:ext cx="7726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RingBuffer</a:t>
            </a:r>
            <a:r>
              <a:rPr lang="zh-CN" altLang="en-US" dirty="0"/>
              <a:t>是一个环状的缓存，准确说，是一个用数组实现的环形队列。</a:t>
            </a:r>
          </a:p>
          <a:p>
            <a:endParaRPr lang="zh-CN" altLang="en-US" dirty="0"/>
          </a:p>
          <a:p>
            <a:r>
              <a:rPr lang="zh-CN" altLang="en-US" dirty="0"/>
              <a:t>不像传统队列，维护对头，队尾，它只有维护一个引用, 指向下一个可用的数据缓存区</a:t>
            </a:r>
          </a:p>
          <a:p>
            <a:endParaRPr lang="zh-CN" altLang="en-US" dirty="0"/>
          </a:p>
          <a:p>
            <a:r>
              <a:rPr lang="zh-CN" altLang="en-US" dirty="0"/>
              <a:t>队列大小一定是2的N次方</a:t>
            </a:r>
            <a:r>
              <a:rPr lang="en-US" altLang="zh-CN" dirty="0"/>
              <a:t>,</a:t>
            </a:r>
            <a:r>
              <a:rPr dirty="0" err="1"/>
              <a:t>sequece</a:t>
            </a:r>
            <a:r>
              <a:rPr dirty="0"/>
              <a:t> </a:t>
            </a:r>
            <a:r>
              <a:rPr dirty="0" err="1"/>
              <a:t>一直自增，进行位操作可以快速定位到实际slot</a:t>
            </a:r>
            <a:r>
              <a:rPr dirty="0"/>
              <a:t> , </a:t>
            </a:r>
            <a:r>
              <a:rPr dirty="0" err="1"/>
              <a:t>sequece</a:t>
            </a:r>
            <a:r>
              <a:rPr dirty="0"/>
              <a:t> &amp; （array length－1） = array index，比如一共有8槽，9 &amp;（8－1）= 1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请看代码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为什么快</a:t>
            </a:r>
            <a:r>
              <a:rPr kumimoji="1" lang="en-US" altLang="zh-CN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不使用锁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1247140" y="1547495"/>
            <a:ext cx="8626475" cy="2729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查看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ArrayBlockingQueue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源码发现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put,poll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等方法使用了锁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使用锁存在线程上下文的切换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多线程对资源的争夺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使用锁效率低下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而Disruptor根本就不用锁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 在需要确保操作是线程安全的（特别是，在多生产者的环境下，更新下一个可用的序列号）地方，我们使用CAS（Compare And Swap/Set）操作。CAS操作比锁消耗资源少的多，因为它们不牵涉操作系统. CAS是一个CPU级别的指令，在我的意识中，它的工作方式有点像乐观锁——CPU去更新一个值，但如果想改的值不再是原来的值，操作就失败，因为很明显，有其它操作先改变了这个值。</a:t>
            </a: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在单生产者使用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SingleThread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单线程策略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直接使用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long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类型，没有锁也没有CAS。这意味着单线程版本会非常快，因为它只有一个生产者，不会产生序号上的冲突。 多生产者使用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AtomicLong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来避免竞争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,AtomicLong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内部采用了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CAS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避免伪共享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322580" y="4801870"/>
            <a:ext cx="1073785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当CPU执行运算的时候，它先去L1查找所需的数据，再去L2，然后是L3，最后如果这些缓存中都没有，所需的数据就要去主内存拿。走得越远，运算耗费的时间就越长。</a:t>
            </a:r>
          </a:p>
          <a:p>
            <a:pPr lvl="0">
              <a:lnSpc>
                <a:spcPct val="130000"/>
              </a:lnSpc>
            </a:pPr>
            <a:endParaRPr lang="zh-CN" altLang="en-US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前面提到了多个生产者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会对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RingBuffer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的序列号产生竞争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所以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Disruptor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内部采用了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CAS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操作来提升性能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下面来介绍缓冲行的概念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数据在缓存中不是独立存储的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而是以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64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字节的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cache-line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存储的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 CPU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缓存中的基本单位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979805"/>
            <a:ext cx="5409565" cy="30568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844550"/>
            <a:ext cx="4311015" cy="3672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避免伪共享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" y="979805"/>
            <a:ext cx="3667125" cy="3618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25" y="980440"/>
            <a:ext cx="3296920" cy="36182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32300" y="4837430"/>
            <a:ext cx="3203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core1</a:t>
            </a:r>
            <a:r>
              <a:rPr lang="zh-CN" altLang="en-US"/>
              <a:t>更新数据</a:t>
            </a:r>
            <a:r>
              <a:rPr lang="en-US" altLang="zh-CN"/>
              <a:t>,</a:t>
            </a:r>
            <a:r>
              <a:rPr lang="zh-CN" altLang="en-US"/>
              <a:t>导致</a:t>
            </a:r>
            <a:r>
              <a:rPr lang="en-US" altLang="zh-CN"/>
              <a:t>core2</a:t>
            </a:r>
            <a:r>
              <a:rPr lang="zh-CN" altLang="en-US"/>
              <a:t>的</a:t>
            </a:r>
            <a:r>
              <a:rPr lang="en-US" altLang="zh-CN"/>
              <a:t>cache</a:t>
            </a:r>
            <a:r>
              <a:rPr lang="zh-CN" altLang="en-US"/>
              <a:t>中数据无效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585" y="980440"/>
            <a:ext cx="3652520" cy="361823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70875" y="4994275"/>
            <a:ext cx="277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core2</a:t>
            </a:r>
            <a:r>
              <a:rPr lang="zh-CN" altLang="en-US" dirty="0"/>
              <a:t>想读取</a:t>
            </a:r>
            <a:r>
              <a:rPr lang="en-US" altLang="zh-CN" dirty="0"/>
              <a:t>tail,</a:t>
            </a:r>
            <a:r>
              <a:rPr lang="zh-CN" altLang="en-US" dirty="0"/>
              <a:t>发现数据不在</a:t>
            </a:r>
            <a:r>
              <a:rPr lang="en-US" altLang="zh-CN" dirty="0"/>
              <a:t>,</a:t>
            </a:r>
            <a:r>
              <a:rPr lang="zh-CN" altLang="en-US" dirty="0"/>
              <a:t>在主存中加载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7680CF-30DD-4242-88BF-F18E748E5CE8}"/>
              </a:ext>
            </a:extLst>
          </p:cNvPr>
          <p:cNvSpPr txBox="1"/>
          <p:nvPr/>
        </p:nvSpPr>
        <p:spPr>
          <a:xfrm>
            <a:off x="2545238" y="406152"/>
            <a:ext cx="954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共享同一个缓存行的变量”，就会无意中影响彼此的性能，这就是伪共享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避免伪共享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7865" y="1085850"/>
            <a:ext cx="51390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使用缓冲行解决伪共享问题</a:t>
            </a:r>
          </a:p>
          <a:p>
            <a:endParaRPr lang="zh-CN" altLang="en-US" dirty="0"/>
          </a:p>
          <a:p>
            <a:r>
              <a:rPr lang="zh-CN" altLang="en-US" dirty="0"/>
              <a:t>通过增加补全来确保</a:t>
            </a:r>
            <a:r>
              <a:rPr lang="en-US" altLang="zh-CN" dirty="0"/>
              <a:t>B</a:t>
            </a:r>
            <a:r>
              <a:rPr lang="zh-CN" altLang="en-US" dirty="0"/>
              <a:t>ing</a:t>
            </a:r>
            <a:r>
              <a:rPr lang="en-US" altLang="zh-CN" dirty="0"/>
              <a:t>B</a:t>
            </a:r>
            <a:r>
              <a:rPr lang="zh-CN" altLang="en-US" dirty="0"/>
              <a:t>uffer的序列号不会和其他东西同时存在于一个缓存行中</a:t>
            </a:r>
            <a:r>
              <a:rPr lang="en-US" altLang="zh-CN" dirty="0"/>
              <a:t>, </a:t>
            </a:r>
            <a:r>
              <a:rPr lang="en-US" altLang="zh-CN" dirty="0" err="1"/>
              <a:t>因此没有伪共享，就没有和其它任何变量的意外冲突，没有不必要的缓存未命中</a:t>
            </a:r>
            <a:r>
              <a:rPr lang="en-US" altLang="zh-CN" dirty="0"/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330575"/>
            <a:ext cx="1024763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内存预分配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7715" y="2341880"/>
            <a:ext cx="99434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避免GC：写Java程序的时候，很多人习惯随手new各种对象，虽然Java的GC会负责回收，但是系统在高压力情况下频繁的new必定导致更频繁的GC，Disruptor避免这个问题的策略是：提前分配。在创建RingBuffer实例时，参数中要求给出缓冲区元素类型的Factory，创建实例时，Ring Buffer会首先将整个缓冲区填满为Factory所产生的实例，后面生产者生产时，不再用传统做法（顺手new一个实例出来然后add到buffer中），而是获得之前已经new好的实例，然后设置其中的值。举个形象的例子就是，若缓冲区是个放很多纸片的地方，纸片上记录着信息，以前的做法是：每次加入缓冲区时，都从系统那现准备一张纸片，然后再写好纸片放进缓冲区，消费完就随手扔掉。现在的做法是：实现准备好所有的纸片，想放入时只需要擦掉原来的信息写上新的即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343230" y="2731189"/>
            <a:ext cx="8084654" cy="104176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214335"/>
            <a:ext cx="3253563" cy="634634"/>
          </a:xfrm>
        </p:spPr>
        <p:txBody>
          <a:bodyPr/>
          <a:lstStyle/>
          <a:p>
            <a:r>
              <a:rPr kumimoji="1" lang="zh-CN" altLang="en-US"/>
              <a:t>核心概念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7219022" y="3037141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8151663" y="2986130"/>
            <a:ext cx="3253563" cy="634634"/>
          </a:xfrm>
        </p:spPr>
        <p:txBody>
          <a:bodyPr/>
          <a:lstStyle/>
          <a:p>
            <a:r>
              <a:rPr kumimoji="1" lang="zh-CN" altLang="en-US" dirty="0"/>
              <a:t>简单的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上手</a:t>
            </a:r>
          </a:p>
        </p:txBody>
      </p:sp>
      <p:sp>
        <p:nvSpPr>
          <p:cNvPr id="12" name="文本占位符 9"/>
          <p:cNvSpPr txBox="1"/>
          <p:nvPr/>
        </p:nvSpPr>
        <p:spPr>
          <a:xfrm>
            <a:off x="7219021" y="4027664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04</a:t>
            </a:r>
            <a:endParaRPr kumimoji="1" lang="zh-CN" altLang="en-US" dirty="0"/>
          </a:p>
        </p:txBody>
      </p:sp>
      <p:sp>
        <p:nvSpPr>
          <p:cNvPr id="13" name="文本占位符 10"/>
          <p:cNvSpPr txBox="1"/>
          <p:nvPr/>
        </p:nvSpPr>
        <p:spPr>
          <a:xfrm>
            <a:off x="8151665" y="394609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为什么快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背景介绍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 txBox="1"/>
          <p:nvPr/>
        </p:nvSpPr>
        <p:spPr>
          <a:xfrm>
            <a:off x="3720358" y="652356"/>
            <a:ext cx="7744159" cy="481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/>
              <a:t> </a:t>
            </a:r>
            <a:r>
              <a:rPr lang="en-US" altLang="zh-CN" dirty="0"/>
              <a:t>1. disruptor</a:t>
            </a:r>
            <a:r>
              <a:rPr lang="zh-CN" altLang="en-US" dirty="0"/>
              <a:t>是</a:t>
            </a:r>
            <a:r>
              <a:rPr lang="en-US" altLang="zh-CN" dirty="0"/>
              <a:t>LMAX</a:t>
            </a:r>
            <a:r>
              <a:rPr lang="zh-CN" altLang="en-US" dirty="0"/>
              <a:t>架构的一种设计，而</a:t>
            </a:r>
            <a:r>
              <a:rPr lang="en-US" altLang="zh-CN"/>
              <a:t>LMAX</a:t>
            </a:r>
            <a:r>
              <a:rPr lang="zh-CN" altLang="en-US" dirty="0"/>
              <a:t>是一种新型的零售金融交易平台。</a:t>
            </a:r>
            <a:r>
              <a:rPr lang="en-US" altLang="zh-CN" dirty="0"/>
              <a:t>disruptor</a:t>
            </a:r>
            <a:r>
              <a:rPr lang="zh-CN" altLang="en-US" dirty="0"/>
              <a:t>主要用于</a:t>
            </a:r>
            <a:r>
              <a:rPr lang="zh-CN" altLang="en-US" dirty="0">
                <a:solidFill>
                  <a:srgbClr val="FF0000"/>
                </a:solidFill>
              </a:rPr>
              <a:t>大规模低延迟的高并发业务场景</a:t>
            </a:r>
            <a:r>
              <a:rPr lang="zh-CN" altLang="en-US" dirty="0"/>
              <a:t>，其核心</a:t>
            </a:r>
            <a:r>
              <a:rPr lang="en-US" altLang="zh-CN" dirty="0"/>
              <a:t>disruptor</a:t>
            </a:r>
            <a:r>
              <a:rPr lang="zh-CN" altLang="en-US" dirty="0"/>
              <a:t>是一个基于事件源驱动机制的业务逻辑处理器，整个业务逻辑处理器完全运行在内存中</a:t>
            </a:r>
            <a:r>
              <a:rPr lang="en-US" altLang="zh-CN" dirty="0"/>
              <a:t>,</a:t>
            </a:r>
            <a:r>
              <a:rPr lang="zh-CN" altLang="en-US" noProof="1">
                <a:sym typeface="Arial" panose="020B0604020202020204" pitchFamily="34" charset="0"/>
              </a:rPr>
              <a:t>这个系统是建立在JVM平台上</a:t>
            </a:r>
            <a:r>
              <a:rPr lang="en-US" altLang="zh-CN" noProof="1">
                <a:sym typeface="Arial" panose="020B0604020202020204" pitchFamily="34" charset="0"/>
              </a:rPr>
              <a:t>,</a:t>
            </a:r>
            <a:r>
              <a:rPr lang="zh-CN" altLang="en-US" noProof="1">
                <a:solidFill>
                  <a:srgbClr val="FF0000"/>
                </a:solidFill>
                <a:sym typeface="Arial" panose="020B0604020202020204" pitchFamily="34" charset="0"/>
              </a:rPr>
              <a:t>它能够在一个线程里每秒处理6百万订单</a:t>
            </a:r>
            <a:r>
              <a:rPr lang="zh-CN" altLang="en-US" noProof="1">
                <a:sym typeface="Arial" panose="020B0604020202020204" pitchFamily="34" charset="0"/>
              </a:rPr>
              <a:t>。 </a:t>
            </a:r>
            <a:r>
              <a:rPr lang="en-US" altLang="zh-CN" dirty="0"/>
              <a:t>disruptor</a:t>
            </a:r>
            <a:r>
              <a:rPr lang="zh-CN" altLang="en-US" dirty="0"/>
              <a:t>在无锁的网络情况下，实现了</a:t>
            </a:r>
            <a:r>
              <a:rPr lang="en-US" altLang="zh-CN" dirty="0"/>
              <a:t>Queue</a:t>
            </a:r>
            <a:r>
              <a:rPr lang="zh-CN" altLang="en-US" dirty="0"/>
              <a:t>的并发</a:t>
            </a:r>
            <a:r>
              <a:rPr lang="en-US" altLang="zh-CN" dirty="0"/>
              <a:t>.</a:t>
            </a:r>
            <a:r>
              <a:rPr lang="zh-CN" altLang="en-US" dirty="0"/>
              <a:t>一个仅仅部署在</a:t>
            </a:r>
            <a:r>
              <a:rPr lang="en-US" altLang="zh-CN" dirty="0"/>
              <a:t>4</a:t>
            </a:r>
            <a:r>
              <a:rPr lang="zh-CN" altLang="en-US" dirty="0"/>
              <a:t>台服务器上的服务，每秒向</a:t>
            </a:r>
            <a:r>
              <a:rPr lang="en-US" altLang="zh-CN" dirty="0"/>
              <a:t>Database</a:t>
            </a:r>
            <a:r>
              <a:rPr lang="zh-CN" altLang="en-US" dirty="0"/>
              <a:t>写入数据超过</a:t>
            </a:r>
            <a:r>
              <a:rPr lang="en-US" altLang="zh-CN" dirty="0"/>
              <a:t>100</a:t>
            </a:r>
            <a:r>
              <a:rPr lang="zh-CN" altLang="en-US" dirty="0"/>
              <a:t>万行数据，每分钟产生超过</a:t>
            </a:r>
            <a:r>
              <a:rPr lang="en-US" altLang="zh-CN" dirty="0"/>
              <a:t>1G</a:t>
            </a:r>
            <a:r>
              <a:rPr lang="zh-CN" altLang="en-US" dirty="0"/>
              <a:t>的数据。而每台服务器（</a:t>
            </a:r>
            <a:r>
              <a:rPr lang="en-US" altLang="zh-CN" dirty="0"/>
              <a:t>8</a:t>
            </a:r>
            <a:r>
              <a:rPr lang="zh-CN" altLang="en-US" dirty="0"/>
              <a:t>核</a:t>
            </a:r>
            <a:r>
              <a:rPr lang="en-US" altLang="zh-CN" dirty="0"/>
              <a:t>12G</a:t>
            </a:r>
            <a:r>
              <a:rPr lang="zh-CN" altLang="en-US" dirty="0"/>
              <a:t>）上</a:t>
            </a:r>
            <a:r>
              <a:rPr lang="en-US" altLang="zh-CN" dirty="0"/>
              <a:t>CPU</a:t>
            </a:r>
            <a:r>
              <a:rPr lang="zh-CN" altLang="en-US" dirty="0"/>
              <a:t>占用不到</a:t>
            </a:r>
            <a:r>
              <a:rPr lang="en-US" altLang="zh-CN" dirty="0"/>
              <a:t>100%</a:t>
            </a:r>
            <a:r>
              <a:rPr lang="zh-CN" altLang="en-US" dirty="0"/>
              <a:t>，</a:t>
            </a:r>
            <a:r>
              <a:rPr lang="en-US" altLang="zh-CN" dirty="0"/>
              <a:t>load</a:t>
            </a:r>
            <a:r>
              <a:rPr lang="zh-CN" altLang="en-US" dirty="0"/>
              <a:t>不超过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noProof="1">
                <a:sym typeface="Arial" charset="0"/>
              </a:rPr>
              <a:t>2. </a:t>
            </a:r>
            <a:r>
              <a:rPr lang="zh-CN" altLang="en-US" noProof="1">
                <a:sym typeface="Arial" charset="0"/>
              </a:rPr>
              <a:t>Disruptor它是一个开源的并发框架，并获得2011 Duke’s 程序框架创新奖，能够在无锁的情况下实现网络的Queue并发操作。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核心概念的介绍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功能角度理解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851" y="1177047"/>
            <a:ext cx="7645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1.Disruptor </a:t>
            </a:r>
            <a:r>
              <a:rPr lang="zh-CN" altLang="en-US" dirty="0"/>
              <a:t>可以和 </a:t>
            </a:r>
            <a:r>
              <a:rPr lang="en-US" altLang="zh-CN" dirty="0"/>
              <a:t>BlockingQueue </a:t>
            </a:r>
            <a:r>
              <a:rPr lang="zh-CN" altLang="en-US" dirty="0"/>
              <a:t>进行横向对比</a:t>
            </a:r>
            <a:r>
              <a:rPr lang="en-US" altLang="zh-CN" dirty="0"/>
              <a:t>. </a:t>
            </a:r>
            <a:r>
              <a:rPr lang="zh-CN" altLang="en-US" dirty="0"/>
              <a:t>不过</a:t>
            </a:r>
            <a:r>
              <a:rPr lang="en-US" altLang="zh-CN" dirty="0"/>
              <a:t>Disruptor</a:t>
            </a:r>
            <a:r>
              <a:rPr lang="zh-CN" altLang="en-US" dirty="0"/>
              <a:t>除了能完成同样的工作场景外，能做更多的事，效率也更高。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同一个“事件”可以有多个消费者，消费者之间既可以并行处理，也可以相互依赖形成处理的先后次序</a:t>
            </a:r>
            <a:r>
              <a:rPr lang="en-US" altLang="zh-CN" dirty="0"/>
              <a:t>(</a:t>
            </a:r>
            <a:r>
              <a:rPr lang="zh-CN" altLang="en-US" dirty="0"/>
              <a:t>形成一个依赖图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  <a:r>
              <a:rPr lang="en-US" altLang="zh-CN" dirty="0"/>
              <a:t>:   </a:t>
            </a:r>
            <a:r>
              <a:rPr lang="zh-CN" altLang="en-US" dirty="0"/>
              <a:t>一般性地来说，当你需要在两个独立的处理过程</a:t>
            </a:r>
            <a:r>
              <a:rPr lang="en-US" altLang="zh-CN" dirty="0"/>
              <a:t>(</a:t>
            </a:r>
            <a:r>
              <a:rPr lang="zh-CN" altLang="en-US" dirty="0"/>
              <a:t>两个线程</a:t>
            </a:r>
            <a:r>
              <a:rPr lang="en-US" altLang="zh-CN" dirty="0"/>
              <a:t>)</a:t>
            </a:r>
            <a:r>
              <a:rPr lang="zh-CN" altLang="en-US" dirty="0"/>
              <a:t>之间交换数据时，就可以使用 </a:t>
            </a:r>
            <a:r>
              <a:rPr lang="en-US" altLang="zh-CN" dirty="0"/>
              <a:t>Disruptor </a:t>
            </a:r>
            <a:r>
              <a:rPr lang="zh-CN" altLang="en-US" dirty="0"/>
              <a:t>。当然使用队列（如上面提到的 </a:t>
            </a:r>
            <a:r>
              <a:rPr lang="en-US" altLang="zh-CN" dirty="0" err="1"/>
              <a:t>BlockingQueue</a:t>
            </a:r>
            <a:r>
              <a:rPr lang="zh-CN" altLang="en-US" dirty="0"/>
              <a:t>）也可以，只不过 </a:t>
            </a:r>
            <a:r>
              <a:rPr lang="en-US" altLang="zh-CN" dirty="0"/>
              <a:t>Disruptor </a:t>
            </a:r>
            <a:r>
              <a:rPr lang="zh-CN" altLang="en-US" dirty="0"/>
              <a:t>做得更好。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第一印象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851" y="1177047"/>
            <a:ext cx="76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官方给出和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ArrayBlockingQueue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的数据对比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51" y="2100377"/>
            <a:ext cx="864182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生产者消费者模型</a:t>
            </a:r>
          </a:p>
        </p:txBody>
      </p:sp>
      <p:sp>
        <p:nvSpPr>
          <p:cNvPr id="19" name="矩形 18"/>
          <p:cNvSpPr/>
          <p:nvPr/>
        </p:nvSpPr>
        <p:spPr>
          <a:xfrm>
            <a:off x="381421" y="4023357"/>
            <a:ext cx="1760707" cy="123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Producer</a:t>
            </a:r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027251" y="3555459"/>
            <a:ext cx="2431915" cy="21254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Disruptor(RingBuffer)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274996" y="4023357"/>
            <a:ext cx="1760707" cy="123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22" name="箭头: 右 21"/>
          <p:cNvSpPr/>
          <p:nvPr/>
        </p:nvSpPr>
        <p:spPr>
          <a:xfrm>
            <a:off x="6388672" y="4398747"/>
            <a:ext cx="1886323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箭头: 右 22"/>
          <p:cNvSpPr/>
          <p:nvPr/>
        </p:nvSpPr>
        <p:spPr>
          <a:xfrm>
            <a:off x="2156297" y="4398747"/>
            <a:ext cx="1886323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云形 23"/>
          <p:cNvSpPr/>
          <p:nvPr/>
        </p:nvSpPr>
        <p:spPr>
          <a:xfrm>
            <a:off x="5287794" y="2643253"/>
            <a:ext cx="2728608" cy="1045409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理解成一个存储数据的容器</a:t>
            </a:r>
          </a:p>
        </p:txBody>
      </p:sp>
      <p:sp>
        <p:nvSpPr>
          <p:cNvPr id="4" name="矩形 3"/>
          <p:cNvSpPr/>
          <p:nvPr/>
        </p:nvSpPr>
        <p:spPr>
          <a:xfrm>
            <a:off x="979251" y="1540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Disruptor</a:t>
            </a:r>
            <a:r>
              <a:rPr lang="zh-CN" altLang="en-US" dirty="0"/>
              <a:t> 首先可以理解成一种高效的生产者消费者模型</a:t>
            </a:r>
            <a:r>
              <a:rPr lang="en-US" altLang="zh-CN" dirty="0"/>
              <a:t>. </a:t>
            </a:r>
            <a:r>
              <a:rPr lang="zh-CN" altLang="en-US" dirty="0"/>
              <a:t>现在支持多生产者</a:t>
            </a:r>
            <a:r>
              <a:rPr lang="en-US" altLang="zh-CN" dirty="0"/>
              <a:t>, </a:t>
            </a:r>
            <a:r>
              <a:rPr lang="zh-CN" altLang="en-US" dirty="0"/>
              <a:t>多消费者的模式</a:t>
            </a:r>
            <a:r>
              <a:rPr lang="en-US" altLang="zh-CN" dirty="0"/>
              <a:t>.</a:t>
            </a:r>
            <a:r>
              <a:rPr lang="zh-CN" altLang="en-US" dirty="0"/>
              <a:t>比</a:t>
            </a:r>
            <a:r>
              <a:rPr lang="en-US" altLang="zh-CN" dirty="0"/>
              <a:t>BlockingQueue</a:t>
            </a:r>
            <a:r>
              <a:rPr lang="zh-CN" altLang="en-US" dirty="0"/>
              <a:t>功能丰富之处的一个体现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A4ABCB-748E-4CF5-81FF-010A7927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16" y="2555381"/>
            <a:ext cx="7003387" cy="2751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03A1093-BD2A-4F4C-AB4E-08C66AE30732}"/>
              </a:ext>
            </a:extLst>
          </p:cNvPr>
          <p:cNvSpPr/>
          <p:nvPr/>
        </p:nvSpPr>
        <p:spPr>
          <a:xfrm>
            <a:off x="1299565" y="1187252"/>
            <a:ext cx="655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参考</a:t>
            </a:r>
            <a:r>
              <a:rPr lang="en-US" altLang="zh-CN"/>
              <a:t>:  http</a:t>
            </a:r>
            <a:r>
              <a:rPr lang="en-US" altLang="zh-CN" dirty="0"/>
              <a:t>://ifeve.com/dissecting-disruptor-wiring-up-cn/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1143</Words>
  <Application>Microsoft Office PowerPoint</Application>
  <PresentationFormat>宽屏</PresentationFormat>
  <Paragraphs>82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Arial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 </cp:lastModifiedBy>
  <cp:revision>128</cp:revision>
  <dcterms:created xsi:type="dcterms:W3CDTF">2015-08-18T02:51:00Z</dcterms:created>
  <dcterms:modified xsi:type="dcterms:W3CDTF">2018-08-22T10:44:15Z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