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6"/>
  </p:notesMasterIdLst>
  <p:handoutMasterIdLst>
    <p:handoutMasterId r:id="rId57"/>
  </p:handoutMasterIdLst>
  <p:sldIdLst>
    <p:sldId id="629" r:id="rId2"/>
    <p:sldId id="628" r:id="rId3"/>
    <p:sldId id="630" r:id="rId4"/>
    <p:sldId id="578" r:id="rId5"/>
    <p:sldId id="603" r:id="rId6"/>
    <p:sldId id="590" r:id="rId7"/>
    <p:sldId id="619" r:id="rId8"/>
    <p:sldId id="631" r:id="rId9"/>
    <p:sldId id="604" r:id="rId10"/>
    <p:sldId id="591" r:id="rId11"/>
    <p:sldId id="593" r:id="rId12"/>
    <p:sldId id="626" r:id="rId13"/>
    <p:sldId id="606" r:id="rId14"/>
    <p:sldId id="649" r:id="rId15"/>
    <p:sldId id="620" r:id="rId16"/>
    <p:sldId id="592" r:id="rId17"/>
    <p:sldId id="656" r:id="rId18"/>
    <p:sldId id="595" r:id="rId19"/>
    <p:sldId id="622" r:id="rId20"/>
    <p:sldId id="621" r:id="rId21"/>
    <p:sldId id="623" r:id="rId22"/>
    <p:sldId id="624" r:id="rId23"/>
    <p:sldId id="625" r:id="rId24"/>
    <p:sldId id="597" r:id="rId25"/>
    <p:sldId id="650" r:id="rId26"/>
    <p:sldId id="655" r:id="rId27"/>
    <p:sldId id="632" r:id="rId28"/>
    <p:sldId id="599" r:id="rId29"/>
    <p:sldId id="627" r:id="rId30"/>
    <p:sldId id="600" r:id="rId31"/>
    <p:sldId id="609" r:id="rId32"/>
    <p:sldId id="607" r:id="rId33"/>
    <p:sldId id="610" r:id="rId34"/>
    <p:sldId id="611" r:id="rId35"/>
    <p:sldId id="608" r:id="rId36"/>
    <p:sldId id="617" r:id="rId37"/>
    <p:sldId id="614" r:id="rId38"/>
    <p:sldId id="633" r:id="rId39"/>
    <p:sldId id="652" r:id="rId40"/>
    <p:sldId id="601" r:id="rId41"/>
    <p:sldId id="634" r:id="rId42"/>
    <p:sldId id="638" r:id="rId43"/>
    <p:sldId id="635" r:id="rId44"/>
    <p:sldId id="637" r:id="rId45"/>
    <p:sldId id="636" r:id="rId46"/>
    <p:sldId id="653" r:id="rId47"/>
    <p:sldId id="639" r:id="rId48"/>
    <p:sldId id="640" r:id="rId49"/>
    <p:sldId id="641" r:id="rId50"/>
    <p:sldId id="618" r:id="rId51"/>
    <p:sldId id="642" r:id="rId52"/>
    <p:sldId id="643" r:id="rId53"/>
    <p:sldId id="644" r:id="rId54"/>
    <p:sldId id="645" r:id="rId5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6600"/>
    <a:srgbClr val="FFFF00"/>
    <a:srgbClr val="00FF00"/>
    <a:srgbClr val="B2B2B2"/>
    <a:srgbClr val="FEB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84900" autoAdjust="0"/>
  </p:normalViewPr>
  <p:slideViewPr>
    <p:cSldViewPr>
      <p:cViewPr>
        <p:scale>
          <a:sx n="80" d="100"/>
          <a:sy n="80" d="100"/>
        </p:scale>
        <p:origin x="-1200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337EBBE-7DB7-4A05-BCEB-527E74AEE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01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B8CAFEA-B395-4F5B-8BDC-CABF30BE91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381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351C52-5569-4564-B30D-17E4EC363DC1}" type="slidenum">
              <a:rPr lang="en-US" altLang="zh-CN" sz="1200">
                <a:latin typeface="Times New Roman" pitchFamily="18" charset="0"/>
              </a:rPr>
              <a:pPr eaLnBrk="1" hangingPunct="1"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没有加，怎么还有呢？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age;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它有默认值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改成包装类型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Integer 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即可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54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没有加，怎么还有呢？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age;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它有默认值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改成包装类型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Integer age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即可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54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pic>
        <p:nvPicPr>
          <p:cNvPr id="7" name="Picture 11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00C7D2-0318-4349-9ED4-5991DDC2C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58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1BC46-E25C-4C19-829D-032F18A8E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3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E1FB6-79D3-4967-A5CA-0388C46CD0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52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CB563-A442-4DED-A2AF-35F81040F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85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7AD2-F10A-42E8-B333-0D2320358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3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2" y="333375"/>
            <a:ext cx="8280276" cy="14398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4FF7-C376-4C55-9755-D5CC04977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1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0E5AC-0E08-4A82-9B6C-E10A1F8CA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3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48E6F-5870-481D-AFCE-EE3453B5A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95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765FA-DA5B-4BA9-8C6A-7CEFDA343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12312-CD03-4267-8BD7-1B703DF73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8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FDED8-40A2-4543-9C88-1BE603881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36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fld id="{9C1DEC5C-6B20-4422-B6D2-0C74B03909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3352" y="5996136"/>
            <a:ext cx="31115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6600"/>
                </a:solidFill>
                <a:latin typeface="华文行楷" pitchFamily="2" charset="-122"/>
                <a:ea typeface="华文行楷" pitchFamily="2" charset="-122"/>
              </a:rPr>
              <a:t>北京传智播客教育   </a:t>
            </a:r>
            <a:r>
              <a:rPr lang="en-US" altLang="zh-CN" dirty="0">
                <a:solidFill>
                  <a:srgbClr val="CC6600"/>
                </a:solidFill>
                <a:latin typeface="Britannic Bold" pitchFamily="34" charset="0"/>
                <a:ea typeface="华文行楷" pitchFamily="2" charset="-122"/>
              </a:rPr>
              <a:t>www.itcast.cn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051720" y="4505866"/>
            <a:ext cx="5399088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陈子枢</a:t>
            </a:r>
            <a:endParaRPr lang="en-US" altLang="zh-CN" sz="2800" b="1" dirty="0"/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523,99,178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68" y="5219893"/>
            <a:ext cx="539104" cy="27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6872"/>
            <a:ext cx="32099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940152" y="2771636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/>
              <a:t>v3.2.2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9900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127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、导入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3005136"/>
            <a:ext cx="8280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/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mybatis-3.2.2.jar</a:t>
            </a:r>
          </a:p>
          <a:p>
            <a:pPr marL="171450" indent="-1714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asm-3.3.1.jar</a:t>
            </a:r>
          </a:p>
          <a:p>
            <a:pPr marL="171450" indent="-1714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cglib-2.2.2.jar</a:t>
            </a:r>
          </a:p>
          <a:p>
            <a:pPr marL="171450" indent="-1714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commons-logging-1.1.1.jar</a:t>
            </a:r>
          </a:p>
          <a:p>
            <a:pPr marL="171450" indent="-171450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javassist-3.17.1-GA.jar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log4j-1.2.17.jar</a:t>
            </a:r>
          </a:p>
          <a:p>
            <a:pPr marL="171450" indent="-1714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slf4j-api-1.7.5.jar</a:t>
            </a:r>
          </a:p>
          <a:p>
            <a:pPr marL="171450" indent="-1714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slf4j-log4j12-1.7.5.jar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mysql-connector-java-5.1.10-bin.jar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junit-4.9.jar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12776"/>
            <a:ext cx="5257800" cy="30289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2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56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log4j.properties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### direct log messages to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stdout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###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log4j.appender.stdout=org.apache.log4j.ConsoleAppender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log4j.appender.stdout.Target=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System.out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log4j.appender.stdout.layout=org.apache.log4j.PatternLayout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log4j.appender.stdout.layout.ConversionPattern=%d{ABSOLUTE} %5p %c{1}:%L - %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m%n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log4j.rootLogger=error,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stdout</a:t>
            </a: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log4j.logger.com.springframework=DEBUG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log4j.logger.com.ibatis=DEBUG  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log4j.logger.com.ibatis.common.jdbc.SimpleDataSource=DEBUG  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log4j.logger.com.ibatis.common.jdbc.ScriptRunner=DEBUG  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log4j.logger.com.ibatis.sqlmap.engine.impl.SqlMapClientDelegate=DEBUG  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log4j.logger.java.sql.Connection=DEBUG  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log4j.logger.java.sql.Statement=DEBUG  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log4j.logger.java.sql.PreparedStatement=DEBUG  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log4j.logger.java.sql.ResultSet=DEBUG</a:t>
            </a:r>
            <a:endParaRPr lang="en-US" altLang="zh-CN" sz="10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7715" y="1586292"/>
            <a:ext cx="1553630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显示执行的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endParaRPr lang="zh-CN" altLang="en-US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08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、配置文件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sqlMapConfig.xml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&lt;?xml version="1.0" encoding="UTF-8" ?&gt;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&lt;!DOCTYPE configuration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PUBLIC "-//mybatis.org//DTD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3.0//EN"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"http://mybatis.org/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dtd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/mybatis-3-config.dtd"&gt;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&lt;configuration&gt;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&lt;environments default="development"&gt;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    &lt;environment id="development"&gt;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        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transactionManager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type="</a:t>
            </a: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        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dataSource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type="</a:t>
            </a: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POOLED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            &lt;property name="driver" value="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com.mysql.jdbc.Driver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            &lt;property name="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jdbc:mysql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://localhost:3306/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mybatisdb?</a:t>
            </a:r>
            <a:r>
              <a:rPr lang="en-US" altLang="zh-CN" sz="1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characterEncoding</a:t>
            </a: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=UTF-8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            &lt;property name="username" value="root"/&gt;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            &lt;property name="password" value="root"/&gt;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        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dataSource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    &lt;/environment&gt;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&lt;/environments&gt;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&lt;mappers&gt;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&lt;mapper resource="</a:t>
            </a:r>
            <a:r>
              <a:rPr lang="en-US" altLang="zh-CN" sz="1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cn</a:t>
            </a: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itcast</a:t>
            </a: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/domain/User.xml"/&gt;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 &lt;/mappers&gt;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&lt;/configuration&gt;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线形标注 2 7"/>
          <p:cNvSpPr/>
          <p:nvPr/>
        </p:nvSpPr>
        <p:spPr bwMode="auto">
          <a:xfrm>
            <a:off x="6876256" y="3429000"/>
            <a:ext cx="1116124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2943"/>
              <a:gd name="adj6" fmla="val -41623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中文乱码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58290" y="2343106"/>
            <a:ext cx="320151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事务：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JDBC/MANAGED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数据源：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UNPOOLED/POOLED/JNDI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7005" y="1444134"/>
            <a:ext cx="26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核心配置文件</a:t>
            </a:r>
            <a:endParaRPr lang="zh-CN" altLang="en-US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5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、创建数据库：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mybatisdb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create table USER_C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ID                  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(40) not null,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NAME                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(30),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AGE                 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ADDRESS             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(200),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 primary key (ID)</a:t>
            </a: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加入测试数据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insert  into `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user_c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`(`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id`,`name`,`age`,`address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`) 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values 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('1','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夏言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',73,'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桂州村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'),</a:t>
            </a: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'2','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严嵩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',87,'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分宜县城介桥村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'),</a:t>
            </a: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'3','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徐阶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',80,'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明松江府华亭县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'),</a:t>
            </a: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'4','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高拱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',66,'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河南省新郑市高老庄村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'),</a:t>
            </a: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'5','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张居正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',58,'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江陵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344352"/>
            <a:ext cx="32289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6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13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、映射文件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cn.itcast.mybatis.domain.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User.xml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&lt;?xml version="1.0" encoding="UTF-8" ?&gt;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&lt;!DOCTYPE mapper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PUBLIC "-//mybatis.org//DTD Mapper 3.0//EN"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"http://mybatis.org/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dtd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/mybatis-3-mapper.dtd"&gt;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&lt;mapper </a:t>
            </a: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namespace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cn.itcast.mybatis.domain.User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mapper&gt;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0767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5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User.java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class User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private String id;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private String name;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private Integer age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private String address;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4167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、测试类：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25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SqlSessionFactory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sqlSessionFactory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@Before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initFactory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 throws Exception{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String resource = "sqlMapConfig.xml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Resources.getResourceAsStream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(resource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sqlSessionFactory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SqlSessionFactoryBuilder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().build(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inputStream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2305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11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核心：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如何实现数据的增删改查？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401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User.xml	   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参数：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#{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parameterName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	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参数类型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parameterType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=“string | User |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结果类型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resultType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User |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查询所有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&lt;select&gt;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查询一条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&lt;select&gt;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新增记录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&lt;insert&gt;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string|map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所有实体类的地方都可以改成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修改记录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&lt;update&gt;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删除记录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&lt;delete&gt;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session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sqlSessionFactory.openSession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查询所有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session.selectList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查询一条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session.selectOne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新增记录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session.insert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修改记录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session.update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删除记录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session.delete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矩形 5"/>
          <p:cNvSpPr/>
          <p:nvPr/>
        </p:nvSpPr>
        <p:spPr>
          <a:xfrm>
            <a:off x="5515886" y="5373216"/>
            <a:ext cx="2191626" cy="624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手动提交：</a:t>
            </a:r>
            <a:endParaRPr lang="en-US" altLang="zh-CN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err="1" smtClean="0">
                <a:solidFill>
                  <a:srgbClr val="00B050"/>
                </a:solidFill>
              </a:rPr>
              <a:t>session.commit</a:t>
            </a:r>
            <a:r>
              <a:rPr lang="en-US" altLang="zh-CN" dirty="0">
                <a:solidFill>
                  <a:srgbClr val="00B050"/>
                </a:solidFill>
              </a:rPr>
              <a:t>();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41918" y="1330622"/>
            <a:ext cx="1531188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5400" b="1" dirty="0" smtClean="0"/>
              <a:t>*****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523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查询所有：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988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User.xml</a:t>
            </a: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&lt;!--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方便下面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字段调用，同时方便设置别名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id="cols"&gt;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id,name,age,address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&lt;!--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查询所有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&lt;select id="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listAll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resultType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cn.itcast.mybatis.domain.User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select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&lt;include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refid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="cols"/&gt;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from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user_c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&lt;/select&gt;</a:t>
            </a:r>
          </a:p>
          <a:p>
            <a:pPr>
              <a:buNone/>
            </a:pP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TestUser.java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@Test	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查询所有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testListAll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session =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sqlSessionFactory.openSession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List&lt;User&gt;  users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session.selectList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cn.itcast.mybatis.domain.User.listAll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记录数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: "+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users.size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5518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查询一个：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User.xml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&lt;!--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查询一个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&lt;select id="get"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parameterType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="string"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resultType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cn.itcast.mybatis.domain.User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select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id,name,age,address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from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user_c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where id=</a:t>
            </a:r>
            <a:r>
              <a:rPr lang="en-US" altLang="zh-CN" sz="1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#{id}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&lt;/select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TestUser.java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@Test	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查询一个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testGet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session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sqlSessionFactory.openSession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User u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session.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selectOne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cn.itcast.mybatis.domain.User.get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", "1");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线形标注 2 7"/>
          <p:cNvSpPr/>
          <p:nvPr/>
        </p:nvSpPr>
        <p:spPr bwMode="auto">
          <a:xfrm>
            <a:off x="6786246" y="3702177"/>
            <a:ext cx="1116124" cy="41034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487"/>
              <a:gd name="adj6" fmla="val -44759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参  数</a:t>
            </a:r>
          </a:p>
        </p:txBody>
      </p:sp>
    </p:spTree>
    <p:extLst>
      <p:ext uri="{BB962C8B-B14F-4D97-AF65-F5344CB8AC3E}">
        <p14:creationId xmlns:p14="http://schemas.microsoft.com/office/powerpoint/2010/main" val="39251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课程内容</a:t>
            </a: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gray">
          <a:xfrm>
            <a:off x="1581597" y="5594254"/>
            <a:ext cx="6913106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 rot="3419336">
            <a:off x="1297434" y="5017992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gray">
          <a:xfrm>
            <a:off x="1406972" y="5060854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4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gray">
          <a:xfrm>
            <a:off x="1581596" y="3079654"/>
            <a:ext cx="691310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1297434" y="250339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2123728" y="2522441"/>
            <a:ext cx="4896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rial" charset="0"/>
              </a:rPr>
              <a:t>MyBatis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介绍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gray">
          <a:xfrm>
            <a:off x="1406972" y="2546254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gray">
          <a:xfrm>
            <a:off x="1581596" y="3917854"/>
            <a:ext cx="691310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gray">
          <a:xfrm rot="3419336">
            <a:off x="1297434" y="334159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gray">
          <a:xfrm>
            <a:off x="1406972" y="3384454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gray">
          <a:xfrm>
            <a:off x="1583184" y="4754466"/>
            <a:ext cx="6911519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gray">
          <a:xfrm rot="3419336">
            <a:off x="1297434" y="4179792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12" name="Text Box 15"/>
          <p:cNvSpPr txBox="1">
            <a:spLocks noChangeArrowheads="1"/>
          </p:cNvSpPr>
          <p:nvPr/>
        </p:nvSpPr>
        <p:spPr bwMode="gray">
          <a:xfrm>
            <a:off x="1406972" y="4222654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3</a:t>
            </a:r>
          </a:p>
        </p:txBody>
      </p:sp>
      <p:sp>
        <p:nvSpPr>
          <p:cNvPr id="4116" name="Text Box 19"/>
          <p:cNvSpPr txBox="1">
            <a:spLocks noChangeArrowheads="1"/>
          </p:cNvSpPr>
          <p:nvPr/>
        </p:nvSpPr>
        <p:spPr bwMode="gray">
          <a:xfrm>
            <a:off x="2123728" y="3384454"/>
            <a:ext cx="320792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CRUD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例子及基础知识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117" name="Text Box 20"/>
          <p:cNvSpPr txBox="1">
            <a:spLocks noChangeArrowheads="1"/>
          </p:cNvSpPr>
          <p:nvPr/>
        </p:nvSpPr>
        <p:spPr bwMode="gray">
          <a:xfrm>
            <a:off x="2123728" y="4224241"/>
            <a:ext cx="268374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框架整合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8" name="Text Box 21"/>
          <p:cNvSpPr txBox="1">
            <a:spLocks noChangeArrowheads="1"/>
          </p:cNvSpPr>
          <p:nvPr/>
        </p:nvSpPr>
        <p:spPr bwMode="gray">
          <a:xfrm>
            <a:off x="2123728" y="5065616"/>
            <a:ext cx="530991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SSI </a:t>
            </a:r>
            <a:r>
              <a:rPr kumimoji="1" lang="en-US" altLang="zh-CN" sz="2400" dirty="0" err="1" smtClean="0">
                <a:latin typeface="微软雅黑" pitchFamily="34" charset="-122"/>
                <a:ea typeface="微软雅黑" pitchFamily="34" charset="-122"/>
              </a:rPr>
              <a:t>struts+spring+mybatis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框架整合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63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新增：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User.xml</a:t>
            </a: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&lt;insert id="create"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parameterType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000" i="1" dirty="0" err="1">
                <a:solidFill>
                  <a:srgbClr val="00B050"/>
                </a:solidFill>
              </a:rPr>
              <a:t>cn.itcast.mybatis.domain.</a:t>
            </a:r>
            <a:r>
              <a:rPr lang="en-US" altLang="zh-CN" sz="10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insert into user(</a:t>
            </a:r>
            <a:r>
              <a:rPr lang="en-US" altLang="zh-CN" sz="1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id,name,age,address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) values(</a:t>
            </a: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#{id},#{</a:t>
            </a:r>
            <a:r>
              <a:rPr lang="en-US" altLang="zh-CN" sz="1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userName</a:t>
            </a: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},#{age},#{address})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&lt;/insert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TestUser.java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@Test	//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新增</a:t>
            </a:r>
          </a:p>
          <a:p>
            <a:pPr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testCreate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session =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sqlSessionFactory.openSession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User u = new User();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u.setId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UUID.randomUUID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());		//UUID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u.setName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张居正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u.setAge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(57);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u.setAddress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清万历年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i =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session.insert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cn.itcast.mybatis.domain.User.create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", u);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session.commit</a:t>
            </a:r>
            <a:r>
              <a:rPr lang="en-US" altLang="zh-CN" sz="1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//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手动提交</a:t>
            </a:r>
          </a:p>
          <a:p>
            <a:pPr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影响记录数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: "+i);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}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线形标注 2 1"/>
          <p:cNvSpPr/>
          <p:nvPr/>
        </p:nvSpPr>
        <p:spPr bwMode="auto">
          <a:xfrm>
            <a:off x="6516216" y="5589240"/>
            <a:ext cx="2232248" cy="5040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109"/>
              <a:gd name="adj6" fmla="val -123017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Session.commit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();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手动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提交事务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左右箭头 5"/>
          <p:cNvSpPr/>
          <p:nvPr/>
        </p:nvSpPr>
        <p:spPr bwMode="auto">
          <a:xfrm>
            <a:off x="3531498" y="3141023"/>
            <a:ext cx="1220522" cy="484632"/>
          </a:xfrm>
          <a:prstGeom prst="leftRightArrow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字段名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左右箭头 8"/>
          <p:cNvSpPr/>
          <p:nvPr/>
        </p:nvSpPr>
        <p:spPr bwMode="auto">
          <a:xfrm>
            <a:off x="5295916" y="3137063"/>
            <a:ext cx="2228412" cy="484632"/>
          </a:xfrm>
          <a:prstGeom prst="leftRightArrow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get/set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方法名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19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User.xml</a:t>
            </a: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&lt;!-- 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修改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--&gt;</a:t>
            </a: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	&lt;update id="update"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parameterType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cn.itcast.mybatis.domain.User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		update </a:t>
            </a:r>
            <a:r>
              <a:rPr lang="en-US" altLang="zh-CN" sz="1000" dirty="0" err="1" smtClean="0">
                <a:latin typeface="微软雅黑" pitchFamily="34" charset="-122"/>
                <a:ea typeface="微软雅黑" pitchFamily="34" charset="-122"/>
              </a:rPr>
              <a:t>user_c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 set name = #{name},age = #{age},address = #{address}</a:t>
            </a: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		where id = #{id}</a:t>
            </a:r>
          </a:p>
          <a:p>
            <a:pPr>
              <a:buNone/>
            </a:pP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	&lt;/update&gt;</a:t>
            </a:r>
          </a:p>
          <a:p>
            <a:pPr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TestUser.java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@Test	//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修改</a:t>
            </a:r>
          </a:p>
          <a:p>
            <a:pPr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testUpdate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session =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sqlSessionFactory.openSession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User u = new User();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u.setId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("1");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u.setName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高拱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u.setAge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(66);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u.setAddress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志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不尽舒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才不尽酬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i =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session.update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cn.itcast.mybatis.domain.User.update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", u);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session.commit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();		//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手动提交</a:t>
            </a:r>
          </a:p>
          <a:p>
            <a:pPr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影响记录数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: "+i);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}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0544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第一个例子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删除一个：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User.xml</a:t>
            </a:r>
            <a:r>
              <a:rPr lang="zh-CN" altLang="en-US" sz="1000" b="1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&lt;!-- 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byId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--&gt;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&lt;update id="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deleteById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parameterType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="string"&gt;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delete from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user_c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where id = #{id}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&lt;/update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0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TestUser.java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@Test	//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删除</a:t>
            </a:r>
          </a:p>
          <a:p>
            <a:pPr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testDeleteById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SqlSession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session =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sqlSessionFactory.openSession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i =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session.delete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cn.itcast.mybatis.domain.User.deleteById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", "1");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session.commit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();		//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手动提交</a:t>
            </a:r>
          </a:p>
          <a:p>
            <a:pPr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影响记录数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: "+i);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}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572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第一个例子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简化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对象别名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sqlMapConfig.xml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增加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typeAliases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typeAlias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type="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cn.itcast.mybatis.domain.User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alias="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typeAliases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查询字段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串别名 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user.xml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中增加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cols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"&gt;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id,name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as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,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age,address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&lt;select id="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selectUserByName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parameterType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="string"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resultType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select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	&lt;include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refid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cols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"/&gt;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 from user where name = #{name}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&lt;/select&gt;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3995936" y="2027456"/>
            <a:ext cx="4572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 命名空间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mapper namespace=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cn.itcast.mybatis.domain.User</a:t>
            </a:r>
            <a:r>
              <a:rPr lang="en-US" altLang="zh-CN" sz="1400" i="1" dirty="0" smtClean="0"/>
              <a:t>"&gt;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&lt;mapper namespace</a:t>
            </a:r>
            <a:r>
              <a:rPr lang="en-US" altLang="zh-CN" sz="1400" dirty="0" smtClean="0">
                <a:solidFill>
                  <a:srgbClr val="00B050"/>
                </a:solidFill>
              </a:rPr>
              <a:t>=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“</a:t>
            </a:r>
            <a:r>
              <a:rPr lang="en-US" altLang="zh-CN" sz="1400" i="1" dirty="0" err="1" smtClean="0">
                <a:solidFill>
                  <a:srgbClr val="00B050"/>
                </a:solidFill>
              </a:rPr>
              <a:t>sysmanage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"&gt;</a:t>
            </a:r>
            <a:endParaRPr lang="en-US" altLang="zh-CN" sz="1400" i="1" dirty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85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第一个例子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：查询、更新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&lt;select 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="find"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parameterType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="User"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resultType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="User"&gt;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select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id,name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age,address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from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user_c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where 1=1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&lt;if test="id!=null"&gt;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and id=#{id}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&lt;/if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&lt;if test="name!=null"&gt;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and name like "%"#{name}"%"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&lt;/if&gt;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&lt;if test="age!=null"&gt;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and age=#{age}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&lt;/if&gt;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&lt;if test="address!=null"&gt;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and address=#{address}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&lt;/if&gt;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线形标注 1 1"/>
          <p:cNvSpPr/>
          <p:nvPr/>
        </p:nvSpPr>
        <p:spPr bwMode="auto">
          <a:xfrm>
            <a:off x="5292080" y="4509120"/>
            <a:ext cx="2736304" cy="508294"/>
          </a:xfrm>
          <a:prstGeom prst="borderCallout1">
            <a:avLst>
              <a:gd name="adj1" fmla="val 18750"/>
              <a:gd name="adj2" fmla="val -8333"/>
              <a:gd name="adj3" fmla="val -32627"/>
              <a:gd name="adj4" fmla="val -33559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注意其写法不是单引号，而是双引号</a:t>
            </a:r>
          </a:p>
        </p:txBody>
      </p:sp>
    </p:spTree>
    <p:extLst>
      <p:ext uri="{BB962C8B-B14F-4D97-AF65-F5344CB8AC3E}">
        <p14:creationId xmlns:p14="http://schemas.microsoft.com/office/powerpoint/2010/main" val="18220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第一个例子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：查询、更新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&lt;where&gt;…&lt;/where&gt;</a:t>
            </a: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会自动将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去掉，就无需写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where 1=1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4725088" y="3128769"/>
            <a:ext cx="3807351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dirty="0"/>
              <a:t>&lt;update id="update" </a:t>
            </a:r>
            <a:r>
              <a:rPr lang="en-US" altLang="zh-CN" sz="1000" dirty="0" err="1"/>
              <a:t>parameterType</a:t>
            </a:r>
            <a:r>
              <a:rPr lang="en-US" altLang="zh-CN" sz="1000" dirty="0"/>
              <a:t>="User"&gt;</a:t>
            </a:r>
          </a:p>
          <a:p>
            <a:pPr>
              <a:buNone/>
            </a:pPr>
            <a:r>
              <a:rPr lang="en-US" altLang="zh-CN" sz="1000" dirty="0"/>
              <a:t>	update </a:t>
            </a:r>
            <a:r>
              <a:rPr lang="en-US" altLang="zh-CN" sz="1000" dirty="0" err="1"/>
              <a:t>user_c</a:t>
            </a:r>
            <a:endParaRPr lang="en-US" altLang="zh-CN" sz="1000" dirty="0"/>
          </a:p>
          <a:p>
            <a:pPr>
              <a:buNone/>
            </a:pPr>
            <a:r>
              <a:rPr lang="en-US" altLang="zh-CN" sz="1000" dirty="0"/>
              <a:t>	&lt;set&gt;</a:t>
            </a:r>
          </a:p>
          <a:p>
            <a:pPr>
              <a:buNone/>
            </a:pPr>
            <a:r>
              <a:rPr lang="en-US" altLang="zh-CN" sz="1000" dirty="0"/>
              <a:t>	&lt;if test="name!=null"&gt;</a:t>
            </a:r>
          </a:p>
          <a:p>
            <a:pPr>
              <a:buNone/>
            </a:pPr>
            <a:r>
              <a:rPr lang="en-US" altLang="zh-CN" sz="1000" dirty="0"/>
              <a:t>	and name like "%"#{name</a:t>
            </a:r>
            <a:r>
              <a:rPr lang="en-US" altLang="zh-CN" sz="1000" dirty="0" smtClean="0"/>
              <a:t>}"%“,</a:t>
            </a:r>
            <a:endParaRPr lang="en-US" altLang="zh-CN" sz="1000" dirty="0"/>
          </a:p>
          <a:p>
            <a:pPr>
              <a:buNone/>
            </a:pPr>
            <a:r>
              <a:rPr lang="en-US" altLang="zh-CN" sz="1000" dirty="0"/>
              <a:t>	&lt;/if&gt;</a:t>
            </a:r>
          </a:p>
          <a:p>
            <a:pPr>
              <a:buNone/>
            </a:pPr>
            <a:r>
              <a:rPr lang="en-US" altLang="zh-CN" sz="1000" dirty="0"/>
              <a:t>	</a:t>
            </a:r>
          </a:p>
          <a:p>
            <a:pPr>
              <a:buNone/>
            </a:pPr>
            <a:r>
              <a:rPr lang="en-US" altLang="zh-CN" sz="1000" dirty="0"/>
              <a:t>	&lt;if test="age!=null"&gt;</a:t>
            </a:r>
          </a:p>
          <a:p>
            <a:pPr>
              <a:buNone/>
            </a:pPr>
            <a:r>
              <a:rPr lang="en-US" altLang="zh-CN" sz="1000" dirty="0"/>
              <a:t>	age=#{age},</a:t>
            </a:r>
          </a:p>
          <a:p>
            <a:pPr>
              <a:buNone/>
            </a:pPr>
            <a:r>
              <a:rPr lang="en-US" altLang="zh-CN" sz="1000" dirty="0"/>
              <a:t>	&lt;/if&gt;</a:t>
            </a:r>
          </a:p>
          <a:p>
            <a:pPr>
              <a:buNone/>
            </a:pPr>
            <a:r>
              <a:rPr lang="en-US" altLang="zh-CN" sz="1000" dirty="0"/>
              <a:t>	</a:t>
            </a:r>
          </a:p>
          <a:p>
            <a:pPr>
              <a:buNone/>
            </a:pPr>
            <a:r>
              <a:rPr lang="en-US" altLang="zh-CN" sz="1000" dirty="0"/>
              <a:t>	&lt;if test="address!=null"&gt;</a:t>
            </a:r>
          </a:p>
          <a:p>
            <a:pPr>
              <a:buNone/>
            </a:pPr>
            <a:r>
              <a:rPr lang="en-US" altLang="zh-CN" sz="1000" dirty="0"/>
              <a:t>	address=#{address},</a:t>
            </a:r>
          </a:p>
          <a:p>
            <a:pPr>
              <a:buNone/>
            </a:pPr>
            <a:r>
              <a:rPr lang="en-US" altLang="zh-CN" sz="1000" dirty="0"/>
              <a:t>	&lt;/if&gt;</a:t>
            </a:r>
          </a:p>
          <a:p>
            <a:pPr>
              <a:buNone/>
            </a:pPr>
            <a:r>
              <a:rPr lang="en-US" altLang="zh-CN" sz="1000" dirty="0"/>
              <a:t>	&lt;/set&gt;</a:t>
            </a:r>
          </a:p>
          <a:p>
            <a:pPr>
              <a:buNone/>
            </a:pPr>
            <a:r>
              <a:rPr lang="en-US" altLang="zh-CN" sz="1000" dirty="0"/>
              <a:t>	</a:t>
            </a:r>
          </a:p>
          <a:p>
            <a:pPr>
              <a:buNone/>
            </a:pPr>
            <a:r>
              <a:rPr lang="en-US" altLang="zh-CN" sz="1000" dirty="0"/>
              <a:t>	where id=#{id}</a:t>
            </a:r>
          </a:p>
          <a:p>
            <a:pPr>
              <a:buNone/>
            </a:pPr>
            <a:r>
              <a:rPr lang="en-US" altLang="zh-CN" sz="1000" dirty="0"/>
              <a:t>&lt;/update&gt;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740454" y="3126015"/>
            <a:ext cx="3399497" cy="26007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dirty="0"/>
              <a:t>select &lt;include </a:t>
            </a:r>
            <a:r>
              <a:rPr lang="en-US" altLang="zh-CN" sz="1000" dirty="0" err="1"/>
              <a:t>refid</a:t>
            </a:r>
            <a:r>
              <a:rPr lang="en-US" altLang="zh-CN" sz="1000" dirty="0"/>
              <a:t>="cols"/&gt; from </a:t>
            </a:r>
            <a:r>
              <a:rPr lang="en-US" altLang="zh-CN" sz="1000" dirty="0" err="1"/>
              <a:t>user_c</a:t>
            </a:r>
            <a:endParaRPr lang="en-US" altLang="zh-CN" sz="1000" dirty="0"/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r>
              <a:rPr lang="en-US" altLang="zh-CN" sz="1000" dirty="0"/>
              <a:t>&lt;where&gt;</a:t>
            </a:r>
          </a:p>
          <a:p>
            <a:pPr>
              <a:buNone/>
            </a:pPr>
            <a:r>
              <a:rPr lang="en-US" altLang="zh-CN" sz="1000" dirty="0"/>
              <a:t>	&lt;if test="name!=null"&gt;</a:t>
            </a:r>
          </a:p>
          <a:p>
            <a:pPr>
              <a:buNone/>
            </a:pPr>
            <a:r>
              <a:rPr lang="en-US" altLang="zh-CN" sz="1000" dirty="0"/>
              <a:t>	 and name like "%"#{name}"%"</a:t>
            </a:r>
          </a:p>
          <a:p>
            <a:pPr>
              <a:buNone/>
            </a:pPr>
            <a:r>
              <a:rPr lang="en-US" altLang="zh-CN" sz="1000" dirty="0"/>
              <a:t>	&lt;/if&gt;</a:t>
            </a:r>
          </a:p>
          <a:p>
            <a:pPr>
              <a:buNone/>
            </a:pPr>
            <a:r>
              <a:rPr lang="en-US" altLang="zh-CN" sz="1000" dirty="0"/>
              <a:t>	</a:t>
            </a:r>
          </a:p>
          <a:p>
            <a:pPr>
              <a:buNone/>
            </a:pPr>
            <a:r>
              <a:rPr lang="en-US" altLang="zh-CN" sz="1000" dirty="0"/>
              <a:t>	&lt;if test="age!=null"&gt;</a:t>
            </a:r>
          </a:p>
          <a:p>
            <a:pPr>
              <a:buNone/>
            </a:pPr>
            <a:r>
              <a:rPr lang="en-US" altLang="zh-CN" sz="1000" dirty="0"/>
              <a:t>	 and age=#{age}</a:t>
            </a:r>
          </a:p>
          <a:p>
            <a:pPr>
              <a:buNone/>
            </a:pPr>
            <a:r>
              <a:rPr lang="en-US" altLang="zh-CN" sz="1000" dirty="0"/>
              <a:t>	&lt;/if&gt;</a:t>
            </a:r>
          </a:p>
          <a:p>
            <a:pPr>
              <a:buNone/>
            </a:pPr>
            <a:r>
              <a:rPr lang="en-US" altLang="zh-CN" sz="1000" dirty="0"/>
              <a:t>	</a:t>
            </a:r>
          </a:p>
          <a:p>
            <a:pPr>
              <a:buNone/>
            </a:pPr>
            <a:r>
              <a:rPr lang="en-US" altLang="zh-CN" sz="1000" dirty="0"/>
              <a:t>	&lt;if test="address!=null"&gt;</a:t>
            </a:r>
          </a:p>
          <a:p>
            <a:pPr>
              <a:buNone/>
            </a:pPr>
            <a:r>
              <a:rPr lang="en-US" altLang="zh-CN" sz="1000" dirty="0"/>
              <a:t>	 and address like #{address}</a:t>
            </a:r>
          </a:p>
          <a:p>
            <a:pPr>
              <a:buNone/>
            </a:pPr>
            <a:r>
              <a:rPr lang="en-US" altLang="zh-CN" sz="1000" dirty="0"/>
              <a:t>	&lt;/if&gt;</a:t>
            </a:r>
          </a:p>
          <a:p>
            <a:pPr>
              <a:buNone/>
            </a:pPr>
            <a:r>
              <a:rPr lang="en-US" altLang="zh-CN" sz="1000" dirty="0"/>
              <a:t>&lt;/where&gt;</a:t>
            </a:r>
            <a:endParaRPr lang="zh-CN" altLang="en-US" sz="1000" dirty="0"/>
          </a:p>
        </p:txBody>
      </p:sp>
      <p:sp>
        <p:nvSpPr>
          <p:cNvPr id="9" name="矩形 8"/>
          <p:cNvSpPr/>
          <p:nvPr/>
        </p:nvSpPr>
        <p:spPr>
          <a:xfrm>
            <a:off x="4644008" y="2564904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&lt;set&gt;…&lt;/set&gt;</a:t>
            </a: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会将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update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set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最后一个条件多余的逗号去掉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线形标注 1 9"/>
          <p:cNvSpPr/>
          <p:nvPr/>
        </p:nvSpPr>
        <p:spPr bwMode="auto">
          <a:xfrm>
            <a:off x="7092280" y="5589240"/>
            <a:ext cx="1800200" cy="326155"/>
          </a:xfrm>
          <a:prstGeom prst="borderCallout1">
            <a:avLst>
              <a:gd name="adj1" fmla="val 18750"/>
              <a:gd name="adj2" fmla="val -8333"/>
              <a:gd name="adj3" fmla="val -84026"/>
              <a:gd name="adj4" fmla="val -24324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最后一个逗号可有可无</a:t>
            </a:r>
          </a:p>
        </p:txBody>
      </p:sp>
      <p:sp>
        <p:nvSpPr>
          <p:cNvPr id="11" name="线形标注 1 10"/>
          <p:cNvSpPr/>
          <p:nvPr/>
        </p:nvSpPr>
        <p:spPr bwMode="auto">
          <a:xfrm>
            <a:off x="6399638" y="2132856"/>
            <a:ext cx="2160240" cy="326155"/>
          </a:xfrm>
          <a:prstGeom prst="borderCallout1">
            <a:avLst>
              <a:gd name="adj1" fmla="val 18750"/>
              <a:gd name="adj2" fmla="val -8333"/>
              <a:gd name="adj3" fmla="val 141716"/>
              <a:gd name="adj4" fmla="val -30261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用了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&lt;set&gt;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不用写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SET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关键字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41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endParaRPr lang="zh-CN" altLang="en-US" sz="2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小结：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416824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Hibernate</a:t>
            </a:r>
          </a:p>
          <a:p>
            <a:pPr>
              <a:buNone/>
            </a:pPr>
            <a:endParaRPr lang="en-US" altLang="zh-CN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ibernate.cfg.xml	Hibernate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User.hbm.xml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对应数据库一张真实表，配置表之间的关系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User.java	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对应映射的字段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localSessionFactoryBean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sqlMapConfig.xml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User.xml	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对应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构造出的虚拟表，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resultMap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配置多表之间的关系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User.java	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对应映射的字段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SessionFactory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sqlSessionFactoryBean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0762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ltGray">
          <a:xfrm rot="3419336">
            <a:off x="2304940" y="3367488"/>
            <a:ext cx="479425" cy="5207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/>
          <a:lstStyle/>
          <a:p>
            <a:pPr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gray">
          <a:xfrm>
            <a:off x="2415084" y="3410350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FF"/>
                </a:solidFill>
                <a:cs typeface="Arial" charset="0"/>
              </a:rPr>
              <a:t>3</a:t>
            </a:r>
            <a:endParaRPr lang="en-US" altLang="zh-CN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gray">
          <a:xfrm>
            <a:off x="3325617" y="3410350"/>
            <a:ext cx="385073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rial" charset="0"/>
              </a:rPr>
              <a:t>MyBatis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Spring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框架整合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8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59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配置环境，新建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工程，导入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mybatis-3.2.2.jar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mybatis-spring-1.2.0.jar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aopalliance-1.0.jar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com.springsource.org.aspectj.weaver-1.6.8.RELEASE.jar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commons-logging-1.1.1.jar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junit-4.9.jar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mysql-connector-java-5.1.10-bin.jar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spring-aop-3.2.2.jar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spring-asm-3.0.5.RELEASE.jar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spring-beans-3.2.2.jar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spring-context-3.2.2.jar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spring-core-3.2.2.jar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spring-expression-3.2.2.jar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spring-jdbc-3.2.2.jar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spring-orm-3.2.2.jar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spring-tx-3.2.2.jar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63796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配置环境：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9073008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beans.xml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&lt;bean id="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dataSource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org.springframework.jdbc.datasource.DriverManagerDataSource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&lt;property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driverClassName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com.mysql.jdbc.Driver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"&gt;&lt;/property&gt;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&lt;property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jdbc:mysql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localhost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mybatisdb</a:t>
            </a:r>
            <a:r>
              <a:rPr lang="en-US" altLang="zh-CN" sz="1200" i="1" dirty="0" err="1" smtClean="0">
                <a:solidFill>
                  <a:srgbClr val="00B050"/>
                </a:solidFill>
              </a:rPr>
              <a:t>?characterEncoding</a:t>
            </a:r>
            <a:r>
              <a:rPr lang="en-US" altLang="zh-CN" sz="1200" i="1" dirty="0" smtClean="0">
                <a:solidFill>
                  <a:srgbClr val="00B050"/>
                </a:solidFill>
              </a:rPr>
              <a:t>=utf-8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"&gt;&lt;/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property&gt;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&lt;property name="username" value="root"&gt;&lt;/property&gt;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&lt;property name="password" value="root"&gt;&lt;/property&gt;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&lt;/bean&gt;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&lt;bean id="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org.mybatis.spring.SqlSessionFactoryBean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&lt;property name="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configLocation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classpath:sqlMapConfig.xml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&gt;&lt;/property&gt;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&lt;property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dataSource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ref="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dataSource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"&gt;&lt;/property&gt;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&lt;/bean&gt;</a:t>
            </a:r>
          </a:p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779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ltGray">
          <a:xfrm rot="3419336">
            <a:off x="2615219" y="3367488"/>
            <a:ext cx="479425" cy="5207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/>
          <a:lstStyle/>
          <a:p>
            <a:pPr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gray">
          <a:xfrm>
            <a:off x="2725363" y="3410350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FF"/>
                </a:solidFill>
                <a:cs typeface="Arial" charset="0"/>
              </a:rPr>
              <a:t>1</a:t>
            </a:r>
            <a:endParaRPr lang="en-US" altLang="zh-CN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gray">
          <a:xfrm>
            <a:off x="3635896" y="3410350"/>
            <a:ext cx="19672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  <a:cs typeface="Arial" charset="0"/>
              </a:rPr>
              <a:t>MyBatis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介绍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9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层：接口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IUserDao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import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cn.itcast.mybatis.domain.User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interface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IUserDao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List&lt;User&gt; list();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User get(String id);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insert(User 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update(User 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deleteById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(String 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4005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64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层：实现类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UserDaoImpl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UserDaoImpl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extends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SqlSessionDaoSupport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implements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IUserDao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User get(String id)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(User)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this.getSqlSession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selectOne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ser.get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", id);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insert(User u){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this.getSqlSession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().insert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ser.create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", 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deleteById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(String id)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this.getSqlSession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().delete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ser.deleteById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", id);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List&lt;User&gt; list()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this.getSqlSession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selectList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ser.list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update(User u)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this.getSqlSession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().update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ser.create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", 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876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93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层 接口：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IUserService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package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import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cn.itcast.mybatis.domain.User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interface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List&lt;User&gt; list();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User get(String id);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insert(User 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update(User 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deleteById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(String 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9321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55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层 实现类：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UserServiceImpl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432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UserServiceImpl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implements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private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IUserDao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userDao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public void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setUserDao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IUserDao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userDao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this.userDao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userDao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deleteById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(String id)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userDao.deleteById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(id);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User get(String id)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userDao.get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(id);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insert(User u)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userDao.insert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List&lt;User&gt; list()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userDao.list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update(User u)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userDao.update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4593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988840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声明：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beans.xml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348880"/>
            <a:ext cx="82809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&lt;bean id="</a:t>
            </a:r>
            <a:r>
              <a:rPr lang="en-US" altLang="zh-CN" sz="1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userDao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cn.itcast.mybatis.dao.UserDaoImpl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&lt;property name="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sqlSessionFactory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 ref="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sf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"&gt;&lt;/property&gt;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&lt;/bean&gt;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&lt;bean id="</a:t>
            </a:r>
            <a:r>
              <a:rPr lang="en-US" altLang="zh-CN" sz="10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userService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cn.itcast.mybatis.service.UserServiceImpl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&lt;property name="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userDao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 ref="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userDao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"&gt;&lt;/property&gt;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&lt;/bean&gt;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3779748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声明：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sqlMapConfig.xml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4263186"/>
            <a:ext cx="828092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&lt;?xml version="1.0" encoding="UTF-8" ?&gt;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&lt;!DOCTYPE configuration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PUBLIC "-//mybatis.org//DTD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3.0//EN"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"http://mybatis.org/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dtd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/mybatis-3-config.dtd"&gt;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&lt;configuration&gt;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typeAliases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typeAlias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type="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cn.itcast.mybatis.domain.User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 alias="User"/&gt;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typeAliases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&lt;mappers&gt;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&lt;mapper resource="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cn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itcast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/domain/User.xml"/&gt;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&lt;/mappers&gt;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&lt;/configuration&gt;</a:t>
            </a:r>
          </a:p>
        </p:txBody>
      </p:sp>
      <p:sp>
        <p:nvSpPr>
          <p:cNvPr id="2" name="线形标注 1(带边框和强调线) 1"/>
          <p:cNvSpPr/>
          <p:nvPr/>
        </p:nvSpPr>
        <p:spPr bwMode="auto">
          <a:xfrm>
            <a:off x="5004048" y="3862496"/>
            <a:ext cx="3456384" cy="502608"/>
          </a:xfrm>
          <a:prstGeom prst="accentBorderCallout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去掉数据库配置信息，由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beans.xml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中替代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0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86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测试类：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MyBatisSpringTest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package test;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MyBatisSpringTest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@Test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void test(){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ApplicationContext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ac = new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ClassPathXmlApplicationContext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("beans.xml");</a:t>
            </a:r>
          </a:p>
          <a:p>
            <a:pPr>
              <a:buNone/>
            </a:pP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IUserService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userService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IUserService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ac.getBean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userService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User u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userService.get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("1");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u.setId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UUID.randomUUID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u.setName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("tony");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u.setAge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(30);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u.setAddress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("shanghai");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userService.insert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(u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9335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 事务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测试事务：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b="1" dirty="0" smtClean="0"/>
              <a:t>UserServiceImpl.java</a:t>
            </a:r>
          </a:p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deleteById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(String id)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i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userDao.deleteById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(id);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a = 1/0;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故意报错，事务生效，则删除被回滚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rollback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i;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2761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 事务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测试事务：测试类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MyBatisSpringTest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@Test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void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testRollback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ApplicationContext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ac = new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ClassPathXmlApplicationContext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("beans.xml");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ac.getBean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userService.deleteById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("33");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979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ltGray">
          <a:xfrm rot="3419336">
            <a:off x="864780" y="3367488"/>
            <a:ext cx="479425" cy="5207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/>
          <a:lstStyle/>
          <a:p>
            <a:pPr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gray">
          <a:xfrm>
            <a:off x="974924" y="3410350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FF"/>
                </a:solidFill>
                <a:cs typeface="Arial" charset="0"/>
              </a:rPr>
              <a:t>4</a:t>
            </a:r>
            <a:endParaRPr lang="en-US" altLang="zh-CN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gray">
          <a:xfrm>
            <a:off x="1885457" y="3410350"/>
            <a:ext cx="669022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Arial" charset="0"/>
              </a:rPr>
              <a:t>SSI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Struts2+Spring3.0+iBatis(myBatis3.1.1)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SSI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整合</a:t>
            </a:r>
            <a:endParaRPr lang="zh-CN" altLang="en-US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916833"/>
            <a:ext cx="10657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Struts2 + Spring +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1400" dirty="0"/>
          </a:p>
        </p:txBody>
      </p:sp>
      <p:grpSp>
        <p:nvGrpSpPr>
          <p:cNvPr id="2" name="组合 1"/>
          <p:cNvGrpSpPr/>
          <p:nvPr/>
        </p:nvGrpSpPr>
        <p:grpSpPr>
          <a:xfrm>
            <a:off x="539552" y="2286165"/>
            <a:ext cx="8208912" cy="3735123"/>
            <a:chOff x="539552" y="2286165"/>
            <a:chExt cx="8208912" cy="3735123"/>
          </a:xfrm>
        </p:grpSpPr>
        <p:cxnSp>
          <p:nvCxnSpPr>
            <p:cNvPr id="46" name="直接箭头连接符 45"/>
            <p:cNvCxnSpPr>
              <a:stCxn id="34" idx="5"/>
              <a:endCxn id="30" idx="0"/>
            </p:cNvCxnSpPr>
            <p:nvPr/>
          </p:nvCxnSpPr>
          <p:spPr bwMode="auto">
            <a:xfrm>
              <a:off x="7038834" y="2777866"/>
              <a:ext cx="273662" cy="363102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 bwMode="auto">
            <a:xfrm flipH="1">
              <a:off x="5580112" y="2862229"/>
              <a:ext cx="320006" cy="278739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7" idx="5"/>
            </p:cNvCxnSpPr>
            <p:nvPr/>
          </p:nvCxnSpPr>
          <p:spPr bwMode="auto">
            <a:xfrm>
              <a:off x="3341106" y="2777866"/>
              <a:ext cx="219403" cy="363102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3"/>
              <a:endCxn id="25" idx="0"/>
            </p:cNvCxnSpPr>
            <p:nvPr/>
          </p:nvCxnSpPr>
          <p:spPr bwMode="auto">
            <a:xfrm flipH="1">
              <a:off x="1835696" y="2777866"/>
              <a:ext cx="184050" cy="363102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 bwMode="auto">
            <a:xfrm>
              <a:off x="6596608" y="3140968"/>
              <a:ext cx="1431776" cy="187220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Mybatis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771800" y="3140968"/>
              <a:ext cx="3672408" cy="187220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Spring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043608" y="3140968"/>
              <a:ext cx="1584176" cy="187220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Strut2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" name="流程图: 可选过程 2"/>
            <p:cNvSpPr/>
            <p:nvPr/>
          </p:nvSpPr>
          <p:spPr bwMode="auto">
            <a:xfrm>
              <a:off x="539552" y="3882790"/>
              <a:ext cx="1008112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JSP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流程图: 可选过程 7"/>
            <p:cNvSpPr/>
            <p:nvPr/>
          </p:nvSpPr>
          <p:spPr bwMode="auto">
            <a:xfrm>
              <a:off x="3416348" y="3882790"/>
              <a:ext cx="1008112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Service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流程图: 可选过程 8"/>
            <p:cNvSpPr/>
            <p:nvPr/>
          </p:nvSpPr>
          <p:spPr bwMode="auto">
            <a:xfrm>
              <a:off x="1976188" y="3882790"/>
              <a:ext cx="1008112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Action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流程图: 可选过程 9"/>
            <p:cNvSpPr/>
            <p:nvPr/>
          </p:nvSpPr>
          <p:spPr bwMode="auto">
            <a:xfrm>
              <a:off x="4784500" y="3882790"/>
              <a:ext cx="1008112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DAO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流程图: 可选过程 10"/>
            <p:cNvSpPr/>
            <p:nvPr/>
          </p:nvSpPr>
          <p:spPr bwMode="auto">
            <a:xfrm>
              <a:off x="6152652" y="3882790"/>
              <a:ext cx="1224136" cy="504056"/>
            </a:xfrm>
            <a:prstGeom prst="flowChartAlternateProcess">
              <a:avLst/>
            </a:prstGeom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4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Mybatis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" name="流程图: 磁盘 3"/>
            <p:cNvSpPr/>
            <p:nvPr/>
          </p:nvSpPr>
          <p:spPr bwMode="auto">
            <a:xfrm>
              <a:off x="7812360" y="3414738"/>
              <a:ext cx="936104" cy="1440160"/>
            </a:xfrm>
            <a:prstGeom prst="flowChartMagneticDisk">
              <a:avLst/>
            </a:prstGeom>
            <a:gradFill>
              <a:gsLst>
                <a:gs pos="0">
                  <a:srgbClr val="CC6600"/>
                </a:gs>
                <a:gs pos="32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</a:gradFill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Database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6" name="直接箭头连接符 5"/>
            <p:cNvCxnSpPr>
              <a:stCxn id="3" idx="3"/>
              <a:endCxn id="9" idx="1"/>
            </p:cNvCxnSpPr>
            <p:nvPr/>
          </p:nvCxnSpPr>
          <p:spPr bwMode="auto">
            <a:xfrm>
              <a:off x="1547664" y="4134818"/>
              <a:ext cx="428524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3"/>
              <a:endCxn id="8" idx="1"/>
            </p:cNvCxnSpPr>
            <p:nvPr/>
          </p:nvCxnSpPr>
          <p:spPr bwMode="auto">
            <a:xfrm>
              <a:off x="2984300" y="4134818"/>
              <a:ext cx="432048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3"/>
              <a:endCxn id="10" idx="1"/>
            </p:cNvCxnSpPr>
            <p:nvPr/>
          </p:nvCxnSpPr>
          <p:spPr bwMode="auto">
            <a:xfrm>
              <a:off x="4424460" y="4134818"/>
              <a:ext cx="36004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3"/>
              <a:endCxn id="11" idx="1"/>
            </p:cNvCxnSpPr>
            <p:nvPr/>
          </p:nvCxnSpPr>
          <p:spPr bwMode="auto">
            <a:xfrm>
              <a:off x="5792612" y="4134818"/>
              <a:ext cx="360040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1" idx="3"/>
              <a:endCxn id="4" idx="2"/>
            </p:cNvCxnSpPr>
            <p:nvPr/>
          </p:nvCxnSpPr>
          <p:spPr bwMode="auto">
            <a:xfrm>
              <a:off x="7376788" y="4134818"/>
              <a:ext cx="435572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 bwMode="auto">
            <a:xfrm>
              <a:off x="1746084" y="2286165"/>
              <a:ext cx="1868684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objectFactory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5443812" y="2286165"/>
              <a:ext cx="1868684" cy="57606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lang="en-US" altLang="zh-CN" sz="1200" dirty="0" err="1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sql</a:t>
              </a: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Session</a:t>
              </a:r>
              <a:endPara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FactoryBean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6" name="矩形 2065"/>
            <p:cNvSpPr/>
            <p:nvPr/>
          </p:nvSpPr>
          <p:spPr bwMode="auto">
            <a:xfrm>
              <a:off x="1976188" y="5373216"/>
              <a:ext cx="540060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headEnd type="none" w="med" len="med"/>
              <a:tailEnd type="triangl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None/>
                <a:tabLst/>
              </a:pPr>
              <a:r>
                <a:rPr kumimoji="0" lang="en-US" altLang="zh-CN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EntityBean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8" name="直接箭头连接符 57"/>
            <p:cNvCxnSpPr>
              <a:stCxn id="9" idx="2"/>
            </p:cNvCxnSpPr>
            <p:nvPr/>
          </p:nvCxnSpPr>
          <p:spPr bwMode="auto">
            <a:xfrm>
              <a:off x="2480244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8" idx="2"/>
            </p:cNvCxnSpPr>
            <p:nvPr/>
          </p:nvCxnSpPr>
          <p:spPr bwMode="auto">
            <a:xfrm>
              <a:off x="3920404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10" idx="2"/>
            </p:cNvCxnSpPr>
            <p:nvPr/>
          </p:nvCxnSpPr>
          <p:spPr bwMode="auto">
            <a:xfrm>
              <a:off x="5288556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11" idx="2"/>
            </p:cNvCxnSpPr>
            <p:nvPr/>
          </p:nvCxnSpPr>
          <p:spPr bwMode="auto">
            <a:xfrm>
              <a:off x="6764720" y="4386846"/>
              <a:ext cx="0" cy="986370"/>
            </a:xfrm>
            <a:prstGeom prst="straightConnector1">
              <a:avLst/>
            </a:prstGeom>
            <a:ln>
              <a:headEnd type="none" w="med" len="med"/>
              <a:tailEnd type="arrow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15980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5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76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JDBC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JavaDataBaseConnectivity,java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数据库连接）是一种用于执行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语句的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JavaAPI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具体实现都由数据库厂商实现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3140968"/>
            <a:ext cx="7704856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Class.forName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com.mysql.jdbc.Driver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").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newInstance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(); 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jdbc:mysql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localhost:3306/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mybatisdb?characterEncoding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=UTF-8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String user = "root";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String password = "root";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Connection </a:t>
            </a:r>
            <a:r>
              <a:rPr lang="en-US" altLang="zh-CN" sz="1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DriverManager.getConnection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user,password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);   </a:t>
            </a:r>
          </a:p>
          <a:p>
            <a:pPr>
              <a:buNone/>
            </a:pPr>
            <a:r>
              <a:rPr lang="en-US" altLang="zh-CN" sz="12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Statement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stmt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conn.createStatement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ResultSet.TYPE_SCROLL_SENSITIVE,ResultSet.CONCUR_UPDATABLE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);   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"select * from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users_c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";   </a:t>
            </a:r>
          </a:p>
          <a:p>
            <a:pPr>
              <a:buNone/>
            </a:pPr>
            <a:r>
              <a:rPr lang="en-US" altLang="zh-CN" sz="12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ResultSet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rs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stmt.executeQuery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);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28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SSI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搭建环境：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62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配置文件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sqlMapConfig.xml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beans.xml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struts.xml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web.xml</a:t>
            </a:r>
          </a:p>
          <a:p>
            <a:pPr marL="171450" indent="-1714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编写映射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声明 映射文件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service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、配置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struts-xxx.xml</a:t>
            </a:r>
          </a:p>
          <a:p>
            <a:pPr marL="171450" indent="-1714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编写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发布、测试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8992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SSI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配置环境，导入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aopalliance-1.0.jar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com.springsource.org.aspectj.weaver-1.6.8.RELEASE.jar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commons-logging-1.1.1.jar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junit-4.9.jar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spring-aop-3.2.2.jar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spring-beans-3.2.2.jar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spring-context-3.2.2.jar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spring-core-3.2.2.jar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spring-expression-3.2.2.jar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spring-jdbc-3.2.2.jar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spring-orm-3.2.2.jar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spring-tx-3.2.2.jar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spring-web-3.2.2.jar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矩形 5"/>
          <p:cNvSpPr/>
          <p:nvPr/>
        </p:nvSpPr>
        <p:spPr>
          <a:xfrm>
            <a:off x="5076056" y="2949273"/>
            <a:ext cx="3600400" cy="269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mybatis-3.2.2.jar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mybatis-spring-1.2.0.jar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mysql-connector-java-5.1.10-bin.jar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commons-fileupload-1.2.2.jar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commons-io-2.0.1.jar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commons-lang3-3.1.jar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freemarker-2.3.19.jar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javassist-3.11.0.GA.jar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ognl-3.0.6.jar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struts2-core-2.3.14.2.jar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struts2-spring-plugin-2.3.14.2.jar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xwork-core-2.3.14.2.jar</a:t>
            </a:r>
          </a:p>
        </p:txBody>
      </p:sp>
    </p:spTree>
    <p:extLst>
      <p:ext uri="{BB962C8B-B14F-4D97-AF65-F5344CB8AC3E}">
        <p14:creationId xmlns:p14="http://schemas.microsoft.com/office/powerpoint/2010/main" val="5397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SSI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47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064896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&lt;context-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-name&gt;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contextConfigLocation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-name&gt;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-value&gt;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classpath:beans.xml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-value&gt;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&lt;/context-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param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&lt;listener&gt;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&lt;listener-class&gt;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org.springframework.web.context.ContextLoaderListener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&lt;/listener-class&gt;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&lt;/listener&gt;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&lt;filter&gt;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&lt;filter-name&gt;struts2&lt;/filter-name&gt;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&lt;filter-class&gt;org.apache.struts2.dispatcher.ng.filter.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StrutsPrepareAndExecuteFilter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&lt;/filter-class&gt;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&lt;/filter&gt;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&lt;filter-mapping&gt;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&lt;filter-name&gt;struts2&lt;/filter-name&gt;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-pattern&gt;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-pattern&gt;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&lt;/filter-mapping&gt;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5631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SSI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sqlMapConfig.xml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&lt;?xml version="1.0" encoding="UTF-8" ?&gt;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&lt;!DOCTYPE configuration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"-//mybatis.org//DTD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3.0//EN"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"http://mybatis.org/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dtd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/mybatis-3-config.dtd"&gt;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&lt;configuration&gt;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&lt;!--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定义别名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typeAliases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&lt;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typeAlias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type="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cn.itcast.mybatis.domain.User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alias="User"/&gt;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typeAliases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&lt;!--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映射文件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--&gt;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&lt;mappers&gt;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&lt;mapper resource="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cn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itcast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/domain/User.xml" /&gt;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&lt;/mappers&gt;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&lt;/configuration&gt;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1787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SSI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beans.xml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从上个项目中复制：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beans.xml</a:t>
            </a:r>
          </a:p>
          <a:p>
            <a:pPr>
              <a:buNone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cn.itcast.mybatis.dao.IUserDao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cn.itcast.mybatis.dao.UserDaoImpl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cn.itcast.mybatis.domain.User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cn.itcast.mybatis.domain.User.xml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cn.itcast.mybatis.service.IUserService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cn.itcast.mybatis.service.UserServiceImpl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20463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SSI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struts.xml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632848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&lt;?xml version="1.0" encoding="UTF-8"?&gt;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&lt;!DOCTYPE struts PUBLIC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"-//Apache Software Foundation//DTD Struts Configuration 2.1.7//EN"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"http://struts.apache.org/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dtds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/struts-2.3.dtd"&gt;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&lt;struts&gt;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&lt;constant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struts.ui.theme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value="simple"&gt;&lt;/constant&gt;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&lt;constant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struts.devMode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value="true"&gt;&lt;/constant&gt;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&lt;constant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struts.objectFactory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value="spring"&gt;&lt;/constant&gt;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&lt;package name="user" namespace="/user" extends="struts-default"&gt;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&lt;action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userAction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_*" class="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cn.itcast.mybatis.action.UserAction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method="{1}"&gt;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&lt;result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pview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"&gt;/WEB-INF/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jsps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/user/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jUserView.jsp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&lt;/result&gt;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&lt;result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"&gt;/WEB-INF/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jsps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/user/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jUserList.jsp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&lt;/result&gt;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&lt;result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pcreate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"&gt;/WEB-INF/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jsps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/user/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jUserCreate.jsp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&lt;/result&gt;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&lt;result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pupdate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"&gt;/WEB-INF/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jsps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/user/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jUserUpdate.jsp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&lt;/result&gt;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     &lt;result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actlist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type="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redirectAction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"&gt;/user/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userAction_list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&lt;/result&gt;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     &lt;/action&gt;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    &lt;/package&gt;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&lt;/struts&gt;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2269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SSI 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10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UserAction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extends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ActionSupport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implements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ModelDriven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&lt;User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&gt;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private User model = new User();			//model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驱动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User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getModel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model;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private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getUserService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void 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setUserService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 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this.userService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;		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service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9716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SSI 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转向列表页面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String list(){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List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dataList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userService.list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ActionContext.getContext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().put("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dataList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",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dataList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1792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SSI 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432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转向新增页面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tocreate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pcreate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转向修改页面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toupdate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User u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userService.get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model.getId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ActionContext.getContext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getValueStack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().push(u);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pupdate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转向预览页面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toview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User u =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userService.get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model.getId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ActionContext.getContext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getValueStack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().push(u);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pview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1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SSI 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新增保存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createSave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model.setId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UUID.randomUUID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());		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主键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userService.insert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(model);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actlist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修改保存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updateSave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userService.update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(model);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actlist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删除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String delete(){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userService.deleteById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model.getId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actlist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0254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51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62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jdbc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优点：简单易学，上手快，非常灵活构建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，效率高。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缺点：代码繁琐，难以写出高质量的代码（资源的释放，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注入安全性等），开发者关注多，又要写业务逻辑，又要关注对象的创建和销毁。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Hibernate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冬天学比较好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ORM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实体关系映射，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好处：不用写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语句。可以以面向对象的方式设计和访问，方便理解。其实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底层也是调用的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，它只是对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进行了轻量级的封装。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缺点：处理复杂业务时，灵活度差，复杂的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难写。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　　现今大多数业务系统都和数据库打交道，而且通常业务都很复杂，需要关联多个表查询，找到需要的数据。用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当业务复杂，关联多张表时，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hql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极其难写，效率也低。用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吧，又不能以面向对象方式思考和使用，开发的代码质量也难以保证。那能否在这两者间找到一个平衡点呢？结合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们的优点，摒弃它们的缺点。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有，这就是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。现今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被广泛的企业所采用，大有超过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的势头。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79373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SSI 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新建列表页面：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jUserList.jsp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585176" cy="413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800" dirty="0"/>
              <a:t>&lt;%@ </a:t>
            </a:r>
            <a:r>
              <a:rPr lang="en-US" altLang="zh-CN" sz="800" dirty="0" err="1"/>
              <a:t>taglib</a:t>
            </a:r>
            <a:r>
              <a:rPr lang="en-US" altLang="zh-CN" sz="800" dirty="0"/>
              <a:t> prefix=</a:t>
            </a:r>
            <a:r>
              <a:rPr lang="en-US" altLang="zh-CN" sz="800" i="1" dirty="0"/>
              <a:t>"s" </a:t>
            </a:r>
            <a:r>
              <a:rPr lang="en-US" altLang="zh-CN" sz="800" i="1" dirty="0" err="1"/>
              <a:t>uri</a:t>
            </a:r>
            <a:r>
              <a:rPr lang="en-US" altLang="zh-CN" sz="800" i="1" dirty="0"/>
              <a:t>="/struts-tags" %&gt; </a:t>
            </a:r>
            <a:endParaRPr lang="en-US" altLang="zh-CN" sz="800" i="1" dirty="0" smtClean="0"/>
          </a:p>
          <a:p>
            <a:pPr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h2&gt;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用户列表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&lt;/h2&gt;</a:t>
            </a:r>
          </a:p>
          <a:p>
            <a:pPr>
              <a:buNone/>
            </a:pP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&lt;div style="padding:10px;"&gt;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&lt;a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="${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pageContext.request.contextPath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}/user/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userAction_tocreate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"&gt;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&lt;/a&gt;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&lt;/div&gt;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&lt;table border="1"&gt;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align="center"&gt;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序号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&lt;/td&gt;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&lt;/td&gt;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年龄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&lt;/td&gt;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&lt;/td&gt;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&lt;/td&gt;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s:iterator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value="#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dataList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="u" status="line"&gt;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&lt;td align="center"&gt;&lt;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s:property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value="#line.index+1"/&gt;&lt;/td&gt;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&lt;td&gt;&lt;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s:property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value="name"/&gt;&lt;/td&gt;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&lt;td align="center"&gt;&lt;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s:property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value="age"/&gt;&lt;/td&gt;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&lt;td&gt;&lt;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s:property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value="address"/&gt;&lt;/td&gt;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&lt;td&gt;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	&lt;a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="${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pageContext.request.contextPath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}/user/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userAction_toview?id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=${u.id}"&gt;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&lt;/a&gt;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	&lt;a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="${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pageContext.request.contextPath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}/user/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userAction_toupdate?id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=${u.id}"&gt;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&lt;/a&gt;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	&lt;a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="${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pageContext.request.contextPath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}/user/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userAction_delete?id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=${u.id}"&gt;</a:t>
            </a:r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&lt;/a&gt;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&lt;/td&gt;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s:iterator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&lt;/table&gt; 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6804248" y="1556792"/>
            <a:ext cx="163057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WEB-INF/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jsps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/user/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18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SSI 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9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新建修改页面：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jUserUpdate.jsp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5851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&lt;%@ page language="java"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pageEncoding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="UTF-8"%&gt;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&lt;%@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taglib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prefix="s"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="/struts-tags" %&gt;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&lt;html&gt;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&lt;body&gt;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&lt;form action="${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pageContext.request.contextPath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}/user/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userAction_updateSave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 method="post"&gt;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s:hidden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name="id"/&gt;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&lt;h2&gt;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修改用户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&lt;/h2&gt;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&lt;table border="1"&gt;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&lt;/td&gt;&lt;td&gt;&lt;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s:textfield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name="name"/&gt;&lt;/td&gt;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年龄：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&lt;/td&gt;&lt;td&gt;&lt;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s:textfield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name="age"/&gt;&lt;/td&gt;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&lt;/td&gt;&lt;td&gt;&lt;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s:textarea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name="address"/&gt;&lt;/td&gt;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&lt;td&gt;&lt;input type="submit" name="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btnOK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"/&gt;&lt;/td&gt;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&lt;/table&gt;  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&lt;/form&gt;  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&lt;/body&gt;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&lt;/html&gt;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矩形 5"/>
          <p:cNvSpPr/>
          <p:nvPr/>
        </p:nvSpPr>
        <p:spPr>
          <a:xfrm>
            <a:off x="6804248" y="1556792"/>
            <a:ext cx="163057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WEB-INF/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jsps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/user/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58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SSI 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80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新建添加页面：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jUserCreate.jsp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58517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&lt;%@ page language="java"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pageEncoding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="UTF-8"%&gt;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&lt;%@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taglib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prefix="s"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="/struts-tags" %&gt;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&lt;html&gt;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&lt;body&gt;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&lt;form action="${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pageContext.request.contextPath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}/user/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userAction_createSave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 method="post"&gt;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s:hidden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name="id"/&gt;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&lt;h2&gt;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新增用户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&lt;/h2&gt;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&lt;table border="1"&gt;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&lt;/td&gt;&lt;td&gt;&lt;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s:textfield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name="name"/&gt;&lt;/td&gt;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年龄：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&lt;/td&gt;&lt;td&gt;&lt;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s:textfield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name="age"/&gt;&lt;/td&gt;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&lt;/td&gt;&lt;td&gt;&lt;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s:textarea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name="address"/&gt;&lt;/td&gt;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&lt;td&gt;&lt;input type="submit" name="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btnOK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"/&gt;&lt;/td&gt;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&lt;/table&gt;  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&lt;/form&gt;  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 &lt;/body&gt;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&lt;/html&gt;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矩形 5"/>
          <p:cNvSpPr/>
          <p:nvPr/>
        </p:nvSpPr>
        <p:spPr>
          <a:xfrm>
            <a:off x="6804248" y="1556792"/>
            <a:ext cx="1630575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WEB-INF/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jsps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/user/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416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SSI CRUD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新建查看页面：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jUserView.jsp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58517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&lt;%@ page language="java"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pageEncoding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="UTF-8"%&gt;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&lt;%@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taglib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prefix="s"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="/struts-tags" %&gt;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&lt;html&gt;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&lt;body&gt;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&lt;form action="${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pageContext.request.contextPath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}/user/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userAction_createSave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" method="post"&gt;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s:hidden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name="id"/&gt;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&lt;h2&gt;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浏览用户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&lt;/h2&gt;</a:t>
            </a:r>
          </a:p>
          <a:p>
            <a:pPr>
              <a:buNone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&lt;div style="padding:10px;"&gt;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&lt;a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history.go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(-1);"&gt;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&lt;/a&gt;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&lt;/div&gt;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&lt;table border="1"&gt;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&lt;/td&gt;&lt;td&gt;&lt;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s:property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value="name"/&gt;&lt;/td&gt;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年龄：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&lt;/td&gt;&lt;td&gt;&lt;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s:property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value="age"/&gt;&lt;/td&gt;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&lt;/td&gt;&lt;td&gt;&lt;</a:t>
            </a:r>
            <a:r>
              <a:rPr lang="en-US" altLang="zh-CN" sz="1000" dirty="0" err="1">
                <a:latin typeface="微软雅黑" pitchFamily="34" charset="-122"/>
                <a:ea typeface="微软雅黑" pitchFamily="34" charset="-122"/>
              </a:rPr>
              <a:t>s:property</a:t>
            </a: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 value="address"/&gt;&lt;/td&gt;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	&lt;/table&gt;  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&lt;/form&gt;  	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&lt;/body&gt;</a:t>
            </a:r>
          </a:p>
          <a:p>
            <a:pPr>
              <a:buNone/>
            </a:pPr>
            <a:r>
              <a:rPr lang="en-US" altLang="zh-CN" sz="1000" dirty="0">
                <a:latin typeface="微软雅黑" pitchFamily="34" charset="-122"/>
                <a:ea typeface="微软雅黑" pitchFamily="34" charset="-122"/>
              </a:rPr>
              <a:t>&lt;/html&gt;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2879812" y="1409059"/>
            <a:ext cx="604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http://localhost:8090/ssi/user/userAction_list.action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endParaRPr lang="zh-CN" altLang="en-US" sz="2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17229"/>
            <a:ext cx="1872208" cy="215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32040" y="3622899"/>
            <a:ext cx="1484702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4800" dirty="0">
                <a:latin typeface="Arial" pitchFamily="34" charset="0"/>
                <a:ea typeface="汉仪菱心体简" pitchFamily="49" charset="-122"/>
                <a:cs typeface="Arial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401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What is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568863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is a first class </a:t>
            </a: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persistence framework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with support for </a:t>
            </a: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custom SQL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stored </a:t>
            </a:r>
            <a:r>
              <a:rPr lang="en-US" altLang="zh-CN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procedures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and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advanced mappings.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eliminates almost all of the JDBC code and manual setting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of parameters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and retrieval of results.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can </a:t>
            </a: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use simple XML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or </a:t>
            </a: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Annotations for </a:t>
            </a:r>
            <a:r>
              <a:rPr lang="en-US" altLang="zh-CN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configuration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map primitives, Map interfaces and Java POJOs (Plain Old Java Objects) to database records.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646518" y="5085184"/>
            <a:ext cx="784887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世界上流行最广泛的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映射框架，由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Clinton Begin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2002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年创建，其后，捐献给了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Apache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基金会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，成立了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项目。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2010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月，将代码库迁致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Google Code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，并更名为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f.hiphotos.baidu.com/baike/pic/item/622762d0f703918f2558a1a9513d269758eec4c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69307"/>
            <a:ext cx="2604684" cy="223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资料：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mybatis-3.2.2.zip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mybatis-3.2.2.jar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核心包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mybatis-3.2.2.pdf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手册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Lib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mybatis-spring-1.2.0.zip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整合包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5661248"/>
            <a:ext cx="5802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下载地址：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://code.google.com/p/mybatis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线形标注 1(带边框和强调线) 7"/>
          <p:cNvSpPr/>
          <p:nvPr/>
        </p:nvSpPr>
        <p:spPr bwMode="auto">
          <a:xfrm>
            <a:off x="5076056" y="2134690"/>
            <a:ext cx="3456384" cy="502608"/>
          </a:xfrm>
          <a:prstGeom prst="accentBorderCallout1">
            <a:avLst/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注意版本的对应，否则程序可能报错</a:t>
            </a:r>
          </a:p>
        </p:txBody>
      </p:sp>
    </p:spTree>
    <p:extLst>
      <p:ext uri="{BB962C8B-B14F-4D97-AF65-F5344CB8AC3E}">
        <p14:creationId xmlns:p14="http://schemas.microsoft.com/office/powerpoint/2010/main" val="4591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ltGray">
          <a:xfrm rot="3419336">
            <a:off x="2615219" y="3367488"/>
            <a:ext cx="479425" cy="5207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/>
          <a:lstStyle/>
          <a:p>
            <a:pPr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gray">
          <a:xfrm>
            <a:off x="2725363" y="3410350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FFFF"/>
                </a:solidFill>
                <a:cs typeface="Arial" charset="0"/>
              </a:rPr>
              <a:t>2</a:t>
            </a:r>
            <a:endParaRPr lang="en-US" altLang="zh-CN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gray">
          <a:xfrm>
            <a:off x="3635896" y="3410350"/>
            <a:ext cx="350608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rial" charset="0"/>
              </a:rPr>
              <a:t>MyBatis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实例及基础知识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包（依赖包、驱动包）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sqlMapConfig.xml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创建数据库，数据库表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USER_C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，插入测试记录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user.java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创建映射文件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User.xml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创建测试类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占位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符：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iBatis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#id#</a:t>
            </a: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#{id}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0182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43309</TotalTime>
  <Words>2186</Words>
  <Application>Microsoft Office PowerPoint</Application>
  <PresentationFormat>全屏显示(4:3)</PresentationFormat>
  <Paragraphs>998</Paragraphs>
  <Slides>54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1_Studio</vt:lpstr>
      <vt:lpstr>PowerPoint 演示文稿</vt:lpstr>
      <vt:lpstr>课程内容</vt:lpstr>
      <vt:lpstr>MyBatis</vt:lpstr>
      <vt:lpstr>MyBatis</vt:lpstr>
      <vt:lpstr>MyBatis</vt:lpstr>
      <vt:lpstr>MyBatis</vt:lpstr>
      <vt:lpstr>MyBatis</vt:lpstr>
      <vt:lpstr>MyBatis</vt:lpstr>
      <vt:lpstr>MyBatis</vt:lpstr>
      <vt:lpstr>第一个例子</vt:lpstr>
      <vt:lpstr>第一个例子</vt:lpstr>
      <vt:lpstr>第一个例子</vt:lpstr>
      <vt:lpstr>第一个例子</vt:lpstr>
      <vt:lpstr>第一个例子</vt:lpstr>
      <vt:lpstr>第一个例子</vt:lpstr>
      <vt:lpstr>第一个例子</vt:lpstr>
      <vt:lpstr>第一个例子</vt:lpstr>
      <vt:lpstr>第一个例子CRUD</vt:lpstr>
      <vt:lpstr>第一个例子CRUD</vt:lpstr>
      <vt:lpstr>第一个例子CRUD</vt:lpstr>
      <vt:lpstr>第一个例子CRUD</vt:lpstr>
      <vt:lpstr>第一个例子CRUD</vt:lpstr>
      <vt:lpstr>第一个例子CRUD</vt:lpstr>
      <vt:lpstr>第一个例子CRUD</vt:lpstr>
      <vt:lpstr>第一个例子CRUD</vt:lpstr>
      <vt:lpstr>Mybatis</vt:lpstr>
      <vt:lpstr>MyBatis</vt:lpstr>
      <vt:lpstr>和spring整合</vt:lpstr>
      <vt:lpstr>和spring整合</vt:lpstr>
      <vt:lpstr>和spring整合</vt:lpstr>
      <vt:lpstr>和spring整合</vt:lpstr>
      <vt:lpstr>和spring整合</vt:lpstr>
      <vt:lpstr>和spring整合</vt:lpstr>
      <vt:lpstr>和spring整合</vt:lpstr>
      <vt:lpstr>和spring整合</vt:lpstr>
      <vt:lpstr>和spring整合 事务</vt:lpstr>
      <vt:lpstr>和spring整合 事务</vt:lpstr>
      <vt:lpstr>MyBatis</vt:lpstr>
      <vt:lpstr>SSI整合</vt:lpstr>
      <vt:lpstr>SSI</vt:lpstr>
      <vt:lpstr>SSI</vt:lpstr>
      <vt:lpstr>SSI</vt:lpstr>
      <vt:lpstr>SSI</vt:lpstr>
      <vt:lpstr>SSI</vt:lpstr>
      <vt:lpstr>SSI</vt:lpstr>
      <vt:lpstr>SSI CRUD</vt:lpstr>
      <vt:lpstr>SSI CRUD</vt:lpstr>
      <vt:lpstr>SSI CRUD</vt:lpstr>
      <vt:lpstr>SSI CRUD</vt:lpstr>
      <vt:lpstr>SSI CRUD</vt:lpstr>
      <vt:lpstr>SSI CRUD</vt:lpstr>
      <vt:lpstr>SSI CRUD</vt:lpstr>
      <vt:lpstr>SSI CRUD</vt:lpstr>
      <vt:lpstr>MyBatis</vt:lpstr>
    </vt:vector>
  </TitlesOfParts>
  <Company>IT315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Java培训大纲</dc:title>
  <dc:creator>于洋</dc:creator>
  <cp:lastModifiedBy>nutony</cp:lastModifiedBy>
  <cp:revision>1967</cp:revision>
  <cp:lastPrinted>1601-01-01T00:00:00Z</cp:lastPrinted>
  <dcterms:created xsi:type="dcterms:W3CDTF">2003-04-14T14:59:42Z</dcterms:created>
  <dcterms:modified xsi:type="dcterms:W3CDTF">2013-07-30T05:53:04Z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