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56" r:id="rId2"/>
    <p:sldId id="302" r:id="rId3"/>
    <p:sldId id="257" r:id="rId4"/>
    <p:sldId id="272" r:id="rId5"/>
    <p:sldId id="273" r:id="rId6"/>
    <p:sldId id="306" r:id="rId7"/>
    <p:sldId id="290" r:id="rId8"/>
    <p:sldId id="303" r:id="rId9"/>
    <p:sldId id="260" r:id="rId10"/>
    <p:sldId id="308" r:id="rId11"/>
    <p:sldId id="259" r:id="rId12"/>
    <p:sldId id="307" r:id="rId13"/>
    <p:sldId id="274" r:id="rId14"/>
    <p:sldId id="275" r:id="rId15"/>
    <p:sldId id="261" r:id="rId16"/>
    <p:sldId id="309" r:id="rId17"/>
    <p:sldId id="277" r:id="rId18"/>
    <p:sldId id="278" r:id="rId19"/>
    <p:sldId id="304" r:id="rId20"/>
    <p:sldId id="310" r:id="rId21"/>
    <p:sldId id="311" r:id="rId22"/>
    <p:sldId id="266" r:id="rId23"/>
    <p:sldId id="262" r:id="rId24"/>
    <p:sldId id="294" r:id="rId25"/>
    <p:sldId id="295" r:id="rId26"/>
    <p:sldId id="317" r:id="rId27"/>
    <p:sldId id="296" r:id="rId28"/>
    <p:sldId id="297" r:id="rId29"/>
    <p:sldId id="281" r:id="rId30"/>
    <p:sldId id="312" r:id="rId31"/>
    <p:sldId id="291" r:id="rId32"/>
    <p:sldId id="263" r:id="rId33"/>
    <p:sldId id="300" r:id="rId34"/>
    <p:sldId id="299" r:id="rId35"/>
    <p:sldId id="298" r:id="rId36"/>
    <p:sldId id="316" r:id="rId37"/>
    <p:sldId id="283" r:id="rId38"/>
    <p:sldId id="313" r:id="rId39"/>
    <p:sldId id="264" r:id="rId40"/>
    <p:sldId id="315" r:id="rId41"/>
    <p:sldId id="314" r:id="rId42"/>
    <p:sldId id="292" r:id="rId43"/>
    <p:sldId id="30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68"/>
    <p:restoredTop sz="94529"/>
  </p:normalViewPr>
  <p:slideViewPr>
    <p:cSldViewPr>
      <p:cViewPr varScale="1">
        <p:scale>
          <a:sx n="103" d="100"/>
          <a:sy n="103" d="100"/>
        </p:scale>
        <p:origin x="872" y="17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Global smartphone shipments from 2009 to 2018 (in million units)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1200" dirty="0"/>
          </a:p>
        </c:rich>
      </c:tx>
      <c:overlay val="0"/>
      <c:spPr>
        <a:noFill/>
        <a:ln w="5835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4472C4"/>
            </a:solidFill>
            <a:ln w="5835">
              <a:noFill/>
            </a:ln>
          </c:spPr>
          <c:invertIfNegative val="0"/>
          <c:dLbls>
            <c:spPr>
              <a:noFill/>
              <a:ln w="5835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173.5</c:v>
                </c:pt>
                <c:pt idx="1">
                  <c:v>304.7</c:v>
                </c:pt>
                <c:pt idx="2">
                  <c:v>494.5</c:v>
                </c:pt>
                <c:pt idx="3">
                  <c:v>725.3</c:v>
                </c:pt>
                <c:pt idx="4">
                  <c:v>1018.7</c:v>
                </c:pt>
                <c:pt idx="5">
                  <c:v>1301.7</c:v>
                </c:pt>
                <c:pt idx="6">
                  <c:v>1437.2</c:v>
                </c:pt>
                <c:pt idx="7">
                  <c:v>1473.4</c:v>
                </c:pt>
                <c:pt idx="8">
                  <c:v>1465</c:v>
                </c:pt>
                <c:pt idx="9">
                  <c:v>1462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F-5849-A7C8-D1E505F43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8089247"/>
        <c:axId val="1"/>
      </c:barChart>
      <c:catAx>
        <c:axId val="134808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048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048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1459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089247"/>
        <c:crosses val="autoZero"/>
        <c:crossBetween val="between"/>
      </c:valAx>
      <c:spPr>
        <a:noFill/>
        <a:ln w="12172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Smartphone OS Market Share</a:t>
            </a:r>
          </a:p>
        </c:rich>
      </c:tx>
      <c:overlay val="0"/>
      <c:spPr>
        <a:noFill/>
        <a:ln w="2786">
          <a:noFill/>
        </a:ln>
      </c:spPr>
    </c:title>
    <c:autoTitleDeleted val="0"/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Smartphone OS Market 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329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D261-B347-9296-D2F4D89F5A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329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261-B347-9296-D2F4D89F5AA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329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261-B347-9296-D2F4D89F5AA4}"/>
              </c:ext>
            </c:extLst>
          </c:dPt>
          <c:dLbls>
            <c:spPr>
              <a:noFill/>
              <a:ln w="2786">
                <a:noFill/>
              </a:ln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498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Others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87.7</c:v>
                </c:pt>
                <c:pt idx="1">
                  <c:v>12.1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61-B347-9296-D2F4D89F5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12157">
          <a:noFill/>
        </a:ln>
      </c:spPr>
    </c:plotArea>
    <c:legend>
      <c:legendPos val="r"/>
      <c:overlay val="0"/>
      <c:spPr>
        <a:noFill/>
        <a:ln w="2786">
          <a:noFill/>
        </a:ln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Development of Android Malware</a:t>
            </a:r>
            <a:r>
              <a:rPr lang="en-US" sz="1200" baseline="30000" dirty="0"/>
              <a:t>5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4561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A-3641-B710-D509177ECB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4561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1.8000000000000001E-4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5A-3641-B710-D509177ECB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4561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9.0249999999999997E-2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5A-3641-B710-D509177ECB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4561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1.20974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5A-3641-B710-D509177ECB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4561" cap="flat" cmpd="sng" algn="ctr">
              <a:solidFill>
                <a:schemeClr val="accent5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7.9312699999999996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65A-3641-B710-D509177ECB2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4561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8.1367399999999996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5A-3641-B710-D509177ECB2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4561" cap="flat" cmpd="sng" algn="ctr">
              <a:solidFill>
                <a:schemeClr val="accent1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65A-3641-B710-D509177ECB2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4561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43.6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65A-3641-B710-D509177ECB2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4561" cap="flat" cmpd="sng" algn="ctr">
              <a:solidFill>
                <a:schemeClr val="accent3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5A-3641-B710-D509177ECB2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4561" cap="flat" cmpd="sng" algn="ctr">
              <a:solidFill>
                <a:schemeClr val="accent4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60000"/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Number of Malware (100k)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65A-3641-B710-D509177EC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708905536"/>
        <c:axId val="1"/>
        <c:axId val="0"/>
      </c:bar3DChart>
      <c:catAx>
        <c:axId val="170890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122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4561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73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905536"/>
        <c:crosses val="autoZero"/>
        <c:crossBetween val="between"/>
      </c:valAx>
      <c:spPr>
        <a:noFill/>
        <a:ln w="12163">
          <a:noFill/>
        </a:ln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4561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A0A3A-690F-634F-86E8-FC34F4CA4D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82C73-C7A0-8346-9F91-0B8B2556B6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F1CD80-5A24-774D-8E13-AAC656ECFC45}" type="datetimeFigureOut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9EFDE-57B9-1F4B-9AD3-B18E03C746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F4573-5654-6F42-AF16-47B20C2FD3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DD609E-9D70-D041-89DF-E84EEC22F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48EA90-27D1-444E-8339-09B8790743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C0CD0-B795-414D-B508-118510E28C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94C3CE-D7BC-3641-9E26-F2E5FF798A01}" type="datetimeFigureOut">
              <a:rPr lang="en-US" altLang="en-US"/>
              <a:pPr>
                <a:defRPr/>
              </a:pPr>
              <a:t>2/19/19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D5A0586-5DBE-8349-B07F-05950F1482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272FE2-D152-2245-A3F4-4BD5419A3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FB8B1-9CF1-7F46-A213-EE310760FA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2D878-7FEA-E846-BCC8-F3524CF59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487208-8436-7C41-915C-5833A6EE0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2911F2A9-DDD4-104B-ACF2-75A969361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138574F3-7056-3942-98F1-1985EFC9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27CD2F98-8135-7C43-8800-BBB86A1B1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FC00C2-A26E-C242-835F-66FE1FCF8DC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CDBF2167-1E2B-1A46-9583-EA8AB92D1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C8BA107F-5B0D-CD40-910D-14E9A2235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FBFF5C63-E40E-3A4E-BE06-72694E6B8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CF56F4-7706-6A48-BFA8-A760842272D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0570CD11-F9DE-6742-80A9-0F98C7E98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20ABD4F4-C32D-6449-85D6-879C72CF0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12C94AD4-ABF3-5641-B71A-F31D90080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0CE36F-8133-CE46-A59F-3D26FEFEBDF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0F26E353-939A-0A48-8F30-6FA3E07F44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4E580C2D-3D0C-7F4F-A43D-196064D61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Source: Statista (https://www.statista.com/statistics/271491/worldwide-shipments-of-smartphones-since-2009/)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B0622063-48CD-1148-A780-581814435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369AA-FB40-B440-902F-FE6DC745869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07D709B0-F18F-3147-993C-CA250F24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C113F376-0C16-A74F-94C7-31ABE8B45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8490498A-DF4E-B14E-9D0F-AB0314280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18302C-2A62-6A4F-9F71-0F65EEA6F35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E7B42CAD-FE1A-FA44-95F8-E866844C7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C5BD74A3-EB99-5747-BAA5-C6E184CA5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6400514-1397-034A-BEC0-79E5DBB48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718F7F-6708-9B44-ABC7-1E4A3936AE8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7B526909-D4CC-1447-BD01-DBC4C1598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951E73BC-AB20-6A49-98E3-7F6580B9F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712C6EFC-8245-174E-A41D-276FD2561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C08057-B36B-A54F-8696-BA229E11CAB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5950B0A9-29F3-D54B-8FC8-F279D7401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9627D055-D3D1-754A-BC55-265842295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2FD10393-A116-0747-9404-A631CFDF1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1B96BF6-5DBB-6747-B78F-34F6732DA4D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51A69DD9-168C-3641-A0EB-2BB1A15C6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E6EE4A8B-A43E-F64F-8B5A-D3B06C683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4B0E6279-5E92-5D49-B1CD-30668A26BC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DABDDA-17E0-9A42-80EB-CED36064B77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2F320B99-BC0E-A845-8FD3-4D846D79C3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F52A25EF-D8A9-7642-97BA-9A4E62B3C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results presented here are for the manual analysis. We used </a:t>
            </a:r>
            <a:r>
              <a:rPr lang="en-US" altLang="en-US" dirty="0" err="1">
                <a:ea typeface="ＭＳ Ｐゴシック" panose="020B0600070205080204" pitchFamily="34" charset="-128"/>
              </a:rPr>
              <a:t>TLSDroid</a:t>
            </a:r>
            <a:r>
              <a:rPr lang="en-US" altLang="en-US" dirty="0">
                <a:ea typeface="ＭＳ Ｐゴシック" panose="020B0600070205080204" pitchFamily="34" charset="-128"/>
              </a:rPr>
              <a:t> to evaluate over a 100k apps from Play Store and find over 24k apps with vulnerable TM and an additional 1k that are potentially vulnerable. </a:t>
            </a:r>
            <a:r>
              <a:rPr lang="en-US" altLang="en-US" dirty="0" err="1">
                <a:ea typeface="ＭＳ Ｐゴシック" panose="020B0600070205080204" pitchFamily="34" charset="-128"/>
              </a:rPr>
              <a:t>W.r.t</a:t>
            </a:r>
            <a:r>
              <a:rPr lang="en-US" altLang="en-US" dirty="0">
                <a:ea typeface="ＭＳ Ｐゴシック" panose="020B0600070205080204" pitchFamily="34" charset="-128"/>
              </a:rPr>
              <a:t> HV, about 23k are vulnerable and 15k are potentially vulnerable 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521B5CF7-CD62-774D-A7BF-842E1C67B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7A5D3E-8485-9940-880C-B4AF0BDAAC2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837247EF-1187-9B4B-BE14-CAD6513A1F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5D198454-452E-7842-8D4C-750FED463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AF16687-7131-BC4E-92C6-49207BCFDC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625333-48F2-1943-8003-7B48AAD2C23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lack1024">
            <a:extLst>
              <a:ext uri="{FF2B5EF4-FFF2-40B4-BE49-F238E27FC236}">
                <a16:creationId xmlns:a16="http://schemas.microsoft.com/office/drawing/2014/main" id="{30C4611F-DA3B-D44D-BD45-1BE33B84E2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9A80BF-B9AD-B245-8C8C-478361BD8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F54E38-A679-5F4D-901C-E1CB78C961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75EB6-803D-0748-AE11-06A2FB647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27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53669C-D715-BF4B-9A13-3B76631403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ED57-C85C-0D4E-A947-0661D7747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1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FA5A8F-F649-ED46-BB49-3C5E13B9A3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CD88B-6526-3F4C-A96C-DE3C2906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8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4141AB-6E48-F049-8DE7-1C26B762B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38D0-9BEF-5D46-8448-8A8D0FF99F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9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F3AA49-36D4-A44A-B8A9-DA7665ADBE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2CAC2-7EFA-074D-BDBE-5F2262673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33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7481EF-8F3F-634F-B9A5-3480AA2709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602C0-4608-6149-A70C-116F1FE81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6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09DD0D5-DD5A-F64D-BD30-4D872FD516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4E19C-78CF-734D-A59D-1E8D4AE58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19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4B9CA8D-0DB5-6F4A-A42D-D06D52EA4F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E983B-5C2B-1748-B40B-7834297815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5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932391-F326-CA42-B838-33C104DCF8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4773C-AB5B-8C4D-9285-22464FACA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2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489E67-F86B-1F44-BBAA-EFDA6099FA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CAFC1-560B-D141-83BF-7956416B4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31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CD1A24-036C-A74F-89EF-478BB7458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5B80AA6-4EF1-4B45-9B59-975FEB31B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7939805-ABFC-8D47-B60A-D62C3BE172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19415B9-A9A7-844B-8786-38CC6A7C2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9" name="Picture 12" descr="Black1024">
            <a:extLst>
              <a:ext uri="{FF2B5EF4-FFF2-40B4-BE49-F238E27FC236}">
                <a16:creationId xmlns:a16="http://schemas.microsoft.com/office/drawing/2014/main" id="{B33F0A15-B486-8E4D-A4A3-6F601AD50E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E87679A-540C-0C49-AD8A-57BB375E4C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640763" cy="1584325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	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1AC8885C-3340-824E-A1FE-2284B4084A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1773238"/>
            <a:ext cx="8785225" cy="4824412"/>
          </a:xfrm>
        </p:spPr>
        <p:txBody>
          <a:bodyPr/>
          <a:lstStyle/>
          <a:p>
            <a:pPr algn="ctr" eaLnBrk="1" hangingPunct="1"/>
            <a:r>
              <a:rPr lang="en-GB" altLang="en-US" sz="3200">
                <a:latin typeface="Big Caslon" panose="02000603090000020003" pitchFamily="2" charset="-79"/>
              </a:rPr>
              <a:t>Measuring and Mitigating Security and Privacy Issues on Android Applications</a:t>
            </a:r>
          </a:p>
          <a:p>
            <a:pPr algn="ctr" eaLnBrk="1" hangingPunct="1"/>
            <a:endParaRPr lang="en-GB" altLang="en-US" sz="3200">
              <a:latin typeface="Big Caslon" panose="02000603090000020003" pitchFamily="2" charset="-79"/>
            </a:endParaRPr>
          </a:p>
          <a:p>
            <a:pPr algn="ctr" eaLnBrk="1" hangingPunct="1"/>
            <a:endParaRPr lang="en-GB" altLang="en-US" sz="3200" b="1">
              <a:latin typeface="Big Caslon" panose="02000603090000020003" pitchFamily="2" charset="-79"/>
            </a:endParaRPr>
          </a:p>
          <a:p>
            <a:pPr algn="ctr" eaLnBrk="1" hangingPunct="1"/>
            <a:r>
              <a:rPr lang="en-GB" altLang="en-US" sz="3200" b="1">
                <a:latin typeface="Big Caslon" panose="02000603090000020003" pitchFamily="2" charset="-79"/>
              </a:rPr>
              <a:t>Lucky ONWUZURIKE</a:t>
            </a:r>
          </a:p>
          <a:p>
            <a:pPr algn="ctr" eaLnBrk="1" hangingPunct="1"/>
            <a:endParaRPr lang="en-GB" altLang="en-US">
              <a:latin typeface="Big Caslon" panose="02000603090000020003" pitchFamily="2" charset="-79"/>
            </a:endParaRPr>
          </a:p>
          <a:p>
            <a:pPr algn="ctr" eaLnBrk="1" hangingPunct="1"/>
            <a:endParaRPr lang="en-GB" altLang="en-US">
              <a:latin typeface="Big Caslon" panose="02000603090000020003" pitchFamily="2" charset="-79"/>
            </a:endParaRPr>
          </a:p>
          <a:p>
            <a:pPr algn="ctr" eaLnBrk="1" hangingPunct="1"/>
            <a:r>
              <a:rPr lang="en-GB" altLang="en-US">
                <a:latin typeface="Big Caslon" panose="02000603090000020003" pitchFamily="2" charset="-79"/>
              </a:rPr>
              <a:t>November 15,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35A7DD8D-A483-8F46-8EE9-18080FD96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489950" cy="865188"/>
          </a:xfrm>
        </p:spPr>
        <p:txBody>
          <a:bodyPr/>
          <a:lstStyle/>
          <a:p>
            <a:r>
              <a:rPr lang="en-US" altLang="en-US"/>
              <a:t>Research Problem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9768C3D-238B-6C4B-9336-3C9035A7D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1813" y="2917825"/>
            <a:ext cx="944562" cy="942975"/>
          </a:xfrm>
        </p:spPr>
      </p:pic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A4AFE813-99BB-F243-B372-26BBE170E7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AB9E22-249D-C248-AD26-CB351D6CAFAD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0621C023-1DF5-8041-B637-39F93D460B16}"/>
              </a:ext>
            </a:extLst>
          </p:cNvPr>
          <p:cNvSpPr/>
          <p:nvPr/>
        </p:nvSpPr>
        <p:spPr>
          <a:xfrm>
            <a:off x="719138" y="1916113"/>
            <a:ext cx="1368425" cy="865187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“NSA Proof”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412C4F09-BA1E-494C-A2F6-1F54600E9581}"/>
              </a:ext>
            </a:extLst>
          </p:cNvPr>
          <p:cNvSpPr/>
          <p:nvPr/>
        </p:nvSpPr>
        <p:spPr>
          <a:xfrm>
            <a:off x="2195513" y="2276475"/>
            <a:ext cx="1800225" cy="1152525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“Complete Privacy”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98C255C5-2B18-7E44-AA58-97B169997AEB}"/>
              </a:ext>
            </a:extLst>
          </p:cNvPr>
          <p:cNvSpPr/>
          <p:nvPr/>
        </p:nvSpPr>
        <p:spPr>
          <a:xfrm>
            <a:off x="6516688" y="4005263"/>
            <a:ext cx="1943100" cy="129540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“Military-grade Encryption”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2C48CA76-ECB9-6C4A-B7A2-3EAF7345B3C8}"/>
              </a:ext>
            </a:extLst>
          </p:cNvPr>
          <p:cNvSpPr/>
          <p:nvPr/>
        </p:nvSpPr>
        <p:spPr>
          <a:xfrm>
            <a:off x="611188" y="4724400"/>
            <a:ext cx="2089150" cy="874713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“Virtually </a:t>
            </a:r>
            <a:r>
              <a:rPr lang="en-US" dirty="0" err="1">
                <a:solidFill>
                  <a:schemeClr val="tx1"/>
                </a:solidFill>
              </a:rPr>
              <a:t>unhackable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08C3620A-5DC8-0243-AF1E-333D59C69FF7}"/>
              </a:ext>
            </a:extLst>
          </p:cNvPr>
          <p:cNvSpPr/>
          <p:nvPr/>
        </p:nvSpPr>
        <p:spPr>
          <a:xfrm>
            <a:off x="3575050" y="4652963"/>
            <a:ext cx="1944688" cy="1008062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“Full Anonymity”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858E3DE5-5501-DA4B-9211-9DDCEA6B864E}"/>
              </a:ext>
            </a:extLst>
          </p:cNvPr>
          <p:cNvSpPr/>
          <p:nvPr/>
        </p:nvSpPr>
        <p:spPr>
          <a:xfrm>
            <a:off x="7032625" y="1916113"/>
            <a:ext cx="1571625" cy="1008062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“True Privacy”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E2FB99-DC6A-5A4C-B5EB-7A626934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5718175"/>
            <a:ext cx="1027113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0E9540-A86D-4540-9E89-5A5E53D7F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5478463"/>
            <a:ext cx="8588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Callout 19">
            <a:extLst>
              <a:ext uri="{FF2B5EF4-FFF2-40B4-BE49-F238E27FC236}">
                <a16:creationId xmlns:a16="http://schemas.microsoft.com/office/drawing/2014/main" id="{792CCE99-A003-FB49-9DAC-7B9ECBD9B0A8}"/>
              </a:ext>
            </a:extLst>
          </p:cNvPr>
          <p:cNvSpPr/>
          <p:nvPr/>
        </p:nvSpPr>
        <p:spPr>
          <a:xfrm>
            <a:off x="4211638" y="2133600"/>
            <a:ext cx="2305050" cy="129540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GB" dirty="0">
                <a:solidFill>
                  <a:schemeClr val="tx1"/>
                </a:solidFill>
              </a:rPr>
              <a:t>Messages disappear forever once they are read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84DA93-B9A4-7C43-96F4-6009D9DC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514725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5DC823-495A-0E4D-AA37-D3B22164F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50043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8B47889-1886-C94F-AE60-4CE853B5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01307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75E176-CAD9-814E-9304-DD37935DE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732463"/>
            <a:ext cx="79692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533C4CDA-CD2C-1342-A151-1A1196D98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936625"/>
          </a:xfrm>
        </p:spPr>
        <p:txBody>
          <a:bodyPr/>
          <a:lstStyle/>
          <a:p>
            <a:r>
              <a:rPr lang="en-US" alt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0D51-B081-A445-B16B-3C0AFD9B8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564062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GB" altLang="en-US" sz="2000" b="1"/>
              <a:t>RQ1:</a:t>
            </a:r>
            <a:r>
              <a:rPr lang="en-GB" altLang="en-US" sz="2000"/>
              <a:t>    Are vulnerabilities in SSL/TLS implementations that enable 	successful man-in-the-middle attacks prevalent in Android apps? </a:t>
            </a:r>
            <a:endParaRPr lang="en-US" altLang="en-US" sz="2000"/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endParaRPr lang="en-US" altLang="en-US" sz="2000"/>
          </a:p>
          <a:p>
            <a:pPr marL="0" indent="0">
              <a:buFontTx/>
              <a:buNone/>
            </a:pPr>
            <a:r>
              <a:rPr lang="en-GB" altLang="en-US" sz="2000" b="1"/>
              <a:t>RQ2:</a:t>
            </a:r>
            <a:r>
              <a:rPr lang="en-GB" altLang="en-US" sz="2000"/>
              <a:t> 	Do apps that claim to provide security and privacy properties that 	protect user information actually do?</a:t>
            </a:r>
          </a:p>
          <a:p>
            <a:pPr marL="0" indent="0">
              <a:buFontTx/>
              <a:buNone/>
            </a:pPr>
            <a:endParaRPr lang="en-GB" altLang="en-US" sz="2000" b="1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8AEB7053-2B64-3449-AA05-92470F5110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E904D-143C-C042-85F1-81EF39615C4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40A56A42-DDA9-9645-BCF6-9ECAFD7F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936625"/>
          </a:xfrm>
        </p:spPr>
        <p:txBody>
          <a:bodyPr/>
          <a:lstStyle/>
          <a:p>
            <a:r>
              <a:rPr lang="en-US" altLang="en-US"/>
              <a:t>Experimenting with TLS Vulnerabilities</a:t>
            </a:r>
            <a:br>
              <a:rPr lang="en-US" altLang="en-US" sz="3200"/>
            </a:br>
            <a:endParaRPr lang="en-US" altLang="en-US"/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086363FB-FDDF-794B-BB84-8B91CEB30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989138"/>
            <a:ext cx="8785225" cy="467995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/>
              <a:t>App Selection</a:t>
            </a:r>
          </a:p>
          <a:p>
            <a:pPr lvl="1">
              <a:defRPr/>
            </a:pPr>
            <a:r>
              <a:rPr lang="en-US" altLang="en-US" sz="1800" dirty="0"/>
              <a:t>Select 100 popular apps (popular &gt;=  10M downloads)</a:t>
            </a:r>
          </a:p>
          <a:p>
            <a:pPr lvl="1">
              <a:defRPr/>
            </a:pPr>
            <a:r>
              <a:rPr lang="en-US" altLang="en-US" sz="1800" dirty="0"/>
              <a:t>Our app corpus is ~10% of all popular apps on Play Store</a:t>
            </a:r>
            <a:r>
              <a:rPr lang="en-US" altLang="en-US" sz="1800" baseline="30000" dirty="0"/>
              <a:t>1</a:t>
            </a:r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 lvl="1">
              <a:defRPr/>
            </a:pPr>
            <a:endParaRPr lang="en-US" altLang="en-US" sz="1600" dirty="0"/>
          </a:p>
          <a:p>
            <a:pPr>
              <a:defRPr/>
            </a:pPr>
            <a:r>
              <a:rPr lang="en-US" altLang="en-US" sz="2000" b="1" dirty="0"/>
              <a:t>Manual/Static Analysis</a:t>
            </a:r>
          </a:p>
          <a:p>
            <a:pPr lvl="1">
              <a:defRPr/>
            </a:pPr>
            <a:r>
              <a:rPr lang="en-US" altLang="en-US" sz="1800" dirty="0"/>
              <a:t>Decompile apk</a:t>
            </a:r>
          </a:p>
          <a:p>
            <a:pPr lvl="1">
              <a:defRPr/>
            </a:pPr>
            <a:r>
              <a:rPr lang="en-US" altLang="en-US" sz="1800" dirty="0"/>
              <a:t>Search for SSL code i.e., </a:t>
            </a:r>
            <a:r>
              <a:rPr lang="en-US" altLang="en-US" sz="1800" dirty="0" err="1"/>
              <a:t>TrustManagers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HostnameVerifiers</a:t>
            </a:r>
            <a:endParaRPr lang="en-US" altLang="en-US" sz="1800" dirty="0"/>
          </a:p>
          <a:p>
            <a:pPr lvl="1">
              <a:defRPr/>
            </a:pPr>
            <a:r>
              <a:rPr lang="en-US" altLang="en-US" sz="1800" dirty="0"/>
              <a:t>Analyze </a:t>
            </a:r>
            <a:r>
              <a:rPr lang="en-US" altLang="en-US" sz="1800" dirty="0" err="1"/>
              <a:t>TrustManagers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HostnameVerifiers</a:t>
            </a:r>
            <a:r>
              <a:rPr lang="en-US" altLang="en-US" sz="1800" dirty="0"/>
              <a:t> for vulnerabilities e.g., returning True without performing any checks</a:t>
            </a:r>
          </a:p>
          <a:p>
            <a:pPr lvl="1">
              <a:defRPr/>
            </a:pPr>
            <a:r>
              <a:rPr lang="en-US" altLang="en-US" sz="1800" dirty="0"/>
              <a:t>Implement </a:t>
            </a:r>
            <a:r>
              <a:rPr lang="en-US" altLang="en-US" sz="1800" dirty="0" err="1"/>
              <a:t>TLSDroid</a:t>
            </a:r>
            <a:r>
              <a:rPr lang="en-US" altLang="en-US" sz="1800" dirty="0"/>
              <a:t> to statically detect vulnerabilities</a:t>
            </a:r>
          </a:p>
          <a:p>
            <a:pPr marL="457200" lvl="1" indent="0">
              <a:buFontTx/>
              <a:buNone/>
              <a:defRPr/>
            </a:pPr>
            <a:endParaRPr lang="en-US" altLang="en-US" sz="1800" dirty="0"/>
          </a:p>
          <a:p>
            <a:pPr marL="457200" lvl="1" indent="0">
              <a:buFontTx/>
              <a:buNone/>
              <a:defRPr/>
            </a:pPr>
            <a:endParaRPr lang="en-US" altLang="en-US" sz="1200" dirty="0"/>
          </a:p>
          <a:p>
            <a:pPr marL="457200" lvl="1" indent="0" algn="ctr">
              <a:buFontTx/>
              <a:buNone/>
              <a:defRPr/>
            </a:pPr>
            <a:r>
              <a:rPr lang="en-US" altLang="en-US" sz="1200" i="1" dirty="0"/>
              <a:t>1. https://</a:t>
            </a:r>
            <a:r>
              <a:rPr lang="en-US" altLang="en-US" sz="1200" i="1" dirty="0" err="1"/>
              <a:t>www.androidrank.org</a:t>
            </a:r>
            <a:r>
              <a:rPr lang="en-US" altLang="en-US" sz="1200" i="1" dirty="0"/>
              <a:t>/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34C043F6-BE90-274C-A1F0-42000ED878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6BAA-56CA-8345-B518-37D1A49DFAE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BBD41EAB-1A85-6140-8969-9EA5CF0F1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936625"/>
          </a:xfrm>
        </p:spPr>
        <p:txBody>
          <a:bodyPr/>
          <a:lstStyle/>
          <a:p>
            <a:r>
              <a:rPr lang="en-US" altLang="en-US"/>
              <a:t>Attack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A41A-43AC-E44E-B041-CA2978797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844675"/>
            <a:ext cx="8785225" cy="4752975"/>
          </a:xfrm>
        </p:spPr>
        <p:txBody>
          <a:bodyPr/>
          <a:lstStyle/>
          <a:p>
            <a:r>
              <a:rPr lang="en-GB" altLang="en-US" sz="2000"/>
              <a:t>Simulate three MiTM attack scenarios</a:t>
            </a:r>
          </a:p>
          <a:p>
            <a:pPr lvl="1"/>
            <a:r>
              <a:rPr lang="en-GB" altLang="en-US" sz="1800"/>
              <a:t>S1: The adversary has their CA certificate with which they are able to generate valid certificates for any number of domains, installed on the victim’s device</a:t>
            </a:r>
          </a:p>
          <a:p>
            <a:pPr lvl="1"/>
            <a:endParaRPr lang="en-GB" altLang="en-US" sz="1800"/>
          </a:p>
          <a:p>
            <a:pPr lvl="1"/>
            <a:r>
              <a:rPr lang="en-GB" altLang="en-US" sz="1800"/>
              <a:t>S2: The adversary presents an invalid, self-signed certificate</a:t>
            </a:r>
          </a:p>
          <a:p>
            <a:pPr lvl="1"/>
            <a:endParaRPr lang="en-GB" altLang="en-US" sz="1800"/>
          </a:p>
          <a:p>
            <a:pPr lvl="1"/>
            <a:r>
              <a:rPr lang="en-GB" altLang="en-US" sz="1800"/>
              <a:t>S3: The adversary presents a certificate with a wrong Common Name (CN) and/or SubjectAltName, signed by a valid CA</a:t>
            </a:r>
          </a:p>
          <a:p>
            <a:pPr lvl="1"/>
            <a:endParaRPr lang="en-GB" altLang="en-US" sz="1800"/>
          </a:p>
          <a:p>
            <a:endParaRPr lang="en-US" altLang="en-US" sz="2000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E9AD5794-15FB-9846-8BB8-19E4523A82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5B3A5-3197-1546-944F-51D236E582D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5A2605CA-2091-7748-B3A3-AB618F1F1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Results</a:t>
            </a:r>
            <a:r>
              <a:rPr lang="en-US" altLang="en-US" baseline="30000"/>
              <a:t>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D3F0BD-CB45-FF40-B62B-03F377C40F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747838"/>
          <a:ext cx="8280400" cy="33369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9833">
                  <a:extLst>
                    <a:ext uri="{9D8B030D-6E8A-4147-A177-3AD203B41FA5}">
                      <a16:colId xmlns:a16="http://schemas.microsoft.com/office/drawing/2014/main" val="631642739"/>
                    </a:ext>
                  </a:extLst>
                </a:gridCol>
                <a:gridCol w="3280433">
                  <a:extLst>
                    <a:ext uri="{9D8B030D-6E8A-4147-A177-3AD203B41FA5}">
                      <a16:colId xmlns:a16="http://schemas.microsoft.com/office/drawing/2014/main" val="2404122478"/>
                    </a:ext>
                  </a:extLst>
                </a:gridCol>
                <a:gridCol w="2760134">
                  <a:extLst>
                    <a:ext uri="{9D8B030D-6E8A-4147-A177-3AD203B41FA5}">
                      <a16:colId xmlns:a16="http://schemas.microsoft.com/office/drawing/2014/main" val="1038199470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Analysis Type</a:t>
                      </a: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Observation</a:t>
                      </a: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# of Apps (Total: 100)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2392596063"/>
                  </a:ext>
                </a:extLst>
              </a:tr>
              <a:tr h="37076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Static</a:t>
                      </a:r>
                      <a:r>
                        <a:rPr lang="en-US" sz="1800" baseline="30000" dirty="0"/>
                        <a:t>+</a:t>
                      </a: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effectLst/>
                        </a:rPr>
                        <a:t>Apps with SSL code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93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3247796800"/>
                  </a:ext>
                </a:extLst>
              </a:tr>
              <a:tr h="37076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Accepts all certificates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effectLst/>
                        </a:rPr>
                        <a:t>46</a:t>
                      </a:r>
                      <a:endParaRPr lang="en-US" sz="1800" dirty="0"/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725468196"/>
                  </a:ext>
                </a:extLst>
              </a:tr>
              <a:tr h="37076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Accepts wrong hostname</a:t>
                      </a:r>
                      <a:endParaRPr lang="en-US" sz="1800" dirty="0"/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3319348746"/>
                  </a:ext>
                </a:extLst>
              </a:tr>
              <a:tr h="370769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Dynamic</a:t>
                      </a: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Vulnerable to S1</a:t>
                      </a: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91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2777184594"/>
                  </a:ext>
                </a:extLst>
              </a:tr>
              <a:tr h="37076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Vulnerable to S2 </a:t>
                      </a:r>
                      <a:endParaRPr lang="en-US" sz="1800" dirty="0"/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3240072384"/>
                  </a:ext>
                </a:extLst>
              </a:tr>
              <a:tr h="37076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Vulnerable to S3 </a:t>
                      </a:r>
                      <a:endParaRPr lang="en-US" sz="1800" dirty="0"/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2046916958"/>
                  </a:ext>
                </a:extLst>
              </a:tr>
              <a:tr h="37076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Vulnerable to S1, S2, and S3 </a:t>
                      </a:r>
                      <a:endParaRPr lang="en-US" sz="1800" dirty="0"/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4028390576"/>
                  </a:ext>
                </a:extLst>
              </a:tr>
              <a:tr h="37076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Unencrypted traffic*</a:t>
                      </a:r>
                    </a:p>
                  </a:txBody>
                  <a:tcPr marL="91434" marR="91434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91434" marR="91434" marT="45711" marB="45711"/>
                </a:tc>
                <a:extLst>
                  <a:ext uri="{0D108BD9-81ED-4DB2-BD59-A6C34878D82A}">
                    <a16:rowId xmlns:a16="http://schemas.microsoft.com/office/drawing/2014/main" val="4260304078"/>
                  </a:ext>
                </a:extLst>
              </a:tr>
            </a:tbl>
          </a:graphicData>
        </a:graphic>
      </p:graphicFrame>
      <p:sp>
        <p:nvSpPr>
          <p:cNvPr id="29734" name="Slide Number Placeholder 3">
            <a:extLst>
              <a:ext uri="{FF2B5EF4-FFF2-40B4-BE49-F238E27FC236}">
                <a16:creationId xmlns:a16="http://schemas.microsoft.com/office/drawing/2014/main" id="{A7BA949E-3964-0344-9931-23E611F3EC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CD38B8-AAEB-2545-A572-8B4BF21EF31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6663" name="TextBox 6">
            <a:extLst>
              <a:ext uri="{FF2B5EF4-FFF2-40B4-BE49-F238E27FC236}">
                <a16:creationId xmlns:a16="http://schemas.microsoft.com/office/drawing/2014/main" id="{38A7AF72-C165-4C49-8849-185164DB1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*Include usernames, passwords, GPS Locations, and IMSI and IMEI numbers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+Manual analysis</a:t>
            </a:r>
          </a:p>
        </p:txBody>
      </p:sp>
      <p:sp>
        <p:nvSpPr>
          <p:cNvPr id="29736" name="TextBox 2">
            <a:extLst>
              <a:ext uri="{FF2B5EF4-FFF2-40B4-BE49-F238E27FC236}">
                <a16:creationId xmlns:a16="http://schemas.microsoft.com/office/drawing/2014/main" id="{B03D6D44-19D7-E346-A8CD-881C816AF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092825"/>
            <a:ext cx="83534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2. </a:t>
            </a:r>
            <a:r>
              <a:rPr lang="en-GB" altLang="en-US" sz="1200" i="1"/>
              <a:t> L. Onwuzurike and E. De Cristofaro. Danger is My Middle Name: Experimenting with SSL Vulnerabilities in Android        Apps. In ACM WiSec, 2015.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4284E789-6F71-B74B-91F7-3B4A7984F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Interesting Findings…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17E766C2-9546-F742-B724-32B1C7058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785225" cy="4897437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9 Apps implement certificate pinning</a:t>
            </a:r>
          </a:p>
          <a:p>
            <a:pPr lvl="1">
              <a:defRPr/>
            </a:pPr>
            <a:r>
              <a:rPr lang="en-US" sz="1800" dirty="0"/>
              <a:t>Not vulnerable in any attack scenario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Indirect leakage </a:t>
            </a:r>
          </a:p>
          <a:p>
            <a:pPr lvl="1">
              <a:defRPr/>
            </a:pPr>
            <a:r>
              <a:rPr lang="en-US" sz="1800" dirty="0"/>
              <a:t>Amazon and Amazon Local have different implementation</a:t>
            </a:r>
          </a:p>
          <a:p>
            <a:pPr lvl="1">
              <a:defRPr/>
            </a:pPr>
            <a:r>
              <a:rPr lang="en-US" sz="1800" dirty="0" err="1"/>
              <a:t>Tweetcaster</a:t>
            </a:r>
            <a:r>
              <a:rPr lang="en-US" sz="1800" dirty="0"/>
              <a:t> leaks Twitter credentials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Google Apps</a:t>
            </a:r>
          </a:p>
          <a:p>
            <a:pPr lvl="1">
              <a:defRPr/>
            </a:pPr>
            <a:r>
              <a:rPr lang="en-US" sz="1800" dirty="0"/>
              <a:t>Vulnerable in S1</a:t>
            </a:r>
          </a:p>
          <a:p>
            <a:pPr lvl="1">
              <a:defRPr/>
            </a:pPr>
            <a:r>
              <a:rPr lang="en-US" sz="1800" dirty="0"/>
              <a:t>Leak PayPal credentials, email, calendar schedules, Location, and so on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Warnings</a:t>
            </a:r>
          </a:p>
          <a:p>
            <a:pPr lvl="1">
              <a:defRPr/>
            </a:pPr>
            <a:r>
              <a:rPr lang="en-US" sz="1800" dirty="0"/>
              <a:t>Only 3 apps display security-related warning</a:t>
            </a:r>
          </a:p>
          <a:p>
            <a:pPr marL="457200" lvl="1" indent="0" algn="ctr">
              <a:buFontTx/>
              <a:buNone/>
              <a:defRPr/>
            </a:pPr>
            <a:endParaRPr lang="en-US" altLang="en-US" sz="1100" dirty="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75A768FB-30EE-5D49-BA09-3EDBEBA81A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0628D-E473-5246-B2F4-43E8A636DE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1DE366D5-00EC-2A44-83F2-1D4D378AB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Experimental Analysis of Secure/Privacy-Enhancing Apps</a:t>
            </a:r>
            <a:br>
              <a:rPr lang="en-US" altLang="en-US" sz="3200"/>
            </a:b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17E766C2-9546-F742-B724-32B1C7058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1650"/>
            <a:ext cx="8785225" cy="4897438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/>
              <a:t>Security and privacy properties selection</a:t>
            </a:r>
          </a:p>
          <a:p>
            <a:pPr lvl="1">
              <a:defRPr/>
            </a:pPr>
            <a:r>
              <a:rPr lang="en-US" altLang="en-US" sz="1800" dirty="0"/>
              <a:t>Anonymity: users cannot be identified by service provider and other users</a:t>
            </a:r>
          </a:p>
          <a:p>
            <a:pPr lvl="1">
              <a:defRPr/>
            </a:pPr>
            <a:r>
              <a:rPr lang="en-US" altLang="en-US" sz="1800" dirty="0"/>
              <a:t>Ephemerality: message “disappears” after specific time</a:t>
            </a:r>
          </a:p>
          <a:p>
            <a:pPr lvl="1">
              <a:defRPr/>
            </a:pPr>
            <a:r>
              <a:rPr lang="en-US" altLang="en-US" sz="1800" dirty="0"/>
              <a:t>End-to-End Encryption (E2EE): only communicating parties can decrypt encrypted message </a:t>
            </a:r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defRPr/>
            </a:pPr>
            <a:r>
              <a:rPr lang="en-US" altLang="en-US" sz="2000" b="1" dirty="0"/>
              <a:t>App Selection</a:t>
            </a:r>
          </a:p>
          <a:p>
            <a:pPr lvl="1">
              <a:defRPr/>
            </a:pPr>
            <a:r>
              <a:rPr lang="en-US" altLang="en-US" sz="1800" dirty="0"/>
              <a:t>Pick initial apps from Product Hunt</a:t>
            </a:r>
            <a:r>
              <a:rPr lang="en-US" altLang="en-US" sz="1800" baseline="30000" dirty="0"/>
              <a:t>3</a:t>
            </a:r>
          </a:p>
          <a:p>
            <a:pPr lvl="1">
              <a:defRPr/>
            </a:pPr>
            <a:r>
              <a:rPr lang="en-US" altLang="en-US" sz="1800" dirty="0"/>
              <a:t>Find similar apps on Play Store</a:t>
            </a:r>
          </a:p>
          <a:p>
            <a:pPr lvl="1">
              <a:defRPr/>
            </a:pPr>
            <a:r>
              <a:rPr lang="en-US" altLang="en-US" sz="1800" dirty="0"/>
              <a:t>Select most downloaded apps or apps with more than one property</a:t>
            </a:r>
          </a:p>
          <a:p>
            <a:pPr lvl="1">
              <a:defRPr/>
            </a:pPr>
            <a:r>
              <a:rPr lang="en-US" altLang="en-US" sz="1800" dirty="0"/>
              <a:t>Final selection: 8 out of 18</a:t>
            </a:r>
          </a:p>
          <a:p>
            <a:pPr marL="457200" lvl="1" indent="0">
              <a:buFontTx/>
              <a:buNone/>
              <a:defRPr/>
            </a:pPr>
            <a:endParaRPr lang="en-US" altLang="en-US" sz="1800" dirty="0"/>
          </a:p>
          <a:p>
            <a:pPr marL="457200" lvl="1" indent="0" algn="ctr">
              <a:buFontTx/>
              <a:buNone/>
              <a:defRPr/>
            </a:pPr>
            <a:endParaRPr lang="en-US" altLang="en-US" sz="1100" dirty="0"/>
          </a:p>
          <a:p>
            <a:pPr marL="457200" lvl="1" indent="0" algn="ctr">
              <a:buFontTx/>
              <a:buNone/>
              <a:defRPr/>
            </a:pPr>
            <a:endParaRPr lang="en-US" altLang="en-US" sz="1100" dirty="0"/>
          </a:p>
          <a:p>
            <a:pPr marL="457200" lvl="1" indent="0" algn="ctr">
              <a:buFontTx/>
              <a:buNone/>
              <a:defRPr/>
            </a:pPr>
            <a:r>
              <a:rPr lang="en-US" altLang="en-US" sz="1200" i="1" dirty="0"/>
              <a:t>3. https://</a:t>
            </a:r>
            <a:r>
              <a:rPr lang="en-US" altLang="en-US" sz="1200" i="1" dirty="0" err="1"/>
              <a:t>www.producthunt.com</a:t>
            </a:r>
            <a:r>
              <a:rPr lang="en-US" altLang="en-US" sz="1200" i="1" dirty="0"/>
              <a:t>/e/anonymous-apps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E1DB1B7F-1A97-2941-B6D0-8572B7273F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3D623-B3AF-2D44-81C5-5D925C4C1CD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C8C507CA-B4DC-CE46-A9A9-6D7AB2289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App Analysis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2701-F3C8-7748-B17A-12225E34F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464050"/>
          </a:xfrm>
        </p:spPr>
        <p:txBody>
          <a:bodyPr/>
          <a:lstStyle/>
          <a:p>
            <a:r>
              <a:rPr lang="en-US" altLang="en-US" sz="2000" b="1"/>
              <a:t>Static Analysis</a:t>
            </a:r>
          </a:p>
          <a:p>
            <a:pPr lvl="1"/>
            <a:r>
              <a:rPr lang="en-US" altLang="en-US" sz="1800"/>
              <a:t>Find vulnerable SSL implementations</a:t>
            </a:r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 b="1"/>
              <a:t>Dynamic Analysis</a:t>
            </a:r>
          </a:p>
          <a:p>
            <a:pPr lvl="1"/>
            <a:r>
              <a:rPr lang="en-US" altLang="en-US" sz="1800"/>
              <a:t>MiTM apps’ connections to servers</a:t>
            </a:r>
          </a:p>
          <a:p>
            <a:pPr lvl="1"/>
            <a:r>
              <a:rPr lang="en-US" altLang="en-US" sz="1800"/>
              <a:t>Use regular and transparent proxies</a:t>
            </a:r>
          </a:p>
          <a:p>
            <a:pPr lvl="1"/>
            <a:r>
              <a:rPr lang="en-US" altLang="en-US" sz="1800"/>
              <a:t>Transparent proxy redirects traffic on ports 80, 443, and 5228</a:t>
            </a:r>
          </a:p>
          <a:p>
            <a:pPr lvl="1"/>
            <a:endParaRPr lang="en-US" altLang="en-US" sz="180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B048A646-2523-E340-9B46-E6F9559055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1B3587-B5BD-1B4A-904C-CBEB6654B5B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B27B8E87-D301-CE4E-AC19-3E25AC94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Results</a:t>
            </a:r>
            <a:r>
              <a:rPr lang="en-US" altLang="en-US" baseline="3000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EEEA-DD6F-DB44-B480-22E533537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89585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/>
              <a:t>Static Analysis</a:t>
            </a:r>
          </a:p>
          <a:p>
            <a:pPr lvl="1">
              <a:defRPr/>
            </a:pPr>
            <a:r>
              <a:rPr lang="en-US" altLang="en-US" sz="1800" dirty="0"/>
              <a:t>3/8 apps contain vulnerable </a:t>
            </a:r>
            <a:r>
              <a:rPr lang="en-US" altLang="en-US" sz="1800" dirty="0" err="1"/>
              <a:t>TrustManagers</a:t>
            </a:r>
            <a:r>
              <a:rPr lang="en-US" altLang="en-US" sz="1800" dirty="0"/>
              <a:t> and </a:t>
            </a:r>
            <a:r>
              <a:rPr lang="en-US" altLang="en-US" sz="1800" dirty="0" err="1"/>
              <a:t>HostnameVerifiers</a:t>
            </a:r>
            <a:endParaRPr lang="en-US" altLang="en-US" sz="18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b="1" dirty="0"/>
              <a:t>Dynamic Analysis</a:t>
            </a:r>
          </a:p>
          <a:p>
            <a:pPr lvl="1">
              <a:defRPr/>
            </a:pPr>
            <a:r>
              <a:rPr lang="en-US" altLang="en-US" sz="1800" dirty="0"/>
              <a:t>Anonymity </a:t>
            </a:r>
            <a:r>
              <a:rPr lang="en-US" altLang="en-US" sz="1800" dirty="0" err="1"/>
              <a:t>w.r.t</a:t>
            </a:r>
            <a:r>
              <a:rPr lang="en-US" altLang="en-US" sz="1800" dirty="0"/>
              <a:t>. other users: 1/4 apps provides </a:t>
            </a:r>
            <a:r>
              <a:rPr lang="en-US" altLang="en-US" sz="1800" i="1" dirty="0"/>
              <a:t>k-</a:t>
            </a:r>
            <a:r>
              <a:rPr lang="en-US" altLang="en-US" sz="1800" dirty="0"/>
              <a:t>anonymity; 1/4 apps</a:t>
            </a:r>
            <a:r>
              <a:rPr lang="en-US" altLang="en-US" sz="1800" i="1" dirty="0"/>
              <a:t> </a:t>
            </a:r>
            <a:r>
              <a:rPr lang="en-US" altLang="en-US" sz="1800" dirty="0"/>
              <a:t>may be vulnerable to “nearby” attacks</a:t>
            </a:r>
          </a:p>
          <a:p>
            <a:pPr lvl="1">
              <a:defRPr/>
            </a:pPr>
            <a:endParaRPr lang="en-US" altLang="en-US" sz="1000" dirty="0"/>
          </a:p>
          <a:p>
            <a:pPr lvl="1" eaLnBrk="1" hangingPunct="1">
              <a:defRPr/>
            </a:pPr>
            <a:r>
              <a:rPr lang="en-US" altLang="en-US" sz="1800" dirty="0"/>
              <a:t>Anonymity </a:t>
            </a:r>
            <a:r>
              <a:rPr lang="en-US" altLang="en-US" sz="1800" dirty="0" err="1"/>
              <a:t>w.r.t</a:t>
            </a:r>
            <a:r>
              <a:rPr lang="en-US" altLang="en-US" sz="1800" dirty="0"/>
              <a:t>. the service provider: all (4/4) anonymous apps associate identifiers to each user’s data; 2/4 apps persistently link users</a:t>
            </a:r>
          </a:p>
          <a:p>
            <a:pPr lvl="1" eaLnBrk="1" hangingPunct="1">
              <a:defRPr/>
            </a:pPr>
            <a:endParaRPr lang="en-US" altLang="en-US" sz="1000" dirty="0"/>
          </a:p>
          <a:p>
            <a:pPr lvl="1" eaLnBrk="1" hangingPunct="1">
              <a:defRPr/>
            </a:pPr>
            <a:r>
              <a:rPr lang="en-US" altLang="en-US" sz="1800" dirty="0"/>
              <a:t>Ephemerality: easily circumvented; 1/5 apps does not always immediately delete </a:t>
            </a:r>
            <a:r>
              <a:rPr lang="en-US" altLang="en-US" sz="1800" i="1" dirty="0"/>
              <a:t>expired</a:t>
            </a:r>
            <a:r>
              <a:rPr lang="en-US" altLang="en-US" sz="1800" dirty="0"/>
              <a:t> messages from its servers</a:t>
            </a:r>
          </a:p>
          <a:p>
            <a:pPr lvl="1" eaLnBrk="1" hangingPunct="1">
              <a:defRPr/>
            </a:pPr>
            <a:endParaRPr lang="en-US" altLang="en-US" sz="1000" dirty="0"/>
          </a:p>
          <a:p>
            <a:pPr lvl="1" eaLnBrk="1" hangingPunct="1">
              <a:defRPr/>
            </a:pPr>
            <a:r>
              <a:rPr lang="en-US" altLang="en-US" sz="1800" dirty="0"/>
              <a:t>E2EE: all (3/3) apps employ E2EE</a:t>
            </a:r>
            <a:endParaRPr lang="en-US" altLang="en-US" sz="1100" dirty="0"/>
          </a:p>
          <a:p>
            <a:pPr marL="457200" lvl="1" indent="0">
              <a:buFontTx/>
              <a:buNone/>
              <a:defRPr/>
            </a:pPr>
            <a:endParaRPr lang="en-US" altLang="en-US" sz="1800" dirty="0"/>
          </a:p>
          <a:p>
            <a:pPr marL="0" indent="0">
              <a:buFontTx/>
              <a:buNone/>
              <a:defRPr/>
            </a:pPr>
            <a:r>
              <a:rPr lang="en-US" altLang="en-US" sz="1200" i="1" dirty="0"/>
              <a:t>4. </a:t>
            </a:r>
            <a:r>
              <a:rPr lang="en-GB" sz="1200" i="1" dirty="0"/>
              <a:t>L. Onwuzurike and E. De </a:t>
            </a:r>
            <a:r>
              <a:rPr lang="en-GB" sz="1200" i="1" dirty="0" err="1"/>
              <a:t>Cristofaro</a:t>
            </a:r>
            <a:r>
              <a:rPr lang="en-GB" sz="1200" i="1" dirty="0"/>
              <a:t>.  Experimental Analysis of Popular Smartphone Apps Offering Anonymity, Ephemerality, and End-to-End Encryption. In NDSS UEOP, 2016.</a:t>
            </a:r>
          </a:p>
          <a:p>
            <a:pPr marL="457200" lvl="1" indent="0">
              <a:buFontTx/>
              <a:buNone/>
              <a:defRPr/>
            </a:pPr>
            <a:endParaRPr lang="en-US" altLang="en-US" sz="1800" dirty="0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DB467B65-E367-A149-BB12-350E5C2EEC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F03E73-5884-5B47-9428-7F9E5903CFB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2">
            <a:extLst>
              <a:ext uri="{FF2B5EF4-FFF2-40B4-BE49-F238E27FC236}">
                <a16:creationId xmlns:a16="http://schemas.microsoft.com/office/drawing/2014/main" id="{27864933-83EE-4945-A3E7-02E16C5C4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628775"/>
            <a:ext cx="8489950" cy="4537075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r>
              <a:rPr lang="en-US" altLang="en-US" sz="4400"/>
              <a:t>Detecting Malicious Apps</a:t>
            </a:r>
          </a:p>
        </p:txBody>
      </p:sp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07D055AE-8361-054E-A8A4-95C8E2B56A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9B3C0E-AC9E-3F4F-9E16-1141D45E47D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2">
            <a:extLst>
              <a:ext uri="{FF2B5EF4-FFF2-40B4-BE49-F238E27FC236}">
                <a16:creationId xmlns:a16="http://schemas.microsoft.com/office/drawing/2014/main" id="{B86A4D4A-03C3-E540-9539-60EBBBFC83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341438"/>
            <a:ext cx="8489950" cy="4824412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 sz="4400"/>
          </a:p>
          <a:p>
            <a:pPr marL="0" indent="0" algn="ctr">
              <a:buFontTx/>
              <a:buNone/>
            </a:pPr>
            <a:endParaRPr lang="en-US" altLang="en-US" sz="4400"/>
          </a:p>
          <a:p>
            <a:pPr marL="0" indent="0" algn="ctr">
              <a:buFontTx/>
              <a:buNone/>
            </a:pPr>
            <a:r>
              <a:rPr lang="en-US" altLang="en-US" sz="6000"/>
              <a:t>Motivation</a:t>
            </a:r>
          </a:p>
        </p:txBody>
      </p:sp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7857BD4B-6F38-FB46-926B-F377EB9D21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6E4502-16E5-354C-BF78-C250D8D0BA9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DE0A3F38-3340-4948-8DF8-6EE76CF53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720725"/>
          </a:xfrm>
        </p:spPr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311F1B03-D3E8-9F48-B05F-ED71418942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273BB5-2B6E-FF49-A1D6-D81B567F38E3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3F71A6-7173-9745-91DA-CB2B5D38C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89089"/>
              </p:ext>
            </p:extLst>
          </p:nvPr>
        </p:nvGraphicFramePr>
        <p:xfrm>
          <a:off x="128588" y="1362075"/>
          <a:ext cx="8886825" cy="492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13E1F4-1046-FD46-88CF-C911A044F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6392863"/>
            <a:ext cx="37576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 i="1"/>
              <a:t>5. https://www.av-test.org/en/statistics/malware/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9CDDFDB5-7DF3-D742-8CE6-DCC6795A8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936625"/>
          </a:xfrm>
        </p:spPr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40ECDC61-F729-C548-8165-FEA9E64BC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0C5E76-AF4E-0C4C-952A-AC8B4CE5D3B0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6D5698-3EF3-534B-A09C-8B9F6B73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628775"/>
            <a:ext cx="8785225" cy="5040313"/>
          </a:xfrm>
        </p:spPr>
        <p:txBody>
          <a:bodyPr/>
          <a:lstStyle/>
          <a:p>
            <a:pPr>
              <a:defRPr/>
            </a:pPr>
            <a:endParaRPr lang="en-GB" sz="1800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sz="1200" i="1" dirty="0"/>
          </a:p>
          <a:p>
            <a:pPr marL="0" indent="0" algn="ctr">
              <a:buFontTx/>
              <a:buNone/>
              <a:defRPr/>
            </a:pPr>
            <a:r>
              <a:rPr lang="en-US" sz="1200" i="1" dirty="0"/>
              <a:t>6. Chen et al. </a:t>
            </a:r>
            <a:r>
              <a:rPr lang="en-GB" sz="1200" i="1" dirty="0"/>
              <a:t>More Semantics More Robust: Improving Android Malware Classifiers</a:t>
            </a:r>
            <a:r>
              <a:rPr lang="en-US" sz="1200" i="1" dirty="0"/>
              <a:t>. In </a:t>
            </a:r>
            <a:r>
              <a:rPr lang="en-US" sz="1200" i="1" dirty="0" err="1"/>
              <a:t>WiSec</a:t>
            </a:r>
            <a:r>
              <a:rPr lang="en-US" sz="1200" i="1" dirty="0"/>
              <a:t>, 2016.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DB44B62-A534-484A-8ADB-19017CEAABEF}"/>
              </a:ext>
            </a:extLst>
          </p:cNvPr>
          <p:cNvSpPr/>
          <p:nvPr/>
        </p:nvSpPr>
        <p:spPr>
          <a:xfrm>
            <a:off x="2124075" y="1773238"/>
            <a:ext cx="6335713" cy="2879725"/>
          </a:xfrm>
          <a:prstGeom prst="wedgeRectCallout">
            <a:avLst>
              <a:gd name="adj1" fmla="val -23284"/>
              <a:gd name="adj2" fmla="val 66465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dirty="0">
                <a:solidFill>
                  <a:schemeClr val="tx1"/>
                </a:solidFill>
              </a:rPr>
              <a:t>“…well-trained classifiers can achieve good classification performance, e.g., precision as high as 99% and false positive ratio as low as 1%. …</a:t>
            </a:r>
            <a:r>
              <a:rPr lang="en-GB" b="1" dirty="0">
                <a:solidFill>
                  <a:schemeClr val="tx1"/>
                </a:solidFill>
              </a:rPr>
              <a:t>When these classifiers are applied in practice to detect new malware, the classification accuracy drops </a:t>
            </a:r>
            <a:r>
              <a:rPr lang="en-GB" dirty="0">
                <a:solidFill>
                  <a:schemeClr val="tx1"/>
                </a:solidFill>
              </a:rPr>
              <a:t>…the </a:t>
            </a:r>
            <a:r>
              <a:rPr lang="en-GB" b="1" dirty="0">
                <a:solidFill>
                  <a:schemeClr val="tx1"/>
                </a:solidFill>
              </a:rPr>
              <a:t>precision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recall</a:t>
            </a:r>
            <a:r>
              <a:rPr lang="en-GB" dirty="0">
                <a:solidFill>
                  <a:schemeClr val="tx1"/>
                </a:solidFill>
              </a:rPr>
              <a:t> respectively drop from around </a:t>
            </a:r>
            <a:r>
              <a:rPr lang="en-GB" b="1" dirty="0">
                <a:solidFill>
                  <a:schemeClr val="tx1"/>
                </a:solidFill>
              </a:rPr>
              <a:t>95%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99%</a:t>
            </a:r>
            <a:r>
              <a:rPr lang="en-GB" dirty="0">
                <a:solidFill>
                  <a:schemeClr val="tx1"/>
                </a:solidFill>
              </a:rPr>
              <a:t> …to </a:t>
            </a:r>
            <a:r>
              <a:rPr lang="en-GB" b="1" dirty="0">
                <a:solidFill>
                  <a:schemeClr val="tx1"/>
                </a:solidFill>
              </a:rPr>
              <a:t>55%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b="1" dirty="0">
                <a:solidFill>
                  <a:schemeClr val="tx1"/>
                </a:solidFill>
              </a:rPr>
              <a:t>26%</a:t>
            </a:r>
            <a:r>
              <a:rPr lang="en-GB" dirty="0">
                <a:solidFill>
                  <a:schemeClr val="tx1"/>
                </a:solidFill>
              </a:rPr>
              <a:t>...”</a:t>
            </a:r>
            <a:r>
              <a:rPr lang="en-GB" b="1" baseline="30000" dirty="0">
                <a:solidFill>
                  <a:schemeClr val="tx1"/>
                </a:solidFill>
              </a:rPr>
              <a:t>6</a:t>
            </a:r>
          </a:p>
          <a:p>
            <a:pPr algn="ctr">
              <a:defRPr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9CE878-882C-C14A-B616-BC3C05C7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49625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C99C546D-12AB-1B42-8508-2E5C346CA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936625"/>
          </a:xfrm>
        </p:spPr>
        <p:txBody>
          <a:bodyPr/>
          <a:lstStyle/>
          <a:p>
            <a:r>
              <a:rPr lang="en-US" altLang="en-US"/>
              <a:t>Research Questions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AD5FF4B-58E7-AD4B-A0FB-8FE224DCB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628775"/>
            <a:ext cx="8785225" cy="5184775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GB" altLang="en-US" sz="2000" b="1"/>
              <a:t>RQ3:</a:t>
            </a:r>
            <a:r>
              <a:rPr lang="en-GB" altLang="en-US" sz="2000"/>
              <a:t> 	Can we design new robust malware detection tools that are not 	easily affected by malware evolution?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GB" altLang="en-US" sz="1000" b="1"/>
          </a:p>
          <a:p>
            <a:pPr marL="0" indent="0">
              <a:lnSpc>
                <a:spcPct val="150000"/>
              </a:lnSpc>
              <a:buFontTx/>
              <a:buNone/>
            </a:pPr>
            <a:endParaRPr lang="en-GB" altLang="en-US" sz="1000" b="1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GB" altLang="en-US" sz="2000" b="1"/>
              <a:t>RQ4:</a:t>
            </a:r>
            <a:r>
              <a:rPr lang="en-GB" altLang="en-US" sz="2000"/>
              <a:t> 	Does having humans test apps during dynamic analysis improve 	malware detection compared to pseudorandom input generators?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GB" altLang="en-US" sz="1000"/>
          </a:p>
          <a:p>
            <a:pPr marL="0" indent="0">
              <a:lnSpc>
                <a:spcPct val="150000"/>
              </a:lnSpc>
              <a:buFontTx/>
              <a:buNone/>
            </a:pPr>
            <a:endParaRPr lang="en-GB" altLang="en-US" sz="100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GB" altLang="en-US" sz="2000" b="1"/>
              <a:t>RQ5:</a:t>
            </a:r>
            <a:r>
              <a:rPr lang="en-GB" altLang="en-US" sz="2000"/>
              <a:t> 	How do different analysis methods (i.e., static, dynamic, and hybrid 	analysis) compare when the same technique is used to build the 	detection models?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0A9DAB4F-4965-2145-B0FD-98187E9422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6F60DC-E2F0-3346-8816-2ADBA6463E8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3AB0343-B103-CE46-8A82-F1235B03E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Behavioral Modeling of Abstracted API Calls</a:t>
            </a:r>
            <a:br>
              <a:rPr lang="en-US" altLang="en-US" sz="3200"/>
            </a:br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72625B6-2A77-A549-A54A-085E08C7F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785225" cy="4968875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/>
              <a:t>Datasets</a:t>
            </a:r>
          </a:p>
          <a:p>
            <a:pPr lvl="1">
              <a:defRPr/>
            </a:pPr>
            <a:r>
              <a:rPr lang="en-US" altLang="en-US" sz="1800" dirty="0"/>
              <a:t>Benign: 5,879 apps from prior work</a:t>
            </a:r>
            <a:r>
              <a:rPr lang="en-US" altLang="en-US" sz="1800" baseline="30000" dirty="0"/>
              <a:t>7</a:t>
            </a:r>
            <a:r>
              <a:rPr lang="en-US" altLang="en-US" sz="1800" dirty="0"/>
              <a:t> (</a:t>
            </a:r>
            <a:r>
              <a:rPr lang="en-US" altLang="en-US" sz="1800" i="1" dirty="0" err="1"/>
              <a:t>oldbenign</a:t>
            </a:r>
            <a:r>
              <a:rPr lang="en-US" altLang="en-US" sz="1800" dirty="0"/>
              <a:t>); 2,568 apps downloaded from Play Store in 2016 (</a:t>
            </a:r>
            <a:r>
              <a:rPr lang="en-US" altLang="en-US" sz="1800" i="1" dirty="0" err="1"/>
              <a:t>newbenign</a:t>
            </a:r>
            <a:r>
              <a:rPr lang="en-US" altLang="en-US" sz="1800" dirty="0"/>
              <a:t>)</a:t>
            </a:r>
          </a:p>
          <a:p>
            <a:pPr lvl="1">
              <a:defRPr/>
            </a:pPr>
            <a:r>
              <a:rPr lang="en-US" altLang="en-US" sz="1800" dirty="0"/>
              <a:t>Malware: 5,560 from prior work</a:t>
            </a:r>
            <a:r>
              <a:rPr lang="en-US" altLang="en-US" sz="1800" baseline="30000" dirty="0"/>
              <a:t>8</a:t>
            </a:r>
            <a:r>
              <a:rPr lang="en-US" altLang="en-US" sz="1800" dirty="0"/>
              <a:t> (</a:t>
            </a:r>
            <a:r>
              <a:rPr lang="en-US" altLang="en-US" sz="1800" i="1" dirty="0" err="1"/>
              <a:t>drebin</a:t>
            </a:r>
            <a:r>
              <a:rPr lang="en-US" altLang="en-US" sz="1800" dirty="0"/>
              <a:t>); 29,933 from </a:t>
            </a:r>
            <a:r>
              <a:rPr lang="en-US" altLang="en-US" sz="1800" dirty="0" err="1"/>
              <a:t>VirusShare</a:t>
            </a:r>
            <a:r>
              <a:rPr lang="en-US" altLang="en-US" sz="1800" dirty="0"/>
              <a:t> spanning four years (</a:t>
            </a:r>
            <a:r>
              <a:rPr lang="en-US" altLang="en-US" sz="1800" i="1" dirty="0"/>
              <a:t>2013, 2014, 2015, 2016</a:t>
            </a:r>
            <a:r>
              <a:rPr lang="en-US" altLang="en-US" sz="1800" dirty="0"/>
              <a:t>)</a:t>
            </a: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Model the </a:t>
            </a:r>
            <a:r>
              <a:rPr lang="en-GB" sz="2000" dirty="0" err="1"/>
              <a:t>behavior</a:t>
            </a:r>
            <a:r>
              <a:rPr lang="en-GB" sz="2000" dirty="0"/>
              <a:t> of apps as</a:t>
            </a:r>
          </a:p>
          <a:p>
            <a:pPr lvl="1">
              <a:defRPr/>
            </a:pPr>
            <a:r>
              <a:rPr lang="en-GB" sz="1800" dirty="0"/>
              <a:t>Markov chains derived from the sequence of API calls (</a:t>
            </a:r>
            <a:r>
              <a:rPr lang="en-GB" sz="1800" dirty="0" err="1"/>
              <a:t>MaMaDroid</a:t>
            </a:r>
            <a:r>
              <a:rPr lang="en-GB" sz="1800" dirty="0"/>
              <a:t>)</a:t>
            </a:r>
          </a:p>
          <a:p>
            <a:pPr lvl="1">
              <a:defRPr/>
            </a:pPr>
            <a:r>
              <a:rPr lang="en-GB" sz="1800" dirty="0"/>
              <a:t>Frequency model derived from API calls frequently used by malware (FAM)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Abstract the API calls to different levels of granularity</a:t>
            </a:r>
          </a:p>
          <a:p>
            <a:pPr marL="0" indent="0">
              <a:buFontTx/>
              <a:buNone/>
              <a:defRPr/>
            </a:pPr>
            <a:endParaRPr lang="en-US" sz="1200" i="1" dirty="0"/>
          </a:p>
          <a:p>
            <a:pPr marL="0" indent="0">
              <a:buFontTx/>
              <a:buNone/>
              <a:defRPr/>
            </a:pPr>
            <a:endParaRPr lang="en-US" sz="900" i="1" dirty="0"/>
          </a:p>
          <a:p>
            <a:pPr marL="0" indent="0">
              <a:buFontTx/>
              <a:buNone/>
              <a:defRPr/>
            </a:pPr>
            <a:endParaRPr lang="en-US" sz="900" i="1" dirty="0"/>
          </a:p>
          <a:p>
            <a:pPr marL="0" indent="0">
              <a:buFontTx/>
              <a:buNone/>
              <a:defRPr/>
            </a:pPr>
            <a:endParaRPr lang="en-US" sz="900" i="1" dirty="0"/>
          </a:p>
          <a:p>
            <a:pPr marL="0" indent="0">
              <a:buFontTx/>
              <a:buNone/>
              <a:defRPr/>
            </a:pPr>
            <a:r>
              <a:rPr lang="en-US" sz="1200" i="1" dirty="0"/>
              <a:t>7. </a:t>
            </a:r>
            <a:r>
              <a:rPr lang="en-US" sz="1200" i="1" dirty="0" err="1"/>
              <a:t>Viennot</a:t>
            </a:r>
            <a:r>
              <a:rPr lang="en-US" sz="1200" i="1" dirty="0"/>
              <a:t> et al. </a:t>
            </a:r>
            <a:r>
              <a:rPr lang="en-GB" sz="1200" i="1" dirty="0"/>
              <a:t>A Measurement Study of Google Play. ACM SIGMETRICS Performance Evaluation Review, 42(1), 2014</a:t>
            </a:r>
            <a:endParaRPr lang="en-US" sz="1200" i="1" dirty="0"/>
          </a:p>
          <a:p>
            <a:pPr marL="0" indent="0">
              <a:buFontTx/>
              <a:buNone/>
              <a:defRPr/>
            </a:pPr>
            <a:r>
              <a:rPr lang="en-US" sz="1200" i="1" dirty="0"/>
              <a:t>8. Arp et al. </a:t>
            </a:r>
            <a:r>
              <a:rPr lang="en-GB" sz="1200" i="1" dirty="0"/>
              <a:t>DREBIN: Effective and Explainable Detection of Android Malware in Your Pocket. In NDSS, 2014</a:t>
            </a:r>
          </a:p>
          <a:p>
            <a:pPr marL="457200" lvl="1" indent="0">
              <a:buFontTx/>
              <a:buNone/>
              <a:defRPr/>
            </a:pPr>
            <a:endParaRPr lang="en-GB" sz="120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0D8BE911-EE19-074B-80CF-DE6C4E66F2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62E283-93F1-064B-BF58-C6E540FC139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64B91A81-BADE-0F47-8266-6237502E7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MaMaDroid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A08C241E-F644-554D-831F-ED3DA6034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85225" cy="532923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200" i="1"/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035213F9-671D-4A40-BD4A-85E2AE8ED7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70548A-5744-1E4D-BBB7-9D7B831BD5D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89D866-57BF-5244-B870-2DB9F8679990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276475"/>
            <a:ext cx="9148763" cy="2644775"/>
            <a:chOff x="31969" y="2753733"/>
            <a:chExt cx="9148543" cy="2644510"/>
          </a:xfrm>
        </p:grpSpPr>
        <p:pic>
          <p:nvPicPr>
            <p:cNvPr id="38920" name="Picture 5">
              <a:extLst>
                <a:ext uri="{FF2B5EF4-FFF2-40B4-BE49-F238E27FC236}">
                  <a16:creationId xmlns:a16="http://schemas.microsoft.com/office/drawing/2014/main" id="{0222648D-093D-5243-9EA0-DD503CC3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6">
              <a:extLst>
                <a:ext uri="{FF2B5EF4-FFF2-40B4-BE49-F238E27FC236}">
                  <a16:creationId xmlns:a16="http://schemas.microsoft.com/office/drawing/2014/main" id="{CDA5DA0B-D126-3F47-92EB-583D48837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205" y="4265901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22" name="Group 7">
              <a:extLst>
                <a:ext uri="{FF2B5EF4-FFF2-40B4-BE49-F238E27FC236}">
                  <a16:creationId xmlns:a16="http://schemas.microsoft.com/office/drawing/2014/main" id="{2DDCA57C-F916-6941-AA55-E901102E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15931"/>
              <a:ext cx="1175222" cy="870992"/>
              <a:chOff x="2518316" y="2361380"/>
              <a:chExt cx="1584176" cy="90847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1591C2-8B77-3A4F-A30F-785A7DE983D2}"/>
                  </a:ext>
                </a:extLst>
              </p:cNvPr>
              <p:cNvSpPr/>
              <p:nvPr/>
            </p:nvSpPr>
            <p:spPr>
              <a:xfrm>
                <a:off x="2518716" y="2361097"/>
                <a:ext cx="1583502" cy="90894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42" name="TextBox 31">
                <a:extLst>
                  <a:ext uri="{FF2B5EF4-FFF2-40B4-BE49-F238E27FC236}">
                    <a16:creationId xmlns:a16="http://schemas.microsoft.com/office/drawing/2014/main" id="{5557B43D-786B-0F4B-8FC5-AA985E7F84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5964" y="2420888"/>
                <a:ext cx="1539268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Sequence Extraction</a:t>
                </a:r>
              </a:p>
            </p:txBody>
          </p:sp>
        </p:grpSp>
        <p:grpSp>
          <p:nvGrpSpPr>
            <p:cNvPr id="38923" name="Group 8">
              <a:extLst>
                <a:ext uri="{FF2B5EF4-FFF2-40B4-BE49-F238E27FC236}">
                  <a16:creationId xmlns:a16="http://schemas.microsoft.com/office/drawing/2014/main" id="{0DC340FD-4D0B-2D44-9117-BF08882B8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5" y="3615931"/>
              <a:ext cx="1258306" cy="870992"/>
              <a:chOff x="3995936" y="3615931"/>
              <a:chExt cx="1584176" cy="87099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F6A018-90C1-B94C-93FA-076B0E8B381E}"/>
                  </a:ext>
                </a:extLst>
              </p:cNvPr>
              <p:cNvSpPr/>
              <p:nvPr/>
            </p:nvSpPr>
            <p:spPr>
              <a:xfrm>
                <a:off x="3994960" y="3615660"/>
                <a:ext cx="1584871" cy="8714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40" name="TextBox 29">
                <a:extLst>
                  <a:ext uri="{FF2B5EF4-FFF2-40B4-BE49-F238E27FC236}">
                    <a16:creationId xmlns:a16="http://schemas.microsoft.com/office/drawing/2014/main" id="{7EA02342-C21C-0945-A132-A322052A4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313" y="3645024"/>
                <a:ext cx="127788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Markov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Chain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Modeling</a:t>
                </a:r>
              </a:p>
            </p:txBody>
          </p:sp>
        </p:grpSp>
        <p:grpSp>
          <p:nvGrpSpPr>
            <p:cNvPr id="38924" name="Group 9">
              <a:extLst>
                <a:ext uri="{FF2B5EF4-FFF2-40B4-BE49-F238E27FC236}">
                  <a16:creationId xmlns:a16="http://schemas.microsoft.com/office/drawing/2014/main" id="{CB62E913-D533-8D4D-83FA-1472B8FBA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15932"/>
              <a:ext cx="1302486" cy="870992"/>
              <a:chOff x="5862407" y="3585395"/>
              <a:chExt cx="1661921" cy="91027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4C64EA-8053-D240-856C-DDD8E39A7116}"/>
                  </a:ext>
                </a:extLst>
              </p:cNvPr>
              <p:cNvSpPr/>
              <p:nvPr/>
            </p:nvSpPr>
            <p:spPr>
              <a:xfrm>
                <a:off x="5940050" y="3585111"/>
                <a:ext cx="1583972" cy="9107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38" name="TextBox 27">
                <a:extLst>
                  <a:ext uri="{FF2B5EF4-FFF2-40B4-BE49-F238E27FC236}">
                    <a16:creationId xmlns:a16="http://schemas.microsoft.com/office/drawing/2014/main" id="{B0BE3676-A923-FE42-A611-7ED2E649E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38925" name="Group 10">
              <a:extLst>
                <a:ext uri="{FF2B5EF4-FFF2-40B4-BE49-F238E27FC236}">
                  <a16:creationId xmlns:a16="http://schemas.microsoft.com/office/drawing/2014/main" id="{A767FC8E-7939-DE4B-B1E9-3902BD610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456015"/>
              <a:ext cx="1443687" cy="1169926"/>
              <a:chOff x="-36512" y="3456015"/>
              <a:chExt cx="1443687" cy="1169926"/>
            </a:xfrm>
          </p:grpSpPr>
          <p:pic>
            <p:nvPicPr>
              <p:cNvPr id="38935" name="Picture 24">
                <a:extLst>
                  <a:ext uri="{FF2B5EF4-FFF2-40B4-BE49-F238E27FC236}">
                    <a16:creationId xmlns:a16="http://schemas.microsoft.com/office/drawing/2014/main" id="{C7E65E06-C7D8-3B4E-8604-A6CD62851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456015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36" name="TextBox 25">
                <a:extLst>
                  <a:ext uri="{FF2B5EF4-FFF2-40B4-BE49-F238E27FC236}">
                    <a16:creationId xmlns:a16="http://schemas.microsoft.com/office/drawing/2014/main" id="{88EF38E1-D1F9-CB4D-B45E-34A903290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81" y="3896569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38926" name="Group 11">
              <a:extLst>
                <a:ext uri="{FF2B5EF4-FFF2-40B4-BE49-F238E27FC236}">
                  <a16:creationId xmlns:a16="http://schemas.microsoft.com/office/drawing/2014/main" id="{29D38A53-870A-DF40-A694-193C9B2A6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15932"/>
              <a:ext cx="1177069" cy="870992"/>
              <a:chOff x="1259632" y="3604346"/>
              <a:chExt cx="1584176" cy="885893"/>
            </a:xfrm>
          </p:grpSpPr>
          <p:sp>
            <p:nvSpPr>
              <p:cNvPr id="38933" name="TextBox 22">
                <a:extLst>
                  <a:ext uri="{FF2B5EF4-FFF2-40B4-BE49-F238E27FC236}">
                    <a16:creationId xmlns:a16="http://schemas.microsoft.com/office/drawing/2014/main" id="{BF178426-A2C4-8C4D-B2D4-1E5E3C9BD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7112" y="3645025"/>
                <a:ext cx="1519494" cy="84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Call Graph Extraction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0918BC-EA69-4B4D-9BD5-41A9018084EB}"/>
                  </a:ext>
                </a:extLst>
              </p:cNvPr>
              <p:cNvSpPr/>
              <p:nvPr/>
            </p:nvSpPr>
            <p:spPr>
              <a:xfrm>
                <a:off x="1259635" y="3604069"/>
                <a:ext cx="1583153" cy="88635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C937-8D23-1043-B224-FE6A09B3E518}"/>
                </a:ext>
              </a:extLst>
            </p:cNvPr>
            <p:cNvCxnSpPr/>
            <p:nvPr/>
          </p:nvCxnSpPr>
          <p:spPr>
            <a:xfrm>
              <a:off x="971746" y="4050591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D38CB6-8B4A-EE4A-A8DB-FEC68FA77B0A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0" y="4050591"/>
              <a:ext cx="495288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9AC3A1-03EF-8B47-88AC-A05C36D85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68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2FB6BB-21AA-9743-B8CE-848E8AA1B3C3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0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722DF2-A544-9441-8E49-9B3FE4B2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78" y="3356923"/>
              <a:ext cx="431790" cy="57620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A343A8-436D-A343-93DF-FA86716EB08C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78" y="4004558"/>
              <a:ext cx="485763" cy="5222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own Arrow 3">
            <a:extLst>
              <a:ext uri="{FF2B5EF4-FFF2-40B4-BE49-F238E27FC236}">
                <a16:creationId xmlns:a16="http://schemas.microsoft.com/office/drawing/2014/main" id="{39B84894-1C60-854B-BA60-66CF50797134}"/>
              </a:ext>
            </a:extLst>
          </p:cNvPr>
          <p:cNvSpPr/>
          <p:nvPr/>
        </p:nvSpPr>
        <p:spPr>
          <a:xfrm>
            <a:off x="1835150" y="2133600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1DB3FCA-024D-9E4E-AC57-1314FAB90B8B}"/>
              </a:ext>
            </a:extLst>
          </p:cNvPr>
          <p:cNvSpPr/>
          <p:nvPr/>
        </p:nvSpPr>
        <p:spPr>
          <a:xfrm>
            <a:off x="684213" y="51577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F42E6E-2070-CB4E-A5D7-5BFE2E587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3084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Extract call graphs from apk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987B55A6-1460-8942-9348-28E94BEB3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MaMaDroid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1E6E4998-38FA-EF46-BDBA-0FD26C68E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85225" cy="532923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200" i="1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33E654C-63A0-DE48-9F8D-187425D329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E3A44A-19E0-B749-A7E4-B2F260811E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8879E70D-CAFE-B944-A10A-9B89E41514E1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276475"/>
            <a:ext cx="9148763" cy="2644775"/>
            <a:chOff x="31969" y="2753733"/>
            <a:chExt cx="9148543" cy="2644510"/>
          </a:xfrm>
        </p:grpSpPr>
        <p:pic>
          <p:nvPicPr>
            <p:cNvPr id="39946" name="Picture 5">
              <a:extLst>
                <a:ext uri="{FF2B5EF4-FFF2-40B4-BE49-F238E27FC236}">
                  <a16:creationId xmlns:a16="http://schemas.microsoft.com/office/drawing/2014/main" id="{CCD9CF2E-519A-B245-AB71-844191DB7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7" name="Picture 6">
              <a:extLst>
                <a:ext uri="{FF2B5EF4-FFF2-40B4-BE49-F238E27FC236}">
                  <a16:creationId xmlns:a16="http://schemas.microsoft.com/office/drawing/2014/main" id="{726171FD-056B-0740-843C-9C591214E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205" y="4265901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48" name="Group 7">
              <a:extLst>
                <a:ext uri="{FF2B5EF4-FFF2-40B4-BE49-F238E27FC236}">
                  <a16:creationId xmlns:a16="http://schemas.microsoft.com/office/drawing/2014/main" id="{2B405C75-2D61-AE4C-BC1B-80A1BD80B8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15931"/>
              <a:ext cx="1175222" cy="870992"/>
              <a:chOff x="2518316" y="2361380"/>
              <a:chExt cx="1584176" cy="90847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1591C2-8B77-3A4F-A30F-785A7DE983D2}"/>
                  </a:ext>
                </a:extLst>
              </p:cNvPr>
              <p:cNvSpPr/>
              <p:nvPr/>
            </p:nvSpPr>
            <p:spPr>
              <a:xfrm>
                <a:off x="2518716" y="2361097"/>
                <a:ext cx="1583502" cy="90894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68" name="TextBox 31">
                <a:extLst>
                  <a:ext uri="{FF2B5EF4-FFF2-40B4-BE49-F238E27FC236}">
                    <a16:creationId xmlns:a16="http://schemas.microsoft.com/office/drawing/2014/main" id="{E1CE1294-D3CE-FE45-80EF-2D393636F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5964" y="2420888"/>
                <a:ext cx="1539268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Sequence Extraction</a:t>
                </a:r>
              </a:p>
            </p:txBody>
          </p:sp>
        </p:grpSp>
        <p:grpSp>
          <p:nvGrpSpPr>
            <p:cNvPr id="39949" name="Group 8">
              <a:extLst>
                <a:ext uri="{FF2B5EF4-FFF2-40B4-BE49-F238E27FC236}">
                  <a16:creationId xmlns:a16="http://schemas.microsoft.com/office/drawing/2014/main" id="{EA602B86-3238-404E-BB73-274883828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5" y="3615931"/>
              <a:ext cx="1258306" cy="870992"/>
              <a:chOff x="3995936" y="3615931"/>
              <a:chExt cx="1584176" cy="87099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F6A018-90C1-B94C-93FA-076B0E8B381E}"/>
                  </a:ext>
                </a:extLst>
              </p:cNvPr>
              <p:cNvSpPr/>
              <p:nvPr/>
            </p:nvSpPr>
            <p:spPr>
              <a:xfrm>
                <a:off x="3994960" y="3615660"/>
                <a:ext cx="1584871" cy="8714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66" name="TextBox 29">
                <a:extLst>
                  <a:ext uri="{FF2B5EF4-FFF2-40B4-BE49-F238E27FC236}">
                    <a16:creationId xmlns:a16="http://schemas.microsoft.com/office/drawing/2014/main" id="{5A8B1555-62B7-F942-BE38-0438E569F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313" y="3645024"/>
                <a:ext cx="127788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Markov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Chain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Modeling</a:t>
                </a:r>
              </a:p>
            </p:txBody>
          </p:sp>
        </p:grpSp>
        <p:grpSp>
          <p:nvGrpSpPr>
            <p:cNvPr id="39950" name="Group 9">
              <a:extLst>
                <a:ext uri="{FF2B5EF4-FFF2-40B4-BE49-F238E27FC236}">
                  <a16:creationId xmlns:a16="http://schemas.microsoft.com/office/drawing/2014/main" id="{795E1445-6403-DE4F-9C87-54A0E28EE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15932"/>
              <a:ext cx="1302486" cy="870992"/>
              <a:chOff x="5862407" y="3585395"/>
              <a:chExt cx="1661921" cy="91027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4C64EA-8053-D240-856C-DDD8E39A7116}"/>
                  </a:ext>
                </a:extLst>
              </p:cNvPr>
              <p:cNvSpPr/>
              <p:nvPr/>
            </p:nvSpPr>
            <p:spPr>
              <a:xfrm>
                <a:off x="5940050" y="3585111"/>
                <a:ext cx="1583972" cy="9107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964" name="TextBox 27">
                <a:extLst>
                  <a:ext uri="{FF2B5EF4-FFF2-40B4-BE49-F238E27FC236}">
                    <a16:creationId xmlns:a16="http://schemas.microsoft.com/office/drawing/2014/main" id="{98EBCAC7-B772-D747-8DC1-594956ECB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39951" name="Group 10">
              <a:extLst>
                <a:ext uri="{FF2B5EF4-FFF2-40B4-BE49-F238E27FC236}">
                  <a16:creationId xmlns:a16="http://schemas.microsoft.com/office/drawing/2014/main" id="{78BD7EEA-AC98-EA4D-8B74-09594112A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456015"/>
              <a:ext cx="1443687" cy="1169926"/>
              <a:chOff x="-36512" y="3456015"/>
              <a:chExt cx="1443687" cy="1169926"/>
            </a:xfrm>
          </p:grpSpPr>
          <p:pic>
            <p:nvPicPr>
              <p:cNvPr id="39961" name="Picture 24">
                <a:extLst>
                  <a:ext uri="{FF2B5EF4-FFF2-40B4-BE49-F238E27FC236}">
                    <a16:creationId xmlns:a16="http://schemas.microsoft.com/office/drawing/2014/main" id="{BE207F3E-B051-6246-9F58-551EBBAA0F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456015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62" name="TextBox 25">
                <a:extLst>
                  <a:ext uri="{FF2B5EF4-FFF2-40B4-BE49-F238E27FC236}">
                    <a16:creationId xmlns:a16="http://schemas.microsoft.com/office/drawing/2014/main" id="{B10D2639-BBDC-A64A-80DE-2F0387903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81" y="3896569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39952" name="Group 11">
              <a:extLst>
                <a:ext uri="{FF2B5EF4-FFF2-40B4-BE49-F238E27FC236}">
                  <a16:creationId xmlns:a16="http://schemas.microsoft.com/office/drawing/2014/main" id="{4E07D9E1-BFD3-314C-BAD6-363C81AD6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15932"/>
              <a:ext cx="1177069" cy="870992"/>
              <a:chOff x="1259632" y="3604346"/>
              <a:chExt cx="1584176" cy="885893"/>
            </a:xfrm>
          </p:grpSpPr>
          <p:sp>
            <p:nvSpPr>
              <p:cNvPr id="39959" name="TextBox 22">
                <a:extLst>
                  <a:ext uri="{FF2B5EF4-FFF2-40B4-BE49-F238E27FC236}">
                    <a16:creationId xmlns:a16="http://schemas.microsoft.com/office/drawing/2014/main" id="{8AF49DF9-4403-4F49-A441-F048FBE05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7112" y="3645025"/>
                <a:ext cx="1519494" cy="84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Call Graph Extraction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0918BC-EA69-4B4D-9BD5-41A9018084EB}"/>
                  </a:ext>
                </a:extLst>
              </p:cNvPr>
              <p:cNvSpPr/>
              <p:nvPr/>
            </p:nvSpPr>
            <p:spPr>
              <a:xfrm>
                <a:off x="1259635" y="3604069"/>
                <a:ext cx="1583153" cy="88635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C937-8D23-1043-B224-FE6A09B3E518}"/>
                </a:ext>
              </a:extLst>
            </p:cNvPr>
            <p:cNvCxnSpPr/>
            <p:nvPr/>
          </p:nvCxnSpPr>
          <p:spPr>
            <a:xfrm>
              <a:off x="971746" y="4050591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D38CB6-8B4A-EE4A-A8DB-FEC68FA77B0A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0" y="4050591"/>
              <a:ext cx="495288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9AC3A1-03EF-8B47-88AC-A05C36D85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68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2FB6BB-21AA-9743-B8CE-848E8AA1B3C3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0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722DF2-A544-9441-8E49-9B3FE4B2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78" y="3356923"/>
              <a:ext cx="431790" cy="57620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A343A8-436D-A343-93DF-FA86716EB08C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78" y="4004558"/>
              <a:ext cx="485763" cy="5222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2AFD4E1-7204-234C-89E5-E804067A9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013325"/>
            <a:ext cx="4895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Transform call graphs into sequences of calls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B3C1C-1783-354D-B90E-A1EDED43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45125"/>
            <a:ext cx="734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Abstract the API calls to one of three modes (family, package, or class)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DB55211A-EDD9-8A43-BCD9-84039FA288D8}"/>
              </a:ext>
            </a:extLst>
          </p:cNvPr>
          <p:cNvSpPr/>
          <p:nvPr/>
        </p:nvSpPr>
        <p:spPr>
          <a:xfrm>
            <a:off x="3563938" y="2133600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DFABA11E-6261-6B4F-A229-A42D79224EF6}"/>
              </a:ext>
            </a:extLst>
          </p:cNvPr>
          <p:cNvSpPr/>
          <p:nvPr/>
        </p:nvSpPr>
        <p:spPr>
          <a:xfrm>
            <a:off x="684213" y="51577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4F8A6B0-16D4-FD4D-9884-ACD84D4115AB}"/>
              </a:ext>
            </a:extLst>
          </p:cNvPr>
          <p:cNvSpPr/>
          <p:nvPr/>
        </p:nvSpPr>
        <p:spPr>
          <a:xfrm>
            <a:off x="684213" y="55895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33" grpId="0" animBg="1"/>
      <p:bldP spid="34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0AD4276F-5D7F-F74C-860A-46A94B0E5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MaMaDroid</a:t>
            </a:r>
          </a:p>
        </p:txBody>
      </p:sp>
      <p:pic>
        <p:nvPicPr>
          <p:cNvPr id="40962" name="Content Placeholder 2">
            <a:extLst>
              <a:ext uri="{FF2B5EF4-FFF2-40B4-BE49-F238E27FC236}">
                <a16:creationId xmlns:a16="http://schemas.microsoft.com/office/drawing/2014/main" id="{3FC654EF-0B01-224B-B11B-CA57D0FA02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5100" y="3413125"/>
            <a:ext cx="6273800" cy="1816100"/>
          </a:xfrm>
        </p:spPr>
      </p:pic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AADDE479-A278-0446-AD77-026AA944C9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F2C27D-F37B-954F-85CC-C9CA3693DD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F2DB348D-D5CE-BC46-A8BA-C08B22F23BA1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1341438"/>
            <a:ext cx="9148763" cy="2644775"/>
            <a:chOff x="31969" y="2753733"/>
            <a:chExt cx="9148543" cy="2644510"/>
          </a:xfrm>
        </p:grpSpPr>
        <p:pic>
          <p:nvPicPr>
            <p:cNvPr id="40967" name="Picture 5">
              <a:extLst>
                <a:ext uri="{FF2B5EF4-FFF2-40B4-BE49-F238E27FC236}">
                  <a16:creationId xmlns:a16="http://schemas.microsoft.com/office/drawing/2014/main" id="{2588F2D9-A858-7142-AC9E-9DB276220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8" name="Picture 6">
              <a:extLst>
                <a:ext uri="{FF2B5EF4-FFF2-40B4-BE49-F238E27FC236}">
                  <a16:creationId xmlns:a16="http://schemas.microsoft.com/office/drawing/2014/main" id="{05FD4ACC-99DA-0849-A25C-BA74C05EC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205" y="4265901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69" name="Group 7">
              <a:extLst>
                <a:ext uri="{FF2B5EF4-FFF2-40B4-BE49-F238E27FC236}">
                  <a16:creationId xmlns:a16="http://schemas.microsoft.com/office/drawing/2014/main" id="{44EDF019-6D72-7F4D-A709-5F33C6640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15931"/>
              <a:ext cx="1175222" cy="870992"/>
              <a:chOff x="2518316" y="2361380"/>
              <a:chExt cx="1584176" cy="90847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1591C2-8B77-3A4F-A30F-785A7DE983D2}"/>
                  </a:ext>
                </a:extLst>
              </p:cNvPr>
              <p:cNvSpPr/>
              <p:nvPr/>
            </p:nvSpPr>
            <p:spPr>
              <a:xfrm>
                <a:off x="2518716" y="2361096"/>
                <a:ext cx="1583502" cy="9089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89" name="TextBox 31">
                <a:extLst>
                  <a:ext uri="{FF2B5EF4-FFF2-40B4-BE49-F238E27FC236}">
                    <a16:creationId xmlns:a16="http://schemas.microsoft.com/office/drawing/2014/main" id="{1BCADC87-DC3F-4A46-9743-7BC279F35A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5964" y="2420888"/>
                <a:ext cx="1539268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Sequence Extraction</a:t>
                </a:r>
              </a:p>
            </p:txBody>
          </p:sp>
        </p:grpSp>
        <p:grpSp>
          <p:nvGrpSpPr>
            <p:cNvPr id="40970" name="Group 8">
              <a:extLst>
                <a:ext uri="{FF2B5EF4-FFF2-40B4-BE49-F238E27FC236}">
                  <a16:creationId xmlns:a16="http://schemas.microsoft.com/office/drawing/2014/main" id="{3434E60F-C9D4-594A-AAA7-5D2FCC764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5" y="3615931"/>
              <a:ext cx="1258306" cy="870992"/>
              <a:chOff x="3995936" y="3615931"/>
              <a:chExt cx="1584176" cy="87099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F6A018-90C1-B94C-93FA-076B0E8B381E}"/>
                  </a:ext>
                </a:extLst>
              </p:cNvPr>
              <p:cNvSpPr/>
              <p:nvPr/>
            </p:nvSpPr>
            <p:spPr>
              <a:xfrm>
                <a:off x="3994960" y="3615659"/>
                <a:ext cx="1584871" cy="87145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87" name="TextBox 29">
                <a:extLst>
                  <a:ext uri="{FF2B5EF4-FFF2-40B4-BE49-F238E27FC236}">
                    <a16:creationId xmlns:a16="http://schemas.microsoft.com/office/drawing/2014/main" id="{4CF3E67E-3783-D74D-830F-6C0A73837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313" y="3645024"/>
                <a:ext cx="127788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Markov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Chain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Modeling</a:t>
                </a:r>
              </a:p>
            </p:txBody>
          </p:sp>
        </p:grpSp>
        <p:grpSp>
          <p:nvGrpSpPr>
            <p:cNvPr id="40971" name="Group 9">
              <a:extLst>
                <a:ext uri="{FF2B5EF4-FFF2-40B4-BE49-F238E27FC236}">
                  <a16:creationId xmlns:a16="http://schemas.microsoft.com/office/drawing/2014/main" id="{59D102E2-7574-C54B-BCE5-AFAD0A58A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15932"/>
              <a:ext cx="1302486" cy="870992"/>
              <a:chOff x="5862407" y="3585395"/>
              <a:chExt cx="1661921" cy="91027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4C64EA-8053-D240-856C-DDD8E39A7116}"/>
                  </a:ext>
                </a:extLst>
              </p:cNvPr>
              <p:cNvSpPr/>
              <p:nvPr/>
            </p:nvSpPr>
            <p:spPr>
              <a:xfrm>
                <a:off x="5940050" y="3585110"/>
                <a:ext cx="1583972" cy="91075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85" name="TextBox 27">
                <a:extLst>
                  <a:ext uri="{FF2B5EF4-FFF2-40B4-BE49-F238E27FC236}">
                    <a16:creationId xmlns:a16="http://schemas.microsoft.com/office/drawing/2014/main" id="{3411BC31-A86B-F24E-819C-1C4E30F9E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40972" name="Group 10">
              <a:extLst>
                <a:ext uri="{FF2B5EF4-FFF2-40B4-BE49-F238E27FC236}">
                  <a16:creationId xmlns:a16="http://schemas.microsoft.com/office/drawing/2014/main" id="{F263D3D8-9EC4-CD42-93A1-964ACD056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456015"/>
              <a:ext cx="1443687" cy="1169926"/>
              <a:chOff x="-36512" y="3456015"/>
              <a:chExt cx="1443687" cy="1169926"/>
            </a:xfrm>
          </p:grpSpPr>
          <p:pic>
            <p:nvPicPr>
              <p:cNvPr id="40982" name="Picture 24">
                <a:extLst>
                  <a:ext uri="{FF2B5EF4-FFF2-40B4-BE49-F238E27FC236}">
                    <a16:creationId xmlns:a16="http://schemas.microsoft.com/office/drawing/2014/main" id="{45DC56CB-6DA6-1D42-9CF0-2C4ED9C3BA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456015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983" name="TextBox 25">
                <a:extLst>
                  <a:ext uri="{FF2B5EF4-FFF2-40B4-BE49-F238E27FC236}">
                    <a16:creationId xmlns:a16="http://schemas.microsoft.com/office/drawing/2014/main" id="{3F0072E4-C67A-3C47-ADCF-553A14680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81" y="3896569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40973" name="Group 11">
              <a:extLst>
                <a:ext uri="{FF2B5EF4-FFF2-40B4-BE49-F238E27FC236}">
                  <a16:creationId xmlns:a16="http://schemas.microsoft.com/office/drawing/2014/main" id="{A2234BBD-CF49-8846-8E35-D188B4DB9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15932"/>
              <a:ext cx="1177069" cy="870992"/>
              <a:chOff x="1259632" y="3604346"/>
              <a:chExt cx="1584176" cy="885893"/>
            </a:xfrm>
          </p:grpSpPr>
          <p:sp>
            <p:nvSpPr>
              <p:cNvPr id="40980" name="TextBox 22">
                <a:extLst>
                  <a:ext uri="{FF2B5EF4-FFF2-40B4-BE49-F238E27FC236}">
                    <a16:creationId xmlns:a16="http://schemas.microsoft.com/office/drawing/2014/main" id="{196249BD-D231-CC44-9A31-AA5DFD03A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7112" y="3645025"/>
                <a:ext cx="1519494" cy="84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Call Graph Extraction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0918BC-EA69-4B4D-9BD5-41A9018084EB}"/>
                  </a:ext>
                </a:extLst>
              </p:cNvPr>
              <p:cNvSpPr/>
              <p:nvPr/>
            </p:nvSpPr>
            <p:spPr>
              <a:xfrm>
                <a:off x="1259635" y="3604068"/>
                <a:ext cx="1583153" cy="88636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C937-8D23-1043-B224-FE6A09B3E518}"/>
                </a:ext>
              </a:extLst>
            </p:cNvPr>
            <p:cNvCxnSpPr/>
            <p:nvPr/>
          </p:nvCxnSpPr>
          <p:spPr>
            <a:xfrm>
              <a:off x="971746" y="4050590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D38CB6-8B4A-EE4A-A8DB-FEC68FA77B0A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0" y="4050590"/>
              <a:ext cx="495288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9AC3A1-03EF-8B47-88AC-A05C36D85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68" y="4050590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2FB6BB-21AA-9743-B8CE-848E8AA1B3C3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0" y="4050590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722DF2-A544-9441-8E49-9B3FE4B2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78" y="3356923"/>
              <a:ext cx="431790" cy="576204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A343A8-436D-A343-93DF-FA86716EB08C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78" y="4004558"/>
              <a:ext cx="485763" cy="5222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65" name="TextBox 18">
            <a:extLst>
              <a:ext uri="{FF2B5EF4-FFF2-40B4-BE49-F238E27FC236}">
                <a16:creationId xmlns:a16="http://schemas.microsoft.com/office/drawing/2014/main" id="{9BA44711-B147-714C-BDF8-0CE3D2716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445125"/>
            <a:ext cx="734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Abstract the API calls to one of three modes (family, package, or class)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4F8A6B0-16D4-FD4D-9884-ACD84D4115AB}"/>
              </a:ext>
            </a:extLst>
          </p:cNvPr>
          <p:cNvSpPr/>
          <p:nvPr/>
        </p:nvSpPr>
        <p:spPr>
          <a:xfrm>
            <a:off x="684213" y="55895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D3E7C3C-23B4-7149-AA16-804302CEF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MaMaDroid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51A96F6-7A99-BA42-8DDE-CBD67EC1F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85225" cy="532923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200" i="1"/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9CA55C22-B65A-F241-B748-D5988BA76A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9A511-5437-E94A-B0F4-20FA8CF1EE5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0B2E8254-605B-504A-A5AA-E89BAC02A52D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276475"/>
            <a:ext cx="9148763" cy="2644775"/>
            <a:chOff x="31969" y="2753733"/>
            <a:chExt cx="9148543" cy="2644510"/>
          </a:xfrm>
        </p:grpSpPr>
        <p:pic>
          <p:nvPicPr>
            <p:cNvPr id="41994" name="Picture 5">
              <a:extLst>
                <a:ext uri="{FF2B5EF4-FFF2-40B4-BE49-F238E27FC236}">
                  <a16:creationId xmlns:a16="http://schemas.microsoft.com/office/drawing/2014/main" id="{69A1A136-76B9-F543-812C-84DAF23B5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5" name="Picture 6">
              <a:extLst>
                <a:ext uri="{FF2B5EF4-FFF2-40B4-BE49-F238E27FC236}">
                  <a16:creationId xmlns:a16="http://schemas.microsoft.com/office/drawing/2014/main" id="{FFF0B6D7-A075-B847-B164-471597A44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205" y="4265901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996" name="Group 7">
              <a:extLst>
                <a:ext uri="{FF2B5EF4-FFF2-40B4-BE49-F238E27FC236}">
                  <a16:creationId xmlns:a16="http://schemas.microsoft.com/office/drawing/2014/main" id="{5CE577E8-C0D2-A84E-9718-FEF76335C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15931"/>
              <a:ext cx="1175222" cy="870992"/>
              <a:chOff x="2518316" y="2361380"/>
              <a:chExt cx="1584176" cy="90847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1591C2-8B77-3A4F-A30F-785A7DE983D2}"/>
                  </a:ext>
                </a:extLst>
              </p:cNvPr>
              <p:cNvSpPr/>
              <p:nvPr/>
            </p:nvSpPr>
            <p:spPr>
              <a:xfrm>
                <a:off x="2518716" y="2361097"/>
                <a:ext cx="1583502" cy="90894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16" name="TextBox 31">
                <a:extLst>
                  <a:ext uri="{FF2B5EF4-FFF2-40B4-BE49-F238E27FC236}">
                    <a16:creationId xmlns:a16="http://schemas.microsoft.com/office/drawing/2014/main" id="{4EB5AB92-A45E-1744-AFC2-3C339F23B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5964" y="2420888"/>
                <a:ext cx="1539268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Sequence Extraction</a:t>
                </a:r>
              </a:p>
            </p:txBody>
          </p:sp>
        </p:grpSp>
        <p:grpSp>
          <p:nvGrpSpPr>
            <p:cNvPr id="41997" name="Group 8">
              <a:extLst>
                <a:ext uri="{FF2B5EF4-FFF2-40B4-BE49-F238E27FC236}">
                  <a16:creationId xmlns:a16="http://schemas.microsoft.com/office/drawing/2014/main" id="{FF20D79C-7B52-4B45-BE9B-DD35C950C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5" y="3615931"/>
              <a:ext cx="1258306" cy="870992"/>
              <a:chOff x="3995936" y="3615931"/>
              <a:chExt cx="1584176" cy="87099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F6A018-90C1-B94C-93FA-076B0E8B381E}"/>
                  </a:ext>
                </a:extLst>
              </p:cNvPr>
              <p:cNvSpPr/>
              <p:nvPr/>
            </p:nvSpPr>
            <p:spPr>
              <a:xfrm>
                <a:off x="3994960" y="3615660"/>
                <a:ext cx="1584871" cy="8714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14" name="TextBox 29">
                <a:extLst>
                  <a:ext uri="{FF2B5EF4-FFF2-40B4-BE49-F238E27FC236}">
                    <a16:creationId xmlns:a16="http://schemas.microsoft.com/office/drawing/2014/main" id="{743467C2-3BE6-C548-A9D4-C2EA3ABAC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313" y="3645024"/>
                <a:ext cx="127788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Markov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Chain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Modeling</a:t>
                </a:r>
              </a:p>
            </p:txBody>
          </p:sp>
        </p:grpSp>
        <p:grpSp>
          <p:nvGrpSpPr>
            <p:cNvPr id="41998" name="Group 9">
              <a:extLst>
                <a:ext uri="{FF2B5EF4-FFF2-40B4-BE49-F238E27FC236}">
                  <a16:creationId xmlns:a16="http://schemas.microsoft.com/office/drawing/2014/main" id="{2C4FDFF5-4AF7-6F49-9F16-239B7A2EC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15932"/>
              <a:ext cx="1302486" cy="870992"/>
              <a:chOff x="5862407" y="3585395"/>
              <a:chExt cx="1661921" cy="91027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4C64EA-8053-D240-856C-DDD8E39A7116}"/>
                  </a:ext>
                </a:extLst>
              </p:cNvPr>
              <p:cNvSpPr/>
              <p:nvPr/>
            </p:nvSpPr>
            <p:spPr>
              <a:xfrm>
                <a:off x="5940050" y="3585111"/>
                <a:ext cx="1583972" cy="9107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12" name="TextBox 27">
                <a:extLst>
                  <a:ext uri="{FF2B5EF4-FFF2-40B4-BE49-F238E27FC236}">
                    <a16:creationId xmlns:a16="http://schemas.microsoft.com/office/drawing/2014/main" id="{523DC31C-F052-744C-8F53-423A2612F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41999" name="Group 10">
              <a:extLst>
                <a:ext uri="{FF2B5EF4-FFF2-40B4-BE49-F238E27FC236}">
                  <a16:creationId xmlns:a16="http://schemas.microsoft.com/office/drawing/2014/main" id="{199E9B0B-38FA-4746-9A38-351698B5D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456015"/>
              <a:ext cx="1443687" cy="1169926"/>
              <a:chOff x="-36512" y="3456015"/>
              <a:chExt cx="1443687" cy="1169926"/>
            </a:xfrm>
          </p:grpSpPr>
          <p:pic>
            <p:nvPicPr>
              <p:cNvPr id="42009" name="Picture 24">
                <a:extLst>
                  <a:ext uri="{FF2B5EF4-FFF2-40B4-BE49-F238E27FC236}">
                    <a16:creationId xmlns:a16="http://schemas.microsoft.com/office/drawing/2014/main" id="{95CCA688-1B64-5C4C-9241-927A598690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456015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010" name="TextBox 25">
                <a:extLst>
                  <a:ext uri="{FF2B5EF4-FFF2-40B4-BE49-F238E27FC236}">
                    <a16:creationId xmlns:a16="http://schemas.microsoft.com/office/drawing/2014/main" id="{80C6BA09-79DF-3A49-88CC-6FEF34E74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81" y="3896569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42000" name="Group 11">
              <a:extLst>
                <a:ext uri="{FF2B5EF4-FFF2-40B4-BE49-F238E27FC236}">
                  <a16:creationId xmlns:a16="http://schemas.microsoft.com/office/drawing/2014/main" id="{543EDAA4-800D-E14B-B05B-3200EDDF5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15932"/>
              <a:ext cx="1177069" cy="870992"/>
              <a:chOff x="1259632" y="3604346"/>
              <a:chExt cx="1584176" cy="885893"/>
            </a:xfrm>
          </p:grpSpPr>
          <p:sp>
            <p:nvSpPr>
              <p:cNvPr id="42007" name="TextBox 22">
                <a:extLst>
                  <a:ext uri="{FF2B5EF4-FFF2-40B4-BE49-F238E27FC236}">
                    <a16:creationId xmlns:a16="http://schemas.microsoft.com/office/drawing/2014/main" id="{FDA123EC-38D4-8E4F-AF97-9350BD745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7112" y="3645025"/>
                <a:ext cx="1519494" cy="84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Call Graph Extraction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0918BC-EA69-4B4D-9BD5-41A9018084EB}"/>
                  </a:ext>
                </a:extLst>
              </p:cNvPr>
              <p:cNvSpPr/>
              <p:nvPr/>
            </p:nvSpPr>
            <p:spPr>
              <a:xfrm>
                <a:off x="1259635" y="3604069"/>
                <a:ext cx="1583153" cy="88635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C937-8D23-1043-B224-FE6A09B3E518}"/>
                </a:ext>
              </a:extLst>
            </p:cNvPr>
            <p:cNvCxnSpPr/>
            <p:nvPr/>
          </p:nvCxnSpPr>
          <p:spPr>
            <a:xfrm>
              <a:off x="971746" y="4050591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D38CB6-8B4A-EE4A-A8DB-FEC68FA77B0A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0" y="4050591"/>
              <a:ext cx="495288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9AC3A1-03EF-8B47-88AC-A05C36D85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68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2FB6BB-21AA-9743-B8CE-848E8AA1B3C3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0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722DF2-A544-9441-8E49-9B3FE4B2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78" y="3356923"/>
              <a:ext cx="431790" cy="57620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A343A8-436D-A343-93DF-FA86716EB08C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78" y="4004558"/>
              <a:ext cx="485763" cy="5222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F21B874-3B66-C141-9795-2754EFB8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03800"/>
            <a:ext cx="633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Transform sequences of abstracted calls into Markov chains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78941063-D23E-2E4D-B640-1FDD7EED4A79}"/>
              </a:ext>
            </a:extLst>
          </p:cNvPr>
          <p:cNvSpPr/>
          <p:nvPr/>
        </p:nvSpPr>
        <p:spPr>
          <a:xfrm>
            <a:off x="5219700" y="2205038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BC788CC-97E0-0C43-95B1-753A2B7B00C4}"/>
              </a:ext>
            </a:extLst>
          </p:cNvPr>
          <p:cNvSpPr/>
          <p:nvPr/>
        </p:nvSpPr>
        <p:spPr>
          <a:xfrm>
            <a:off x="684213" y="51577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E10B33A0-2973-5D4F-BCE3-343FFF37462D}"/>
              </a:ext>
            </a:extLst>
          </p:cNvPr>
          <p:cNvSpPr/>
          <p:nvPr/>
        </p:nvSpPr>
        <p:spPr>
          <a:xfrm>
            <a:off x="684213" y="55895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4D9DF-07F2-804A-BFC2-9217BA8BE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445125"/>
            <a:ext cx="669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Select as features vector, probability of transitioning from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 animBg="1"/>
      <p:bldP spid="34" grpId="0" animBg="1"/>
      <p:bldP spid="35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3F04FA64-E5FF-1147-9459-D934AD24D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MaMaDroid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82CA468D-65B4-BF4C-A1A2-F63A18008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785225" cy="532923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200" i="1"/>
          </a:p>
          <a:p>
            <a:pPr marL="457200" lvl="1" indent="0">
              <a:buFontTx/>
              <a:buNone/>
            </a:pPr>
            <a:endParaRPr lang="en-GB" altLang="en-US" sz="120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7082DC9F-F64A-C242-A289-B9949C6F04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FD6F7-25CA-CE4E-80DC-BAB16F1A07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6DF45CD4-FC7B-D64A-9DA1-D7CE0F10F46D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276475"/>
            <a:ext cx="9148763" cy="2644775"/>
            <a:chOff x="31969" y="2753733"/>
            <a:chExt cx="9148543" cy="2644510"/>
          </a:xfrm>
        </p:grpSpPr>
        <p:pic>
          <p:nvPicPr>
            <p:cNvPr id="43016" name="Picture 5">
              <a:extLst>
                <a:ext uri="{FF2B5EF4-FFF2-40B4-BE49-F238E27FC236}">
                  <a16:creationId xmlns:a16="http://schemas.microsoft.com/office/drawing/2014/main" id="{94DA835D-21E4-BF41-8086-378B65E86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17" name="Picture 6">
              <a:extLst>
                <a:ext uri="{FF2B5EF4-FFF2-40B4-BE49-F238E27FC236}">
                  <a16:creationId xmlns:a16="http://schemas.microsoft.com/office/drawing/2014/main" id="{39570FF1-6BFA-0B4C-911A-9839BABDB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205" y="4265901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018" name="Group 7">
              <a:extLst>
                <a:ext uri="{FF2B5EF4-FFF2-40B4-BE49-F238E27FC236}">
                  <a16:creationId xmlns:a16="http://schemas.microsoft.com/office/drawing/2014/main" id="{4451F5AF-CA25-4F42-AE09-72441AF69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15931"/>
              <a:ext cx="1175222" cy="870992"/>
              <a:chOff x="2518316" y="2361380"/>
              <a:chExt cx="1584176" cy="90847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D1591C2-8B77-3A4F-A30F-785A7DE983D2}"/>
                  </a:ext>
                </a:extLst>
              </p:cNvPr>
              <p:cNvSpPr/>
              <p:nvPr/>
            </p:nvSpPr>
            <p:spPr>
              <a:xfrm>
                <a:off x="2518716" y="2361097"/>
                <a:ext cx="1583502" cy="90894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038" name="TextBox 31">
                <a:extLst>
                  <a:ext uri="{FF2B5EF4-FFF2-40B4-BE49-F238E27FC236}">
                    <a16:creationId xmlns:a16="http://schemas.microsoft.com/office/drawing/2014/main" id="{90EBBB2E-0DAD-AF4C-A864-A83D40423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5964" y="2420888"/>
                <a:ext cx="1539268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Sequence Extraction</a:t>
                </a:r>
              </a:p>
            </p:txBody>
          </p:sp>
        </p:grpSp>
        <p:grpSp>
          <p:nvGrpSpPr>
            <p:cNvPr id="43019" name="Group 8">
              <a:extLst>
                <a:ext uri="{FF2B5EF4-FFF2-40B4-BE49-F238E27FC236}">
                  <a16:creationId xmlns:a16="http://schemas.microsoft.com/office/drawing/2014/main" id="{C14EBF89-5778-024F-A52A-7892C5954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5" y="3615931"/>
              <a:ext cx="1258306" cy="870992"/>
              <a:chOff x="3995936" y="3615931"/>
              <a:chExt cx="1584176" cy="87099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F6A018-90C1-B94C-93FA-076B0E8B381E}"/>
                  </a:ext>
                </a:extLst>
              </p:cNvPr>
              <p:cNvSpPr/>
              <p:nvPr/>
            </p:nvSpPr>
            <p:spPr>
              <a:xfrm>
                <a:off x="3994960" y="3615660"/>
                <a:ext cx="1584871" cy="8714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036" name="TextBox 29">
                <a:extLst>
                  <a:ext uri="{FF2B5EF4-FFF2-40B4-BE49-F238E27FC236}">
                    <a16:creationId xmlns:a16="http://schemas.microsoft.com/office/drawing/2014/main" id="{7F43F6A5-8211-8244-A413-7F622A9E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313" y="3645024"/>
                <a:ext cx="1277886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Markov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Chain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Modeling</a:t>
                </a:r>
              </a:p>
            </p:txBody>
          </p:sp>
        </p:grpSp>
        <p:grpSp>
          <p:nvGrpSpPr>
            <p:cNvPr id="43020" name="Group 9">
              <a:extLst>
                <a:ext uri="{FF2B5EF4-FFF2-40B4-BE49-F238E27FC236}">
                  <a16:creationId xmlns:a16="http://schemas.microsoft.com/office/drawing/2014/main" id="{7FC37DBF-166E-5341-AB60-F2CF4C19A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15932"/>
              <a:ext cx="1302486" cy="870992"/>
              <a:chOff x="5862407" y="3585395"/>
              <a:chExt cx="1661921" cy="91027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4C64EA-8053-D240-856C-DDD8E39A7116}"/>
                  </a:ext>
                </a:extLst>
              </p:cNvPr>
              <p:cNvSpPr/>
              <p:nvPr/>
            </p:nvSpPr>
            <p:spPr>
              <a:xfrm>
                <a:off x="5940050" y="3585111"/>
                <a:ext cx="1583972" cy="91075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034" name="TextBox 27">
                <a:extLst>
                  <a:ext uri="{FF2B5EF4-FFF2-40B4-BE49-F238E27FC236}">
                    <a16:creationId xmlns:a16="http://schemas.microsoft.com/office/drawing/2014/main" id="{00E2459E-6290-B246-AD48-9895DD27A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43021" name="Group 10">
              <a:extLst>
                <a:ext uri="{FF2B5EF4-FFF2-40B4-BE49-F238E27FC236}">
                  <a16:creationId xmlns:a16="http://schemas.microsoft.com/office/drawing/2014/main" id="{F6BA41C6-235C-B64A-B6A5-CEB10E9D9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456015"/>
              <a:ext cx="1443687" cy="1169926"/>
              <a:chOff x="-36512" y="3456015"/>
              <a:chExt cx="1443687" cy="1169926"/>
            </a:xfrm>
          </p:grpSpPr>
          <p:pic>
            <p:nvPicPr>
              <p:cNvPr id="43031" name="Picture 24">
                <a:extLst>
                  <a:ext uri="{FF2B5EF4-FFF2-40B4-BE49-F238E27FC236}">
                    <a16:creationId xmlns:a16="http://schemas.microsoft.com/office/drawing/2014/main" id="{E724A82E-606B-3142-AAEC-BF4209A6C1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456015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032" name="TextBox 25">
                <a:extLst>
                  <a:ext uri="{FF2B5EF4-FFF2-40B4-BE49-F238E27FC236}">
                    <a16:creationId xmlns:a16="http://schemas.microsoft.com/office/drawing/2014/main" id="{82F0E8E9-A132-A24E-A53B-DC5411C5A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381" y="3896569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43022" name="Group 11">
              <a:extLst>
                <a:ext uri="{FF2B5EF4-FFF2-40B4-BE49-F238E27FC236}">
                  <a16:creationId xmlns:a16="http://schemas.microsoft.com/office/drawing/2014/main" id="{A472952A-6A96-6847-AD88-11A6B5B26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15932"/>
              <a:ext cx="1177069" cy="870992"/>
              <a:chOff x="1259632" y="3604346"/>
              <a:chExt cx="1584176" cy="885893"/>
            </a:xfrm>
          </p:grpSpPr>
          <p:sp>
            <p:nvSpPr>
              <p:cNvPr id="43029" name="TextBox 22">
                <a:extLst>
                  <a:ext uri="{FF2B5EF4-FFF2-40B4-BE49-F238E27FC236}">
                    <a16:creationId xmlns:a16="http://schemas.microsoft.com/office/drawing/2014/main" id="{1FDD6190-F331-7642-8359-C827FDB294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7112" y="3645025"/>
                <a:ext cx="1519494" cy="845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Call Graph Extraction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0918BC-EA69-4B4D-9BD5-41A9018084EB}"/>
                  </a:ext>
                </a:extLst>
              </p:cNvPr>
              <p:cNvSpPr/>
              <p:nvPr/>
            </p:nvSpPr>
            <p:spPr>
              <a:xfrm>
                <a:off x="1259635" y="3604069"/>
                <a:ext cx="1583153" cy="88635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C937-8D23-1043-B224-FE6A09B3E518}"/>
                </a:ext>
              </a:extLst>
            </p:cNvPr>
            <p:cNvCxnSpPr/>
            <p:nvPr/>
          </p:nvCxnSpPr>
          <p:spPr>
            <a:xfrm>
              <a:off x="971746" y="4050591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ED38CB6-8B4A-EE4A-A8DB-FEC68FA77B0A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0" y="4050591"/>
              <a:ext cx="495288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9AC3A1-03EF-8B47-88AC-A05C36D85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68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2FB6BB-21AA-9743-B8CE-848E8AA1B3C3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0" y="4050591"/>
              <a:ext cx="49370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722DF2-A544-9441-8E49-9B3FE4B27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78" y="3356923"/>
              <a:ext cx="431790" cy="57620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A343A8-436D-A343-93DF-FA86716EB08C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78" y="4004558"/>
              <a:ext cx="485763" cy="5222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15FCD2-D853-0248-85B5-AFB8E4BBC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03800"/>
            <a:ext cx="633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Perform classification with RF, 1-NN, and 3-NN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78941063-D23E-2E4D-B640-1FDD7EED4A79}"/>
              </a:ext>
            </a:extLst>
          </p:cNvPr>
          <p:cNvSpPr/>
          <p:nvPr/>
        </p:nvSpPr>
        <p:spPr>
          <a:xfrm>
            <a:off x="7019925" y="2205038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BC788CC-97E0-0C43-95B1-753A2B7B00C4}"/>
              </a:ext>
            </a:extLst>
          </p:cNvPr>
          <p:cNvSpPr/>
          <p:nvPr/>
        </p:nvSpPr>
        <p:spPr>
          <a:xfrm>
            <a:off x="684213" y="51577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8F8C806E-36D0-5C41-B923-B71C2DDC5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Results</a:t>
            </a:r>
            <a:r>
              <a:rPr lang="en-US" altLang="en-US" baseline="30000"/>
              <a:t>9, 10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2961D0-D402-824C-A7F7-46852C90F3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773238"/>
          <a:ext cx="8785224" cy="3230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372">
                  <a:extLst>
                    <a:ext uri="{9D8B030D-6E8A-4147-A177-3AD203B41FA5}">
                      <a16:colId xmlns:a16="http://schemas.microsoft.com/office/drawing/2014/main" val="265651314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4408491"/>
                    </a:ext>
                  </a:extLst>
                </a:gridCol>
                <a:gridCol w="2196306">
                  <a:extLst>
                    <a:ext uri="{9D8B030D-6E8A-4147-A177-3AD203B41FA5}">
                      <a16:colId xmlns:a16="http://schemas.microsoft.com/office/drawing/2014/main" val="1214940056"/>
                    </a:ext>
                  </a:extLst>
                </a:gridCol>
                <a:gridCol w="2196306">
                  <a:extLst>
                    <a:ext uri="{9D8B030D-6E8A-4147-A177-3AD203B41FA5}">
                      <a16:colId xmlns:a16="http://schemas.microsoft.com/office/drawing/2014/main" val="3295982586"/>
                    </a:ext>
                  </a:extLst>
                </a:gridCol>
              </a:tblGrid>
              <a:tr h="6400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Family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Package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Class</a:t>
                      </a: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345804459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Datasets</a:t>
                      </a:r>
                    </a:p>
                  </a:txBody>
                  <a:tcPr marT="45715" marB="45715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[Precision, Recall, </a:t>
                      </a:r>
                      <a:r>
                        <a:rPr lang="en-US" sz="1800" b="1" dirty="0"/>
                        <a:t>F-Measure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T="45715" marB="4571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33368"/>
                  </a:ext>
                </a:extLst>
              </a:tr>
              <a:tr h="370791">
                <a:tc>
                  <a:txBody>
                    <a:bodyPr/>
                    <a:lstStyle/>
                    <a:p>
                      <a:pPr algn="ctr"/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drebin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oldbenign</a:t>
                      </a:r>
                      <a:endParaRPr lang="en-US" sz="1800" i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0.82, 0.95, 0.88 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0.95, 0.97,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800" b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0.95, 0.97,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US" sz="1800" b="1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666145018"/>
                  </a:ext>
                </a:extLst>
              </a:tr>
              <a:tr h="370791">
                <a:tc>
                  <a:txBody>
                    <a:bodyPr/>
                    <a:lstStyle/>
                    <a:p>
                      <a:pPr algn="ctr"/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2013, 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oldbenign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i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0.91, 0.93, 0.92 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0.98, 0.95,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800" b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0.98, 0.95,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US" sz="1800" b="1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4263666934"/>
                  </a:ext>
                </a:extLst>
              </a:tr>
              <a:tr h="370791">
                <a:tc>
                  <a:txBody>
                    <a:bodyPr/>
                    <a:lstStyle/>
                    <a:p>
                      <a:pPr algn="ctr"/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2014, 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oldbenign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i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0.88, 0.96, 0.92 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0.93, 0.97,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800" b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0.93, 0.97,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800" b="1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4209940907"/>
                  </a:ext>
                </a:extLst>
              </a:tr>
              <a:tr h="370791">
                <a:tc>
                  <a:txBody>
                    <a:bodyPr/>
                    <a:lstStyle/>
                    <a:p>
                      <a:pPr algn="ctr"/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2014, 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newbenign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i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0.97, 0.99, 0.98 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0.98, 1.00,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US" sz="1800" b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0.98, 1.00,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en-US" sz="1800" b="1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2130647659"/>
                  </a:ext>
                </a:extLst>
              </a:tr>
              <a:tr h="370791">
                <a:tc>
                  <a:txBody>
                    <a:bodyPr/>
                    <a:lstStyle/>
                    <a:p>
                      <a:pPr algn="ctr"/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2015, 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newbenign</a:t>
                      </a:r>
                      <a:endParaRPr lang="en-US" sz="1800" i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0.89, 0.93, 0.91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0.93, 0.98,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800" b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0.93, 0.98,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US" sz="1800" b="1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862191282"/>
                  </a:ext>
                </a:extLst>
              </a:tr>
              <a:tr h="370791">
                <a:tc>
                  <a:txBody>
                    <a:bodyPr/>
                    <a:lstStyle/>
                    <a:p>
                      <a:pPr algn="ctr"/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2016, </a:t>
                      </a:r>
                      <a:r>
                        <a:rPr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newbenign</a:t>
                      </a:r>
                      <a:r>
                        <a:rPr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i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0.87, 0.91, 0.89 </a:t>
                      </a:r>
                      <a:endParaRPr lang="en-US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0.92, 0.92,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sz="1800" b="1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0.91, 0.92, 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sz="1800" b="1" dirty="0"/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902169852"/>
                  </a:ext>
                </a:extLst>
              </a:tr>
            </a:tbl>
          </a:graphicData>
        </a:graphic>
      </p:graphicFrame>
      <p:sp>
        <p:nvSpPr>
          <p:cNvPr id="44081" name="Slide Number Placeholder 3">
            <a:extLst>
              <a:ext uri="{FF2B5EF4-FFF2-40B4-BE49-F238E27FC236}">
                <a16:creationId xmlns:a16="http://schemas.microsoft.com/office/drawing/2014/main" id="{4C2D125F-A1BB-BC4B-8905-3D2D629812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F63C73-7778-2041-A4AB-1BBF7C387FD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4082" name="TextBox 1">
            <a:extLst>
              <a:ext uri="{FF2B5EF4-FFF2-40B4-BE49-F238E27FC236}">
                <a16:creationId xmlns:a16="http://schemas.microsoft.com/office/drawing/2014/main" id="{59DC50A2-F2DB-1449-9004-89FA736A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29313"/>
            <a:ext cx="86407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 i="1"/>
              <a:t>9. Mariconti et al. MaMaDroid: Detecting Android Malware by Building Markov Chains of Behavioral Models. In NDSS, 2017.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i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10. Onwuzurike et al. </a:t>
            </a:r>
            <a:r>
              <a:rPr lang="en-GB" altLang="en-US" sz="1200" i="1"/>
              <a:t> MaMaDroid: Detecting Android Malware by Building Markov Chains of Behavioral Models (Extended Version). Under Submission at ACM TOPS.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BA638BC4-66CF-8F42-BDCD-25ADB13D4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856662" cy="936625"/>
          </a:xfrm>
        </p:spPr>
        <p:txBody>
          <a:bodyPr/>
          <a:lstStyle/>
          <a:p>
            <a:r>
              <a:rPr lang="en-US" altLang="en-US"/>
              <a:t>Why Apps?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1BB84E9-D5F3-E445-B41B-030830DD8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916113"/>
            <a:ext cx="8856662" cy="4752975"/>
          </a:xfrm>
        </p:spPr>
        <p:txBody>
          <a:bodyPr/>
          <a:lstStyle/>
          <a:p>
            <a:pPr eaLnBrk="1" hangingPunct="1"/>
            <a:r>
              <a:rPr lang="en-GB" altLang="en-US" sz="2000"/>
              <a:t>They often handle and transmit sensitive information</a:t>
            </a:r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/>
              <a:t>Some have been shown to contain vulnerabilities (e.g., accepting invalid TLS certificate, permission abuse etc.)</a:t>
            </a:r>
          </a:p>
          <a:p>
            <a:pPr lvl="1" eaLnBrk="1" hangingPunct="1"/>
            <a:r>
              <a:rPr lang="en-GB" altLang="en-US" sz="1800"/>
              <a:t>The vulnerabilities may be easy to exploit</a:t>
            </a:r>
          </a:p>
          <a:p>
            <a:pPr lvl="1" eaLnBrk="1" hangingPunct="1"/>
            <a:r>
              <a:rPr lang="en-GB" altLang="en-US" sz="1800"/>
              <a:t>They may compromise users’ security and privacy</a:t>
            </a:r>
          </a:p>
          <a:p>
            <a:pPr lvl="1" eaLnBrk="1" hangingPunct="1"/>
            <a:r>
              <a:rPr lang="en-GB" altLang="en-US" sz="1800"/>
              <a:t>App stores have little incentive to regulate</a:t>
            </a:r>
          </a:p>
          <a:p>
            <a:pPr eaLnBrk="1" hangingPunct="1"/>
            <a:endParaRPr lang="en-GB" altLang="en-US" sz="2000"/>
          </a:p>
          <a:p>
            <a:pPr eaLnBrk="1" hangingPunct="1"/>
            <a:endParaRPr lang="en-GB" altLang="en-US" sz="2000"/>
          </a:p>
          <a:p>
            <a:pPr eaLnBrk="1" hangingPunct="1"/>
            <a:r>
              <a:rPr lang="en-GB" altLang="en-US" sz="2000"/>
              <a:t>Some are designed to act maliciously</a:t>
            </a:r>
          </a:p>
          <a:p>
            <a:pPr lvl="1" eaLnBrk="1" hangingPunct="1"/>
            <a:r>
              <a:rPr lang="en-GB" altLang="en-US" sz="1800"/>
              <a:t>May not be easily detected</a:t>
            </a:r>
          </a:p>
          <a:p>
            <a:pPr lvl="1" eaLnBrk="1" hangingPunct="1"/>
            <a:r>
              <a:rPr lang="en-GB" altLang="en-US" sz="1800"/>
              <a:t>May not be detected if malware actors change technique</a:t>
            </a:r>
          </a:p>
          <a:p>
            <a:endParaRPr lang="en-US" altLang="en-US"/>
          </a:p>
        </p:txBody>
      </p:sp>
      <p:sp>
        <p:nvSpPr>
          <p:cNvPr id="16387" name="Slide Number Placeholder 2">
            <a:extLst>
              <a:ext uri="{FF2B5EF4-FFF2-40B4-BE49-F238E27FC236}">
                <a16:creationId xmlns:a16="http://schemas.microsoft.com/office/drawing/2014/main" id="{132B22ED-4130-9A46-A2C3-D0FEF5848B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1767E4-8860-2747-9D1F-443649BC5C9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0A0F93F2-AAC5-6A44-A867-38D5D5978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Detection over time</a:t>
            </a:r>
            <a:endParaRPr lang="en-US" altLang="en-US" baseline="30000"/>
          </a:p>
        </p:txBody>
      </p:sp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29FCE40B-9420-554F-9210-93B5C7D58C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2431A4-8945-DA48-9DE5-CA55ED43EA3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C4D1D-FFE1-2D4E-BE28-429066C5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5486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59244-71AA-FE46-B592-D0B0401DE1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7063" y="1773238"/>
            <a:ext cx="5653087" cy="44640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49499C7E-2465-0B47-AD73-91F177F61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Comparative Analysis of Program Analysis Approach for Malware Detection</a:t>
            </a:r>
            <a:br>
              <a:rPr lang="en-US" altLang="en-US" sz="3200"/>
            </a:br>
            <a:endParaRPr lang="en-US" altLang="en-US"/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FFDDA84-E59C-2B49-AB71-947C6F8F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917700"/>
            <a:ext cx="8785225" cy="489585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Select the technique proposed by </a:t>
            </a:r>
            <a:r>
              <a:rPr lang="en-US" sz="2000" dirty="0" err="1"/>
              <a:t>MaMaDroid</a:t>
            </a:r>
            <a:endParaRPr lang="en-US" sz="2000" dirty="0"/>
          </a:p>
          <a:p>
            <a:pPr>
              <a:defRPr/>
            </a:pPr>
            <a:r>
              <a:rPr lang="en-GB" sz="2000" dirty="0"/>
              <a:t>Recruit users to stimulate apps</a:t>
            </a:r>
          </a:p>
          <a:p>
            <a:pPr>
              <a:defRPr/>
            </a:pPr>
            <a:r>
              <a:rPr lang="en-GB" sz="2000" dirty="0"/>
              <a:t>Implement </a:t>
            </a:r>
            <a:r>
              <a:rPr lang="en-GB" sz="2000" dirty="0" err="1"/>
              <a:t>MaMaDroid</a:t>
            </a:r>
            <a:r>
              <a:rPr lang="en-GB" sz="2000" dirty="0"/>
              <a:t> in dynamic (</a:t>
            </a:r>
            <a:r>
              <a:rPr lang="en-GB" sz="2000" i="1" dirty="0"/>
              <a:t>aka</a:t>
            </a:r>
            <a:r>
              <a:rPr lang="en-GB" sz="2000" dirty="0"/>
              <a:t> </a:t>
            </a:r>
            <a:r>
              <a:rPr lang="en-GB" sz="2000" dirty="0" err="1"/>
              <a:t>AuntieDroid</a:t>
            </a:r>
            <a:r>
              <a:rPr lang="en-GB" sz="2000" dirty="0"/>
              <a:t> – Integration of </a:t>
            </a:r>
            <a:r>
              <a:rPr lang="en-GB" sz="2000" dirty="0" err="1"/>
              <a:t>MaMaDroid</a:t>
            </a:r>
            <a:r>
              <a:rPr lang="en-GB" sz="2000" dirty="0"/>
              <a:t> into modified CHIMP</a:t>
            </a:r>
            <a:r>
              <a:rPr lang="en-GB" sz="2000" baseline="30000" dirty="0"/>
              <a:t>11</a:t>
            </a:r>
            <a:r>
              <a:rPr lang="en-GB" sz="2000" dirty="0"/>
              <a:t>) and hybrid analysis settings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US" altLang="en-US" sz="2000" b="1" dirty="0"/>
              <a:t>Datasets</a:t>
            </a:r>
          </a:p>
          <a:p>
            <a:pPr lvl="1">
              <a:defRPr/>
            </a:pPr>
            <a:r>
              <a:rPr lang="en-US" altLang="en-US" sz="1800" dirty="0"/>
              <a:t>Benign: 2,723 apps downloaded from Play Store in 2017</a:t>
            </a:r>
          </a:p>
          <a:p>
            <a:pPr lvl="1">
              <a:defRPr/>
            </a:pPr>
            <a:r>
              <a:rPr lang="en-US" altLang="en-US" sz="1800" dirty="0"/>
              <a:t>Malware: 2,694 apps i.e., 2,692 from </a:t>
            </a:r>
            <a:r>
              <a:rPr lang="en-US" altLang="en-US" sz="1800" dirty="0" err="1"/>
              <a:t>VirusShare</a:t>
            </a:r>
            <a:r>
              <a:rPr lang="en-US" altLang="en-US" sz="1800" dirty="0"/>
              <a:t> and 2 recently reported in the media</a:t>
            </a:r>
          </a:p>
          <a:p>
            <a:pPr>
              <a:defRPr/>
            </a:pPr>
            <a:endParaRPr lang="en-GB" sz="1200" dirty="0"/>
          </a:p>
          <a:p>
            <a:pPr marL="0" indent="0" algn="ctr">
              <a:buFontTx/>
              <a:buNone/>
              <a:defRPr/>
            </a:pPr>
            <a:endParaRPr lang="en-GB" sz="1200" i="1" dirty="0"/>
          </a:p>
          <a:p>
            <a:pPr marL="0" indent="0" algn="ctr">
              <a:buFontTx/>
              <a:buNone/>
              <a:defRPr/>
            </a:pPr>
            <a:endParaRPr lang="en-GB" sz="1200" i="1" dirty="0"/>
          </a:p>
          <a:p>
            <a:pPr marL="0" indent="0" algn="ctr">
              <a:buFontTx/>
              <a:buNone/>
              <a:defRPr/>
            </a:pPr>
            <a:endParaRPr lang="en-GB" sz="1200" i="1" dirty="0"/>
          </a:p>
          <a:p>
            <a:pPr marL="0" indent="0" algn="ctr">
              <a:buFontTx/>
              <a:buNone/>
              <a:defRPr/>
            </a:pPr>
            <a:endParaRPr lang="en-GB" sz="1200" i="1" dirty="0"/>
          </a:p>
          <a:p>
            <a:pPr marL="0" indent="0" algn="ctr">
              <a:buFontTx/>
              <a:buNone/>
              <a:defRPr/>
            </a:pPr>
            <a:r>
              <a:rPr lang="en-GB" sz="1200" i="1" dirty="0"/>
              <a:t>11. Almeida et al. CHIMP: Crowdsourcing Human Inputs for Mobile Phones. In WWW, 2018</a:t>
            </a:r>
          </a:p>
          <a:p>
            <a:pPr>
              <a:defRPr/>
            </a:pPr>
            <a:endParaRPr lang="en-GB" sz="12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F60F4428-9CCD-B440-A75E-4302A99ECA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B9D446-CF3F-6249-A6CF-667A2EA4455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08D301D0-2D95-674B-9096-BB1659EA4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AuntieDroid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FFDDA84-E59C-2B49-AB71-947C6F8F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8958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GB" sz="12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BF0BF4C6-D612-894A-A191-CD588281CB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88BA1-DE34-3449-A1E7-04C48E850CC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8D1080-B3C2-6245-AA52-2A3D84D8FE39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133600"/>
            <a:ext cx="9105900" cy="2827338"/>
            <a:chOff x="31969" y="2753733"/>
            <a:chExt cx="9105690" cy="2828598"/>
          </a:xfrm>
        </p:grpSpPr>
        <p:pic>
          <p:nvPicPr>
            <p:cNvPr id="47114" name="Picture 5">
              <a:extLst>
                <a:ext uri="{FF2B5EF4-FFF2-40B4-BE49-F238E27FC236}">
                  <a16:creationId xmlns:a16="http://schemas.microsoft.com/office/drawing/2014/main" id="{C79F6248-80F7-A046-B907-780C1B16E2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5" name="Picture 6">
              <a:extLst>
                <a:ext uri="{FF2B5EF4-FFF2-40B4-BE49-F238E27FC236}">
                  <a16:creationId xmlns:a16="http://schemas.microsoft.com/office/drawing/2014/main" id="{E67194D8-3560-E341-ABEE-639F7C57C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4221088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16" name="Group 7">
              <a:extLst>
                <a:ext uri="{FF2B5EF4-FFF2-40B4-BE49-F238E27FC236}">
                  <a16:creationId xmlns:a16="http://schemas.microsoft.com/office/drawing/2014/main" id="{EFAB1870-DF3D-FD44-9EB7-2C6361661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55924"/>
              <a:ext cx="1175222" cy="621337"/>
              <a:chOff x="2518316" y="2403089"/>
              <a:chExt cx="1584176" cy="6480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81B5305-1BC1-8549-8C02-CD4ABE26F33A}"/>
                  </a:ext>
                </a:extLst>
              </p:cNvPr>
              <p:cNvSpPr/>
              <p:nvPr/>
            </p:nvSpPr>
            <p:spPr>
              <a:xfrm>
                <a:off x="2518720" y="2402996"/>
                <a:ext cx="1583503" cy="64771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40" name="TextBox 31">
                <a:extLst>
                  <a:ext uri="{FF2B5EF4-FFF2-40B4-BE49-F238E27FC236}">
                    <a16:creationId xmlns:a16="http://schemas.microsoft.com/office/drawing/2014/main" id="{B4C02F94-7776-DD43-937E-075AAB8D4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612" y="2420888"/>
                <a:ext cx="1258683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Trace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Parsing</a:t>
                </a:r>
              </a:p>
            </p:txBody>
          </p:sp>
        </p:grpSp>
        <p:grpSp>
          <p:nvGrpSpPr>
            <p:cNvPr id="47117" name="Group 8">
              <a:extLst>
                <a:ext uri="{FF2B5EF4-FFF2-40B4-BE49-F238E27FC236}">
                  <a16:creationId xmlns:a16="http://schemas.microsoft.com/office/drawing/2014/main" id="{6825D8C2-5365-FB49-99DF-0E5D6B689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4" y="3645024"/>
              <a:ext cx="1258306" cy="648072"/>
              <a:chOff x="3995936" y="3645024"/>
              <a:chExt cx="1584176" cy="6480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DEF8F6-6CF0-EE49-80A8-854F1C7A7950}"/>
                  </a:ext>
                </a:extLst>
              </p:cNvPr>
              <p:cNvSpPr/>
              <p:nvPr/>
            </p:nvSpPr>
            <p:spPr>
              <a:xfrm>
                <a:off x="3994968" y="3644718"/>
                <a:ext cx="1584872" cy="64798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38" name="TextBox 29">
                <a:extLst>
                  <a:ext uri="{FF2B5EF4-FFF2-40B4-BE49-F238E27FC236}">
                    <a16:creationId xmlns:a16="http://schemas.microsoft.com/office/drawing/2014/main" id="{E719A326-2284-9D45-89AC-FC31D0561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6930" y="3645024"/>
                <a:ext cx="114064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Feature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Extraction</a:t>
                </a:r>
              </a:p>
            </p:txBody>
          </p:sp>
        </p:grpSp>
        <p:grpSp>
          <p:nvGrpSpPr>
            <p:cNvPr id="47118" name="Group 9">
              <a:extLst>
                <a:ext uri="{FF2B5EF4-FFF2-40B4-BE49-F238E27FC236}">
                  <a16:creationId xmlns:a16="http://schemas.microsoft.com/office/drawing/2014/main" id="{01FC4B5B-7CC9-514A-8AB4-7413F1F87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72988"/>
              <a:ext cx="1302486" cy="620107"/>
              <a:chOff x="5862407" y="3645024"/>
              <a:chExt cx="1661921" cy="64807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B2F528-0A81-4044-8367-F34F4CA8AF69}"/>
                  </a:ext>
                </a:extLst>
              </p:cNvPr>
              <p:cNvSpPr/>
              <p:nvPr/>
            </p:nvSpPr>
            <p:spPr>
              <a:xfrm>
                <a:off x="5940059" y="3645355"/>
                <a:ext cx="1583973" cy="64733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36" name="TextBox 27">
                <a:extLst>
                  <a:ext uri="{FF2B5EF4-FFF2-40B4-BE49-F238E27FC236}">
                    <a16:creationId xmlns:a16="http://schemas.microsoft.com/office/drawing/2014/main" id="{1CC04302-2057-C042-8E7B-C1289C489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47119" name="Group 10">
              <a:extLst>
                <a:ext uri="{FF2B5EF4-FFF2-40B4-BE49-F238E27FC236}">
                  <a16:creationId xmlns:a16="http://schemas.microsoft.com/office/drawing/2014/main" id="{2484E38D-1BAC-B149-AE08-2C24941227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356992"/>
              <a:ext cx="1443687" cy="1169926"/>
              <a:chOff x="-36512" y="3356992"/>
              <a:chExt cx="1443687" cy="1169926"/>
            </a:xfrm>
          </p:grpSpPr>
          <p:pic>
            <p:nvPicPr>
              <p:cNvPr id="47133" name="Picture 24">
                <a:extLst>
                  <a:ext uri="{FF2B5EF4-FFF2-40B4-BE49-F238E27FC236}">
                    <a16:creationId xmlns:a16="http://schemas.microsoft.com/office/drawing/2014/main" id="{E6C28C13-1644-774D-976E-0730E0F4D9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356992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34" name="TextBox 25">
                <a:extLst>
                  <a:ext uri="{FF2B5EF4-FFF2-40B4-BE49-F238E27FC236}">
                    <a16:creationId xmlns:a16="http://schemas.microsoft.com/office/drawing/2014/main" id="{C28B7091-9923-BD41-8185-DEA800FC8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377974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47120" name="Group 11">
              <a:extLst>
                <a:ext uri="{FF2B5EF4-FFF2-40B4-BE49-F238E27FC236}">
                  <a16:creationId xmlns:a16="http://schemas.microsoft.com/office/drawing/2014/main" id="{1D5E8D47-0C68-8542-9AFE-125EA6A94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55925"/>
              <a:ext cx="1177069" cy="637171"/>
              <a:chOff x="1259632" y="3645024"/>
              <a:chExt cx="1584176" cy="648072"/>
            </a:xfrm>
          </p:grpSpPr>
          <p:sp>
            <p:nvSpPr>
              <p:cNvPr id="47131" name="TextBox 22">
                <a:extLst>
                  <a:ext uri="{FF2B5EF4-FFF2-40B4-BE49-F238E27FC236}">
                    <a16:creationId xmlns:a16="http://schemas.microsoft.com/office/drawing/2014/main" id="{B92979C0-1DD5-3B4F-A35A-A8AA7B050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645025"/>
                <a:ext cx="1080120" cy="578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Virtual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Device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FBC5C-B0AD-C043-95A3-2BB71A0DA815}"/>
                  </a:ext>
                </a:extLst>
              </p:cNvPr>
              <p:cNvSpPr/>
              <p:nvPr/>
            </p:nvSpPr>
            <p:spPr>
              <a:xfrm>
                <a:off x="1259637" y="3644932"/>
                <a:ext cx="1583155" cy="64776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3A438C-A61B-5A4A-9298-DBF6D4BF97A2}"/>
                </a:ext>
              </a:extLst>
            </p:cNvPr>
            <p:cNvCxnSpPr/>
            <p:nvPr/>
          </p:nvCxnSpPr>
          <p:spPr>
            <a:xfrm>
              <a:off x="971747" y="3933772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B4DE9D-8347-E344-A9E5-8C3CF3A38A3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2" y="3933772"/>
              <a:ext cx="495289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EEEC1B-3160-4144-B4D6-127B3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72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2EB094-F2C1-FB42-BEBD-145190CBEB26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6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B6BA10-9E88-2F41-B280-E86BEA93E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86" y="3357252"/>
              <a:ext cx="431790" cy="57652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890BE6-60EC-1B47-91FA-D4735E17F46A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86" y="4005240"/>
              <a:ext cx="485764" cy="5209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547787-75A7-514F-A404-198CF6093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327" y="4365764"/>
              <a:ext cx="0" cy="5749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128" name="Picture 19">
              <a:extLst>
                <a:ext uri="{FF2B5EF4-FFF2-40B4-BE49-F238E27FC236}">
                  <a16:creationId xmlns:a16="http://schemas.microsoft.com/office/drawing/2014/main" id="{28E81358-2089-8C43-BB85-3F9CCD897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697" y="4968836"/>
              <a:ext cx="644550" cy="57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9" name="TextBox 20">
              <a:extLst>
                <a:ext uri="{FF2B5EF4-FFF2-40B4-BE49-F238E27FC236}">
                  <a16:creationId xmlns:a16="http://schemas.microsoft.com/office/drawing/2014/main" id="{B280AF10-86C0-B44C-B040-37DEC4DDB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470" y="4473987"/>
              <a:ext cx="153439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/>
                <a:t>App Stimulation</a:t>
              </a:r>
            </a:p>
          </p:txBody>
        </p:sp>
        <p:pic>
          <p:nvPicPr>
            <p:cNvPr id="47130" name="Picture 21">
              <a:extLst>
                <a:ext uri="{FF2B5EF4-FFF2-40B4-BE49-F238E27FC236}">
                  <a16:creationId xmlns:a16="http://schemas.microsoft.com/office/drawing/2014/main" id="{8CF9BA4B-50C6-D645-907F-D96F1AD87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97152"/>
              <a:ext cx="785179" cy="785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F8552E-406A-9341-8AF7-1E5840EB9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54638"/>
            <a:ext cx="6337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Run app under analysis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75CEBD9-FC7B-554B-BD86-79B550843356}"/>
              </a:ext>
            </a:extLst>
          </p:cNvPr>
          <p:cNvSpPr/>
          <p:nvPr/>
        </p:nvSpPr>
        <p:spPr>
          <a:xfrm>
            <a:off x="1763713" y="2060575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7C5EA12A-3174-D447-8657-320DD086CF80}"/>
              </a:ext>
            </a:extLst>
          </p:cNvPr>
          <p:cNvSpPr/>
          <p:nvPr/>
        </p:nvSpPr>
        <p:spPr>
          <a:xfrm>
            <a:off x="684213" y="5508625"/>
            <a:ext cx="287337" cy="71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9B56CB7-F86C-8B48-871B-B5150D77C252}"/>
              </a:ext>
            </a:extLst>
          </p:cNvPr>
          <p:cNvSpPr/>
          <p:nvPr/>
        </p:nvSpPr>
        <p:spPr>
          <a:xfrm>
            <a:off x="684213" y="5940425"/>
            <a:ext cx="287337" cy="71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60C304-835F-094F-9068-2FD53EC8D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795963"/>
            <a:ext cx="669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Collect runtime method traces every 30s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1B772680-4B44-714D-9998-5CEC875B1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AuntieDroid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FFDDA84-E59C-2B49-AB71-947C6F8F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8958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GB" sz="12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2A0C38F5-38CF-504D-AEB5-BD3DB5050A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020268-8375-E34F-AC95-FC004926037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7951AD78-BC7E-FB44-A24B-FD12D58D6E52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133600"/>
            <a:ext cx="9105900" cy="2827338"/>
            <a:chOff x="31969" y="2753733"/>
            <a:chExt cx="9105690" cy="2828598"/>
          </a:xfrm>
        </p:grpSpPr>
        <p:pic>
          <p:nvPicPr>
            <p:cNvPr id="48138" name="Picture 5">
              <a:extLst>
                <a:ext uri="{FF2B5EF4-FFF2-40B4-BE49-F238E27FC236}">
                  <a16:creationId xmlns:a16="http://schemas.microsoft.com/office/drawing/2014/main" id="{791826F8-BD51-EF45-8E40-FA732F200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9" name="Picture 6">
              <a:extLst>
                <a:ext uri="{FF2B5EF4-FFF2-40B4-BE49-F238E27FC236}">
                  <a16:creationId xmlns:a16="http://schemas.microsoft.com/office/drawing/2014/main" id="{13383B73-37CD-1E49-8AA0-745AAD611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4221088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8140" name="Group 7">
              <a:extLst>
                <a:ext uri="{FF2B5EF4-FFF2-40B4-BE49-F238E27FC236}">
                  <a16:creationId xmlns:a16="http://schemas.microsoft.com/office/drawing/2014/main" id="{A2E989E0-27A1-9B44-B78B-33A4A087A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55924"/>
              <a:ext cx="1175222" cy="621337"/>
              <a:chOff x="2518316" y="2403089"/>
              <a:chExt cx="1584176" cy="6480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81B5305-1BC1-8549-8C02-CD4ABE26F33A}"/>
                  </a:ext>
                </a:extLst>
              </p:cNvPr>
              <p:cNvSpPr/>
              <p:nvPr/>
            </p:nvSpPr>
            <p:spPr>
              <a:xfrm>
                <a:off x="2518720" y="2402996"/>
                <a:ext cx="1583503" cy="64771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64" name="TextBox 31">
                <a:extLst>
                  <a:ext uri="{FF2B5EF4-FFF2-40B4-BE49-F238E27FC236}">
                    <a16:creationId xmlns:a16="http://schemas.microsoft.com/office/drawing/2014/main" id="{5D5447AB-409D-FD43-8ECA-F301E261C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612" y="2420888"/>
                <a:ext cx="1258683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Trace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Parsing</a:t>
                </a:r>
              </a:p>
            </p:txBody>
          </p:sp>
        </p:grpSp>
        <p:grpSp>
          <p:nvGrpSpPr>
            <p:cNvPr id="48141" name="Group 8">
              <a:extLst>
                <a:ext uri="{FF2B5EF4-FFF2-40B4-BE49-F238E27FC236}">
                  <a16:creationId xmlns:a16="http://schemas.microsoft.com/office/drawing/2014/main" id="{C29A092B-974C-9B45-953C-716730C54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4" y="3645024"/>
              <a:ext cx="1258306" cy="648072"/>
              <a:chOff x="3995936" y="3645024"/>
              <a:chExt cx="1584176" cy="6480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DEF8F6-6CF0-EE49-80A8-854F1C7A7950}"/>
                  </a:ext>
                </a:extLst>
              </p:cNvPr>
              <p:cNvSpPr/>
              <p:nvPr/>
            </p:nvSpPr>
            <p:spPr>
              <a:xfrm>
                <a:off x="3994968" y="3644718"/>
                <a:ext cx="1584872" cy="64798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62" name="TextBox 29">
                <a:extLst>
                  <a:ext uri="{FF2B5EF4-FFF2-40B4-BE49-F238E27FC236}">
                    <a16:creationId xmlns:a16="http://schemas.microsoft.com/office/drawing/2014/main" id="{F062A6B0-784A-004D-9FA2-065491456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6930" y="3645024"/>
                <a:ext cx="114064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Feature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Extraction</a:t>
                </a:r>
              </a:p>
            </p:txBody>
          </p:sp>
        </p:grpSp>
        <p:grpSp>
          <p:nvGrpSpPr>
            <p:cNvPr id="48142" name="Group 9">
              <a:extLst>
                <a:ext uri="{FF2B5EF4-FFF2-40B4-BE49-F238E27FC236}">
                  <a16:creationId xmlns:a16="http://schemas.microsoft.com/office/drawing/2014/main" id="{36CFEBC1-D143-5342-98C6-245B7412D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72988"/>
              <a:ext cx="1302486" cy="620107"/>
              <a:chOff x="5862407" y="3645024"/>
              <a:chExt cx="1661921" cy="64807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B2F528-0A81-4044-8367-F34F4CA8AF69}"/>
                  </a:ext>
                </a:extLst>
              </p:cNvPr>
              <p:cNvSpPr/>
              <p:nvPr/>
            </p:nvSpPr>
            <p:spPr>
              <a:xfrm>
                <a:off x="5940059" y="3645355"/>
                <a:ext cx="1583973" cy="64733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160" name="TextBox 27">
                <a:extLst>
                  <a:ext uri="{FF2B5EF4-FFF2-40B4-BE49-F238E27FC236}">
                    <a16:creationId xmlns:a16="http://schemas.microsoft.com/office/drawing/2014/main" id="{F45A8339-3A02-E648-AA57-7F55CA8CEA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48143" name="Group 10">
              <a:extLst>
                <a:ext uri="{FF2B5EF4-FFF2-40B4-BE49-F238E27FC236}">
                  <a16:creationId xmlns:a16="http://schemas.microsoft.com/office/drawing/2014/main" id="{2387D383-D937-7C43-8451-E9563F41C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356992"/>
              <a:ext cx="1443687" cy="1169926"/>
              <a:chOff x="-36512" y="3356992"/>
              <a:chExt cx="1443687" cy="1169926"/>
            </a:xfrm>
          </p:grpSpPr>
          <p:pic>
            <p:nvPicPr>
              <p:cNvPr id="48157" name="Picture 24">
                <a:extLst>
                  <a:ext uri="{FF2B5EF4-FFF2-40B4-BE49-F238E27FC236}">
                    <a16:creationId xmlns:a16="http://schemas.microsoft.com/office/drawing/2014/main" id="{F876ECEA-027D-F84D-91D9-7E6DC78784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356992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58" name="TextBox 25">
                <a:extLst>
                  <a:ext uri="{FF2B5EF4-FFF2-40B4-BE49-F238E27FC236}">
                    <a16:creationId xmlns:a16="http://schemas.microsoft.com/office/drawing/2014/main" id="{E0AA6C19-A62D-6A43-B6D2-059AFEA28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377974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48144" name="Group 11">
              <a:extLst>
                <a:ext uri="{FF2B5EF4-FFF2-40B4-BE49-F238E27FC236}">
                  <a16:creationId xmlns:a16="http://schemas.microsoft.com/office/drawing/2014/main" id="{E332E2E3-F1B6-B041-A817-11A3148A03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55925"/>
              <a:ext cx="1177069" cy="637171"/>
              <a:chOff x="1259632" y="3645024"/>
              <a:chExt cx="1584176" cy="648072"/>
            </a:xfrm>
          </p:grpSpPr>
          <p:sp>
            <p:nvSpPr>
              <p:cNvPr id="48155" name="TextBox 22">
                <a:extLst>
                  <a:ext uri="{FF2B5EF4-FFF2-40B4-BE49-F238E27FC236}">
                    <a16:creationId xmlns:a16="http://schemas.microsoft.com/office/drawing/2014/main" id="{78EE43E6-B1C5-3D47-B6E6-5FD869139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645025"/>
                <a:ext cx="1080120" cy="578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Virtual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Device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FBC5C-B0AD-C043-95A3-2BB71A0DA815}"/>
                  </a:ext>
                </a:extLst>
              </p:cNvPr>
              <p:cNvSpPr/>
              <p:nvPr/>
            </p:nvSpPr>
            <p:spPr>
              <a:xfrm>
                <a:off x="1259637" y="3644932"/>
                <a:ext cx="1583155" cy="64776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3A438C-A61B-5A4A-9298-DBF6D4BF97A2}"/>
                </a:ext>
              </a:extLst>
            </p:cNvPr>
            <p:cNvCxnSpPr/>
            <p:nvPr/>
          </p:nvCxnSpPr>
          <p:spPr>
            <a:xfrm>
              <a:off x="971747" y="3933772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B4DE9D-8347-E344-A9E5-8C3CF3A38A3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2" y="3933772"/>
              <a:ext cx="495289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EEEC1B-3160-4144-B4D6-127B3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72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2EB094-F2C1-FB42-BEBD-145190CBEB26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6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B6BA10-9E88-2F41-B280-E86BEA93E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86" y="3357252"/>
              <a:ext cx="431790" cy="57652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890BE6-60EC-1B47-91FA-D4735E17F46A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86" y="4005240"/>
              <a:ext cx="485764" cy="5209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547787-75A7-514F-A404-198CF6093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327" y="4365764"/>
              <a:ext cx="0" cy="5749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152" name="Picture 19">
              <a:extLst>
                <a:ext uri="{FF2B5EF4-FFF2-40B4-BE49-F238E27FC236}">
                  <a16:creationId xmlns:a16="http://schemas.microsoft.com/office/drawing/2014/main" id="{FEBD11C6-373F-9A4B-882F-B33D0748C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697" y="4968836"/>
              <a:ext cx="644550" cy="57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53" name="TextBox 20">
              <a:extLst>
                <a:ext uri="{FF2B5EF4-FFF2-40B4-BE49-F238E27FC236}">
                  <a16:creationId xmlns:a16="http://schemas.microsoft.com/office/drawing/2014/main" id="{97CBAFC2-1387-1F4D-8F8D-50CC97DE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470" y="4473987"/>
              <a:ext cx="153439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/>
                <a:t>App Stimulation</a:t>
              </a:r>
            </a:p>
          </p:txBody>
        </p:sp>
        <p:pic>
          <p:nvPicPr>
            <p:cNvPr id="48154" name="Picture 21">
              <a:extLst>
                <a:ext uri="{FF2B5EF4-FFF2-40B4-BE49-F238E27FC236}">
                  <a16:creationId xmlns:a16="http://schemas.microsoft.com/office/drawing/2014/main" id="{302BE912-981D-DC41-A893-3CBEEC574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97152"/>
              <a:ext cx="785179" cy="785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50990A-43E9-844C-B284-CAE0C0B71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54638"/>
            <a:ext cx="6337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Parse traces and transform them into call graphs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75CEBD9-FC7B-554B-BD86-79B550843356}"/>
              </a:ext>
            </a:extLst>
          </p:cNvPr>
          <p:cNvSpPr/>
          <p:nvPr/>
        </p:nvSpPr>
        <p:spPr>
          <a:xfrm>
            <a:off x="3492500" y="2060575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7C5EA12A-3174-D447-8657-320DD086CF80}"/>
              </a:ext>
            </a:extLst>
          </p:cNvPr>
          <p:cNvSpPr/>
          <p:nvPr/>
        </p:nvSpPr>
        <p:spPr>
          <a:xfrm>
            <a:off x="684213" y="5508625"/>
            <a:ext cx="287337" cy="71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9B56CB7-F86C-8B48-871B-B5150D77C252}"/>
              </a:ext>
            </a:extLst>
          </p:cNvPr>
          <p:cNvSpPr/>
          <p:nvPr/>
        </p:nvSpPr>
        <p:spPr>
          <a:xfrm>
            <a:off x="684213" y="5940425"/>
            <a:ext cx="287337" cy="71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9BE74-F11F-5C46-AE14-9C8A233DE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795963"/>
            <a:ext cx="7850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Transform call graphs into sequences of calls and aggregate the sequences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A8EC16CA-8309-6B45-89FB-7C472D312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AuntieDroid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FFDDA84-E59C-2B49-AB71-947C6F8F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8958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GB" sz="12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97E28521-821A-754E-9705-52F60BE909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4EF40D-B3A3-8D40-91D8-EF94A3E1F1C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9533C467-7C2D-C042-8150-C034A0B701AC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133600"/>
            <a:ext cx="9105900" cy="2827338"/>
            <a:chOff x="31969" y="2753733"/>
            <a:chExt cx="9105690" cy="2828598"/>
          </a:xfrm>
        </p:grpSpPr>
        <p:pic>
          <p:nvPicPr>
            <p:cNvPr id="49162" name="Picture 5">
              <a:extLst>
                <a:ext uri="{FF2B5EF4-FFF2-40B4-BE49-F238E27FC236}">
                  <a16:creationId xmlns:a16="http://schemas.microsoft.com/office/drawing/2014/main" id="{FAEDC82C-76EC-7340-BB5D-4DD9EC956B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3" name="Picture 6">
              <a:extLst>
                <a:ext uri="{FF2B5EF4-FFF2-40B4-BE49-F238E27FC236}">
                  <a16:creationId xmlns:a16="http://schemas.microsoft.com/office/drawing/2014/main" id="{81C0E751-A0E0-6F4E-B288-BDCECDAE3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4221088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164" name="Group 7">
              <a:extLst>
                <a:ext uri="{FF2B5EF4-FFF2-40B4-BE49-F238E27FC236}">
                  <a16:creationId xmlns:a16="http://schemas.microsoft.com/office/drawing/2014/main" id="{E04A3C7D-B284-944B-BC55-D9E42AB36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55924"/>
              <a:ext cx="1175222" cy="621337"/>
              <a:chOff x="2518316" y="2403089"/>
              <a:chExt cx="1584176" cy="6480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81B5305-1BC1-8549-8C02-CD4ABE26F33A}"/>
                  </a:ext>
                </a:extLst>
              </p:cNvPr>
              <p:cNvSpPr/>
              <p:nvPr/>
            </p:nvSpPr>
            <p:spPr>
              <a:xfrm>
                <a:off x="2518720" y="2402996"/>
                <a:ext cx="1583503" cy="64771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88" name="TextBox 31">
                <a:extLst>
                  <a:ext uri="{FF2B5EF4-FFF2-40B4-BE49-F238E27FC236}">
                    <a16:creationId xmlns:a16="http://schemas.microsoft.com/office/drawing/2014/main" id="{70527B17-7F02-7047-8171-9F88A9BA84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612" y="2420888"/>
                <a:ext cx="1258683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Trace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Parsing</a:t>
                </a:r>
              </a:p>
            </p:txBody>
          </p:sp>
        </p:grpSp>
        <p:grpSp>
          <p:nvGrpSpPr>
            <p:cNvPr id="49165" name="Group 8">
              <a:extLst>
                <a:ext uri="{FF2B5EF4-FFF2-40B4-BE49-F238E27FC236}">
                  <a16:creationId xmlns:a16="http://schemas.microsoft.com/office/drawing/2014/main" id="{B11C0DA3-DC2A-F840-90BC-49145B9F5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4" y="3645024"/>
              <a:ext cx="1258306" cy="648072"/>
              <a:chOff x="3995936" y="3645024"/>
              <a:chExt cx="1584176" cy="6480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DEF8F6-6CF0-EE49-80A8-854F1C7A7950}"/>
                  </a:ext>
                </a:extLst>
              </p:cNvPr>
              <p:cNvSpPr/>
              <p:nvPr/>
            </p:nvSpPr>
            <p:spPr>
              <a:xfrm>
                <a:off x="3994968" y="3644718"/>
                <a:ext cx="1584872" cy="64798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86" name="TextBox 29">
                <a:extLst>
                  <a:ext uri="{FF2B5EF4-FFF2-40B4-BE49-F238E27FC236}">
                    <a16:creationId xmlns:a16="http://schemas.microsoft.com/office/drawing/2014/main" id="{0CDC4E20-F40F-1A46-B9C7-37F2BBA89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6930" y="3645024"/>
                <a:ext cx="114064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Feature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Extraction</a:t>
                </a:r>
              </a:p>
            </p:txBody>
          </p:sp>
        </p:grpSp>
        <p:grpSp>
          <p:nvGrpSpPr>
            <p:cNvPr id="49166" name="Group 9">
              <a:extLst>
                <a:ext uri="{FF2B5EF4-FFF2-40B4-BE49-F238E27FC236}">
                  <a16:creationId xmlns:a16="http://schemas.microsoft.com/office/drawing/2014/main" id="{588004AF-2F95-2544-A1FD-1BBAFA965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72988"/>
              <a:ext cx="1302486" cy="620107"/>
              <a:chOff x="5862407" y="3645024"/>
              <a:chExt cx="1661921" cy="64807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B2F528-0A81-4044-8367-F34F4CA8AF69}"/>
                  </a:ext>
                </a:extLst>
              </p:cNvPr>
              <p:cNvSpPr/>
              <p:nvPr/>
            </p:nvSpPr>
            <p:spPr>
              <a:xfrm>
                <a:off x="5940059" y="3645355"/>
                <a:ext cx="1583973" cy="64733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184" name="TextBox 27">
                <a:extLst>
                  <a:ext uri="{FF2B5EF4-FFF2-40B4-BE49-F238E27FC236}">
                    <a16:creationId xmlns:a16="http://schemas.microsoft.com/office/drawing/2014/main" id="{37D152B0-3555-7B46-B804-8F0A369DA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49167" name="Group 10">
              <a:extLst>
                <a:ext uri="{FF2B5EF4-FFF2-40B4-BE49-F238E27FC236}">
                  <a16:creationId xmlns:a16="http://schemas.microsoft.com/office/drawing/2014/main" id="{D46D027E-7F3A-8143-9802-3CF0076A6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356992"/>
              <a:ext cx="1443687" cy="1169926"/>
              <a:chOff x="-36512" y="3356992"/>
              <a:chExt cx="1443687" cy="1169926"/>
            </a:xfrm>
          </p:grpSpPr>
          <p:pic>
            <p:nvPicPr>
              <p:cNvPr id="49181" name="Picture 24">
                <a:extLst>
                  <a:ext uri="{FF2B5EF4-FFF2-40B4-BE49-F238E27FC236}">
                    <a16:creationId xmlns:a16="http://schemas.microsoft.com/office/drawing/2014/main" id="{4719C7DC-F1F6-434B-9603-72AE8BB6B5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356992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182" name="TextBox 25">
                <a:extLst>
                  <a:ext uri="{FF2B5EF4-FFF2-40B4-BE49-F238E27FC236}">
                    <a16:creationId xmlns:a16="http://schemas.microsoft.com/office/drawing/2014/main" id="{7D8C92D0-5DC7-C64F-8C20-2E4DE0C59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377974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49168" name="Group 11">
              <a:extLst>
                <a:ext uri="{FF2B5EF4-FFF2-40B4-BE49-F238E27FC236}">
                  <a16:creationId xmlns:a16="http://schemas.microsoft.com/office/drawing/2014/main" id="{D06CAC2A-3F2C-6A4D-B984-F085AF068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55925"/>
              <a:ext cx="1177069" cy="637171"/>
              <a:chOff x="1259632" y="3645024"/>
              <a:chExt cx="1584176" cy="648072"/>
            </a:xfrm>
          </p:grpSpPr>
          <p:sp>
            <p:nvSpPr>
              <p:cNvPr id="49179" name="TextBox 22">
                <a:extLst>
                  <a:ext uri="{FF2B5EF4-FFF2-40B4-BE49-F238E27FC236}">
                    <a16:creationId xmlns:a16="http://schemas.microsoft.com/office/drawing/2014/main" id="{4D495586-E9CF-9040-B39F-4C8FFA650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645025"/>
                <a:ext cx="1080120" cy="578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Virtual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Device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FBC5C-B0AD-C043-95A3-2BB71A0DA815}"/>
                  </a:ext>
                </a:extLst>
              </p:cNvPr>
              <p:cNvSpPr/>
              <p:nvPr/>
            </p:nvSpPr>
            <p:spPr>
              <a:xfrm>
                <a:off x="1259637" y="3644932"/>
                <a:ext cx="1583155" cy="64776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3A438C-A61B-5A4A-9298-DBF6D4BF97A2}"/>
                </a:ext>
              </a:extLst>
            </p:cNvPr>
            <p:cNvCxnSpPr/>
            <p:nvPr/>
          </p:nvCxnSpPr>
          <p:spPr>
            <a:xfrm>
              <a:off x="971747" y="3933772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B4DE9D-8347-E344-A9E5-8C3CF3A38A3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2" y="3933772"/>
              <a:ext cx="495289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EEEC1B-3160-4144-B4D6-127B3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72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2EB094-F2C1-FB42-BEBD-145190CBEB26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6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B6BA10-9E88-2F41-B280-E86BEA93E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86" y="3357252"/>
              <a:ext cx="431790" cy="57652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890BE6-60EC-1B47-91FA-D4735E17F46A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86" y="4005240"/>
              <a:ext cx="485764" cy="5209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547787-75A7-514F-A404-198CF6093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327" y="4365764"/>
              <a:ext cx="0" cy="5749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176" name="Picture 19">
              <a:extLst>
                <a:ext uri="{FF2B5EF4-FFF2-40B4-BE49-F238E27FC236}">
                  <a16:creationId xmlns:a16="http://schemas.microsoft.com/office/drawing/2014/main" id="{DC3395BE-694F-194C-B57E-B74708A9E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697" y="4968836"/>
              <a:ext cx="644550" cy="57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7" name="TextBox 20">
              <a:extLst>
                <a:ext uri="{FF2B5EF4-FFF2-40B4-BE49-F238E27FC236}">
                  <a16:creationId xmlns:a16="http://schemas.microsoft.com/office/drawing/2014/main" id="{5D2534AC-F330-A74F-89BA-1A8C9B5B8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470" y="4473987"/>
              <a:ext cx="153439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/>
                <a:t>App Stimulation</a:t>
              </a:r>
            </a:p>
          </p:txBody>
        </p:sp>
        <p:pic>
          <p:nvPicPr>
            <p:cNvPr id="49178" name="Picture 21">
              <a:extLst>
                <a:ext uri="{FF2B5EF4-FFF2-40B4-BE49-F238E27FC236}">
                  <a16:creationId xmlns:a16="http://schemas.microsoft.com/office/drawing/2014/main" id="{5B400A47-22FF-BD40-887E-D016CA8CA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97152"/>
              <a:ext cx="785179" cy="785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62C7472-1249-5344-8985-7329098B6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54638"/>
            <a:ext cx="7183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Abstract calls and transform sequences of calls into Markov chains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75CEBD9-FC7B-554B-BD86-79B550843356}"/>
              </a:ext>
            </a:extLst>
          </p:cNvPr>
          <p:cNvSpPr/>
          <p:nvPr/>
        </p:nvSpPr>
        <p:spPr>
          <a:xfrm>
            <a:off x="5219700" y="2060575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7C5EA12A-3174-D447-8657-320DD086CF80}"/>
              </a:ext>
            </a:extLst>
          </p:cNvPr>
          <p:cNvSpPr/>
          <p:nvPr/>
        </p:nvSpPr>
        <p:spPr>
          <a:xfrm>
            <a:off x="684213" y="5508625"/>
            <a:ext cx="287337" cy="71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9B56CB7-F86C-8B48-871B-B5150D77C252}"/>
              </a:ext>
            </a:extLst>
          </p:cNvPr>
          <p:cNvSpPr/>
          <p:nvPr/>
        </p:nvSpPr>
        <p:spPr>
          <a:xfrm>
            <a:off x="684213" y="5940425"/>
            <a:ext cx="287337" cy="714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7D69A0-5D09-8148-8CBE-837C2650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795963"/>
            <a:ext cx="6692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Select as features vector, probability of transitioning from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2B2E6E9E-8FAC-7A46-AA7C-F41193FAD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AuntieDroid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FFDDA84-E59C-2B49-AB71-947C6F8F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8958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GB" sz="12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E53F91BA-B428-224E-AFB3-6A4E10864B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69B40-0729-D34D-A91F-D3C7159BA9F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grpSp>
        <p:nvGrpSpPr>
          <p:cNvPr id="50180" name="Group 4">
            <a:extLst>
              <a:ext uri="{FF2B5EF4-FFF2-40B4-BE49-F238E27FC236}">
                <a16:creationId xmlns:a16="http://schemas.microsoft.com/office/drawing/2014/main" id="{E6784F71-9C19-2146-9AA1-4AA24DB69D83}"/>
              </a:ext>
            </a:extLst>
          </p:cNvPr>
          <p:cNvGrpSpPr>
            <a:grpSpLocks/>
          </p:cNvGrpSpPr>
          <p:nvPr/>
        </p:nvGrpSpPr>
        <p:grpSpPr bwMode="auto">
          <a:xfrm>
            <a:off x="31750" y="2133600"/>
            <a:ext cx="9105900" cy="2827338"/>
            <a:chOff x="31969" y="2753733"/>
            <a:chExt cx="9105690" cy="2828598"/>
          </a:xfrm>
        </p:grpSpPr>
        <p:pic>
          <p:nvPicPr>
            <p:cNvPr id="50184" name="Picture 5">
              <a:extLst>
                <a:ext uri="{FF2B5EF4-FFF2-40B4-BE49-F238E27FC236}">
                  <a16:creationId xmlns:a16="http://schemas.microsoft.com/office/drawing/2014/main" id="{D7F8A5E2-C15E-CA48-A775-72236306D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6797" y="2753733"/>
              <a:ext cx="665683" cy="67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5" name="Picture 6">
              <a:extLst>
                <a:ext uri="{FF2B5EF4-FFF2-40B4-BE49-F238E27FC236}">
                  <a16:creationId xmlns:a16="http://schemas.microsoft.com/office/drawing/2014/main" id="{C46D61E9-772B-1040-A6EA-C3C840436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4221088"/>
              <a:ext cx="1397307" cy="1132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86" name="Group 7">
              <a:extLst>
                <a:ext uri="{FF2B5EF4-FFF2-40B4-BE49-F238E27FC236}">
                  <a16:creationId xmlns:a16="http://schemas.microsoft.com/office/drawing/2014/main" id="{74F47CAA-1D28-8446-A6DC-46950D642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738" y="3655924"/>
              <a:ext cx="1175222" cy="621337"/>
              <a:chOff x="2518316" y="2403089"/>
              <a:chExt cx="1584176" cy="64807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81B5305-1BC1-8549-8C02-CD4ABE26F33A}"/>
                  </a:ext>
                </a:extLst>
              </p:cNvPr>
              <p:cNvSpPr/>
              <p:nvPr/>
            </p:nvSpPr>
            <p:spPr>
              <a:xfrm>
                <a:off x="2518720" y="2402996"/>
                <a:ext cx="1583503" cy="64771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10" name="TextBox 31">
                <a:extLst>
                  <a:ext uri="{FF2B5EF4-FFF2-40B4-BE49-F238E27FC236}">
                    <a16:creationId xmlns:a16="http://schemas.microsoft.com/office/drawing/2014/main" id="{0DA81144-9478-4C47-88FC-85BCA3CA1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5612" y="2420888"/>
                <a:ext cx="1258683" cy="6099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Trace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Parsing</a:t>
                </a:r>
              </a:p>
            </p:txBody>
          </p:sp>
        </p:grpSp>
        <p:grpSp>
          <p:nvGrpSpPr>
            <p:cNvPr id="50187" name="Group 8">
              <a:extLst>
                <a:ext uri="{FF2B5EF4-FFF2-40B4-BE49-F238E27FC236}">
                  <a16:creationId xmlns:a16="http://schemas.microsoft.com/office/drawing/2014/main" id="{65769C00-FDD3-3D47-8C9B-B36BA0A01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3854" y="3645024"/>
              <a:ext cx="1258306" cy="648072"/>
              <a:chOff x="3995936" y="3645024"/>
              <a:chExt cx="1584176" cy="64807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9DEF8F6-6CF0-EE49-80A8-854F1C7A7950}"/>
                  </a:ext>
                </a:extLst>
              </p:cNvPr>
              <p:cNvSpPr/>
              <p:nvPr/>
            </p:nvSpPr>
            <p:spPr>
              <a:xfrm>
                <a:off x="3994968" y="3644718"/>
                <a:ext cx="1584872" cy="64798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08" name="TextBox 29">
                <a:extLst>
                  <a:ext uri="{FF2B5EF4-FFF2-40B4-BE49-F238E27FC236}">
                    <a16:creationId xmlns:a16="http://schemas.microsoft.com/office/drawing/2014/main" id="{50DC2343-F332-894F-9198-DAB5E4AFC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6930" y="3645024"/>
                <a:ext cx="114064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Feature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Extraction</a:t>
                </a:r>
              </a:p>
            </p:txBody>
          </p:sp>
        </p:grpSp>
        <p:grpSp>
          <p:nvGrpSpPr>
            <p:cNvPr id="50188" name="Group 9">
              <a:extLst>
                <a:ext uri="{FF2B5EF4-FFF2-40B4-BE49-F238E27FC236}">
                  <a16:creationId xmlns:a16="http://schemas.microsoft.com/office/drawing/2014/main" id="{8D9D64AE-C799-0248-ACB1-C330188C6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9874" y="3672988"/>
              <a:ext cx="1302486" cy="620107"/>
              <a:chOff x="5862407" y="3645024"/>
              <a:chExt cx="1661921" cy="64807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AB2F528-0A81-4044-8367-F34F4CA8AF69}"/>
                  </a:ext>
                </a:extLst>
              </p:cNvPr>
              <p:cNvSpPr/>
              <p:nvPr/>
            </p:nvSpPr>
            <p:spPr>
              <a:xfrm>
                <a:off x="5940059" y="3645355"/>
                <a:ext cx="1583973" cy="64733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206" name="TextBox 27">
                <a:extLst>
                  <a:ext uri="{FF2B5EF4-FFF2-40B4-BE49-F238E27FC236}">
                    <a16:creationId xmlns:a16="http://schemas.microsoft.com/office/drawing/2014/main" id="{3104DF20-DB74-1248-AA38-8507AD557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2407" y="3779749"/>
                <a:ext cx="14457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Classification</a:t>
                </a:r>
              </a:p>
            </p:txBody>
          </p:sp>
        </p:grpSp>
        <p:grpSp>
          <p:nvGrpSpPr>
            <p:cNvPr id="50189" name="Group 10">
              <a:extLst>
                <a:ext uri="{FF2B5EF4-FFF2-40B4-BE49-F238E27FC236}">
                  <a16:creationId xmlns:a16="http://schemas.microsoft.com/office/drawing/2014/main" id="{93851E63-57AC-4D4D-AD98-197E0BE7B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69" y="3356992"/>
              <a:ext cx="1443687" cy="1169926"/>
              <a:chOff x="-36512" y="3356992"/>
              <a:chExt cx="1443687" cy="1169926"/>
            </a:xfrm>
          </p:grpSpPr>
          <p:pic>
            <p:nvPicPr>
              <p:cNvPr id="50203" name="Picture 24">
                <a:extLst>
                  <a:ext uri="{FF2B5EF4-FFF2-40B4-BE49-F238E27FC236}">
                    <a16:creationId xmlns:a16="http://schemas.microsoft.com/office/drawing/2014/main" id="{D050DDE2-D994-F947-891D-53B4E2664A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6512" y="3356992"/>
                <a:ext cx="1443687" cy="11699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204" name="TextBox 25">
                <a:extLst>
                  <a:ext uri="{FF2B5EF4-FFF2-40B4-BE49-F238E27FC236}">
                    <a16:creationId xmlns:a16="http://schemas.microsoft.com/office/drawing/2014/main" id="{D93C36D3-5E4B-6043-AF5C-BC7D74822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377974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 b="1"/>
                  <a:t>?</a:t>
                </a:r>
              </a:p>
            </p:txBody>
          </p:sp>
        </p:grpSp>
        <p:grpSp>
          <p:nvGrpSpPr>
            <p:cNvPr id="50190" name="Group 11">
              <a:extLst>
                <a:ext uri="{FF2B5EF4-FFF2-40B4-BE49-F238E27FC236}">
                  <a16:creationId xmlns:a16="http://schemas.microsoft.com/office/drawing/2014/main" id="{C2648321-D9AD-FE48-9D8F-213221962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6699" y="3655925"/>
              <a:ext cx="1177069" cy="637171"/>
              <a:chOff x="1259632" y="3645024"/>
              <a:chExt cx="1584176" cy="648072"/>
            </a:xfrm>
          </p:grpSpPr>
          <p:sp>
            <p:nvSpPr>
              <p:cNvPr id="50201" name="TextBox 22">
                <a:extLst>
                  <a:ext uri="{FF2B5EF4-FFF2-40B4-BE49-F238E27FC236}">
                    <a16:creationId xmlns:a16="http://schemas.microsoft.com/office/drawing/2014/main" id="{38AF2069-BA4E-6D44-87E8-E6B660954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7664" y="3645025"/>
                <a:ext cx="1080120" cy="578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Virtual 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/>
                  <a:t>Device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0FBC5C-B0AD-C043-95A3-2BB71A0DA815}"/>
                  </a:ext>
                </a:extLst>
              </p:cNvPr>
              <p:cNvSpPr/>
              <p:nvPr/>
            </p:nvSpPr>
            <p:spPr>
              <a:xfrm>
                <a:off x="1259637" y="3644932"/>
                <a:ext cx="1583155" cy="64776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3A438C-A61B-5A4A-9298-DBF6D4BF97A2}"/>
                </a:ext>
              </a:extLst>
            </p:cNvPr>
            <p:cNvCxnSpPr/>
            <p:nvPr/>
          </p:nvCxnSpPr>
          <p:spPr>
            <a:xfrm>
              <a:off x="971747" y="3933772"/>
              <a:ext cx="300031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B4DE9D-8347-E344-A9E5-8C3CF3A38A3E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12" y="3933772"/>
              <a:ext cx="495289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EEEC1B-3160-4144-B4D6-127B3F5BD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22872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2EB094-F2C1-FB42-BEBD-145190CBEB26}"/>
                </a:ext>
              </a:extLst>
            </p:cNvPr>
            <p:cNvCxnSpPr>
              <a:cxnSpLocks/>
            </p:cNvCxnSpPr>
            <p:nvPr/>
          </p:nvCxnSpPr>
          <p:spPr>
            <a:xfrm>
              <a:off x="6023056" y="3933772"/>
              <a:ext cx="493702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B6BA10-9E88-2F41-B280-E86BEA93E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6586" y="3357252"/>
              <a:ext cx="431790" cy="57652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890BE6-60EC-1B47-91FA-D4735E17F46A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86" y="4005240"/>
              <a:ext cx="485764" cy="5209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547787-75A7-514F-A404-198CF6093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327" y="4365764"/>
              <a:ext cx="0" cy="5749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198" name="Picture 19">
              <a:extLst>
                <a:ext uri="{FF2B5EF4-FFF2-40B4-BE49-F238E27FC236}">
                  <a16:creationId xmlns:a16="http://schemas.microsoft.com/office/drawing/2014/main" id="{9C1BE36A-1365-8C4E-A107-5C8A4E26D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697" y="4968836"/>
              <a:ext cx="644550" cy="575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9" name="TextBox 20">
              <a:extLst>
                <a:ext uri="{FF2B5EF4-FFF2-40B4-BE49-F238E27FC236}">
                  <a16:creationId xmlns:a16="http://schemas.microsoft.com/office/drawing/2014/main" id="{8ABFF6D0-51CF-AD41-BE9F-E98F2DC8D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470" y="4473987"/>
              <a:ext cx="153439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/>
                <a:t>App Stimulation</a:t>
              </a:r>
            </a:p>
          </p:txBody>
        </p:sp>
        <p:pic>
          <p:nvPicPr>
            <p:cNvPr id="50200" name="Picture 21">
              <a:extLst>
                <a:ext uri="{FF2B5EF4-FFF2-40B4-BE49-F238E27FC236}">
                  <a16:creationId xmlns:a16="http://schemas.microsoft.com/office/drawing/2014/main" id="{27E86D56-8868-724B-9A4A-EF947FD07F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4797152"/>
              <a:ext cx="785179" cy="785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Down Arrow 32">
            <a:extLst>
              <a:ext uri="{FF2B5EF4-FFF2-40B4-BE49-F238E27FC236}">
                <a16:creationId xmlns:a16="http://schemas.microsoft.com/office/drawing/2014/main" id="{3748FCAD-6AA9-FA40-9399-8A2147DCA551}"/>
              </a:ext>
            </a:extLst>
          </p:cNvPr>
          <p:cNvSpPr/>
          <p:nvPr/>
        </p:nvSpPr>
        <p:spPr>
          <a:xfrm>
            <a:off x="7019925" y="2060575"/>
            <a:ext cx="215900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7FCA8A-A24E-6449-B5A1-0215E93E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651500"/>
            <a:ext cx="6337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Perform classification using Random Forests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06A11907-444E-1342-A96B-FB457A291B9D}"/>
              </a:ext>
            </a:extLst>
          </p:cNvPr>
          <p:cNvSpPr/>
          <p:nvPr/>
        </p:nvSpPr>
        <p:spPr>
          <a:xfrm>
            <a:off x="684213" y="5805488"/>
            <a:ext cx="287337" cy="714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1FCF1A71-9907-5A4D-B012-C45D6ACCF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Hybrid System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FFDDA84-E59C-2B49-AB71-947C6F8F7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48958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GB" sz="12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7FB31948-0560-C548-BBC7-4A6C91512A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A9D23-4184-1641-B471-0E93497E095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grpSp>
        <p:nvGrpSpPr>
          <p:cNvPr id="51204" name="Group 24">
            <a:extLst>
              <a:ext uri="{FF2B5EF4-FFF2-40B4-BE49-F238E27FC236}">
                <a16:creationId xmlns:a16="http://schemas.microsoft.com/office/drawing/2014/main" id="{0F7AE8B3-70E9-0C46-A081-5242CCC12548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844675"/>
            <a:ext cx="7488238" cy="1111250"/>
            <a:chOff x="755576" y="1844824"/>
            <a:chExt cx="7488832" cy="11108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2BD4DF-2A4A-4841-8542-E295AF91CE90}"/>
                </a:ext>
              </a:extLst>
            </p:cNvPr>
            <p:cNvSpPr/>
            <p:nvPr/>
          </p:nvSpPr>
          <p:spPr>
            <a:xfrm>
              <a:off x="755576" y="2205043"/>
              <a:ext cx="3384818" cy="501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air.com.eni.ChefJudy030.AppEntry.onNewIntent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44F65C4-B782-DB4E-A118-3ED3A2183C6D}"/>
                </a:ext>
              </a:extLst>
            </p:cNvPr>
            <p:cNvSpPr/>
            <p:nvPr/>
          </p:nvSpPr>
          <p:spPr>
            <a:xfrm>
              <a:off x="5075507" y="1844824"/>
              <a:ext cx="2617995" cy="4459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1600" dirty="0" err="1">
                  <a:solidFill>
                    <a:schemeClr val="tx1"/>
                  </a:solidFill>
                </a:rPr>
                <a:t>java.lang.Class.getMethod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85233F-5B7D-1045-B48B-D0495B1B388D}"/>
                </a:ext>
              </a:extLst>
            </p:cNvPr>
            <p:cNvSpPr/>
            <p:nvPr/>
          </p:nvSpPr>
          <p:spPr>
            <a:xfrm>
              <a:off x="5056455" y="2565260"/>
              <a:ext cx="3187953" cy="3903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  <a:p>
              <a:pPr algn="ctr">
                <a:defRPr/>
              </a:pPr>
              <a:r>
                <a:rPr lang="en-GB" sz="1600" dirty="0" err="1">
                  <a:solidFill>
                    <a:schemeClr val="tx1"/>
                  </a:solidFill>
                </a:rPr>
                <a:t>android.app.Activity.onNewIntent</a:t>
              </a:r>
              <a:endParaRPr lang="en-GB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9598290-D2AA-D546-8072-AE5BF2A9E3AC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140394" y="2455767"/>
              <a:ext cx="916061" cy="3046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6FCC90-7BDC-184D-93AB-1A0091287459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4140394" y="2068572"/>
              <a:ext cx="935112" cy="387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32" name="TextBox 10">
              <a:extLst>
                <a:ext uri="{FF2B5EF4-FFF2-40B4-BE49-F238E27FC236}">
                  <a16:creationId xmlns:a16="http://schemas.microsoft.com/office/drawing/2014/main" id="{F52B22FF-158E-5C4D-836B-2ECA5D730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191857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</p:grpSp>
      <p:sp>
        <p:nvSpPr>
          <p:cNvPr id="51205" name="TextBox 45">
            <a:extLst>
              <a:ext uri="{FF2B5EF4-FFF2-40B4-BE49-F238E27FC236}">
                <a16:creationId xmlns:a16="http://schemas.microsoft.com/office/drawing/2014/main" id="{0F1780B3-B800-5946-BA09-90EF2E949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5654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grpSp>
        <p:nvGrpSpPr>
          <p:cNvPr id="51206" name="Group 60">
            <a:extLst>
              <a:ext uri="{FF2B5EF4-FFF2-40B4-BE49-F238E27FC236}">
                <a16:creationId xmlns:a16="http://schemas.microsoft.com/office/drawing/2014/main" id="{09415DDD-7550-F243-A7CF-B60D3E8F2817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398838"/>
            <a:ext cx="7488238" cy="1109662"/>
            <a:chOff x="755576" y="1844824"/>
            <a:chExt cx="7488832" cy="111080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7D3C09D-CEDA-C84E-B917-79A65153F0B3}"/>
                </a:ext>
              </a:extLst>
            </p:cNvPr>
            <p:cNvSpPr/>
            <p:nvPr/>
          </p:nvSpPr>
          <p:spPr>
            <a:xfrm>
              <a:off x="755576" y="2205557"/>
              <a:ext cx="3384818" cy="502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air.com.eni.ChefJudy030.AppEntry.onNewIntent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BFA9B1-A8B7-3D4B-8F82-BDCBA94F3916}"/>
                </a:ext>
              </a:extLst>
            </p:cNvPr>
            <p:cNvSpPr/>
            <p:nvPr/>
          </p:nvSpPr>
          <p:spPr>
            <a:xfrm>
              <a:off x="5075507" y="1844824"/>
              <a:ext cx="2617995" cy="446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1600" dirty="0" err="1">
                  <a:solidFill>
                    <a:schemeClr val="tx1"/>
                  </a:solidFill>
                </a:rPr>
                <a:t>java.lang.Class.getMethod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A4898D2-6C7D-1A4D-85D7-182850E60747}"/>
                </a:ext>
              </a:extLst>
            </p:cNvPr>
            <p:cNvSpPr/>
            <p:nvPr/>
          </p:nvSpPr>
          <p:spPr>
            <a:xfrm>
              <a:off x="5056455" y="2564702"/>
              <a:ext cx="3187953" cy="390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  <a:p>
              <a:pPr algn="ctr">
                <a:defRPr/>
              </a:pPr>
              <a:r>
                <a:rPr lang="en-GB" sz="1600" dirty="0" err="1">
                  <a:solidFill>
                    <a:schemeClr val="tx1"/>
                  </a:solidFill>
                </a:rPr>
                <a:t>android.app.Activity.onNewIntent</a:t>
              </a:r>
              <a:endParaRPr lang="en-GB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110E1-A089-584F-A637-88AD91BCD5E7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4140394" y="2456641"/>
              <a:ext cx="916061" cy="30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70BC21D-7001-A24C-9599-26063EEB9828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4140394" y="2067303"/>
              <a:ext cx="935112" cy="38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26" name="TextBox 66">
              <a:extLst>
                <a:ext uri="{FF2B5EF4-FFF2-40B4-BE49-F238E27FC236}">
                  <a16:creationId xmlns:a16="http://schemas.microsoft.com/office/drawing/2014/main" id="{0946415E-DD28-654B-B877-B9D124C8F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191857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7</a:t>
              </a:r>
            </a:p>
          </p:txBody>
        </p:sp>
      </p:grpSp>
      <p:grpSp>
        <p:nvGrpSpPr>
          <p:cNvPr id="51207" name="Group 67">
            <a:extLst>
              <a:ext uri="{FF2B5EF4-FFF2-40B4-BE49-F238E27FC236}">
                <a16:creationId xmlns:a16="http://schemas.microsoft.com/office/drawing/2014/main" id="{65DC73EE-BC91-474E-B021-75E828078F8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199063"/>
            <a:ext cx="7489825" cy="1109662"/>
            <a:chOff x="755576" y="1844824"/>
            <a:chExt cx="7488832" cy="111080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EC16F9D-AEF0-114D-8A9B-2CDD3F0F1A89}"/>
                </a:ext>
              </a:extLst>
            </p:cNvPr>
            <p:cNvSpPr/>
            <p:nvPr/>
          </p:nvSpPr>
          <p:spPr>
            <a:xfrm>
              <a:off x="755576" y="2205557"/>
              <a:ext cx="3384101" cy="5021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  <a:p>
              <a:pPr algn="ctr">
                <a:defRPr/>
              </a:pPr>
              <a:r>
                <a:rPr lang="en-GB" sz="1600" dirty="0">
                  <a:solidFill>
                    <a:schemeClr val="tx1"/>
                  </a:solidFill>
                </a:rPr>
                <a:t>air.com.eni.ChefJudy030.AppEntry.onNewIntent</a:t>
              </a:r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29BCC9F-B806-CF44-8872-342C53CDE651}"/>
                </a:ext>
              </a:extLst>
            </p:cNvPr>
            <p:cNvSpPr/>
            <p:nvPr/>
          </p:nvSpPr>
          <p:spPr>
            <a:xfrm>
              <a:off x="5076178" y="1844824"/>
              <a:ext cx="2617440" cy="446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GB" sz="1600" dirty="0" err="1">
                  <a:solidFill>
                    <a:schemeClr val="tx1"/>
                  </a:solidFill>
                </a:rPr>
                <a:t>java.lang.Class.getMethod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B66635-DDAE-B04F-B24F-B099A6406E34}"/>
                </a:ext>
              </a:extLst>
            </p:cNvPr>
            <p:cNvSpPr/>
            <p:nvPr/>
          </p:nvSpPr>
          <p:spPr>
            <a:xfrm>
              <a:off x="5055543" y="2564702"/>
              <a:ext cx="3188865" cy="3909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  <a:p>
              <a:pPr algn="ctr">
                <a:defRPr/>
              </a:pPr>
              <a:r>
                <a:rPr lang="en-GB" sz="1600" dirty="0" err="1">
                  <a:solidFill>
                    <a:schemeClr val="tx1"/>
                  </a:solidFill>
                </a:rPr>
                <a:t>android.app.Activity.onNewIntent</a:t>
              </a:r>
              <a:endParaRPr lang="en-GB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8AF7CB3-C52D-F94C-BF7C-38C9CF860236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4139677" y="2456641"/>
              <a:ext cx="915866" cy="30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842E3A3-C83D-3C4B-B085-FA6011CFD0A1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4139677" y="2067303"/>
              <a:ext cx="936501" cy="38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220" name="TextBox 73">
              <a:extLst>
                <a:ext uri="{FF2B5EF4-FFF2-40B4-BE49-F238E27FC236}">
                  <a16:creationId xmlns:a16="http://schemas.microsoft.com/office/drawing/2014/main" id="{ABB29FB2-CD0D-F248-AC7F-5218F3F08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984" y="191857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8</a:t>
              </a:r>
            </a:p>
          </p:txBody>
        </p:sp>
      </p:grpSp>
      <p:sp>
        <p:nvSpPr>
          <p:cNvPr id="51208" name="TextBox 74">
            <a:extLst>
              <a:ext uri="{FF2B5EF4-FFF2-40B4-BE49-F238E27FC236}">
                <a16:creationId xmlns:a16="http://schemas.microsoft.com/office/drawing/2014/main" id="{13482EDA-B8F9-3B46-BB95-D00D34B1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21163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51209" name="TextBox 75">
            <a:extLst>
              <a:ext uri="{FF2B5EF4-FFF2-40B4-BE49-F238E27FC236}">
                <a16:creationId xmlns:a16="http://schemas.microsoft.com/office/drawing/2014/main" id="{AB5B708B-9766-274E-8ED0-5664AF9C9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59499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51210" name="TextBox 25">
            <a:extLst>
              <a:ext uri="{FF2B5EF4-FFF2-40B4-BE49-F238E27FC236}">
                <a16:creationId xmlns:a16="http://schemas.microsoft.com/office/drawing/2014/main" id="{FE313CF7-B424-FE43-B26E-CB05F1043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2852738"/>
            <a:ext cx="544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 b="1"/>
              <a:t>+</a:t>
            </a:r>
          </a:p>
        </p:txBody>
      </p:sp>
      <p:sp>
        <p:nvSpPr>
          <p:cNvPr id="51211" name="TextBox 77">
            <a:extLst>
              <a:ext uri="{FF2B5EF4-FFF2-40B4-BE49-F238E27FC236}">
                <a16:creationId xmlns:a16="http://schemas.microsoft.com/office/drawing/2014/main" id="{98839578-C0F0-B44A-A857-45DA69B48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4654550"/>
            <a:ext cx="544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 b="1"/>
              <a:t>=</a:t>
            </a:r>
          </a:p>
        </p:txBody>
      </p:sp>
      <p:sp>
        <p:nvSpPr>
          <p:cNvPr id="51212" name="TextBox 27">
            <a:extLst>
              <a:ext uri="{FF2B5EF4-FFF2-40B4-BE49-F238E27FC236}">
                <a16:creationId xmlns:a16="http://schemas.microsoft.com/office/drawing/2014/main" id="{304AEBF8-839A-9142-993B-A208B1849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844675"/>
            <a:ext cx="95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Trace 1</a:t>
            </a:r>
          </a:p>
        </p:txBody>
      </p:sp>
      <p:sp>
        <p:nvSpPr>
          <p:cNvPr id="51213" name="TextBox 79">
            <a:extLst>
              <a:ext uri="{FF2B5EF4-FFF2-40B4-BE49-F238E27FC236}">
                <a16:creationId xmlns:a16="http://schemas.microsoft.com/office/drawing/2014/main" id="{8940C1F9-5973-904E-9E67-3A7B3DC39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429000"/>
            <a:ext cx="95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Trace 2</a:t>
            </a:r>
          </a:p>
        </p:txBody>
      </p:sp>
      <p:sp>
        <p:nvSpPr>
          <p:cNvPr id="51214" name="TextBox 80">
            <a:extLst>
              <a:ext uri="{FF2B5EF4-FFF2-40B4-BE49-F238E27FC236}">
                <a16:creationId xmlns:a16="http://schemas.microsoft.com/office/drawing/2014/main" id="{72326E57-6255-5B4C-921B-E90743EF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6083300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Aggregated Trace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C690875F-7EDD-3C47-A1DB-5D3BE0F0F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Results</a:t>
            </a:r>
            <a:r>
              <a:rPr lang="en-US" altLang="en-US" baseline="30000"/>
              <a:t>12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93F930-E9BC-EA4B-AC62-CD818EBCA1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1557338"/>
          <a:ext cx="8640760" cy="403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8248">
                  <a:extLst>
                    <a:ext uri="{9D8B030D-6E8A-4147-A177-3AD203B41FA5}">
                      <a16:colId xmlns:a16="http://schemas.microsoft.com/office/drawing/2014/main" val="1953558433"/>
                    </a:ext>
                  </a:extLst>
                </a:gridCol>
                <a:gridCol w="1754244">
                  <a:extLst>
                    <a:ext uri="{9D8B030D-6E8A-4147-A177-3AD203B41FA5}">
                      <a16:colId xmlns:a16="http://schemas.microsoft.com/office/drawing/2014/main" val="247922107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9949584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9188589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66978136"/>
                    </a:ext>
                  </a:extLst>
                </a:gridCol>
                <a:gridCol w="1223812">
                  <a:extLst>
                    <a:ext uri="{9D8B030D-6E8A-4147-A177-3AD203B41FA5}">
                      <a16:colId xmlns:a16="http://schemas.microsoft.com/office/drawing/2014/main" val="258681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2141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MaMaDroid</a:t>
                      </a: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6710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592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700" dirty="0"/>
                    </a:p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AuntieDroid</a:t>
                      </a: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58067"/>
                  </a:ext>
                </a:extLst>
              </a:tr>
              <a:tr h="1704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545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Monkey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941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3591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</a:t>
                      </a:r>
                      <a:endParaRPr 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+ Human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47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809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+ Monkey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9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sz="1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30750"/>
                  </a:ext>
                </a:extLst>
              </a:tr>
            </a:tbl>
          </a:graphicData>
        </a:graphic>
      </p:graphicFrame>
      <p:sp>
        <p:nvSpPr>
          <p:cNvPr id="52300" name="Slide Number Placeholder 3">
            <a:extLst>
              <a:ext uri="{FF2B5EF4-FFF2-40B4-BE49-F238E27FC236}">
                <a16:creationId xmlns:a16="http://schemas.microsoft.com/office/drawing/2014/main" id="{D00F2367-0625-3142-9648-9420E7273F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36D296-039A-FF46-88F2-43C142D5ECD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1FBA32-DCC4-8E4D-9DE2-07ED0F3EE3D0}"/>
              </a:ext>
            </a:extLst>
          </p:cNvPr>
          <p:cNvSpPr/>
          <p:nvPr/>
        </p:nvSpPr>
        <p:spPr>
          <a:xfrm>
            <a:off x="5148263" y="3716338"/>
            <a:ext cx="792162" cy="360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C4CE2A-A93F-3C4B-91D9-2CC5593A209F}"/>
              </a:ext>
            </a:extLst>
          </p:cNvPr>
          <p:cNvSpPr/>
          <p:nvPr/>
        </p:nvSpPr>
        <p:spPr>
          <a:xfrm>
            <a:off x="5148263" y="4868863"/>
            <a:ext cx="792162" cy="3603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57E696-F095-AD40-B1DB-8FE47D246195}"/>
              </a:ext>
            </a:extLst>
          </p:cNvPr>
          <p:cNvSpPr/>
          <p:nvPr/>
        </p:nvSpPr>
        <p:spPr>
          <a:xfrm>
            <a:off x="5148263" y="5229225"/>
            <a:ext cx="792162" cy="3603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304" name="TextBox 1">
            <a:extLst>
              <a:ext uri="{FF2B5EF4-FFF2-40B4-BE49-F238E27FC236}">
                <a16:creationId xmlns:a16="http://schemas.microsoft.com/office/drawing/2014/main" id="{70CB0778-74CD-F44C-9798-C41C2FCA5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6021388"/>
            <a:ext cx="8578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i="1"/>
              <a:t>12. Onwuzurike et al. </a:t>
            </a:r>
            <a:r>
              <a:rPr lang="en-GB" altLang="en-US" sz="1200" i="1"/>
              <a:t> A Family of Droids: Analyzing Behavioral Model based Android Malware Detection via Static and Dynamic Analysis. In PST, 2018.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Content Placeholder 2">
            <a:extLst>
              <a:ext uri="{FF2B5EF4-FFF2-40B4-BE49-F238E27FC236}">
                <a16:creationId xmlns:a16="http://schemas.microsoft.com/office/drawing/2014/main" id="{736BC05C-67E5-7C46-BB5E-1A2E12608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628775"/>
            <a:ext cx="8489950" cy="4537075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r>
              <a:rPr lang="en-US" altLang="en-US" sz="4400"/>
              <a:t>Summary of Contributions</a:t>
            </a:r>
          </a:p>
        </p:txBody>
      </p:sp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A0AD9D25-FBB8-9D4D-BC0D-70F45EDBD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A9DC704-3A7A-2340-BF7C-E169AD2BAC1E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34222DC3-B9C4-F14C-9611-AB544F6CB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Summary of Contributions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A7473F2C-B063-3F40-AABF-5F1DB87F3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785225" cy="4824412"/>
          </a:xfrm>
        </p:spPr>
        <p:txBody>
          <a:bodyPr/>
          <a:lstStyle/>
          <a:p>
            <a:pPr>
              <a:defRPr/>
            </a:pPr>
            <a:r>
              <a:rPr lang="en-GB" altLang="en-US" sz="2000" dirty="0"/>
              <a:t>Show that many popular apps still leak users' private information due to SSL vulnerabilities</a:t>
            </a:r>
          </a:p>
          <a:p>
            <a:pPr>
              <a:defRPr/>
            </a:pPr>
            <a:endParaRPr lang="en-GB" altLang="en-US" sz="1200" dirty="0"/>
          </a:p>
          <a:p>
            <a:pPr>
              <a:defRPr/>
            </a:pPr>
            <a:endParaRPr lang="en-GB" altLang="en-US" sz="1200" dirty="0"/>
          </a:p>
          <a:p>
            <a:pPr>
              <a:defRPr/>
            </a:pPr>
            <a:r>
              <a:rPr lang="en-GB" altLang="en-US" sz="2000" dirty="0"/>
              <a:t>Provide code sample for safe use of self-signed certificate</a:t>
            </a:r>
          </a:p>
          <a:p>
            <a:pPr>
              <a:defRPr/>
            </a:pPr>
            <a:endParaRPr lang="en-GB" altLang="en-US" sz="1200" dirty="0"/>
          </a:p>
          <a:p>
            <a:pPr>
              <a:defRPr/>
            </a:pPr>
            <a:endParaRPr lang="en-GB" altLang="en-US" sz="1200" dirty="0"/>
          </a:p>
          <a:p>
            <a:pPr>
              <a:defRPr/>
            </a:pPr>
            <a:r>
              <a:rPr lang="en-GB" altLang="en-US" sz="2000" dirty="0"/>
              <a:t>Show that ephemeral messaging apps are not always ephemeral</a:t>
            </a:r>
          </a:p>
          <a:p>
            <a:pPr>
              <a:defRPr/>
            </a:pPr>
            <a:endParaRPr lang="en-GB" altLang="en-US" sz="1200" dirty="0"/>
          </a:p>
          <a:p>
            <a:pPr>
              <a:defRPr/>
            </a:pPr>
            <a:endParaRPr lang="en-GB" altLang="en-US" sz="1200" dirty="0"/>
          </a:p>
          <a:p>
            <a:pPr>
              <a:defRPr/>
            </a:pPr>
            <a:r>
              <a:rPr lang="en-GB" altLang="en-US" sz="2000" dirty="0"/>
              <a:t>Anonymous apps can identify users</a:t>
            </a:r>
          </a:p>
          <a:p>
            <a:pPr>
              <a:defRPr/>
            </a:pPr>
            <a:endParaRPr lang="en-US" altLang="en-US" sz="1200" dirty="0"/>
          </a:p>
          <a:p>
            <a:pPr marL="0" indent="0">
              <a:buFontTx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588B7B27-B011-6644-89F1-5C1B8D8A13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A9C79-8522-FB4C-BC7B-2A5E98A0648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5539B6-4184-E844-9148-115275E23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988" y="1547813"/>
          <a:ext cx="9090025" cy="4941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98622AA1-D832-4640-AE44-035B216B9C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1F4B9-2C47-2748-A279-21DF98FBE16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id="{429475A5-39E7-F84C-AA1C-12A035842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Apps?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E3AE6D9-0F53-4343-B399-BE2DEE330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Summary of Contributions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EFD21AB8-EE3B-3140-A4DC-EB69DD575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785225" cy="4824412"/>
          </a:xfrm>
        </p:spPr>
        <p:txBody>
          <a:bodyPr/>
          <a:lstStyle/>
          <a:p>
            <a:r>
              <a:rPr lang="en-US" altLang="en-US" sz="2000"/>
              <a:t>Design and implement a novel approach for Android malware detection</a:t>
            </a:r>
          </a:p>
          <a:p>
            <a:endParaRPr lang="en-GB" altLang="en-US" sz="1200"/>
          </a:p>
          <a:p>
            <a:endParaRPr lang="en-GB" altLang="en-US" sz="1200"/>
          </a:p>
          <a:p>
            <a:r>
              <a:rPr lang="en-GB" altLang="en-US" sz="2000"/>
              <a:t>Perform a comparative analysis of the different program analysis types w.r.t malware detection</a:t>
            </a:r>
          </a:p>
          <a:p>
            <a:endParaRPr lang="en-GB" altLang="en-US" sz="1200"/>
          </a:p>
          <a:p>
            <a:endParaRPr lang="en-GB" altLang="en-US" sz="1200"/>
          </a:p>
          <a:p>
            <a:r>
              <a:rPr lang="en-GB" altLang="en-US" sz="2000"/>
              <a:t>Show that humans do not improve Android malware detection in a dynamic setting</a:t>
            </a:r>
          </a:p>
          <a:p>
            <a:endParaRPr lang="en-US" altLang="en-US" sz="2000"/>
          </a:p>
          <a:p>
            <a:endParaRPr lang="en-US" altLang="en-US" sz="200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8EE0C23B-C28E-1545-BACB-BCB8ACB2D2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D6B9F-AB03-2B4A-9EFC-A8E62AA9E6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Content Placeholder 2">
            <a:extLst>
              <a:ext uri="{FF2B5EF4-FFF2-40B4-BE49-F238E27FC236}">
                <a16:creationId xmlns:a16="http://schemas.microsoft.com/office/drawing/2014/main" id="{DF733531-BBDB-7C48-A0F8-478FB6193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628775"/>
            <a:ext cx="8489950" cy="4537075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r>
              <a:rPr lang="en-US" altLang="en-US" sz="4400"/>
              <a:t>Limitations</a:t>
            </a:r>
          </a:p>
        </p:txBody>
      </p:sp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5CE4B893-9957-EC42-834A-87FF8B6BA3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1E9A45-BC99-3740-AB61-7C56ED7018EC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FE6E9BE9-2F48-6446-BEC6-73779427D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Limitations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344F3B58-A790-7C46-9FCF-15479BA28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785225" cy="4637087"/>
          </a:xfrm>
        </p:spPr>
        <p:txBody>
          <a:bodyPr/>
          <a:lstStyle/>
          <a:p>
            <a:r>
              <a:rPr lang="en-GB" altLang="en-US" sz="2000"/>
              <a:t>Limited sample size of apps analyzed</a:t>
            </a:r>
          </a:p>
          <a:p>
            <a:endParaRPr lang="en-GB" altLang="en-US" sz="2000"/>
          </a:p>
          <a:p>
            <a:r>
              <a:rPr lang="en-GB" altLang="en-US" sz="2000"/>
              <a:t>Inherent limitations of program analysis approach employed in the analysis of apps </a:t>
            </a:r>
          </a:p>
          <a:p>
            <a:endParaRPr lang="en-US" altLang="en-US" sz="2000"/>
          </a:p>
          <a:p>
            <a:r>
              <a:rPr lang="en-US" altLang="en-US" sz="2000"/>
              <a:t>Code obfuscation</a:t>
            </a:r>
          </a:p>
          <a:p>
            <a:endParaRPr lang="en-GB" altLang="en-US" sz="2000"/>
          </a:p>
          <a:p>
            <a:r>
              <a:rPr lang="en-GB" altLang="en-US" sz="2000"/>
              <a:t>App decompilation failure</a:t>
            </a:r>
          </a:p>
          <a:p>
            <a:endParaRPr lang="en-GB" altLang="en-US" sz="2000"/>
          </a:p>
          <a:p>
            <a:r>
              <a:rPr lang="en-GB" altLang="en-US" sz="2000"/>
              <a:t>App instantiation method during dynamic analysis</a:t>
            </a:r>
          </a:p>
          <a:p>
            <a:endParaRPr lang="en-US" altLang="en-US" sz="2000"/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2CAC017E-D0C7-DD4A-A3A5-C803A5EB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A42BC4-0A8E-1B41-9DD3-9E51C889226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A65C4643-7775-5F4D-B81F-16F45C4EA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836613"/>
            <a:ext cx="8785225" cy="1008062"/>
          </a:xfrm>
        </p:spPr>
        <p:txBody>
          <a:bodyPr/>
          <a:lstStyle/>
          <a:p>
            <a:r>
              <a:rPr lang="en-US" altLang="en-US"/>
              <a:t>Acknowledgements </a:t>
            </a:r>
          </a:p>
        </p:txBody>
      </p:sp>
      <p:pic>
        <p:nvPicPr>
          <p:cNvPr id="70658" name="Content Placeholder 5">
            <a:extLst>
              <a:ext uri="{FF2B5EF4-FFF2-40B4-BE49-F238E27FC236}">
                <a16:creationId xmlns:a16="http://schemas.microsoft.com/office/drawing/2014/main" id="{F5BDF05D-0E68-2449-BB64-BF2E766AD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844675"/>
            <a:ext cx="2946400" cy="2030413"/>
          </a:xfrm>
        </p:spPr>
      </p:pic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25105EF4-DEE7-CC4F-9DA8-1C74E4518F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92B323-9745-E54D-895F-815E37FBB218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70660" name="Picture 9">
            <a:extLst>
              <a:ext uri="{FF2B5EF4-FFF2-40B4-BE49-F238E27FC236}">
                <a16:creationId xmlns:a16="http://schemas.microsoft.com/office/drawing/2014/main" id="{FC22E13F-DEBD-F14A-AA71-745F05998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00213"/>
            <a:ext cx="2303463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11">
            <a:extLst>
              <a:ext uri="{FF2B5EF4-FFF2-40B4-BE49-F238E27FC236}">
                <a16:creationId xmlns:a16="http://schemas.microsoft.com/office/drawing/2014/main" id="{B0F08F89-9C03-7F4E-A994-B51483AC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700213"/>
            <a:ext cx="2770187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13">
            <a:extLst>
              <a:ext uri="{FF2B5EF4-FFF2-40B4-BE49-F238E27FC236}">
                <a16:creationId xmlns:a16="http://schemas.microsoft.com/office/drawing/2014/main" id="{26033176-7472-5647-8C20-9BC99717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11638"/>
            <a:ext cx="208915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5">
            <a:extLst>
              <a:ext uri="{FF2B5EF4-FFF2-40B4-BE49-F238E27FC236}">
                <a16:creationId xmlns:a16="http://schemas.microsoft.com/office/drawing/2014/main" id="{1D57AC05-BFD3-5841-9D3F-B6C5897C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335463"/>
            <a:ext cx="2951162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9">
            <a:extLst>
              <a:ext uri="{FF2B5EF4-FFF2-40B4-BE49-F238E27FC236}">
                <a16:creationId xmlns:a16="http://schemas.microsoft.com/office/drawing/2014/main" id="{2EFA960D-95DC-E44A-A0DB-944760C4A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06888"/>
            <a:ext cx="3005138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D596F0A0-5EC5-3745-9293-62662CB7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20713"/>
            <a:ext cx="8785225" cy="936625"/>
          </a:xfrm>
        </p:spPr>
        <p:txBody>
          <a:bodyPr/>
          <a:lstStyle/>
          <a:p>
            <a:r>
              <a:rPr lang="en-US" altLang="en-US"/>
              <a:t>Why Android?</a:t>
            </a:r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B8341533-BB5B-7E40-AD01-2D4AA7BEF7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EC43BC-AFBA-9F4A-ADCA-02D5712FF1A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C28A0AD-CD7B-0341-B086-AC62F3BA68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57338"/>
            <a:ext cx="3997325" cy="26638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D5E82-BD04-3544-B1D4-8663CE4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1557338"/>
            <a:ext cx="4572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8255CB5-0CF1-B147-8B7C-F5499533D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310412"/>
              </p:ext>
            </p:extLst>
          </p:nvPr>
        </p:nvGraphicFramePr>
        <p:xfrm>
          <a:off x="1584325" y="2794000"/>
          <a:ext cx="5975350" cy="3862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2">
            <a:extLst>
              <a:ext uri="{FF2B5EF4-FFF2-40B4-BE49-F238E27FC236}">
                <a16:creationId xmlns:a16="http://schemas.microsoft.com/office/drawing/2014/main" id="{4C71462A-65B3-324F-B70A-9CA7C27C7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196975"/>
            <a:ext cx="8489950" cy="5400675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 sz="6000"/>
          </a:p>
          <a:p>
            <a:pPr marL="0" indent="0" algn="ctr">
              <a:buFontTx/>
              <a:buNone/>
            </a:pPr>
            <a:endParaRPr lang="en-US" altLang="en-US" sz="2400"/>
          </a:p>
          <a:p>
            <a:pPr marL="0" indent="0" algn="ctr">
              <a:buFontTx/>
              <a:buNone/>
            </a:pPr>
            <a:r>
              <a:rPr lang="en-US" altLang="en-US" sz="6000"/>
              <a:t>Objectives</a:t>
            </a:r>
          </a:p>
        </p:txBody>
      </p:sp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ECA0B48D-5FB4-0B44-9DBD-C9D2FA810D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D85634-A4BA-6340-82A1-D9360474E51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1AC2AED-D53C-C641-B8BA-679F1B837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856662" cy="936625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245BCD21-9A87-A749-96AF-16C3F4082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916113"/>
            <a:ext cx="8856662" cy="4421187"/>
          </a:xfrm>
        </p:spPr>
        <p:txBody>
          <a:bodyPr/>
          <a:lstStyle/>
          <a:p>
            <a:pPr>
              <a:defRPr/>
            </a:pPr>
            <a:r>
              <a:rPr lang="en-GB" sz="2000" dirty="0"/>
              <a:t>Detect apps that pose risks to users </a:t>
            </a:r>
            <a:r>
              <a:rPr lang="en-GB" sz="2000" i="1" dirty="0"/>
              <a:t>unintentionally</a:t>
            </a:r>
            <a:r>
              <a:rPr lang="en-GB" sz="2000" dirty="0"/>
              <a:t> due to vulnerabilities; with a focus on the  implementation of security or privacy protocols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r>
              <a:rPr lang="en-GB" sz="2000" dirty="0"/>
              <a:t>Detect apps that pose risks to users </a:t>
            </a:r>
            <a:r>
              <a:rPr lang="en-GB" sz="2000" i="1" dirty="0"/>
              <a:t>intentionally</a:t>
            </a:r>
            <a:r>
              <a:rPr lang="en-GB" sz="2000" dirty="0"/>
              <a:t> because they are designed to be malicious</a:t>
            </a:r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  <a:p>
            <a:pPr>
              <a:defRPr/>
            </a:pPr>
            <a:endParaRPr lang="en-GB" sz="2000" dirty="0"/>
          </a:p>
          <a:p>
            <a:pPr eaLnBrk="1" hangingPunct="1">
              <a:defRPr/>
            </a:pPr>
            <a:endParaRPr lang="en-GB" altLang="en-US" sz="2000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22531" name="Slide Number Placeholder 2">
            <a:extLst>
              <a:ext uri="{FF2B5EF4-FFF2-40B4-BE49-F238E27FC236}">
                <a16:creationId xmlns:a16="http://schemas.microsoft.com/office/drawing/2014/main" id="{650BE93B-1D92-FE46-A3DB-920107D11B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057FA5-986B-A142-89BF-FE2295E06F4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2">
            <a:extLst>
              <a:ext uri="{FF2B5EF4-FFF2-40B4-BE49-F238E27FC236}">
                <a16:creationId xmlns:a16="http://schemas.microsoft.com/office/drawing/2014/main" id="{A38DEFBA-684F-2141-84B4-83322FEA3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412875"/>
            <a:ext cx="8489950" cy="4752975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endParaRPr lang="en-US" altLang="en-US"/>
          </a:p>
          <a:p>
            <a:pPr marL="0" indent="0" algn="ctr">
              <a:buFontTx/>
              <a:buNone/>
            </a:pPr>
            <a:r>
              <a:rPr lang="en-US" altLang="en-US" sz="4400"/>
              <a:t>Detecting Vulnerable Apps</a:t>
            </a:r>
          </a:p>
        </p:txBody>
      </p:sp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6F2C6D05-8119-1340-9677-0B98AC9184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C9BFF51-F7B2-8840-B46C-90BB6549432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3B5E9611-E96C-FE40-9549-A581AEE3D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85225" cy="792163"/>
          </a:xfrm>
        </p:spPr>
        <p:txBody>
          <a:bodyPr/>
          <a:lstStyle/>
          <a:p>
            <a:r>
              <a:rPr lang="en-US" altLang="en-US"/>
              <a:t>Research Problem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3BFE49BD-F13A-004F-98D8-737E259BC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87475"/>
            <a:ext cx="8785225" cy="5426075"/>
          </a:xfrm>
        </p:spPr>
        <p:txBody>
          <a:bodyPr/>
          <a:lstStyle/>
          <a:p>
            <a:pPr marL="457200" lvl="1" indent="0">
              <a:buFontTx/>
              <a:buNone/>
            </a:pPr>
            <a:endParaRPr lang="en-US" altLang="en-US" sz="180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18AB7B3F-16B5-F043-9F5B-6065C226F5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E4C65B-F2BC-224E-AAB0-5F9120CFFF7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pic>
        <p:nvPicPr>
          <p:cNvPr id="5" name="Content Placeholder 3" descr="Screenshot_2015-06-05-19-00-40.png">
            <a:extLst>
              <a:ext uri="{FF2B5EF4-FFF2-40B4-BE49-F238E27FC236}">
                <a16:creationId xmlns:a16="http://schemas.microsoft.com/office/drawing/2014/main" id="{81B9514B-46D1-4E48-86A5-5BF07C5D9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2"/>
          <a:stretch>
            <a:fillRect/>
          </a:stretch>
        </p:blipFill>
        <p:spPr bwMode="auto">
          <a:xfrm>
            <a:off x="971550" y="1484313"/>
            <a:ext cx="29527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shot_2015-06-05-19-03-25.png">
            <a:extLst>
              <a:ext uri="{FF2B5EF4-FFF2-40B4-BE49-F238E27FC236}">
                <a16:creationId xmlns:a16="http://schemas.microsoft.com/office/drawing/2014/main" id="{02C246D9-33E5-8E45-AFE2-1B692EEED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1484313"/>
            <a:ext cx="287337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75D38-0C4C-484C-A942-4D6E669D4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6381750"/>
            <a:ext cx="438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Yahoo Mail on a Mobile Browser and Yahoo Mail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FA1AC"/>
      </a:accent1>
      <a:accent2>
        <a:srgbClr val="459CBD"/>
      </a:accent2>
      <a:accent3>
        <a:srgbClr val="FFFFFF"/>
      </a:accent3>
      <a:accent4>
        <a:srgbClr val="000000"/>
      </a:accent4>
      <a:accent5>
        <a:srgbClr val="C0CDD2"/>
      </a:accent5>
      <a:accent6>
        <a:srgbClr val="3E8DAB"/>
      </a:accent6>
      <a:hlink>
        <a:srgbClr val="A8C0D1"/>
      </a:hlink>
      <a:folHlink>
        <a:srgbClr val="C88BA9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26358</TotalTime>
  <Words>1847</Words>
  <Application>Microsoft Macintosh PowerPoint</Application>
  <PresentationFormat>On-screen Show (4:3)</PresentationFormat>
  <Paragraphs>527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ＭＳ Ｐゴシック</vt:lpstr>
      <vt:lpstr>Arial</vt:lpstr>
      <vt:lpstr>Big Caslon</vt:lpstr>
      <vt:lpstr>Calibri</vt:lpstr>
      <vt:lpstr>Custom Design</vt:lpstr>
      <vt:lpstr> </vt:lpstr>
      <vt:lpstr>PowerPoint Presentation</vt:lpstr>
      <vt:lpstr>Why Apps?</vt:lpstr>
      <vt:lpstr>Why Apps?</vt:lpstr>
      <vt:lpstr>Why Android?</vt:lpstr>
      <vt:lpstr>PowerPoint Presentation</vt:lpstr>
      <vt:lpstr>Objectives</vt:lpstr>
      <vt:lpstr>PowerPoint Presentation</vt:lpstr>
      <vt:lpstr>Research Problem</vt:lpstr>
      <vt:lpstr>Research Problem</vt:lpstr>
      <vt:lpstr>Research Questions</vt:lpstr>
      <vt:lpstr>Experimenting with TLS Vulnerabilities </vt:lpstr>
      <vt:lpstr>Attack Scenarios</vt:lpstr>
      <vt:lpstr>Results2</vt:lpstr>
      <vt:lpstr>Interesting Findings…</vt:lpstr>
      <vt:lpstr>Experimental Analysis of Secure/Privacy-Enhancing Apps </vt:lpstr>
      <vt:lpstr>App Analysis Methods</vt:lpstr>
      <vt:lpstr>Results4</vt:lpstr>
      <vt:lpstr>PowerPoint Presentation</vt:lpstr>
      <vt:lpstr>Research Problem</vt:lpstr>
      <vt:lpstr>Research Problem</vt:lpstr>
      <vt:lpstr>Research Questions</vt:lpstr>
      <vt:lpstr>Behavioral Modeling of Abstracted API Calls </vt:lpstr>
      <vt:lpstr>MaMaDroid</vt:lpstr>
      <vt:lpstr>MaMaDroid</vt:lpstr>
      <vt:lpstr>MaMaDroid</vt:lpstr>
      <vt:lpstr>MaMaDroid</vt:lpstr>
      <vt:lpstr>MaMaDroid</vt:lpstr>
      <vt:lpstr>Results9, 10</vt:lpstr>
      <vt:lpstr>Detection over time</vt:lpstr>
      <vt:lpstr>Comparative Analysis of Program Analysis Approach for Malware Detection </vt:lpstr>
      <vt:lpstr>AuntieDroid</vt:lpstr>
      <vt:lpstr>AuntieDroid</vt:lpstr>
      <vt:lpstr>AuntieDroid</vt:lpstr>
      <vt:lpstr>AuntieDroid</vt:lpstr>
      <vt:lpstr>Hybrid System</vt:lpstr>
      <vt:lpstr>Results12</vt:lpstr>
      <vt:lpstr>PowerPoint Presentation</vt:lpstr>
      <vt:lpstr>Summary of Contributions</vt:lpstr>
      <vt:lpstr>Summary of Contributions</vt:lpstr>
      <vt:lpstr>PowerPoint Presentation</vt:lpstr>
      <vt:lpstr>Limitations</vt:lpstr>
      <vt:lpstr>Acknowledgements </vt:lpstr>
    </vt:vector>
  </TitlesOfParts>
  <Company>UCL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Onwuzurike, Lucky</cp:lastModifiedBy>
  <cp:revision>166</cp:revision>
  <cp:lastPrinted>2018-11-12T16:15:20Z</cp:lastPrinted>
  <dcterms:created xsi:type="dcterms:W3CDTF">2005-07-13T12:26:50Z</dcterms:created>
  <dcterms:modified xsi:type="dcterms:W3CDTF">2019-02-19T14:11:22Z</dcterms:modified>
</cp:coreProperties>
</file>