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1" r:id="rId5"/>
    <p:sldId id="260" r:id="rId6"/>
    <p:sldId id="267" r:id="rId7"/>
    <p:sldId id="268" r:id="rId8"/>
    <p:sldId id="272" r:id="rId9"/>
    <p:sldId id="269" r:id="rId10"/>
    <p:sldId id="270" r:id="rId11"/>
    <p:sldId id="262" r:id="rId12"/>
    <p:sldId id="263" r:id="rId13"/>
    <p:sldId id="265" r:id="rId14"/>
    <p:sldId id="264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7" y="11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702B4-BD91-4E91-A32B-A6E427C04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124593-C131-4F8E-B695-B13DCBC2B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49387-AAED-4D34-9769-BC59A666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C0F0-A6B9-4C4C-A0EE-B1CDCD639331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24280-EB6A-41EF-B947-87FD1EA8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6C9C7-0A44-46E1-8097-C582AFBB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C6E4-2E63-4C1C-9BB3-EE772AAA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9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22A81-7551-4FA7-B80E-B3AC1094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FCE978-74B5-4EF9-A5E8-69BA66C95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D107E-347D-4201-A2DB-C9C4837C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C0F0-A6B9-4C4C-A0EE-B1CDCD639331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83555-534E-4066-9A36-F8E0D74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9F5A9-E17D-4F55-BC31-CBB21F78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C6E4-2E63-4C1C-9BB3-EE772AAA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43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B51D50-73A5-458C-AEE0-A22B69FB4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643D61-A328-4ED3-85EA-9DDEFEA29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FEACE-3605-4C26-8962-770E4B73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C0F0-A6B9-4C4C-A0EE-B1CDCD639331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BDF19-6D06-44EC-B75E-6EBB7395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05AAF-2CCC-4D65-B840-B8691D66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C6E4-2E63-4C1C-9BB3-EE772AAA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23E28-E905-4092-9C62-0BEB5956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2F238-BAB1-4E46-800C-8F7680C6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D7472-2D94-4796-A735-8637282A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C0F0-A6B9-4C4C-A0EE-B1CDCD639331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9413F-550C-4AB2-A745-76A339EA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DA095-BA55-457B-A29F-12CDFC11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C6E4-2E63-4C1C-9BB3-EE772AAA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8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46955-7210-4D17-862B-FEE9563BB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8F648A-B1C7-4C2E-B856-18F8C73DA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F9F4F-6836-4EC8-8B5F-74876F04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C0F0-A6B9-4C4C-A0EE-B1CDCD639331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5C2BB-6D46-4351-A9C8-CA6A115F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B03A2-987D-4BFA-9B91-22A9D7A7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C6E4-2E63-4C1C-9BB3-EE772AAA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26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A7C97-941B-452D-BFAD-550320C1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E1219-569B-4C1C-A90E-544623256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E34B37-34D2-4BBE-B2F6-943C3BB9A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CAB3F-6F96-484C-9AAC-764CC7A7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C0F0-A6B9-4C4C-A0EE-B1CDCD639331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981D38-553F-43B9-93AB-46144ABC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AA188-6C6C-441D-9F35-61BAA109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C6E4-2E63-4C1C-9BB3-EE772AAA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4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22C9E-384B-4F1E-ABE3-0F8D7F7A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6D854-C653-479D-945E-B94B621E9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A4EB87-497E-4DA1-A68C-AA8ECA00E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461530-9D79-4CD3-965F-F85696AF0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70E25A-43F4-49C8-A370-3F3C0F17C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03EDAF-0791-4D72-873F-E550BAB6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C0F0-A6B9-4C4C-A0EE-B1CDCD639331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A45B3A-1AF1-4ADD-818B-2678BD87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11DCEC-5B7A-459C-8E0A-38252B97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C6E4-2E63-4C1C-9BB3-EE772AAA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2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D38AA-3BCA-4C48-B35F-A78D2E69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8342C2-E7ED-4D63-A128-3A98AD75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C0F0-A6B9-4C4C-A0EE-B1CDCD639331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BACE06-07C3-4D06-8A14-800AE078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22C4C1-B44E-42AD-A84A-2DF423CE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C6E4-2E63-4C1C-9BB3-EE772AAA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1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D50928-DD4D-4370-9AD4-1B1EAA37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C0F0-A6B9-4C4C-A0EE-B1CDCD639331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E8EBBC-1D2C-47DA-85C4-66929363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7CFD0F-D761-4A70-A470-C5667BCA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C6E4-2E63-4C1C-9BB3-EE772AAA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75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FECBB-EBBA-4B80-B99F-23214704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9DC51-B5A4-4152-922C-7A919CDEE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FD8B9D-98C2-4852-B71E-EC42AA30A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0EF04D-061B-42AE-AF96-9CA47640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C0F0-A6B9-4C4C-A0EE-B1CDCD639331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C98A6-C976-43E1-A757-3ED732F1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CA850-7E81-4A5A-B4D2-9F5C40AA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C6E4-2E63-4C1C-9BB3-EE772AAA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79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15167-B0BC-421C-B2D9-39B3B26D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83BC8B-A6CB-4917-B087-96C33CABE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D8C34A-398C-4028-8452-46937D651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033E76-2DCB-4EF6-9836-506A7100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C0F0-A6B9-4C4C-A0EE-B1CDCD639331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C2A31-8653-481D-9B08-803B6CCA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4F8B2-7727-46A8-94E6-5AE4E376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C6E4-2E63-4C1C-9BB3-EE772AAA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91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E8C744-9A55-4E86-A66A-AA2BB531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4819FE-03BC-49CE-B951-6CDC6B9CB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A6FFA-7557-40CC-95A4-828D045BF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2C0F0-A6B9-4C4C-A0EE-B1CDCD639331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09565-19EE-4467-ADE4-28F9DAE0C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86ED1-00AC-4B38-91A9-F5E817E8B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C6E4-2E63-4C1C-9BB3-EE772AAAA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8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24257-97E6-4D88-B5E0-CFEB50F2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2FDA0-BD77-4305-B210-BBF48A355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一种高效的、求解多串最长公共子序列的算法</a:t>
            </a:r>
            <a:endParaRPr lang="en-US" altLang="zh-CN" sz="2400" dirty="0"/>
          </a:p>
          <a:p>
            <a:r>
              <a:rPr lang="zh-CN" altLang="en-US" sz="2400" dirty="0"/>
              <a:t>复现</a:t>
            </a:r>
            <a:r>
              <a:rPr lang="en-US" altLang="zh-CN" sz="2400" dirty="0"/>
              <a:t>ICDE 2016</a:t>
            </a:r>
            <a:r>
              <a:rPr lang="zh-CN" altLang="en-US" sz="2400" dirty="0"/>
              <a:t>数据挖掘会议论文</a:t>
            </a:r>
            <a:r>
              <a:rPr lang="en-US" altLang="zh-CN" sz="2400" dirty="0"/>
              <a:t>《A Novel Fast and Memory Efficient Parallel MLCS Algorithm for Long and Large-Scale Sequences Alignments》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BA97BE-7893-4B94-BDD4-0C0280AF2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0" y="3490806"/>
            <a:ext cx="6191280" cy="28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731F3-669E-4D62-B402-8B93D6A0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后向拓扑排序删除非最长的子序列分支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C0B4B-B9BB-41C0-AEAF-F2370A059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反向拓扑仅保留最长的序列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A31130-9E1A-4016-84BE-838F930CF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152" y="2509696"/>
            <a:ext cx="5024580" cy="249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7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2B261-20A4-4221-82DA-A3F91530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8CA75-4AF3-44EB-AA39-853D82926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复现了</a:t>
            </a:r>
            <a:r>
              <a:rPr lang="en-US" altLang="zh-CN" dirty="0"/>
              <a:t>2010</a:t>
            </a:r>
            <a:r>
              <a:rPr lang="zh-CN" altLang="en-US" dirty="0"/>
              <a:t>年论文</a:t>
            </a:r>
            <a:r>
              <a:rPr lang="en-US" altLang="zh-CN" dirty="0"/>
              <a:t>《A Fast Multiple Longest Common Subsequence (MLCS) Algorithm》</a:t>
            </a:r>
            <a:r>
              <a:rPr lang="zh-CN" altLang="en-US" dirty="0"/>
              <a:t>中的基于主导点的多串</a:t>
            </a:r>
            <a:r>
              <a:rPr lang="en-US" altLang="zh-CN" dirty="0"/>
              <a:t>LCS</a:t>
            </a:r>
            <a:r>
              <a:rPr lang="zh-CN" altLang="en-US" dirty="0"/>
              <a:t>算法，作为比较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使用生物信息学业界常用的</a:t>
            </a:r>
            <a:r>
              <a:rPr lang="en-US" altLang="zh-CN" dirty="0" err="1"/>
              <a:t>Clustal</a:t>
            </a:r>
            <a:r>
              <a:rPr lang="en-US" altLang="zh-CN" dirty="0"/>
              <a:t>-W</a:t>
            </a:r>
            <a:r>
              <a:rPr lang="zh-CN" altLang="en-US" dirty="0"/>
              <a:t>作为比较</a:t>
            </a:r>
          </a:p>
        </p:txBody>
      </p:sp>
    </p:spTree>
    <p:extLst>
      <p:ext uri="{BB962C8B-B14F-4D97-AF65-F5344CB8AC3E}">
        <p14:creationId xmlns:p14="http://schemas.microsoft.com/office/powerpoint/2010/main" val="334709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1AB2A-9431-4EA5-B3BB-B1B58C03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BE7C8-BA3F-472F-868F-DD21540F7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在阿里云</a:t>
            </a:r>
            <a:r>
              <a:rPr lang="en-US" altLang="zh-CN" dirty="0"/>
              <a:t>8</a:t>
            </a:r>
            <a:r>
              <a:rPr lang="zh-CN" altLang="en-US" dirty="0"/>
              <a:t>核心</a:t>
            </a:r>
            <a:r>
              <a:rPr lang="en-US" altLang="zh-CN" dirty="0"/>
              <a:t>2.5Ghz 64GB</a:t>
            </a:r>
            <a:r>
              <a:rPr lang="zh-CN" altLang="en-US" dirty="0"/>
              <a:t>内存服务器上测试</a:t>
            </a:r>
            <a:endParaRPr lang="en-US" altLang="zh-CN" dirty="0"/>
          </a:p>
          <a:p>
            <a:r>
              <a:rPr lang="zh-CN" altLang="en-US" dirty="0"/>
              <a:t>数据取自</a:t>
            </a:r>
            <a:r>
              <a:rPr lang="en-US" altLang="zh-CN" dirty="0"/>
              <a:t>NCBI</a:t>
            </a:r>
            <a:r>
              <a:rPr lang="zh-CN" altLang="en-US" dirty="0"/>
              <a:t>网站，真实</a:t>
            </a:r>
            <a:r>
              <a:rPr lang="en-US" altLang="zh-CN" dirty="0"/>
              <a:t>DNA</a:t>
            </a:r>
            <a:r>
              <a:rPr lang="zh-CN" altLang="en-US" dirty="0"/>
              <a:t>与氨基酸序列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6B7D415-2B11-4FD3-8AEE-2B5F2696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41044"/>
              </p:ext>
            </p:extLst>
          </p:nvPr>
        </p:nvGraphicFramePr>
        <p:xfrm>
          <a:off x="1751012" y="306281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707804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95683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3977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2012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算法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数据量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PTopMLCS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Quick-DPPAR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Clustal</a:t>
                      </a:r>
                      <a:r>
                        <a:rPr lang="en-US" altLang="zh-CN" dirty="0"/>
                        <a:t>-W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14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 DNA</a:t>
                      </a:r>
                      <a:r>
                        <a:rPr lang="zh-CN" altLang="en-US" dirty="0"/>
                        <a:t>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7.4s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9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 DNA</a:t>
                      </a:r>
                      <a:r>
                        <a:rPr lang="zh-CN" altLang="en-US" dirty="0"/>
                        <a:t>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783s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1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 DNA</a:t>
                      </a:r>
                      <a:r>
                        <a:rPr lang="zh-CN" altLang="en-US" dirty="0"/>
                        <a:t>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103s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214s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1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250 </a:t>
                      </a:r>
                      <a:r>
                        <a:rPr lang="zh-CN" altLang="en-US" dirty="0"/>
                        <a:t>氨基酸序列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91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250 </a:t>
                      </a:r>
                      <a:r>
                        <a:rPr lang="zh-CN" altLang="en-US" dirty="0"/>
                        <a:t>氨基酸序列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79s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4378s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226s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95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250 </a:t>
                      </a:r>
                      <a:r>
                        <a:rPr lang="zh-CN" altLang="en-US" dirty="0"/>
                        <a:t>氨基酸序列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319s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1517s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6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99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DCCAA-94CB-4DEE-872D-34BBE7BE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FC176-95A4-4A57-97B2-5CB651D7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VS2017</a:t>
            </a:r>
            <a:r>
              <a:rPr lang="zh-CN" altLang="en-US" dirty="0"/>
              <a:t>性能分析器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35A0E9-F6CB-4826-AF39-C5F3F75A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19" y="2355666"/>
            <a:ext cx="8996362" cy="420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3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1682B-8C21-4D40-9234-31AE35CF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F4B5A-5636-4EFB-A96B-D3C846958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使用</a:t>
            </a:r>
            <a:r>
              <a:rPr lang="en-US" altLang="zh-CN" dirty="0"/>
              <a:t>Google</a:t>
            </a:r>
            <a:r>
              <a:rPr lang="zh-CN" altLang="en-US" dirty="0"/>
              <a:t>开发的</a:t>
            </a:r>
            <a:r>
              <a:rPr lang="en-US" altLang="zh-CN" dirty="0" err="1"/>
              <a:t>Tcmalloc</a:t>
            </a:r>
            <a:r>
              <a:rPr lang="zh-CN" altLang="en-US" dirty="0"/>
              <a:t>高性能内存分配器替换</a:t>
            </a:r>
            <a:r>
              <a:rPr lang="en-US" altLang="zh-CN" dirty="0"/>
              <a:t>C++</a:t>
            </a:r>
            <a:r>
              <a:rPr lang="zh-CN" altLang="en-US" dirty="0"/>
              <a:t>内置的</a:t>
            </a:r>
            <a:r>
              <a:rPr lang="en-US" altLang="zh-CN" dirty="0"/>
              <a:t>malloc</a:t>
            </a:r>
            <a:r>
              <a:rPr lang="zh-CN" altLang="en-US" dirty="0"/>
              <a:t>和</a:t>
            </a:r>
            <a:r>
              <a:rPr lang="en-US" altLang="zh-CN" dirty="0"/>
              <a:t>new</a:t>
            </a:r>
            <a:r>
              <a:rPr lang="zh-CN" altLang="en-US" dirty="0"/>
              <a:t>，性能提升</a:t>
            </a:r>
            <a:r>
              <a:rPr lang="en-US" altLang="zh-CN" dirty="0"/>
              <a:t>40%</a:t>
            </a:r>
            <a:r>
              <a:rPr lang="zh-CN" altLang="en-US" dirty="0"/>
              <a:t>左右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75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C52EC-7C75-41E3-9C00-951F4777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610C7-E419-4EDF-BFCF-37A20D317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Qt</a:t>
            </a:r>
            <a:r>
              <a:rPr lang="zh-CN" altLang="en-US" dirty="0"/>
              <a:t>等图形框架将程序包装为实用工具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进一步优化并行效率</a:t>
            </a:r>
          </a:p>
        </p:txBody>
      </p:sp>
    </p:spTree>
    <p:extLst>
      <p:ext uri="{BB962C8B-B14F-4D97-AF65-F5344CB8AC3E}">
        <p14:creationId xmlns:p14="http://schemas.microsoft.com/office/powerpoint/2010/main" val="229045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6989E-2B4A-4446-910B-4A36AAC9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EEF7D-E7D4-4BF5-9CEA-9DB75A353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  <a:r>
              <a:rPr lang="pl-PL" altLang="zh-CN" dirty="0"/>
              <a:t>O(</a:t>
            </a:r>
            <a:r>
              <a:rPr lang="en-US" altLang="zh-CN" dirty="0"/>
              <a:t>|</a:t>
            </a:r>
            <a:r>
              <a:rPr lang="pl-PL" altLang="zh-CN" dirty="0"/>
              <a:t>E</a:t>
            </a:r>
            <a:r>
              <a:rPr lang="en-US" altLang="zh-CN" dirty="0"/>
              <a:t>|</a:t>
            </a:r>
            <a:r>
              <a:rPr lang="pl-PL" altLang="zh-CN" dirty="0"/>
              <a:t>) + 2O(</a:t>
            </a:r>
            <a:r>
              <a:rPr lang="en-US" altLang="zh-CN" dirty="0"/>
              <a:t>|</a:t>
            </a:r>
            <a:r>
              <a:rPr lang="pl-PL" altLang="zh-CN" dirty="0"/>
              <a:t>V</a:t>
            </a:r>
            <a:r>
              <a:rPr lang="en-US" altLang="zh-CN" dirty="0"/>
              <a:t>|</a:t>
            </a:r>
            <a:r>
              <a:rPr lang="pl-PL" altLang="zh-CN" dirty="0"/>
              <a:t>)</a:t>
            </a:r>
            <a:r>
              <a:rPr lang="zh-CN" altLang="en-US" dirty="0"/>
              <a:t>，近似线性时间复杂度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远优于传统的动态规划算法和基于主导点的算法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空间复杂度</a:t>
            </a:r>
            <a:r>
              <a:rPr lang="en-US" altLang="zh-CN" dirty="0"/>
              <a:t>O(</a:t>
            </a:r>
            <a:r>
              <a:rPr lang="en-US" altLang="zh-CN" dirty="0" err="1"/>
              <a:t>d|V</a:t>
            </a:r>
            <a:r>
              <a:rPr lang="en-US" altLang="zh-CN" dirty="0"/>
              <a:t>| + |E|)</a:t>
            </a:r>
            <a:r>
              <a:rPr lang="zh-CN" altLang="en-US" dirty="0"/>
              <a:t>，同样近似线性，优于传统算法</a:t>
            </a:r>
          </a:p>
        </p:txBody>
      </p:sp>
    </p:spTree>
    <p:extLst>
      <p:ext uri="{BB962C8B-B14F-4D97-AF65-F5344CB8AC3E}">
        <p14:creationId xmlns:p14="http://schemas.microsoft.com/office/powerpoint/2010/main" val="233075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61C64-CA42-4F8F-A398-75186F5F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7F339-25CC-4BB3-A010-00EFB57C0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C++ 11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zh-CN" altLang="en-US" dirty="0"/>
              <a:t>用到的数据结构：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双向哈希表，从</a:t>
            </a:r>
            <a:r>
              <a:rPr lang="en-US" altLang="zh-CN" dirty="0"/>
              <a:t>vector&lt;int&gt;</a:t>
            </a:r>
            <a:r>
              <a:rPr lang="zh-CN" altLang="en-US" dirty="0"/>
              <a:t>到</a:t>
            </a:r>
            <a:r>
              <a:rPr lang="en-US" altLang="zh-CN" dirty="0"/>
              <a:t>int</a:t>
            </a:r>
            <a:r>
              <a:rPr lang="zh-CN" altLang="en-US" dirty="0"/>
              <a:t>的双向映射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有向无环图，邻接表存储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队列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链表</a:t>
            </a:r>
          </a:p>
        </p:txBody>
      </p:sp>
    </p:spTree>
    <p:extLst>
      <p:ext uri="{BB962C8B-B14F-4D97-AF65-F5344CB8AC3E}">
        <p14:creationId xmlns:p14="http://schemas.microsoft.com/office/powerpoint/2010/main" val="202397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80D63-6581-409F-A3D6-F0A9B52A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3056B-366C-4ED8-BD6A-9AFA6EE75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DM</a:t>
            </a:r>
            <a:r>
              <a:rPr lang="zh-CN" altLang="en-US" dirty="0"/>
              <a:t>：双向哈希表，</a:t>
            </a:r>
            <a:r>
              <a:rPr lang="en-US" altLang="zh-CN" dirty="0"/>
              <a:t>{</a:t>
            </a:r>
            <a:r>
              <a:rPr lang="zh-CN" altLang="en-US" dirty="0"/>
              <a:t>点的序号，点对应的</a:t>
            </a:r>
            <a:r>
              <a:rPr lang="en-US" altLang="zh-CN" dirty="0"/>
              <a:t>D</a:t>
            </a:r>
            <a:r>
              <a:rPr lang="zh-CN" altLang="en-US" dirty="0"/>
              <a:t>维点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Queue: </a:t>
            </a:r>
            <a:r>
              <a:rPr lang="zh-CN" altLang="en-US" dirty="0"/>
              <a:t>存储</a:t>
            </a:r>
            <a:r>
              <a:rPr lang="en-US" altLang="zh-CN" dirty="0"/>
              <a:t>ICSG</a:t>
            </a:r>
            <a:r>
              <a:rPr lang="zh-CN" altLang="en-US" dirty="0"/>
              <a:t>中存在的点的直接后继</a:t>
            </a:r>
            <a:endParaRPr lang="en-US" altLang="zh-CN" dirty="0"/>
          </a:p>
          <a:p>
            <a:r>
              <a:rPr lang="en-US" altLang="zh-CN" dirty="0"/>
              <a:t>ID</a:t>
            </a:r>
            <a:r>
              <a:rPr lang="zh-CN" altLang="en-US" dirty="0"/>
              <a:t>：记录</a:t>
            </a:r>
            <a:r>
              <a:rPr lang="en-US" altLang="zh-CN" dirty="0"/>
              <a:t>ICSG</a:t>
            </a:r>
            <a:r>
              <a:rPr lang="zh-CN" altLang="en-US" dirty="0"/>
              <a:t>中每个点的入度</a:t>
            </a:r>
            <a:endParaRPr lang="en-US" altLang="zh-CN" dirty="0"/>
          </a:p>
          <a:p>
            <a:r>
              <a:rPr lang="en-US" altLang="zh-CN" dirty="0" err="1"/>
              <a:t>Tlevel</a:t>
            </a:r>
            <a:r>
              <a:rPr lang="zh-CN" altLang="en-US" dirty="0"/>
              <a:t>：记录</a:t>
            </a:r>
            <a:r>
              <a:rPr lang="en-US" altLang="zh-CN" dirty="0"/>
              <a:t>ICSG</a:t>
            </a:r>
            <a:r>
              <a:rPr lang="zh-CN" altLang="en-US" dirty="0"/>
              <a:t>中每一层的点处在的层级</a:t>
            </a:r>
            <a:endParaRPr lang="en-US" altLang="zh-CN" dirty="0"/>
          </a:p>
          <a:p>
            <a:r>
              <a:rPr lang="en-US" altLang="zh-CN" dirty="0"/>
              <a:t>precursor</a:t>
            </a:r>
            <a:r>
              <a:rPr lang="zh-CN" altLang="en-US" dirty="0"/>
              <a:t>：记录</a:t>
            </a:r>
            <a:r>
              <a:rPr lang="en-US" altLang="zh-CN" dirty="0"/>
              <a:t>ICSG</a:t>
            </a:r>
            <a:r>
              <a:rPr lang="zh-CN" altLang="en-US" dirty="0"/>
              <a:t>中点的直接前驱</a:t>
            </a:r>
          </a:p>
        </p:txBody>
      </p:sp>
    </p:spTree>
    <p:extLst>
      <p:ext uri="{BB962C8B-B14F-4D97-AF65-F5344CB8AC3E}">
        <p14:creationId xmlns:p14="http://schemas.microsoft.com/office/powerpoint/2010/main" val="390346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130FE-EAC7-4F24-9101-7764A782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1034D-4DDB-4B9A-8701-405942FF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算法简要步骤：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根据输入字符串生成后继表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根据后继表和论文中所述算法构造</a:t>
            </a:r>
            <a:r>
              <a:rPr lang="en-US" altLang="zh-CN" dirty="0" err="1"/>
              <a:t>非冗余公共子序列图</a:t>
            </a:r>
            <a:r>
              <a:rPr lang="zh-CN" altLang="en-US" dirty="0"/>
              <a:t>（</a:t>
            </a:r>
            <a:r>
              <a:rPr lang="en-US" altLang="zh-CN" dirty="0"/>
              <a:t>ICSG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前向拓扑排序构造并行收集链（</a:t>
            </a:r>
            <a:r>
              <a:rPr lang="en-US" altLang="zh-CN" dirty="0"/>
              <a:t>PCC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后向拓扑排序删除非最长的子序列分支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遍历图，得到结果</a:t>
            </a:r>
          </a:p>
        </p:txBody>
      </p:sp>
    </p:spTree>
    <p:extLst>
      <p:ext uri="{BB962C8B-B14F-4D97-AF65-F5344CB8AC3E}">
        <p14:creationId xmlns:p14="http://schemas.microsoft.com/office/powerpoint/2010/main" val="246404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F1F1F-761D-4B68-908E-38195677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根据输入字符串生成后继表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A2DCB-5685-43B9-A85C-BEF5A29F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S1</a:t>
            </a:r>
            <a:r>
              <a:rPr lang="zh-CN" altLang="en-US" dirty="0"/>
              <a:t>的第一行为例，填入当前列中离得最近的</a:t>
            </a:r>
            <a:r>
              <a:rPr lang="en-US" altLang="zh-CN" dirty="0"/>
              <a:t>A</a:t>
            </a:r>
            <a:r>
              <a:rPr lang="zh-CN" altLang="en-US" dirty="0"/>
              <a:t>字母的位置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7D7766-9844-4256-A910-4C9750CE8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117" y="2374005"/>
            <a:ext cx="3234848" cy="357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0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19E19-BE06-481E-ACC9-71DA5F1A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根据后继表构造</a:t>
            </a:r>
            <a:r>
              <a:rPr lang="en-US" altLang="zh-CN" dirty="0" err="1"/>
              <a:t>非冗余公共子序列图</a:t>
            </a:r>
            <a:r>
              <a:rPr lang="zh-CN" altLang="en-US" dirty="0"/>
              <a:t>（</a:t>
            </a:r>
            <a:r>
              <a:rPr lang="en-US" altLang="zh-CN" dirty="0"/>
              <a:t>ICSG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DF9EA5-B4D4-4ECB-BFEB-6C4E6049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826" y="1392072"/>
            <a:ext cx="2573835" cy="3334602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9BD7E50-8E47-4DD0-8CEB-066EF8823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7242" y="1392072"/>
            <a:ext cx="2945584" cy="32563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7ACBB47-E180-4748-B8EB-398C45E77A09}"/>
              </a:ext>
            </a:extLst>
          </p:cNvPr>
          <p:cNvSpPr txBox="1"/>
          <p:nvPr/>
        </p:nvSpPr>
        <p:spPr>
          <a:xfrm>
            <a:off x="794197" y="2515754"/>
            <a:ext cx="4224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类似于广度优先搜索的思想，以红框为例，三个</a:t>
            </a:r>
            <a:r>
              <a:rPr lang="en-US" altLang="zh-CN" dirty="0"/>
              <a:t>S</a:t>
            </a:r>
            <a:r>
              <a:rPr lang="zh-CN" altLang="en-US" dirty="0"/>
              <a:t>串，每个</a:t>
            </a:r>
            <a:r>
              <a:rPr lang="en-US" altLang="zh-CN" dirty="0"/>
              <a:t>S</a:t>
            </a:r>
            <a:r>
              <a:rPr lang="zh-CN" altLang="en-US" dirty="0"/>
              <a:t>串的</a:t>
            </a:r>
            <a:r>
              <a:rPr lang="en-US" altLang="zh-CN" dirty="0"/>
              <a:t>A</a:t>
            </a:r>
            <a:r>
              <a:rPr lang="zh-CN" altLang="en-US" dirty="0"/>
              <a:t>后面都继续含有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三种字母，又因为这里的</a:t>
            </a:r>
            <a:r>
              <a:rPr lang="en-US" altLang="zh-CN" dirty="0"/>
              <a:t>ACG</a:t>
            </a:r>
            <a:r>
              <a:rPr lang="zh-CN" altLang="en-US" dirty="0"/>
              <a:t>都是不包含在序列图中的，是新的主导点，因此加入序列图。此处使用双向散列表。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5BA353-19DE-4FDB-9FDE-489F55E111FB}"/>
              </a:ext>
            </a:extLst>
          </p:cNvPr>
          <p:cNvSpPr/>
          <p:nvPr/>
        </p:nvSpPr>
        <p:spPr>
          <a:xfrm>
            <a:off x="8864958" y="1463899"/>
            <a:ext cx="1502535" cy="10217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30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83E82-CA18-40B8-8D64-705C77C3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9C8CC-5A94-403B-91C4-72E4ABAFD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46" y="1538532"/>
            <a:ext cx="5085862" cy="443523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当判断新的点是否要加入序列图时，根据其后继点集合来查找是否在序列图中有，即使用到双向哈希表的反向查找。此处极其费时，做出以下改进。</a:t>
            </a:r>
            <a:endParaRPr lang="en-US" altLang="zh-CN" dirty="0"/>
          </a:p>
          <a:p>
            <a:r>
              <a:rPr lang="en-US" altLang="zh-CN" dirty="0"/>
              <a:t>tv</a:t>
            </a:r>
            <a:r>
              <a:rPr lang="zh-CN" altLang="en-US" dirty="0"/>
              <a:t>是构造</a:t>
            </a:r>
            <a:r>
              <a:rPr lang="en-US" altLang="zh-CN" dirty="0"/>
              <a:t>d</a:t>
            </a:r>
            <a:r>
              <a:rPr lang="zh-CN" altLang="en-US" dirty="0"/>
              <a:t>维点用的临时变量。</a:t>
            </a:r>
            <a:endParaRPr lang="en-US" altLang="zh-CN" dirty="0"/>
          </a:p>
          <a:p>
            <a:r>
              <a:rPr lang="zh-CN" altLang="en-US" dirty="0"/>
              <a:t>为每一个不同字母都设置一个出现位置的</a:t>
            </a:r>
            <a:r>
              <a:rPr lang="en-US" altLang="zh-CN" dirty="0" err="1"/>
              <a:t>maxn</a:t>
            </a:r>
            <a:r>
              <a:rPr lang="zh-CN" altLang="en-US" dirty="0"/>
              <a:t>（以第一个字串作为基准），对于新点，比较他的</a:t>
            </a:r>
            <a:r>
              <a:rPr lang="en-US" altLang="zh-CN" dirty="0"/>
              <a:t>tv[0]</a:t>
            </a:r>
            <a:r>
              <a:rPr lang="zh-CN" altLang="en-US" dirty="0"/>
              <a:t>是否比</a:t>
            </a:r>
            <a:r>
              <a:rPr lang="en-US" altLang="zh-CN" dirty="0" err="1"/>
              <a:t>maxn</a:t>
            </a:r>
            <a:r>
              <a:rPr lang="zh-CN" altLang="en-US" dirty="0"/>
              <a:t>大，若大的话，直接加入即可，无需反向哈希。否则需要哈希判断。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D28A2C-AF35-4074-8F1C-3E22D5DF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748" y="247721"/>
            <a:ext cx="4779529" cy="636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3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85662-3D19-4EF4-BBC6-C3BDB72A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前向拓扑排序构造并行收集链（</a:t>
            </a:r>
            <a:r>
              <a:rPr lang="en-US" altLang="zh-CN" dirty="0"/>
              <a:t>PCC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5E083-D667-43B8-8BCC-489450D8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前向拓扑，重新构造序列图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3AF5D4-5981-4ED4-BACB-7D5A878B9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700" y="1342954"/>
            <a:ext cx="4532005" cy="367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5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710</Words>
  <Application>Microsoft Office PowerPoint</Application>
  <PresentationFormat>宽屏</PresentationFormat>
  <Paragraphs>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1.简介</vt:lpstr>
      <vt:lpstr>1.简介</vt:lpstr>
      <vt:lpstr>2.细节</vt:lpstr>
      <vt:lpstr>数据结构</vt:lpstr>
      <vt:lpstr>2.细节</vt:lpstr>
      <vt:lpstr>1.根据输入字符串生成后继表 </vt:lpstr>
      <vt:lpstr>2.根据后继表构造非冗余公共子序列图（ICSG） </vt:lpstr>
      <vt:lpstr>改进</vt:lpstr>
      <vt:lpstr>3.前向拓扑排序构造并行收集链（PCC） </vt:lpstr>
      <vt:lpstr>4.后向拓扑排序删除非最长的子序列分支 </vt:lpstr>
      <vt:lpstr>3.对比</vt:lpstr>
      <vt:lpstr>3.对比</vt:lpstr>
      <vt:lpstr>4.优化</vt:lpstr>
      <vt:lpstr>4.优化</vt:lpstr>
      <vt:lpstr>5.改进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WangYuCong</cp:lastModifiedBy>
  <cp:revision>100</cp:revision>
  <dcterms:created xsi:type="dcterms:W3CDTF">2018-11-09T18:27:19Z</dcterms:created>
  <dcterms:modified xsi:type="dcterms:W3CDTF">2020-04-16T14:30:48Z</dcterms:modified>
</cp:coreProperties>
</file>