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917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79712" y="1340768"/>
            <a:ext cx="4572000" cy="2677656"/>
          </a:xfrm>
          <a:prstGeom prst="rect">
            <a:avLst/>
          </a:prstGeom>
          <a:solidFill>
            <a:schemeClr val="accent1">
              <a:alpha val="51000"/>
            </a:schemeClr>
          </a:solidFill>
          <a:effectLst>
            <a:softEdge rad="0"/>
          </a:effectLst>
        </p:spPr>
        <p:txBody>
          <a:bodyPr>
            <a:spAutoFit/>
          </a:bodyPr>
          <a:lstStyle/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    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本</a:t>
            </a:r>
            <a:r>
              <a:rPr lang="zh-CN" altLang="zh-CN" sz="2400" dirty="0">
                <a:latin typeface="黑体" pitchFamily="49" charset="-122"/>
                <a:ea typeface="黑体" pitchFamily="49" charset="-122"/>
              </a:rPr>
              <a:t>项目是一款名为“饭堂帮”的微信小程序，支持现场点餐和外卖配送功能，主要面向各大高校的食堂。其主要目的是解决高校食堂就餐排队时间长、效率低下和人多拥挤等问题，从而方便学生，便利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生活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！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58447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11491\Desktop\Screenshot_20180605-182213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80728"/>
            <a:ext cx="2880320" cy="482453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云形 3"/>
          <p:cNvSpPr/>
          <p:nvPr/>
        </p:nvSpPr>
        <p:spPr>
          <a:xfrm>
            <a:off x="3910337" y="764704"/>
            <a:ext cx="4334071" cy="3240360"/>
          </a:xfrm>
          <a:prstGeom prst="cloud">
            <a:avLst/>
          </a:prstGeom>
          <a:solidFill>
            <a:schemeClr val="accent1">
              <a:alpha val="7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zh-CN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lvl="0"/>
            <a:r>
              <a:rPr lang="zh-CN" altLang="zh-CN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填写</a:t>
            </a:r>
            <a:r>
              <a:rPr lang="zh-CN" altLang="zh-CN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相关信息即可上传新的菜谱，选择的菜的口味将是学生端中“猜你喜欢”模块功能实现的依据。另外，由于演示时菜品图片无法真实提供，所以后台会随机给菜品配图，图片选择和预览功能不受影响。</a:t>
            </a: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16350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11491\Desktop\Screenshot_20180607-18314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947" y="332656"/>
            <a:ext cx="3312368" cy="588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云形 4"/>
          <p:cNvSpPr/>
          <p:nvPr/>
        </p:nvSpPr>
        <p:spPr>
          <a:xfrm>
            <a:off x="4499992" y="692696"/>
            <a:ext cx="3312368" cy="2376264"/>
          </a:xfrm>
          <a:prstGeom prst="cloud">
            <a:avLst/>
          </a:prstGeom>
          <a:solidFill>
            <a:schemeClr val="accent1">
              <a:alpha val="7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作为</a:t>
            </a:r>
            <a:r>
              <a:rPr lang="zh-CN" altLang="en-US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演示，我填写好了相关信息，菜品图片是后台随机配的哦。信息填写完毕，点击提交。</a:t>
            </a:r>
          </a:p>
          <a:p>
            <a:pPr algn="ctr"/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16350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11491\Desktop\Screenshot_20180607-18322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48679"/>
            <a:ext cx="3168352" cy="563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箭头连接符 2"/>
          <p:cNvCxnSpPr/>
          <p:nvPr/>
        </p:nvCxnSpPr>
        <p:spPr>
          <a:xfrm>
            <a:off x="3635896" y="1916832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云形 4"/>
          <p:cNvSpPr/>
          <p:nvPr/>
        </p:nvSpPr>
        <p:spPr>
          <a:xfrm>
            <a:off x="5436096" y="1268760"/>
            <a:ext cx="1584176" cy="1224136"/>
          </a:xfrm>
          <a:prstGeom prst="cloud">
            <a:avLst/>
          </a:prstGeom>
          <a:solidFill>
            <a:schemeClr val="accent1">
              <a:alpha val="7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新</a:t>
            </a:r>
            <a:r>
              <a:rPr lang="zh-CN" altLang="en-US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增加的菜</a:t>
            </a:r>
            <a:r>
              <a:rPr lang="zh-CN" altLang="en-US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哦。</a:t>
            </a:r>
            <a:endParaRPr lang="zh-CN" altLang="en-US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algn="ctr"/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16350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11491\Desktop\Screenshot_20180605-183202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836712"/>
            <a:ext cx="2808312" cy="49685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直接箭头连接符 4"/>
          <p:cNvCxnSpPr/>
          <p:nvPr/>
        </p:nvCxnSpPr>
        <p:spPr>
          <a:xfrm flipH="1">
            <a:off x="971600" y="5229200"/>
            <a:ext cx="936104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3419872" y="5130530"/>
            <a:ext cx="1152128" cy="5307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179512" y="5877272"/>
            <a:ext cx="1656184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食堂就餐</a:t>
            </a:r>
            <a:endParaRPr lang="zh-CN" altLang="en-US" b="1" dirty="0"/>
          </a:p>
        </p:txBody>
      </p:sp>
      <p:sp>
        <p:nvSpPr>
          <p:cNvPr id="12" name="椭圆 11"/>
          <p:cNvSpPr/>
          <p:nvPr/>
        </p:nvSpPr>
        <p:spPr>
          <a:xfrm>
            <a:off x="3995936" y="5733256"/>
            <a:ext cx="2016224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送到寝室楼</a:t>
            </a:r>
            <a:endParaRPr lang="zh-CN" altLang="en-US" b="1" dirty="0"/>
          </a:p>
        </p:txBody>
      </p:sp>
      <p:sp>
        <p:nvSpPr>
          <p:cNvPr id="13" name="云形 12"/>
          <p:cNvSpPr/>
          <p:nvPr/>
        </p:nvSpPr>
        <p:spPr>
          <a:xfrm>
            <a:off x="4788024" y="620688"/>
            <a:ext cx="3528392" cy="3024336"/>
          </a:xfrm>
          <a:prstGeom prst="cloud">
            <a:avLst/>
          </a:prstGeom>
          <a:solidFill>
            <a:schemeClr val="accent1">
              <a:alpha val="7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下面进行学生端的演示，在身份选择页面</a:t>
            </a:r>
            <a:r>
              <a:rPr lang="zh-CN" altLang="zh-CN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选择 “学生”身份，则进入功能选择页面，提供“堂食”和“外卖”两者形式</a:t>
            </a:r>
            <a:r>
              <a:rPr lang="zh-CN" altLang="en-US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。</a:t>
            </a:r>
          </a:p>
          <a:p>
            <a:pPr algn="ctr"/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16350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11491\Desktop\Screenshot_20180605-183604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836712"/>
            <a:ext cx="2880320" cy="482453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直接箭头连接符 4"/>
          <p:cNvCxnSpPr/>
          <p:nvPr/>
        </p:nvCxnSpPr>
        <p:spPr>
          <a:xfrm>
            <a:off x="2699792" y="3645024"/>
            <a:ext cx="1224136" cy="93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云形 6"/>
          <p:cNvSpPr/>
          <p:nvPr/>
        </p:nvSpPr>
        <p:spPr>
          <a:xfrm>
            <a:off x="3779912" y="1484784"/>
            <a:ext cx="4320480" cy="3096344"/>
          </a:xfrm>
          <a:prstGeom prst="cloud">
            <a:avLst/>
          </a:prstGeom>
          <a:solidFill>
            <a:schemeClr val="accent1">
              <a:alpha val="7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“猜你喜欢”功能因没有大量数据支持，演示过程中暂时采用随机推荐，若投入运营，数据库存储了学生的部分订单信息后，将根据菜品的风格标签进行个性化推荐。</a:t>
            </a:r>
            <a:endParaRPr lang="zh-CN" altLang="en-US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algn="ctr"/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云形 7"/>
          <p:cNvSpPr/>
          <p:nvPr/>
        </p:nvSpPr>
        <p:spPr>
          <a:xfrm>
            <a:off x="3707904" y="116632"/>
            <a:ext cx="3960440" cy="2808312"/>
          </a:xfrm>
          <a:prstGeom prst="cloud">
            <a:avLst/>
          </a:prstGeom>
          <a:solidFill>
            <a:schemeClr val="accent1">
              <a:alpha val="7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选择</a:t>
            </a:r>
            <a:r>
              <a:rPr lang="zh-CN" altLang="zh-CN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“堂食”，进入美食页面。本校有“海棠”、“竹园”和“丁香”三个食堂，可进行选择，默认是海棠。下方是各个店铺</a:t>
            </a:r>
            <a:r>
              <a:rPr lang="zh-CN" altLang="zh-CN" dirty="0"/>
              <a:t>。</a:t>
            </a:r>
            <a:endParaRPr lang="en-US" altLang="zh-CN" dirty="0"/>
          </a:p>
          <a:p>
            <a:pPr algn="ctr"/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2555776" y="2564904"/>
            <a:ext cx="1152128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3923928" y="4509120"/>
            <a:ext cx="144016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在这选择食堂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816350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8" grpId="1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11491\Desktop\Screenshot_20180605-184443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620688"/>
            <a:ext cx="2736304" cy="496855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云形 3"/>
          <p:cNvSpPr/>
          <p:nvPr/>
        </p:nvSpPr>
        <p:spPr>
          <a:xfrm>
            <a:off x="4716016" y="980728"/>
            <a:ext cx="2160240" cy="2160240"/>
          </a:xfrm>
          <a:prstGeom prst="cloud">
            <a:avLst/>
          </a:prstGeom>
          <a:solidFill>
            <a:schemeClr val="accent1">
              <a:alpha val="7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选择</a:t>
            </a:r>
            <a:r>
              <a:rPr lang="zh-CN" altLang="en-US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“大碗饭”，进入店铺页面。</a:t>
            </a:r>
            <a:endParaRPr lang="en-US" altLang="zh-CN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algn="ctr"/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16350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11491\Desktop\Screenshot_20180605-184443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34217"/>
            <a:ext cx="2736304" cy="4968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406" y="646905"/>
            <a:ext cx="2659358" cy="4882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接箭头连接符 3"/>
          <p:cNvCxnSpPr/>
          <p:nvPr/>
        </p:nvCxnSpPr>
        <p:spPr>
          <a:xfrm flipV="1">
            <a:off x="2483768" y="1124744"/>
            <a:ext cx="1512168" cy="8528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云形 7"/>
          <p:cNvSpPr/>
          <p:nvPr/>
        </p:nvSpPr>
        <p:spPr>
          <a:xfrm>
            <a:off x="3995936" y="188640"/>
            <a:ext cx="1728192" cy="1440160"/>
          </a:xfrm>
          <a:prstGeom prst="cloud">
            <a:avLst/>
          </a:prstGeom>
          <a:solidFill>
            <a:schemeClr val="accent1">
              <a:alpha val="7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点击</a:t>
            </a:r>
            <a:r>
              <a:rPr lang="zh-CN" altLang="en-US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可查看店铺详情</a:t>
            </a:r>
          </a:p>
          <a:p>
            <a:pPr algn="ctr"/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云形 8"/>
          <p:cNvSpPr/>
          <p:nvPr/>
        </p:nvSpPr>
        <p:spPr>
          <a:xfrm>
            <a:off x="3491880" y="4365104"/>
            <a:ext cx="2592288" cy="2376264"/>
          </a:xfrm>
          <a:prstGeom prst="cloud">
            <a:avLst/>
          </a:prstGeom>
          <a:solidFill>
            <a:schemeClr val="accent1">
              <a:alpha val="7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我们选择一些菜品，我选择了香菇肥牛和意大利面</a:t>
            </a:r>
          </a:p>
          <a:p>
            <a:pPr algn="ctr"/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7231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764704"/>
            <a:ext cx="2819952" cy="501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云形 3"/>
          <p:cNvSpPr/>
          <p:nvPr/>
        </p:nvSpPr>
        <p:spPr>
          <a:xfrm>
            <a:off x="4499992" y="692696"/>
            <a:ext cx="2592288" cy="2376264"/>
          </a:xfrm>
          <a:prstGeom prst="cloud">
            <a:avLst/>
          </a:prstGeom>
          <a:solidFill>
            <a:schemeClr val="accent1">
              <a:alpha val="7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选择</a:t>
            </a:r>
            <a:r>
              <a:rPr lang="zh-CN" altLang="en-US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购物车，</a:t>
            </a:r>
            <a:r>
              <a:rPr lang="zh-CN" altLang="zh-CN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可</a:t>
            </a:r>
            <a:r>
              <a:rPr lang="zh-CN" altLang="en-US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对已点的菜品查看和修改，也可以直接选择去结算。</a:t>
            </a:r>
            <a:endParaRPr lang="en-US" altLang="zh-CN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algn="ctr"/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云形 4"/>
          <p:cNvSpPr/>
          <p:nvPr/>
        </p:nvSpPr>
        <p:spPr>
          <a:xfrm>
            <a:off x="2843808" y="3789040"/>
            <a:ext cx="2736304" cy="2232248"/>
          </a:xfrm>
          <a:prstGeom prst="cloud">
            <a:avLst/>
          </a:prstGeom>
          <a:solidFill>
            <a:schemeClr val="accent1">
              <a:alpha val="7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想吃的已经选好了，我们去结算把，点击去结算。</a:t>
            </a:r>
          </a:p>
          <a:p>
            <a:pPr algn="ctr"/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7231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32656"/>
            <a:ext cx="3199902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云形 3"/>
          <p:cNvSpPr/>
          <p:nvPr/>
        </p:nvSpPr>
        <p:spPr>
          <a:xfrm>
            <a:off x="4427984" y="692696"/>
            <a:ext cx="3528392" cy="3456384"/>
          </a:xfrm>
          <a:prstGeom prst="cloud">
            <a:avLst/>
          </a:prstGeom>
          <a:solidFill>
            <a:schemeClr val="accent1">
              <a:alpha val="7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出现</a:t>
            </a:r>
            <a:r>
              <a:rPr lang="zh-CN" altLang="en-US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了一个号码牌，没错这就是我们的订单序号了。</a:t>
            </a:r>
            <a:r>
              <a:rPr lang="zh-CN" altLang="zh-CN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到食堂后就不用排队等待了，刷完卡直接就坐，等待号码牌被叫到，即可</a:t>
            </a:r>
            <a:r>
              <a:rPr lang="zh-CN" altLang="en-US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享受美食了</a:t>
            </a:r>
            <a:r>
              <a:rPr lang="zh-CN" altLang="zh-CN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lang="zh-CN" altLang="en-US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algn="ctr"/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7231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11491\Desktop\Screenshot_20180605-184854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764704"/>
            <a:ext cx="2736304" cy="489654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云形 3"/>
          <p:cNvSpPr/>
          <p:nvPr/>
        </p:nvSpPr>
        <p:spPr>
          <a:xfrm>
            <a:off x="4355976" y="692696"/>
            <a:ext cx="3528392" cy="3456384"/>
          </a:xfrm>
          <a:prstGeom prst="cloud">
            <a:avLst/>
          </a:prstGeom>
          <a:solidFill>
            <a:schemeClr val="accent1">
              <a:alpha val="7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刚刚</a:t>
            </a:r>
            <a:r>
              <a:rPr lang="zh-CN" altLang="en-US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演示的是“堂食”场景下的情况，“</a:t>
            </a:r>
            <a:r>
              <a:rPr lang="zh-CN" altLang="zh-CN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外卖</a:t>
            </a:r>
            <a:r>
              <a:rPr lang="zh-CN" altLang="en-US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”</a:t>
            </a:r>
            <a:r>
              <a:rPr lang="zh-CN" altLang="zh-CN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场景情况和堂食类似，不同的是点击“去结算”后，会进入微信支付页面，因支付功能受限，这里采取模拟方式。</a:t>
            </a:r>
            <a:endParaRPr lang="zh-CN" altLang="en-US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algn="ctr"/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7231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11491\Desktop\Screenshot_20180605-175122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799543"/>
            <a:ext cx="2952328" cy="4861705"/>
          </a:xfrm>
          <a:prstGeom prst="rect">
            <a:avLst/>
          </a:prstGeom>
          <a:noFill/>
          <a:ln w="31750">
            <a:noFill/>
          </a:ln>
        </p:spPr>
      </p:pic>
      <p:cxnSp>
        <p:nvCxnSpPr>
          <p:cNvPr id="5" name="直接箭头连接符 4"/>
          <p:cNvCxnSpPr/>
          <p:nvPr/>
        </p:nvCxnSpPr>
        <p:spPr>
          <a:xfrm flipH="1">
            <a:off x="1151620" y="4257092"/>
            <a:ext cx="504056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3563888" y="4314369"/>
            <a:ext cx="720080" cy="6775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2915816" y="1268760"/>
            <a:ext cx="180020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云形 5"/>
          <p:cNvSpPr/>
          <p:nvPr/>
        </p:nvSpPr>
        <p:spPr>
          <a:xfrm>
            <a:off x="4788024" y="188640"/>
            <a:ext cx="3312368" cy="2448272"/>
          </a:xfrm>
          <a:prstGeom prst="cloud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r>
              <a:rPr lang="zh-CN" altLang="zh-CN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刚</a:t>
            </a:r>
            <a:r>
              <a:rPr lang="zh-CN" altLang="zh-CN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进入小程序时，请先点击“授权登录”按钮，同意本程序获取您的用户信息。</a:t>
            </a:r>
          </a:p>
          <a:p>
            <a:pPr algn="ctr"/>
            <a:endParaRPr lang="zh-CN" altLang="en-US" dirty="0"/>
          </a:p>
        </p:txBody>
      </p:sp>
      <p:sp>
        <p:nvSpPr>
          <p:cNvPr id="13" name="云形 12"/>
          <p:cNvSpPr/>
          <p:nvPr/>
        </p:nvSpPr>
        <p:spPr>
          <a:xfrm>
            <a:off x="4427984" y="2852936"/>
            <a:ext cx="2448272" cy="1800200"/>
          </a:xfrm>
          <a:prstGeom prst="clou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zh-CN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lvl="0"/>
            <a:r>
              <a:rPr lang="zh-CN" altLang="zh-CN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下方</a:t>
            </a:r>
            <a:r>
              <a:rPr lang="zh-CN" altLang="zh-CN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是身份选择，请选择合适的身份登录。</a:t>
            </a:r>
          </a:p>
          <a:p>
            <a:pPr algn="ctr"/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251520" y="5085184"/>
            <a:ext cx="1296144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itchFamily="49" charset="-122"/>
                <a:ea typeface="黑体" pitchFamily="49" charset="-122"/>
              </a:rPr>
              <a:t>厨师端</a:t>
            </a:r>
          </a:p>
        </p:txBody>
      </p:sp>
      <p:sp>
        <p:nvSpPr>
          <p:cNvPr id="14" name="椭圆 13"/>
          <p:cNvSpPr/>
          <p:nvPr/>
        </p:nvSpPr>
        <p:spPr>
          <a:xfrm>
            <a:off x="3707904" y="5085184"/>
            <a:ext cx="1296144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学生端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44494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9" grpId="0" animBg="1"/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93688"/>
            <a:ext cx="3240360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接箭头连接符 3"/>
          <p:cNvCxnSpPr/>
          <p:nvPr/>
        </p:nvCxnSpPr>
        <p:spPr>
          <a:xfrm flipV="1">
            <a:off x="3779912" y="4797152"/>
            <a:ext cx="1512168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云形 5"/>
          <p:cNvSpPr/>
          <p:nvPr/>
        </p:nvSpPr>
        <p:spPr>
          <a:xfrm>
            <a:off x="4644008" y="908720"/>
            <a:ext cx="3312368" cy="2376264"/>
          </a:xfrm>
          <a:prstGeom prst="cloud">
            <a:avLst/>
          </a:prstGeom>
          <a:solidFill>
            <a:schemeClr val="accent1">
              <a:alpha val="7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这时候</a:t>
            </a:r>
            <a:r>
              <a:rPr lang="zh-CN" altLang="en-US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，我们回到厨师端的订单页面，可以发现刚才的订单已经出现了</a:t>
            </a:r>
          </a:p>
          <a:p>
            <a:pPr algn="ctr"/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云形 6"/>
          <p:cNvSpPr/>
          <p:nvPr/>
        </p:nvSpPr>
        <p:spPr>
          <a:xfrm>
            <a:off x="5364088" y="4005064"/>
            <a:ext cx="1512168" cy="1440160"/>
          </a:xfrm>
          <a:prstGeom prst="cloud">
            <a:avLst/>
          </a:prstGeom>
          <a:solidFill>
            <a:schemeClr val="accent1">
              <a:alpha val="7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这</a:t>
            </a:r>
            <a:r>
              <a:rPr lang="zh-CN" altLang="en-US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是我们刚才点的哦</a:t>
            </a:r>
          </a:p>
          <a:p>
            <a:pPr algn="ctr"/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7231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69213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11491\Desktop\Screenshot_20180605-175356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20688"/>
            <a:ext cx="2885892" cy="511256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云形 3"/>
          <p:cNvSpPr/>
          <p:nvPr/>
        </p:nvSpPr>
        <p:spPr>
          <a:xfrm>
            <a:off x="4283968" y="836712"/>
            <a:ext cx="2736304" cy="2088232"/>
          </a:xfrm>
          <a:prstGeom prst="cloud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选择</a:t>
            </a:r>
            <a:r>
              <a:rPr lang="zh-CN" altLang="zh-CN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“厨师”身份，首先是欢迎页，接着</a:t>
            </a:r>
            <a:r>
              <a:rPr lang="zh-CN" altLang="zh-CN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进入主页面。</a:t>
            </a:r>
            <a:endParaRPr lang="zh-CN" altLang="zh-CN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16350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11491\Desktop\Screenshot_20180605-175402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620688"/>
            <a:ext cx="2858175" cy="50405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直接箭头连接符 4"/>
          <p:cNvCxnSpPr/>
          <p:nvPr/>
        </p:nvCxnSpPr>
        <p:spPr>
          <a:xfrm>
            <a:off x="3851920" y="3356992"/>
            <a:ext cx="1296144" cy="1080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云形 6"/>
          <p:cNvSpPr/>
          <p:nvPr/>
        </p:nvSpPr>
        <p:spPr>
          <a:xfrm>
            <a:off x="4283968" y="332656"/>
            <a:ext cx="3744416" cy="3384376"/>
          </a:xfrm>
          <a:prstGeom prst="cloud">
            <a:avLst/>
          </a:prstGeom>
          <a:solidFill>
            <a:schemeClr val="accent1">
              <a:alpha val="7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zh-CN" altLang="zh-CN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主页</a:t>
            </a:r>
            <a:r>
              <a:rPr lang="zh-CN" altLang="zh-CN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面是订单列表页面，搜索功能暂未开发，可根据序号查询订单，每个订单项显示了当前订单状态——未付款或已付款。点击其中一项，可</a:t>
            </a:r>
            <a:r>
              <a:rPr lang="zh-CN" altLang="zh-CN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查看详情</a:t>
            </a:r>
            <a:r>
              <a:rPr lang="zh-CN" altLang="zh-CN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。</a:t>
            </a:r>
          </a:p>
          <a:p>
            <a:pPr lvl="0" algn="ctr"/>
            <a:endParaRPr lang="zh-CN" altLang="zh-CN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algn="ctr"/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5004048" y="4365104"/>
            <a:ext cx="237626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点击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3 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号订单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16350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11491\Desktop\Screenshot_20180605-180224(1)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692696"/>
            <a:ext cx="2880320" cy="48965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直接箭头连接符 6"/>
          <p:cNvCxnSpPr/>
          <p:nvPr/>
        </p:nvCxnSpPr>
        <p:spPr>
          <a:xfrm>
            <a:off x="2699792" y="3356992"/>
            <a:ext cx="2448272" cy="93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云形 5"/>
          <p:cNvSpPr/>
          <p:nvPr/>
        </p:nvSpPr>
        <p:spPr>
          <a:xfrm>
            <a:off x="4283968" y="476672"/>
            <a:ext cx="3960440" cy="2808312"/>
          </a:xfrm>
          <a:prstGeom prst="cloud">
            <a:avLst/>
          </a:prstGeom>
          <a:solidFill>
            <a:schemeClr val="accent1">
              <a:alpha val="7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zh-CN" altLang="zh-CN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因</a:t>
            </a:r>
            <a:r>
              <a:rPr lang="zh-CN" altLang="zh-CN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食堂支付方式的限制，我们模拟收付款功能实现。店家确认学生在食堂刷过饭卡后，点击未付款按钮，则显示付款成功，状态改为已付款</a:t>
            </a:r>
          </a:p>
          <a:p>
            <a:pPr algn="ctr"/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5004048" y="4149080"/>
            <a:ext cx="216024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点击未付款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16350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11491\Desktop\Screenshot_20180605-180653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68760"/>
            <a:ext cx="2592288" cy="439248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云形 3"/>
          <p:cNvSpPr/>
          <p:nvPr/>
        </p:nvSpPr>
        <p:spPr>
          <a:xfrm>
            <a:off x="4283968" y="1412776"/>
            <a:ext cx="2448272" cy="1512168"/>
          </a:xfrm>
          <a:prstGeom prst="cloud">
            <a:avLst/>
          </a:prstGeom>
          <a:solidFill>
            <a:schemeClr val="accent1">
              <a:alpha val="7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返回</a:t>
            </a:r>
            <a:r>
              <a:rPr lang="zh-CN" altLang="en-US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订单页面即可发现状态已更新</a:t>
            </a: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16350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11491\Desktop\Screenshot_20180607-181801(1)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04664"/>
            <a:ext cx="3361874" cy="597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箭头连接符 2"/>
          <p:cNvCxnSpPr/>
          <p:nvPr/>
        </p:nvCxnSpPr>
        <p:spPr>
          <a:xfrm flipV="1">
            <a:off x="4427984" y="3244506"/>
            <a:ext cx="958606" cy="252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5436096" y="2852936"/>
            <a:ext cx="144016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已更新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16350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11491\Desktop\Screenshot_2018-06-05-18-15-18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764704"/>
            <a:ext cx="2952328" cy="518457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任意多边形 5"/>
          <p:cNvSpPr/>
          <p:nvPr/>
        </p:nvSpPr>
        <p:spPr>
          <a:xfrm>
            <a:off x="2771800" y="5445224"/>
            <a:ext cx="745863" cy="578994"/>
          </a:xfrm>
          <a:custGeom>
            <a:avLst/>
            <a:gdLst>
              <a:gd name="connsiteX0" fmla="*/ 0 w 973659"/>
              <a:gd name="connsiteY0" fmla="*/ 435428 h 827314"/>
              <a:gd name="connsiteX1" fmla="*/ 0 w 973659"/>
              <a:gd name="connsiteY1" fmla="*/ 435428 h 827314"/>
              <a:gd name="connsiteX2" fmla="*/ 29029 w 973659"/>
              <a:gd name="connsiteY2" fmla="*/ 304800 h 827314"/>
              <a:gd name="connsiteX3" fmla="*/ 72572 w 973659"/>
              <a:gd name="connsiteY3" fmla="*/ 261257 h 827314"/>
              <a:gd name="connsiteX4" fmla="*/ 101600 w 973659"/>
              <a:gd name="connsiteY4" fmla="*/ 217714 h 827314"/>
              <a:gd name="connsiteX5" fmla="*/ 188686 w 973659"/>
              <a:gd name="connsiteY5" fmla="*/ 145143 h 827314"/>
              <a:gd name="connsiteX6" fmla="*/ 232229 w 973659"/>
              <a:gd name="connsiteY6" fmla="*/ 87085 h 827314"/>
              <a:gd name="connsiteX7" fmla="*/ 290286 w 973659"/>
              <a:gd name="connsiteY7" fmla="*/ 58057 h 827314"/>
              <a:gd name="connsiteX8" fmla="*/ 377372 w 973659"/>
              <a:gd name="connsiteY8" fmla="*/ 29028 h 827314"/>
              <a:gd name="connsiteX9" fmla="*/ 609600 w 973659"/>
              <a:gd name="connsiteY9" fmla="*/ 0 h 827314"/>
              <a:gd name="connsiteX10" fmla="*/ 783772 w 973659"/>
              <a:gd name="connsiteY10" fmla="*/ 72571 h 827314"/>
              <a:gd name="connsiteX11" fmla="*/ 827314 w 973659"/>
              <a:gd name="connsiteY11" fmla="*/ 101600 h 827314"/>
              <a:gd name="connsiteX12" fmla="*/ 856343 w 973659"/>
              <a:gd name="connsiteY12" fmla="*/ 145143 h 827314"/>
              <a:gd name="connsiteX13" fmla="*/ 943429 w 973659"/>
              <a:gd name="connsiteY13" fmla="*/ 232228 h 827314"/>
              <a:gd name="connsiteX14" fmla="*/ 957943 w 973659"/>
              <a:gd name="connsiteY14" fmla="*/ 551543 h 827314"/>
              <a:gd name="connsiteX15" fmla="*/ 914400 w 973659"/>
              <a:gd name="connsiteY15" fmla="*/ 653143 h 827314"/>
              <a:gd name="connsiteX16" fmla="*/ 870857 w 973659"/>
              <a:gd name="connsiteY16" fmla="*/ 682171 h 827314"/>
              <a:gd name="connsiteX17" fmla="*/ 841829 w 973659"/>
              <a:gd name="connsiteY17" fmla="*/ 725714 h 827314"/>
              <a:gd name="connsiteX18" fmla="*/ 798286 w 973659"/>
              <a:gd name="connsiteY18" fmla="*/ 754743 h 827314"/>
              <a:gd name="connsiteX19" fmla="*/ 653143 w 973659"/>
              <a:gd name="connsiteY19" fmla="*/ 798285 h 827314"/>
              <a:gd name="connsiteX20" fmla="*/ 566057 w 973659"/>
              <a:gd name="connsiteY20" fmla="*/ 827314 h 827314"/>
              <a:gd name="connsiteX21" fmla="*/ 377372 w 973659"/>
              <a:gd name="connsiteY21" fmla="*/ 812800 h 827314"/>
              <a:gd name="connsiteX22" fmla="*/ 333829 w 973659"/>
              <a:gd name="connsiteY22" fmla="*/ 798285 h 827314"/>
              <a:gd name="connsiteX23" fmla="*/ 232229 w 973659"/>
              <a:gd name="connsiteY23" fmla="*/ 769257 h 827314"/>
              <a:gd name="connsiteX24" fmla="*/ 145143 w 973659"/>
              <a:gd name="connsiteY24" fmla="*/ 696685 h 827314"/>
              <a:gd name="connsiteX25" fmla="*/ 72572 w 973659"/>
              <a:gd name="connsiteY25" fmla="*/ 609600 h 827314"/>
              <a:gd name="connsiteX26" fmla="*/ 58057 w 973659"/>
              <a:gd name="connsiteY26" fmla="*/ 508000 h 827314"/>
              <a:gd name="connsiteX27" fmla="*/ 29029 w 973659"/>
              <a:gd name="connsiteY27" fmla="*/ 391885 h 827314"/>
              <a:gd name="connsiteX28" fmla="*/ 43543 w 973659"/>
              <a:gd name="connsiteY28" fmla="*/ 377371 h 827314"/>
              <a:gd name="connsiteX29" fmla="*/ 29029 w 973659"/>
              <a:gd name="connsiteY29" fmla="*/ 377371 h 827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73659" h="827314">
                <a:moveTo>
                  <a:pt x="0" y="435428"/>
                </a:moveTo>
                <a:lnTo>
                  <a:pt x="0" y="435428"/>
                </a:lnTo>
                <a:cubicBezTo>
                  <a:pt x="9676" y="391885"/>
                  <a:pt x="11873" y="345974"/>
                  <a:pt x="29029" y="304800"/>
                </a:cubicBezTo>
                <a:cubicBezTo>
                  <a:pt x="36924" y="285853"/>
                  <a:pt x="59431" y="277026"/>
                  <a:pt x="72572" y="261257"/>
                </a:cubicBezTo>
                <a:cubicBezTo>
                  <a:pt x="83739" y="247856"/>
                  <a:pt x="90433" y="231115"/>
                  <a:pt x="101600" y="217714"/>
                </a:cubicBezTo>
                <a:cubicBezTo>
                  <a:pt x="136523" y="175805"/>
                  <a:pt x="145871" y="173685"/>
                  <a:pt x="188686" y="145143"/>
                </a:cubicBezTo>
                <a:cubicBezTo>
                  <a:pt x="203200" y="125790"/>
                  <a:pt x="213862" y="102828"/>
                  <a:pt x="232229" y="87085"/>
                </a:cubicBezTo>
                <a:cubicBezTo>
                  <a:pt x="248657" y="73004"/>
                  <a:pt x="270197" y="66093"/>
                  <a:pt x="290286" y="58057"/>
                </a:cubicBezTo>
                <a:cubicBezTo>
                  <a:pt x="318696" y="46693"/>
                  <a:pt x="347189" y="34058"/>
                  <a:pt x="377372" y="29028"/>
                </a:cubicBezTo>
                <a:cubicBezTo>
                  <a:pt x="512418" y="6521"/>
                  <a:pt x="435174" y="17442"/>
                  <a:pt x="609600" y="0"/>
                </a:cubicBezTo>
                <a:cubicBezTo>
                  <a:pt x="731098" y="20249"/>
                  <a:pt x="672201" y="-1810"/>
                  <a:pt x="783772" y="72571"/>
                </a:cubicBezTo>
                <a:lnTo>
                  <a:pt x="827314" y="101600"/>
                </a:lnTo>
                <a:cubicBezTo>
                  <a:pt x="836990" y="116114"/>
                  <a:pt x="844754" y="132105"/>
                  <a:pt x="856343" y="145143"/>
                </a:cubicBezTo>
                <a:cubicBezTo>
                  <a:pt x="883617" y="175826"/>
                  <a:pt x="943429" y="232228"/>
                  <a:pt x="943429" y="232228"/>
                </a:cubicBezTo>
                <a:cubicBezTo>
                  <a:pt x="979032" y="410249"/>
                  <a:pt x="982281" y="356836"/>
                  <a:pt x="957943" y="551543"/>
                </a:cubicBezTo>
                <a:cubicBezTo>
                  <a:pt x="953184" y="589613"/>
                  <a:pt x="942264" y="625280"/>
                  <a:pt x="914400" y="653143"/>
                </a:cubicBezTo>
                <a:cubicBezTo>
                  <a:pt x="902065" y="665478"/>
                  <a:pt x="885371" y="672495"/>
                  <a:pt x="870857" y="682171"/>
                </a:cubicBezTo>
                <a:cubicBezTo>
                  <a:pt x="861181" y="696685"/>
                  <a:pt x="854164" y="713379"/>
                  <a:pt x="841829" y="725714"/>
                </a:cubicBezTo>
                <a:cubicBezTo>
                  <a:pt x="829494" y="738049"/>
                  <a:pt x="814227" y="747658"/>
                  <a:pt x="798286" y="754743"/>
                </a:cubicBezTo>
                <a:cubicBezTo>
                  <a:pt x="727233" y="786322"/>
                  <a:pt x="718096" y="778799"/>
                  <a:pt x="653143" y="798285"/>
                </a:cubicBezTo>
                <a:cubicBezTo>
                  <a:pt x="623835" y="807078"/>
                  <a:pt x="566057" y="827314"/>
                  <a:pt x="566057" y="827314"/>
                </a:cubicBezTo>
                <a:cubicBezTo>
                  <a:pt x="503162" y="822476"/>
                  <a:pt x="439966" y="820624"/>
                  <a:pt x="377372" y="812800"/>
                </a:cubicBezTo>
                <a:cubicBezTo>
                  <a:pt x="362191" y="810902"/>
                  <a:pt x="348540" y="802488"/>
                  <a:pt x="333829" y="798285"/>
                </a:cubicBezTo>
                <a:cubicBezTo>
                  <a:pt x="206228" y="761827"/>
                  <a:pt x="336651" y="804063"/>
                  <a:pt x="232229" y="769257"/>
                </a:cubicBezTo>
                <a:cubicBezTo>
                  <a:pt x="105028" y="642056"/>
                  <a:pt x="266378" y="797714"/>
                  <a:pt x="145143" y="696685"/>
                </a:cubicBezTo>
                <a:cubicBezTo>
                  <a:pt x="103232" y="661760"/>
                  <a:pt x="101116" y="652417"/>
                  <a:pt x="72572" y="609600"/>
                </a:cubicBezTo>
                <a:cubicBezTo>
                  <a:pt x="67734" y="575733"/>
                  <a:pt x="65750" y="541334"/>
                  <a:pt x="58057" y="508000"/>
                </a:cubicBezTo>
                <a:cubicBezTo>
                  <a:pt x="25969" y="368953"/>
                  <a:pt x="29029" y="465042"/>
                  <a:pt x="29029" y="391885"/>
                </a:cubicBezTo>
                <a:lnTo>
                  <a:pt x="43543" y="377371"/>
                </a:lnTo>
                <a:lnTo>
                  <a:pt x="29029" y="377371"/>
                </a:ln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云形 4"/>
          <p:cNvSpPr/>
          <p:nvPr/>
        </p:nvSpPr>
        <p:spPr>
          <a:xfrm>
            <a:off x="3707904" y="1052736"/>
            <a:ext cx="5112568" cy="3456384"/>
          </a:xfrm>
          <a:prstGeom prst="cloud">
            <a:avLst/>
          </a:prstGeom>
          <a:solidFill>
            <a:schemeClr val="accent1">
              <a:alpha val="7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在</a:t>
            </a:r>
            <a:r>
              <a:rPr lang="zh-CN" altLang="zh-CN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下方的导航栏，选择“我”，进入店铺信息管理页面，点击登录时，会出现本人头像与用户名。各个输入框中已有的信息是后台服务器数据库里的原有信息，可直接进行输入修改，点击“保存修改”后，信息改变，下次进入时，会是修改后的店铺信息。</a:t>
            </a:r>
            <a:endParaRPr lang="zh-CN" altLang="en-US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16350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534" y="405904"/>
            <a:ext cx="3131839" cy="5567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任意多边形 3"/>
          <p:cNvSpPr/>
          <p:nvPr/>
        </p:nvSpPr>
        <p:spPr>
          <a:xfrm>
            <a:off x="2321502" y="5465702"/>
            <a:ext cx="575192" cy="576065"/>
          </a:xfrm>
          <a:custGeom>
            <a:avLst/>
            <a:gdLst>
              <a:gd name="connsiteX0" fmla="*/ 116114 w 575192"/>
              <a:gd name="connsiteY0" fmla="*/ 580572 h 624115"/>
              <a:gd name="connsiteX1" fmla="*/ 116114 w 575192"/>
              <a:gd name="connsiteY1" fmla="*/ 580572 h 624115"/>
              <a:gd name="connsiteX2" fmla="*/ 29028 w 575192"/>
              <a:gd name="connsiteY2" fmla="*/ 406400 h 624115"/>
              <a:gd name="connsiteX3" fmla="*/ 0 w 575192"/>
              <a:gd name="connsiteY3" fmla="*/ 290286 h 624115"/>
              <a:gd name="connsiteX4" fmla="*/ 14514 w 575192"/>
              <a:gd name="connsiteY4" fmla="*/ 101600 h 624115"/>
              <a:gd name="connsiteX5" fmla="*/ 145143 w 575192"/>
              <a:gd name="connsiteY5" fmla="*/ 29029 h 624115"/>
              <a:gd name="connsiteX6" fmla="*/ 203200 w 575192"/>
              <a:gd name="connsiteY6" fmla="*/ 0 h 624115"/>
              <a:gd name="connsiteX7" fmla="*/ 435428 w 575192"/>
              <a:gd name="connsiteY7" fmla="*/ 14515 h 624115"/>
              <a:gd name="connsiteX8" fmla="*/ 478971 w 575192"/>
              <a:gd name="connsiteY8" fmla="*/ 29029 h 624115"/>
              <a:gd name="connsiteX9" fmla="*/ 508000 w 575192"/>
              <a:gd name="connsiteY9" fmla="*/ 72572 h 624115"/>
              <a:gd name="connsiteX10" fmla="*/ 551543 w 575192"/>
              <a:gd name="connsiteY10" fmla="*/ 116115 h 624115"/>
              <a:gd name="connsiteX11" fmla="*/ 551543 w 575192"/>
              <a:gd name="connsiteY11" fmla="*/ 406400 h 624115"/>
              <a:gd name="connsiteX12" fmla="*/ 537028 w 575192"/>
              <a:gd name="connsiteY12" fmla="*/ 464458 h 624115"/>
              <a:gd name="connsiteX13" fmla="*/ 508000 w 575192"/>
              <a:gd name="connsiteY13" fmla="*/ 508000 h 624115"/>
              <a:gd name="connsiteX14" fmla="*/ 493486 w 575192"/>
              <a:gd name="connsiteY14" fmla="*/ 551543 h 624115"/>
              <a:gd name="connsiteX15" fmla="*/ 449943 w 575192"/>
              <a:gd name="connsiteY15" fmla="*/ 566058 h 624115"/>
              <a:gd name="connsiteX16" fmla="*/ 406400 w 575192"/>
              <a:gd name="connsiteY16" fmla="*/ 595086 h 624115"/>
              <a:gd name="connsiteX17" fmla="*/ 319314 w 575192"/>
              <a:gd name="connsiteY17" fmla="*/ 624115 h 624115"/>
              <a:gd name="connsiteX18" fmla="*/ 116114 w 575192"/>
              <a:gd name="connsiteY18" fmla="*/ 609600 h 624115"/>
              <a:gd name="connsiteX19" fmla="*/ 101600 w 575192"/>
              <a:gd name="connsiteY19" fmla="*/ 551543 h 624115"/>
              <a:gd name="connsiteX20" fmla="*/ 72571 w 575192"/>
              <a:gd name="connsiteY20" fmla="*/ 464458 h 624115"/>
              <a:gd name="connsiteX21" fmla="*/ 29028 w 575192"/>
              <a:gd name="connsiteY21" fmla="*/ 420915 h 624115"/>
              <a:gd name="connsiteX22" fmla="*/ 29028 w 575192"/>
              <a:gd name="connsiteY22" fmla="*/ 435429 h 62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5192" h="624115">
                <a:moveTo>
                  <a:pt x="116114" y="580572"/>
                </a:moveTo>
                <a:lnTo>
                  <a:pt x="116114" y="580572"/>
                </a:lnTo>
                <a:cubicBezTo>
                  <a:pt x="87085" y="522515"/>
                  <a:pt x="44771" y="469372"/>
                  <a:pt x="29028" y="406400"/>
                </a:cubicBezTo>
                <a:lnTo>
                  <a:pt x="0" y="290286"/>
                </a:lnTo>
                <a:cubicBezTo>
                  <a:pt x="4838" y="227391"/>
                  <a:pt x="-9504" y="159930"/>
                  <a:pt x="14514" y="101600"/>
                </a:cubicBezTo>
                <a:cubicBezTo>
                  <a:pt x="34720" y="52529"/>
                  <a:pt x="103414" y="46913"/>
                  <a:pt x="145143" y="29029"/>
                </a:cubicBezTo>
                <a:cubicBezTo>
                  <a:pt x="165030" y="20506"/>
                  <a:pt x="183848" y="9676"/>
                  <a:pt x="203200" y="0"/>
                </a:cubicBezTo>
                <a:cubicBezTo>
                  <a:pt x="280609" y="4838"/>
                  <a:pt x="358294" y="6395"/>
                  <a:pt x="435428" y="14515"/>
                </a:cubicBezTo>
                <a:cubicBezTo>
                  <a:pt x="450643" y="16117"/>
                  <a:pt x="467024" y="19472"/>
                  <a:pt x="478971" y="29029"/>
                </a:cubicBezTo>
                <a:cubicBezTo>
                  <a:pt x="492593" y="39926"/>
                  <a:pt x="496833" y="59171"/>
                  <a:pt x="508000" y="72572"/>
                </a:cubicBezTo>
                <a:cubicBezTo>
                  <a:pt x="521141" y="88341"/>
                  <a:pt x="537029" y="101601"/>
                  <a:pt x="551543" y="116115"/>
                </a:cubicBezTo>
                <a:cubicBezTo>
                  <a:pt x="590732" y="233685"/>
                  <a:pt x="574377" y="166649"/>
                  <a:pt x="551543" y="406400"/>
                </a:cubicBezTo>
                <a:cubicBezTo>
                  <a:pt x="549652" y="426258"/>
                  <a:pt x="544886" y="446123"/>
                  <a:pt x="537028" y="464458"/>
                </a:cubicBezTo>
                <a:cubicBezTo>
                  <a:pt x="530157" y="480491"/>
                  <a:pt x="517676" y="493486"/>
                  <a:pt x="508000" y="508000"/>
                </a:cubicBezTo>
                <a:cubicBezTo>
                  <a:pt x="503162" y="522514"/>
                  <a:pt x="504304" y="540725"/>
                  <a:pt x="493486" y="551543"/>
                </a:cubicBezTo>
                <a:cubicBezTo>
                  <a:pt x="482668" y="562361"/>
                  <a:pt x="463627" y="559216"/>
                  <a:pt x="449943" y="566058"/>
                </a:cubicBezTo>
                <a:cubicBezTo>
                  <a:pt x="434341" y="573859"/>
                  <a:pt x="422340" y="588001"/>
                  <a:pt x="406400" y="595086"/>
                </a:cubicBezTo>
                <a:cubicBezTo>
                  <a:pt x="378438" y="607513"/>
                  <a:pt x="319314" y="624115"/>
                  <a:pt x="319314" y="624115"/>
                </a:cubicBezTo>
                <a:cubicBezTo>
                  <a:pt x="251581" y="619277"/>
                  <a:pt x="180535" y="631074"/>
                  <a:pt x="116114" y="609600"/>
                </a:cubicBezTo>
                <a:cubicBezTo>
                  <a:pt x="97190" y="603292"/>
                  <a:pt x="107332" y="570650"/>
                  <a:pt x="101600" y="551543"/>
                </a:cubicBezTo>
                <a:cubicBezTo>
                  <a:pt x="92807" y="522235"/>
                  <a:pt x="94207" y="486094"/>
                  <a:pt x="72571" y="464458"/>
                </a:cubicBezTo>
                <a:lnTo>
                  <a:pt x="29028" y="420915"/>
                </a:lnTo>
                <a:lnTo>
                  <a:pt x="29028" y="435429"/>
                </a:ln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3779912" y="836712"/>
            <a:ext cx="1224136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云形 8"/>
          <p:cNvSpPr/>
          <p:nvPr/>
        </p:nvSpPr>
        <p:spPr>
          <a:xfrm>
            <a:off x="3635896" y="3284984"/>
            <a:ext cx="2808312" cy="2088232"/>
          </a:xfrm>
          <a:prstGeom prst="cloud">
            <a:avLst/>
          </a:prstGeom>
          <a:solidFill>
            <a:schemeClr val="accent1">
              <a:alpha val="7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zh-CN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lvl="0"/>
            <a:r>
              <a:rPr lang="zh-CN" altLang="zh-CN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选择</a:t>
            </a:r>
            <a:r>
              <a:rPr lang="zh-CN" altLang="zh-CN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下方导航栏的“菜谱”，可进入已有菜谱列表</a:t>
            </a:r>
            <a:r>
              <a:rPr lang="zh-CN" altLang="zh-CN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页面</a:t>
            </a:r>
            <a:endParaRPr lang="zh-CN" altLang="zh-CN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algn="ctr"/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2843808" y="5085184"/>
            <a:ext cx="792088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云形 10"/>
          <p:cNvSpPr/>
          <p:nvPr/>
        </p:nvSpPr>
        <p:spPr>
          <a:xfrm>
            <a:off x="5076056" y="188640"/>
            <a:ext cx="2232248" cy="1800200"/>
          </a:xfrm>
          <a:prstGeom prst="cloud">
            <a:avLst/>
          </a:prstGeom>
          <a:solidFill>
            <a:schemeClr val="accent1">
              <a:alpha val="7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zh-CN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lvl="0"/>
            <a:r>
              <a:rPr lang="zh-CN" altLang="zh-CN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点击</a:t>
            </a:r>
            <a:r>
              <a:rPr lang="zh-CN" altLang="zh-CN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右上角“新增”按钮可以上传新的菜谱。</a:t>
            </a: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16350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1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678</Words>
  <Application>Microsoft Office PowerPoint</Application>
  <PresentationFormat>全屏显示(4:3)</PresentationFormat>
  <Paragraphs>53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钱宇珊</dc:creator>
  <cp:lastModifiedBy>home</cp:lastModifiedBy>
  <cp:revision>15</cp:revision>
  <dcterms:created xsi:type="dcterms:W3CDTF">2018-06-07T03:22:43Z</dcterms:created>
  <dcterms:modified xsi:type="dcterms:W3CDTF">2018-06-07T12:30:33Z</dcterms:modified>
</cp:coreProperties>
</file>