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7" r:id="rId5"/>
    <p:sldId id="258" r:id="rId6"/>
    <p:sldId id="259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19D69-F16A-4DC8-91AD-780F12055542}" v="92" dt="2023-05-15T07:58:28.737"/>
    <p1510:client id="{5CF19A31-D4F9-461D-A016-5A27AC30F2AC}" v="53" dt="2023-05-17T07:01:45.963"/>
    <p1510:client id="{7E2BD101-B0E4-4480-9A96-925227457B6C}" v="47" dt="2023-05-15T03:43:43.407"/>
    <p1510:client id="{CF02657E-32CF-4D98-9FDD-D359145358BC}" v="8" dt="2023-05-15T08:00:09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A281-8514-46C0-A9AD-F1D676D80B8F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77A-155F-438C-A7CD-4E16E48B5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31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A281-8514-46C0-A9AD-F1D676D80B8F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77A-155F-438C-A7CD-4E16E48B5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16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A281-8514-46C0-A9AD-F1D676D80B8F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77A-155F-438C-A7CD-4E16E48B5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62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A281-8514-46C0-A9AD-F1D676D80B8F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77A-155F-438C-A7CD-4E16E48B5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13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A281-8514-46C0-A9AD-F1D676D80B8F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77A-155F-438C-A7CD-4E16E48B5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8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A281-8514-46C0-A9AD-F1D676D80B8F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77A-155F-438C-A7CD-4E16E48B5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52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A281-8514-46C0-A9AD-F1D676D80B8F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77A-155F-438C-A7CD-4E16E48B5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1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A281-8514-46C0-A9AD-F1D676D80B8F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77A-155F-438C-A7CD-4E16E48B5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24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A281-8514-46C0-A9AD-F1D676D80B8F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77A-155F-438C-A7CD-4E16E48B5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5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A281-8514-46C0-A9AD-F1D676D80B8F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77A-155F-438C-A7CD-4E16E48B5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78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A281-8514-46C0-A9AD-F1D676D80B8F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77A-155F-438C-A7CD-4E16E48B5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06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A281-8514-46C0-A9AD-F1D676D80B8F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5977A-155F-438C-A7CD-4E16E48B5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47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82600" y="726440"/>
            <a:ext cx="8178799" cy="5405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90413" y="3186591"/>
            <a:ext cx="45155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09320" y="2042762"/>
            <a:ext cx="7325359" cy="27736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96112">
              <a:spcAft>
                <a:spcPts val="600"/>
              </a:spcAft>
            </a:pPr>
            <a:r>
              <a:rPr lang="en-IN" sz="64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</a:t>
            </a:r>
            <a:r>
              <a:rPr lang="en-IN" sz="6450" dirty="0">
                <a:solidFill>
                  <a:schemeClr val="tx1"/>
                </a:solidFill>
              </a:rPr>
              <a:t>presentation </a:t>
            </a:r>
            <a:endParaRPr lang="en-IN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3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511256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Customer segmentation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special project - 1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95536" y="734278"/>
            <a:ext cx="8208912" cy="5112568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br>
              <a:rPr lang="en-IN" sz="4000" dirty="0"/>
            </a:br>
            <a:r>
              <a:rPr lang="en-IN" sz="4000" dirty="0">
                <a:solidFill>
                  <a:schemeClr val="tx1"/>
                </a:solidFill>
              </a:rPr>
              <a:t>Customer segmentation</a:t>
            </a:r>
            <a:br>
              <a:rPr lang="en-IN" sz="4000" dirty="0">
                <a:solidFill>
                  <a:schemeClr val="tx1"/>
                </a:solidFill>
              </a:rPr>
            </a:br>
            <a:br>
              <a:rPr lang="en-IN" sz="4000" dirty="0">
                <a:solidFill>
                  <a:schemeClr val="tx1"/>
                </a:solidFill>
              </a:rPr>
            </a:br>
            <a:r>
              <a:rPr lang="en-IN" sz="4000" dirty="0">
                <a:solidFill>
                  <a:schemeClr val="tx1"/>
                </a:solidFill>
              </a:rPr>
              <a:t>special project - 2</a:t>
            </a:r>
            <a:br>
              <a:rPr lang="en-IN" sz="4000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06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67544" y="404664"/>
            <a:ext cx="8280920" cy="590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483953" y="404664"/>
            <a:ext cx="8280920" cy="59046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CUSTOMER SEGMENTATION:-</a:t>
            </a:r>
          </a:p>
          <a:p>
            <a:pPr algn="ctr"/>
            <a:endParaRPr lang="en-IN" sz="3200" dirty="0">
              <a:solidFill>
                <a:schemeClr val="tx1"/>
              </a:solidFill>
            </a:endParaRPr>
          </a:p>
          <a:p>
            <a:pPr algn="ctr"/>
            <a:endParaRPr lang="en-IN" sz="3200" dirty="0">
              <a:solidFill>
                <a:schemeClr val="tx1"/>
              </a:solidFill>
            </a:endParaRP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Customer Segmentation is the process of division of customer base into several groups of individuals that share a similarity in different ways that are relevant to marketing such as gender, age, interests, and miscellaneous spending habits</a:t>
            </a:r>
          </a:p>
        </p:txBody>
      </p:sp>
      <p:sp>
        <p:nvSpPr>
          <p:cNvPr id="7" name="Oval 6"/>
          <p:cNvSpPr/>
          <p:nvPr/>
        </p:nvSpPr>
        <p:spPr>
          <a:xfrm>
            <a:off x="467544" y="33569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1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95536" y="260648"/>
            <a:ext cx="8424936" cy="6264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395536" y="260648"/>
            <a:ext cx="8352928" cy="626469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            </a:t>
            </a:r>
            <a:r>
              <a:rPr lang="en-IN" sz="2400" b="1" dirty="0"/>
              <a:t>Types of Customer Segmentation</a:t>
            </a:r>
            <a:endParaRPr lang="en-IN" sz="2400" dirty="0"/>
          </a:p>
          <a:p>
            <a:endParaRPr lang="en-IN" dirty="0"/>
          </a:p>
          <a:p>
            <a:r>
              <a:rPr lang="en-IN" dirty="0"/>
              <a:t>  </a:t>
            </a:r>
          </a:p>
          <a:p>
            <a:r>
              <a:rPr lang="en-IN" dirty="0"/>
              <a:t> There are two types of customer segmentation:</a:t>
            </a:r>
          </a:p>
          <a:p>
            <a:endParaRPr lang="en-IN" dirty="0"/>
          </a:p>
          <a:p>
            <a:r>
              <a:rPr lang="en-IN" dirty="0"/>
              <a:t>1.Business-to-Business:-</a:t>
            </a:r>
          </a:p>
          <a:p>
            <a:r>
              <a:rPr lang="en-IN" dirty="0"/>
              <a:t>                                             </a:t>
            </a:r>
          </a:p>
          <a:p>
            <a:endParaRPr lang="en-IN" dirty="0"/>
          </a:p>
          <a:p>
            <a:r>
              <a:rPr lang="en-IN" dirty="0"/>
              <a:t>                                                In business-to-business marketing, the company is directly connected with the another business.</a:t>
            </a:r>
          </a:p>
          <a:p>
            <a:endParaRPr lang="en-IN" dirty="0"/>
          </a:p>
          <a:p>
            <a:pPr lvl="0"/>
            <a:r>
              <a:rPr lang="en-IN" dirty="0"/>
              <a:t>-&gt; Industry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-&gt; Number of employees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-&gt; Products previously purchased from the company 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-&gt; Location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72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23528" y="260648"/>
            <a:ext cx="8496944" cy="612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23528" y="260648"/>
            <a:ext cx="8496944" cy="612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323528" y="260648"/>
            <a:ext cx="8496944" cy="612068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N" dirty="0"/>
              <a:t>2.Business-to-Customer</a:t>
            </a:r>
          </a:p>
          <a:p>
            <a:endParaRPr lang="en-IN" dirty="0"/>
          </a:p>
          <a:p>
            <a:r>
              <a:rPr lang="en-IN" dirty="0"/>
              <a:t>                                                   In business-to-consumer marketing, business man is directly connected to customers.</a:t>
            </a:r>
          </a:p>
          <a:p>
            <a:pPr lvl="0"/>
            <a:r>
              <a:rPr lang="en-IN" dirty="0"/>
              <a:t> </a:t>
            </a:r>
          </a:p>
          <a:p>
            <a:pPr lvl="0"/>
            <a:r>
              <a:rPr lang="en-IN" dirty="0"/>
              <a:t>-&gt; Age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-&gt; Gender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-&gt;Marital status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-&gt;Location (urban, suburban, rural)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-&gt;Life stage (single, married, divorced, empty-nester, retired, etc.)</a:t>
            </a:r>
          </a:p>
          <a:p>
            <a:r>
              <a:rPr lang="en-IN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64530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67544" y="188640"/>
            <a:ext cx="8208912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436307" y="188640"/>
            <a:ext cx="8208912" cy="63367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Purpose of Customer Segmentation :-</a:t>
            </a: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                                                        It is the process In which you divide the customers into segments so that you can market the customers more effectively.</a:t>
            </a:r>
          </a:p>
          <a:p>
            <a:pPr lvl="0" algn="ctr"/>
            <a:endParaRPr lang="en-IN" sz="2400" b="1" dirty="0">
              <a:solidFill>
                <a:schemeClr val="tx1"/>
              </a:solidFill>
            </a:endParaRPr>
          </a:p>
          <a:p>
            <a:pPr lvl="0" algn="ctr"/>
            <a:r>
              <a:rPr lang="en-IN" sz="2400" b="1" dirty="0">
                <a:solidFill>
                  <a:schemeClr val="tx1"/>
                </a:solidFill>
              </a:rPr>
              <a:t>-&gt; </a:t>
            </a:r>
            <a:r>
              <a:rPr lang="en-IN" sz="2400" dirty="0">
                <a:solidFill>
                  <a:schemeClr val="tx1"/>
                </a:solidFill>
              </a:rPr>
              <a:t>It helps to establish better customer relationship.</a:t>
            </a:r>
          </a:p>
          <a:p>
            <a:pPr lvl="0" algn="ctr"/>
            <a:endParaRPr lang="en-IN" sz="2400" dirty="0">
              <a:solidFill>
                <a:schemeClr val="tx1"/>
              </a:solidFill>
            </a:endParaRPr>
          </a:p>
          <a:p>
            <a:pPr lvl="0" algn="ctr"/>
            <a:r>
              <a:rPr lang="en-IN" sz="2400" dirty="0">
                <a:solidFill>
                  <a:schemeClr val="tx1"/>
                </a:solidFill>
              </a:rPr>
              <a:t>-&gt; It helps in Improving  customer service.</a:t>
            </a:r>
          </a:p>
          <a:p>
            <a:pPr lvl="0" algn="ctr"/>
            <a:endParaRPr lang="en-IN" sz="2400" dirty="0">
              <a:solidFill>
                <a:schemeClr val="tx1"/>
              </a:solidFill>
            </a:endParaRPr>
          </a:p>
          <a:p>
            <a:pPr lvl="0" algn="ctr"/>
            <a:r>
              <a:rPr lang="en-IN" sz="2400" dirty="0">
                <a:solidFill>
                  <a:schemeClr val="tx1"/>
                </a:solidFill>
              </a:rPr>
              <a:t>-&gt; They will Focus on the most profitable customers.</a:t>
            </a:r>
          </a:p>
          <a:p>
            <a:pPr algn="ctr"/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3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95536" y="188640"/>
            <a:ext cx="8424936" cy="61926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452474" y="188640"/>
            <a:ext cx="8424936" cy="6192688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/>
            <a:r>
              <a:rPr lang="en-US" sz="2800" b="1" dirty="0">
                <a:latin typeface="Times New Roman"/>
                <a:ea typeface="Segoe UI"/>
                <a:cs typeface="Segoe UI"/>
              </a:rPr>
              <a:t>Clustering</a:t>
            </a:r>
            <a:r>
              <a:rPr lang="en-US" sz="2800" b="1" dirty="0">
                <a:latin typeface="Times New Roman"/>
                <a:ea typeface="Times New Roman"/>
                <a:cs typeface="Times New Roman"/>
              </a:rPr>
              <a:t> </a:t>
            </a:r>
          </a:p>
          <a:p>
            <a:pPr algn="just" rtl="0"/>
            <a:r>
              <a:rPr lang="en-US" dirty="0">
                <a:latin typeface="Times New Roman"/>
                <a:ea typeface="Segoe UI"/>
                <a:cs typeface="Segoe UI"/>
              </a:rPr>
              <a:t>Clustering is one of the most common methods used in exploring data to obtain a clear understanding of the data structure. It can be characterized as the task of finding the subtitles and subgroups in the complete dataset. Similar data is clustered in many subgroups. A cluster refers to a collection of aggregated data points due to some similarities. Clustering is used in Market basket analysis used to segment the customers based on their </a:t>
            </a:r>
            <a:r>
              <a:rPr lang="en-US" err="1">
                <a:latin typeface="Times New Roman"/>
                <a:ea typeface="Segoe UI"/>
                <a:cs typeface="Segoe UI"/>
              </a:rPr>
              <a:t>behaviours</a:t>
            </a:r>
            <a:r>
              <a:rPr lang="en-US" dirty="0">
                <a:latin typeface="Times New Roman"/>
                <a:ea typeface="Segoe UI"/>
                <a:cs typeface="Segoe UI"/>
              </a:rPr>
              <a:t> and transactions.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 </a:t>
            </a:r>
            <a:endParaRPr lang="en-IN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692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95536" y="260648"/>
            <a:ext cx="8496944" cy="612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395536" y="260648"/>
            <a:ext cx="8496944" cy="61206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These methods are  using in this project</a:t>
            </a:r>
            <a:endParaRPr lang="en-US" sz="2000">
              <a:cs typeface="Calibri"/>
            </a:endParaRPr>
          </a:p>
          <a:p>
            <a:pPr algn="ctr"/>
            <a:endParaRPr lang="en-US" sz="2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K-Means Clustering Algorithm</a:t>
            </a:r>
            <a:endParaRPr lang="en-US" sz="2000">
              <a:cs typeface="Calibri"/>
            </a:endParaRPr>
          </a:p>
          <a:p>
            <a:pPr algn="ctr"/>
            <a:endParaRPr lang="en-US" sz="2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2000" b="1" dirty="0">
                <a:solidFill>
                  <a:srgbClr val="1F2023"/>
                </a:solidFill>
                <a:latin typeface="Times New Roman"/>
                <a:cs typeface="Times New Roman"/>
              </a:rPr>
              <a:t>DBSCAN Clustering Algorithm</a:t>
            </a:r>
          </a:p>
          <a:p>
            <a:pPr algn="ctr"/>
            <a:endParaRPr lang="en-US" sz="2000" b="1" dirty="0">
              <a:solidFill>
                <a:srgbClr val="1F2023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Elbow Method</a:t>
            </a:r>
          </a:p>
        </p:txBody>
      </p:sp>
    </p:spTree>
    <p:extLst>
      <p:ext uri="{BB962C8B-B14F-4D97-AF65-F5344CB8AC3E}">
        <p14:creationId xmlns:p14="http://schemas.microsoft.com/office/powerpoint/2010/main" val="213524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377672" y="194896"/>
            <a:ext cx="8424936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redefined Process 5"/>
          <p:cNvSpPr/>
          <p:nvPr/>
        </p:nvSpPr>
        <p:spPr>
          <a:xfrm>
            <a:off x="1043608" y="980728"/>
            <a:ext cx="7200800" cy="5112568"/>
          </a:xfrm>
          <a:prstGeom prst="flowChartPredefined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6600" dirty="0"/>
              <a:t>special Thanks  </a:t>
            </a:r>
          </a:p>
          <a:p>
            <a:pPr algn="ctr"/>
            <a:r>
              <a:rPr lang="en-IN" dirty="0"/>
              <a:t>To </a:t>
            </a:r>
            <a:r>
              <a:rPr lang="en-IN" dirty="0" err="1"/>
              <a:t>Dr.</a:t>
            </a:r>
            <a:r>
              <a:rPr lang="en-IN" dirty="0"/>
              <a:t> Santhosh Sahoo.</a:t>
            </a: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693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287</Words>
  <Application>Microsoft Office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    Customer segmentation    special project - 1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   special project - 1</dc:title>
  <dc:creator>hp</dc:creator>
  <cp:lastModifiedBy>917993683425</cp:lastModifiedBy>
  <cp:revision>71</cp:revision>
  <dcterms:created xsi:type="dcterms:W3CDTF">2022-10-31T19:21:20Z</dcterms:created>
  <dcterms:modified xsi:type="dcterms:W3CDTF">2023-05-17T07:02:27Z</dcterms:modified>
</cp:coreProperties>
</file>