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9" r:id="rId4"/>
    <p:sldId id="300" r:id="rId5"/>
    <p:sldId id="292" r:id="rId6"/>
    <p:sldId id="293" r:id="rId7"/>
    <p:sldId id="294" r:id="rId8"/>
    <p:sldId id="295"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80" r:id="rId30"/>
    <p:sldId id="281" r:id="rId31"/>
    <p:sldId id="282" r:id="rId32"/>
    <p:sldId id="283" r:id="rId33"/>
    <p:sldId id="285" r:id="rId34"/>
    <p:sldId id="286" r:id="rId35"/>
    <p:sldId id="287" r:id="rId36"/>
    <p:sldId id="289" r:id="rId37"/>
    <p:sldId id="288" r:id="rId38"/>
    <p:sldId id="290" r:id="rId39"/>
    <p:sldId id="291" r:id="rId40"/>
    <p:sldId id="303" r:id="rId41"/>
    <p:sldId id="304" r:id="rId42"/>
    <p:sldId id="305" r:id="rId43"/>
    <p:sldId id="298" r:id="rId44"/>
    <p:sldId id="296" r:id="rId45"/>
    <p:sldId id="306" r:id="rId46"/>
    <p:sldId id="301" r:id="rId47"/>
    <p:sldId id="30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24" autoAdjust="0"/>
    <p:restoredTop sz="94660"/>
  </p:normalViewPr>
  <p:slideViewPr>
    <p:cSldViewPr>
      <p:cViewPr varScale="1">
        <p:scale>
          <a:sx n="69" d="100"/>
          <a:sy n="69" d="100"/>
        </p:scale>
        <p:origin x="-1208" y="-7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26083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171106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61465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199574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64808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378822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39186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108516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53546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230518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8D0179-1C11-4E9C-A391-B44A22242710}" type="datetimeFigureOut">
              <a:rPr lang="zh-CN" altLang="en-US" smtClean="0"/>
              <a:pPr/>
              <a:t>2019/9/29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280703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D0179-1C11-4E9C-A391-B44A22242710}" type="datetimeFigureOut">
              <a:rPr lang="zh-CN" altLang="en-US" smtClean="0"/>
              <a:pPr/>
              <a:t>2019/9/29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3502567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ailto:yourname@yourserver.com" TargetMode="External"/><Relationship Id="rId2" Type="http://schemas.openxmlformats.org/officeDocument/2006/relationships/hyperlink" Target="https://github.com/info-ruc/2317" TargetMode="External"/><Relationship Id="rId1" Type="http://schemas.openxmlformats.org/officeDocument/2006/relationships/slideLayout" Target="../slideLayouts/slideLayout2.xml"/><Relationship Id="rId4" Type="http://schemas.openxmlformats.org/officeDocument/2006/relationships/hyperlink" Target="https://github.com/$yourname$/2317.gi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传统</a:t>
            </a:r>
            <a:r>
              <a:rPr lang="en-US" altLang="zh-CN" dirty="0" smtClean="0"/>
              <a:t>AI</a:t>
            </a:r>
            <a:r>
              <a:rPr lang="zh-CN" altLang="en-US" dirty="0" smtClean="0"/>
              <a:t>方法</a:t>
            </a:r>
            <a:r>
              <a:rPr lang="en-US" altLang="zh-CN" dirty="0" smtClean="0"/>
              <a:t>- II</a:t>
            </a:r>
            <a:endParaRPr lang="zh-CN" altLang="en-US" dirty="0"/>
          </a:p>
        </p:txBody>
      </p:sp>
      <p:sp>
        <p:nvSpPr>
          <p:cNvPr id="3" name="副标题 2"/>
          <p:cNvSpPr>
            <a:spLocks noGrp="1"/>
          </p:cNvSpPr>
          <p:nvPr>
            <p:ph type="subTitle" idx="1"/>
          </p:nvPr>
        </p:nvSpPr>
        <p:spPr/>
        <p:txBody>
          <a:bodyPr/>
          <a:lstStyle/>
          <a:p>
            <a:r>
              <a:rPr lang="zh-CN" altLang="en-US"/>
              <a:t>搜索</a:t>
            </a:r>
            <a:r>
              <a:rPr lang="zh-CN" altLang="en-US" smtClean="0"/>
              <a:t>技术</a:t>
            </a:r>
            <a:endParaRPr lang="zh-CN" altLang="en-US" dirty="0"/>
          </a:p>
        </p:txBody>
      </p:sp>
    </p:spTree>
    <p:extLst>
      <p:ext uri="{BB962C8B-B14F-4D97-AF65-F5344CB8AC3E}">
        <p14:creationId xmlns:p14="http://schemas.microsoft.com/office/powerpoint/2010/main" xmlns="" val="284954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大英博物馆</a:t>
            </a:r>
            <a:r>
              <a:rPr lang="zh-CN" altLang="zh-CN" b="1" dirty="0" smtClean="0"/>
              <a:t>算法</a:t>
            </a:r>
            <a:r>
              <a:rPr lang="zh-CN" altLang="en-US" b="1" dirty="0" smtClean="0"/>
              <a:t>（穷举）</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zh-CN" altLang="zh-CN" dirty="0"/>
              <a:t>简而言之就是找到所有的路径。我们将所有可能路径表示成树的形式，在使用这个算法要遵循两种规则</a:t>
            </a:r>
            <a:r>
              <a:rPr lang="en-US" altLang="zh-CN" dirty="0"/>
              <a:t>(1)</a:t>
            </a:r>
            <a:r>
              <a:rPr lang="zh-CN" altLang="zh-CN" dirty="0"/>
              <a:t>每一层按照词典顺序进行排列</a:t>
            </a:r>
            <a:r>
              <a:rPr lang="en-US" altLang="zh-CN" dirty="0"/>
              <a:t>(2)</a:t>
            </a:r>
            <a:r>
              <a:rPr lang="zh-CN" altLang="zh-CN" dirty="0"/>
              <a:t>搜索不能打转。</a:t>
            </a:r>
          </a:p>
        </p:txBody>
      </p:sp>
      <p:pic>
        <p:nvPicPr>
          <p:cNvPr id="17" name="图片 16" descr="https://pic4.zhimg.com/80/v2-e31b22e377ddda8ff5c0bf7c09f4cfc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3432019"/>
            <a:ext cx="2952328" cy="2376264"/>
          </a:xfrm>
          <a:prstGeom prst="rect">
            <a:avLst/>
          </a:prstGeom>
          <a:noFill/>
          <a:ln>
            <a:noFill/>
          </a:ln>
        </p:spPr>
      </p:pic>
      <p:pic>
        <p:nvPicPr>
          <p:cNvPr id="5" name="图片 4" descr="https://pic2.zhimg.com/80/v2-a0f2a32c5d58424dc77aa68b3c960ead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6048672" y="2924944"/>
            <a:ext cx="2483768" cy="3933056"/>
          </a:xfrm>
          <a:prstGeom prst="rect">
            <a:avLst/>
          </a:prstGeom>
          <a:noFill/>
          <a:ln>
            <a:noFill/>
          </a:ln>
        </p:spPr>
      </p:pic>
    </p:spTree>
    <p:extLst>
      <p:ext uri="{BB962C8B-B14F-4D97-AF65-F5344CB8AC3E}">
        <p14:creationId xmlns:p14="http://schemas.microsoft.com/office/powerpoint/2010/main" xmlns="" val="956197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深度优先搜索</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zh-CN" altLang="en-US" dirty="0" smtClean="0"/>
              <a:t>（按字母序）优先选择最深的路径进行搜索。</a:t>
            </a:r>
            <a:r>
              <a:rPr lang="zh-CN" altLang="zh-CN" dirty="0" smtClean="0"/>
              <a:t>我们</a:t>
            </a:r>
            <a:r>
              <a:rPr lang="zh-CN" altLang="zh-CN" dirty="0"/>
              <a:t>将深度优先搜索得到的路径表示如下，我们可以看到深度优先中的算法用到了回溯的概念。</a:t>
            </a:r>
          </a:p>
        </p:txBody>
      </p:sp>
      <p:pic>
        <p:nvPicPr>
          <p:cNvPr id="17" name="图片 16" descr="https://pic4.zhimg.com/80/v2-e31b22e377ddda8ff5c0bf7c09f4cfc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3432019"/>
            <a:ext cx="2952328" cy="2376264"/>
          </a:xfrm>
          <a:prstGeom prst="rect">
            <a:avLst/>
          </a:prstGeom>
          <a:noFill/>
          <a:ln>
            <a:noFill/>
          </a:ln>
        </p:spPr>
      </p:pic>
      <p:pic>
        <p:nvPicPr>
          <p:cNvPr id="6" name="图片 5" descr="https://pic2.zhimg.com/80/v2-31afcaa2252d9cb01dc49c9a049d036d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4860032" y="2924944"/>
            <a:ext cx="3663677" cy="3769593"/>
          </a:xfrm>
          <a:prstGeom prst="rect">
            <a:avLst/>
          </a:prstGeom>
          <a:noFill/>
          <a:ln>
            <a:noFill/>
          </a:ln>
        </p:spPr>
      </p:pic>
    </p:spTree>
    <p:extLst>
      <p:ext uri="{BB962C8B-B14F-4D97-AF65-F5344CB8AC3E}">
        <p14:creationId xmlns:p14="http://schemas.microsoft.com/office/powerpoint/2010/main" xmlns="" val="2004622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广度优先搜索</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我们将广度优先搜索得到的路径表示如下，我们看到广度优先搜索是每一层先横向搜索完成之后，才进入到下一层。</a:t>
            </a:r>
          </a:p>
        </p:txBody>
      </p:sp>
      <p:pic>
        <p:nvPicPr>
          <p:cNvPr id="17" name="图片 16" descr="https://pic4.zhimg.com/80/v2-e31b22e377ddda8ff5c0bf7c09f4cfc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3432019"/>
            <a:ext cx="2952328" cy="2376264"/>
          </a:xfrm>
          <a:prstGeom prst="rect">
            <a:avLst/>
          </a:prstGeom>
          <a:noFill/>
          <a:ln>
            <a:noFill/>
          </a:ln>
        </p:spPr>
      </p:pic>
      <p:pic>
        <p:nvPicPr>
          <p:cNvPr id="7" name="图片 6" descr="https://pic1.zhimg.com/80/v2-ab34452f6af4e1c81d51a6946fe84e30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5436096" y="2852936"/>
            <a:ext cx="2604120" cy="3826743"/>
          </a:xfrm>
          <a:prstGeom prst="rect">
            <a:avLst/>
          </a:prstGeom>
          <a:noFill/>
          <a:ln>
            <a:noFill/>
          </a:ln>
        </p:spPr>
      </p:pic>
    </p:spTree>
    <p:extLst>
      <p:ext uri="{BB962C8B-B14F-4D97-AF65-F5344CB8AC3E}">
        <p14:creationId xmlns:p14="http://schemas.microsoft.com/office/powerpoint/2010/main" xmlns="" val="1181050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算法与回溯</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我们将广度优先搜索得到的路径表示如下，我们看到广度优先搜索是每一层先横向搜索完成之后，才进入到下一层。</a:t>
            </a:r>
          </a:p>
        </p:txBody>
      </p:sp>
      <p:pic>
        <p:nvPicPr>
          <p:cNvPr id="6" name="图片 5" descr="https://pic1.zhimg.com/80/v2-70aabfec7942a6f1a94b0d24ba467234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268761"/>
            <a:ext cx="9143999" cy="2160240"/>
          </a:xfrm>
          <a:prstGeom prst="rect">
            <a:avLst/>
          </a:prstGeom>
          <a:noFill/>
          <a:ln>
            <a:noFill/>
          </a:ln>
        </p:spPr>
      </p:pic>
    </p:spTree>
    <p:extLst>
      <p:ext uri="{BB962C8B-B14F-4D97-AF65-F5344CB8AC3E}">
        <p14:creationId xmlns:p14="http://schemas.microsoft.com/office/powerpoint/2010/main" xmlns="" val="2097544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深度优先算法的路程图</a:t>
            </a:r>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5" name="图片 4" descr="https://pic4.zhimg.com/80/v2-6ee7b55a530c4ebfc8eba0b117b37eb3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268760"/>
            <a:ext cx="9144000" cy="3367262"/>
          </a:xfrm>
          <a:prstGeom prst="rect">
            <a:avLst/>
          </a:prstGeom>
          <a:noFill/>
          <a:ln>
            <a:noFill/>
          </a:ln>
        </p:spPr>
      </p:pic>
    </p:spTree>
    <p:extLst>
      <p:ext uri="{BB962C8B-B14F-4D97-AF65-F5344CB8AC3E}">
        <p14:creationId xmlns:p14="http://schemas.microsoft.com/office/powerpoint/2010/main" xmlns="" val="1399515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广度优先算法的流程图</a:t>
            </a:r>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6" name="图片 5" descr="https://pic4.zhimg.com/80/v2-989e02f0f5c147815c44099a64b671bb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6108" y="1285874"/>
            <a:ext cx="9137891" cy="3367262"/>
          </a:xfrm>
          <a:prstGeom prst="rect">
            <a:avLst/>
          </a:prstGeom>
          <a:noFill/>
          <a:ln>
            <a:noFill/>
          </a:ln>
        </p:spPr>
      </p:pic>
    </p:spTree>
    <p:extLst>
      <p:ext uri="{BB962C8B-B14F-4D97-AF65-F5344CB8AC3E}">
        <p14:creationId xmlns:p14="http://schemas.microsoft.com/office/powerpoint/2010/main" xmlns="" val="3055681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节点重复扩展</a:t>
            </a:r>
            <a:r>
              <a:rPr lang="zh-CN" altLang="en-US" dirty="0" smtClean="0"/>
              <a:t>问题</a:t>
            </a:r>
            <a:endParaRPr lang="zh-CN" altLang="zh-CN" dirty="0"/>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5" name="图片 4" descr="https://pic1.zhimg.com/80/v2-6bf77b355361639428b6ab0029ecb0a0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1268760"/>
            <a:ext cx="2880320" cy="4176464"/>
          </a:xfrm>
          <a:prstGeom prst="rect">
            <a:avLst/>
          </a:prstGeom>
          <a:noFill/>
          <a:ln>
            <a:noFill/>
          </a:ln>
        </p:spPr>
      </p:pic>
      <p:pic>
        <p:nvPicPr>
          <p:cNvPr id="7" name="图片 6" descr="https://pic2.zhimg.com/80/v2-31afcaa2252d9cb01dc49c9a049d036d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5162773" y="1329194"/>
            <a:ext cx="3524027" cy="3648993"/>
          </a:xfrm>
          <a:prstGeom prst="rect">
            <a:avLst/>
          </a:prstGeom>
          <a:noFill/>
          <a:ln>
            <a:noFill/>
          </a:ln>
        </p:spPr>
      </p:pic>
      <p:pic>
        <p:nvPicPr>
          <p:cNvPr id="6" name="图片 5" descr="https://pic4.zhimg.com/80/v2-e31b22e377ddda8ff5c0bf7c09f4cfcf_hd.jpg"/>
          <p:cNvPicPr/>
          <p:nvPr/>
        </p:nvPicPr>
        <p:blipFill>
          <a:blip r:embed="rId4">
            <a:extLst>
              <a:ext uri="{28A0092B-C50C-407E-A947-70E740481C1C}">
                <a14:useLocalDpi xmlns:a14="http://schemas.microsoft.com/office/drawing/2010/main" xmlns="" val="0"/>
              </a:ext>
            </a:extLst>
          </a:blip>
          <a:srcRect/>
          <a:stretch>
            <a:fillRect/>
          </a:stretch>
        </p:blipFill>
        <p:spPr bwMode="auto">
          <a:xfrm>
            <a:off x="2627784" y="4917753"/>
            <a:ext cx="2952328" cy="1940247"/>
          </a:xfrm>
          <a:prstGeom prst="rect">
            <a:avLst/>
          </a:prstGeom>
          <a:noFill/>
          <a:ln>
            <a:noFill/>
          </a:ln>
        </p:spPr>
      </p:pic>
    </p:spTree>
    <p:extLst>
      <p:ext uri="{BB962C8B-B14F-4D97-AF65-F5344CB8AC3E}">
        <p14:creationId xmlns:p14="http://schemas.microsoft.com/office/powerpoint/2010/main" xmlns="" val="960645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节点重复扩展</a:t>
            </a:r>
            <a:r>
              <a:rPr lang="zh-CN" altLang="en-US" dirty="0" smtClean="0"/>
              <a:t>问题</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扩展一个路径之前</a:t>
            </a:r>
            <a:r>
              <a:rPr lang="zh-CN" altLang="zh-CN" dirty="0" smtClean="0"/>
              <a:t>，判断</a:t>
            </a:r>
            <a:r>
              <a:rPr lang="zh-CN" altLang="en-US" dirty="0"/>
              <a:t>其</a:t>
            </a:r>
            <a:r>
              <a:rPr lang="zh-CN" altLang="zh-CN" dirty="0" smtClean="0"/>
              <a:t>是否被</a:t>
            </a:r>
            <a:r>
              <a:rPr lang="zh-CN" altLang="zh-CN" dirty="0"/>
              <a:t>扩展</a:t>
            </a:r>
            <a:r>
              <a:rPr lang="zh-CN" altLang="zh-CN" dirty="0" smtClean="0"/>
              <a:t>过。</a:t>
            </a:r>
            <a:endParaRPr lang="zh-CN" altLang="zh-CN" dirty="0"/>
          </a:p>
        </p:txBody>
      </p:sp>
      <p:pic>
        <p:nvPicPr>
          <p:cNvPr id="6" name="图片 5" descr="https://pic3.zhimg.com/80/v2-06474893f36852b172ee7cedbc9dd0ce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772816"/>
            <a:ext cx="8064896" cy="2376264"/>
          </a:xfrm>
          <a:prstGeom prst="rect">
            <a:avLst/>
          </a:prstGeom>
          <a:noFill/>
          <a:ln>
            <a:noFill/>
          </a:ln>
        </p:spPr>
      </p:pic>
      <p:pic>
        <p:nvPicPr>
          <p:cNvPr id="8" name="图片 7" descr="https://pic4.zhimg.com/80/v2-c529da237885ffe9f75c97a8e6376f9f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551252" y="4365104"/>
            <a:ext cx="7981187" cy="2492897"/>
          </a:xfrm>
          <a:prstGeom prst="rect">
            <a:avLst/>
          </a:prstGeom>
          <a:noFill/>
          <a:ln>
            <a:noFill/>
          </a:ln>
        </p:spPr>
      </p:pic>
    </p:spTree>
    <p:extLst>
      <p:ext uri="{BB962C8B-B14F-4D97-AF65-F5344CB8AC3E}">
        <p14:creationId xmlns:p14="http://schemas.microsoft.com/office/powerpoint/2010/main" xmlns="" val="364382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算法对比</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扩展一个路径之前</a:t>
            </a:r>
            <a:r>
              <a:rPr lang="zh-CN" altLang="zh-CN" dirty="0" smtClean="0"/>
              <a:t>，判断</a:t>
            </a:r>
            <a:r>
              <a:rPr lang="zh-CN" altLang="en-US" dirty="0"/>
              <a:t>其</a:t>
            </a:r>
            <a:r>
              <a:rPr lang="zh-CN" altLang="zh-CN" dirty="0" smtClean="0"/>
              <a:t>是否被</a:t>
            </a:r>
            <a:r>
              <a:rPr lang="zh-CN" altLang="zh-CN" dirty="0"/>
              <a:t>扩展</a:t>
            </a:r>
            <a:r>
              <a:rPr lang="zh-CN" altLang="zh-CN" dirty="0" smtClean="0"/>
              <a:t>过。</a:t>
            </a:r>
            <a:endParaRPr lang="zh-CN" altLang="zh-CN" dirty="0"/>
          </a:p>
        </p:txBody>
      </p:sp>
      <p:pic>
        <p:nvPicPr>
          <p:cNvPr id="7" name="图片 6" descr="https://pic2.zhimg.com/80/v2-7c5cc7fec892fbcc7a747d122f023799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268760"/>
            <a:ext cx="9144000" cy="1584176"/>
          </a:xfrm>
          <a:prstGeom prst="rect">
            <a:avLst/>
          </a:prstGeom>
          <a:noFill/>
          <a:ln>
            <a:noFill/>
          </a:ln>
        </p:spPr>
      </p:pic>
    </p:spTree>
    <p:extLst>
      <p:ext uri="{BB962C8B-B14F-4D97-AF65-F5344CB8AC3E}">
        <p14:creationId xmlns:p14="http://schemas.microsoft.com/office/powerpoint/2010/main" xmlns="" val="4171791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另一</a:t>
            </a:r>
            <a:r>
              <a:rPr lang="zh-CN" altLang="en-US" dirty="0" smtClean="0"/>
              <a:t>个问题</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深度优先和广度优先算法面临</a:t>
            </a:r>
            <a:r>
              <a:rPr lang="zh-CN" altLang="zh-CN" dirty="0" smtClean="0"/>
              <a:t>的</a:t>
            </a:r>
            <a:r>
              <a:rPr lang="zh-CN" altLang="en-US" dirty="0" smtClean="0"/>
              <a:t>另一个</a:t>
            </a:r>
            <a:r>
              <a:rPr lang="zh-CN" altLang="zh-CN" dirty="0" smtClean="0"/>
              <a:t>问题是</a:t>
            </a:r>
            <a:r>
              <a:rPr lang="zh-CN" altLang="zh-CN" dirty="0"/>
              <a:t>：他们都无法分辨在选择路径的时候是在靠近目标还是在远离目标。</a:t>
            </a:r>
          </a:p>
          <a:p>
            <a:r>
              <a:rPr lang="zh-CN" altLang="zh-CN" dirty="0"/>
              <a:t>为了解决这个问题，</a:t>
            </a:r>
            <a:r>
              <a:rPr lang="zh-CN" altLang="zh-CN" dirty="0" smtClean="0"/>
              <a:t>我们引入</a:t>
            </a:r>
            <a:r>
              <a:rPr lang="zh-CN" altLang="zh-CN" dirty="0"/>
              <a:t>两个算法：爬山算法和束搜索算法，其中，爬山算法是对深度优先算法的改进，束搜索是对广度优先算法的改进。</a:t>
            </a:r>
          </a:p>
        </p:txBody>
      </p:sp>
    </p:spTree>
    <p:extLst>
      <p:ext uri="{BB962C8B-B14F-4D97-AF65-F5344CB8AC3E}">
        <p14:creationId xmlns:p14="http://schemas.microsoft.com/office/powerpoint/2010/main" xmlns="" val="1843746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sp>
        <p:nvSpPr>
          <p:cNvPr id="3" name="内容占位符 2"/>
          <p:cNvSpPr>
            <a:spLocks noGrp="1"/>
          </p:cNvSpPr>
          <p:nvPr>
            <p:ph idx="1"/>
          </p:nvPr>
        </p:nvSpPr>
        <p:spPr/>
        <p:txBody>
          <a:bodyPr/>
          <a:lstStyle/>
          <a:p>
            <a:r>
              <a:rPr lang="zh-CN" altLang="en-US" dirty="0" smtClean="0"/>
              <a:t>搜索：一种解决问题的通用范式</a:t>
            </a:r>
            <a:endParaRPr lang="en-US" altLang="zh-CN" dirty="0" smtClean="0"/>
          </a:p>
          <a:p>
            <a:r>
              <a:rPr lang="zh-CN" altLang="en-US" dirty="0" smtClean="0"/>
              <a:t>大多数人工智能问题都可以归结为搜索问题：对问题答案的搜索。</a:t>
            </a:r>
            <a:endParaRPr lang="en-US" altLang="zh-CN" dirty="0" smtClean="0"/>
          </a:p>
          <a:p>
            <a:r>
              <a:rPr lang="zh-CN" altLang="en-US" dirty="0" smtClean="0"/>
              <a:t>常用的表示方法：状态空间法</a:t>
            </a:r>
            <a:endParaRPr lang="en-US" altLang="zh-CN" dirty="0" smtClean="0"/>
          </a:p>
        </p:txBody>
      </p:sp>
      <p:grpSp>
        <p:nvGrpSpPr>
          <p:cNvPr id="10" name="组合 9"/>
          <p:cNvGrpSpPr/>
          <p:nvPr/>
        </p:nvGrpSpPr>
        <p:grpSpPr>
          <a:xfrm>
            <a:off x="606388" y="4352530"/>
            <a:ext cx="7931224" cy="1943621"/>
            <a:chOff x="0" y="3467137"/>
            <a:chExt cx="8830816" cy="2841588"/>
          </a:xfrm>
        </p:grpSpPr>
        <p:sp>
          <p:nvSpPr>
            <p:cNvPr id="6" name="椭圆 5"/>
            <p:cNvSpPr/>
            <p:nvPr/>
          </p:nvSpPr>
          <p:spPr>
            <a:xfrm>
              <a:off x="2483768" y="3467137"/>
              <a:ext cx="159452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a:t>
              </a:r>
              <a:r>
                <a:rPr lang="en-US" altLang="zh-CN" dirty="0" smtClean="0"/>
                <a:t>1</a:t>
              </a:r>
              <a:endParaRPr lang="zh-CN" altLang="en-US" dirty="0"/>
            </a:p>
          </p:txBody>
        </p:sp>
        <p:sp>
          <p:nvSpPr>
            <p:cNvPr id="7" name="椭圆 6"/>
            <p:cNvSpPr/>
            <p:nvPr/>
          </p:nvSpPr>
          <p:spPr>
            <a:xfrm>
              <a:off x="4788024" y="3467137"/>
              <a:ext cx="159452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a:t>
              </a:r>
              <a:r>
                <a:rPr lang="en-US" altLang="zh-CN" dirty="0" smtClean="0"/>
                <a:t>2</a:t>
              </a:r>
              <a:endParaRPr lang="zh-CN" altLang="en-US" dirty="0"/>
            </a:p>
          </p:txBody>
        </p:sp>
        <p:grpSp>
          <p:nvGrpSpPr>
            <p:cNvPr id="5" name="组合 4"/>
            <p:cNvGrpSpPr/>
            <p:nvPr/>
          </p:nvGrpSpPr>
          <p:grpSpPr>
            <a:xfrm>
              <a:off x="0" y="3717032"/>
              <a:ext cx="8830816" cy="2591693"/>
              <a:chOff x="0" y="3717032"/>
              <a:chExt cx="8830816" cy="2591693"/>
            </a:xfrm>
          </p:grpSpPr>
          <p:sp>
            <p:nvSpPr>
              <p:cNvPr id="4" name="椭圆 3"/>
              <p:cNvSpPr/>
              <p:nvPr/>
            </p:nvSpPr>
            <p:spPr>
              <a:xfrm>
                <a:off x="0" y="3863181"/>
                <a:ext cx="159452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初始状态</a:t>
                </a:r>
                <a:endParaRPr lang="zh-CN" altLang="en-US" dirty="0"/>
              </a:p>
            </p:txBody>
          </p:sp>
          <p:sp>
            <p:nvSpPr>
              <p:cNvPr id="8" name="椭圆 7"/>
              <p:cNvSpPr/>
              <p:nvPr/>
            </p:nvSpPr>
            <p:spPr>
              <a:xfrm>
                <a:off x="7236296" y="5516637"/>
                <a:ext cx="159452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目标状态</a:t>
                </a:r>
                <a:endParaRPr lang="zh-CN" altLang="en-US" dirty="0"/>
              </a:p>
            </p:txBody>
          </p:sp>
          <p:cxnSp>
            <p:nvCxnSpPr>
              <p:cNvPr id="9" name="直接箭头连接符 8"/>
              <p:cNvCxnSpPr>
                <a:stCxn id="4" idx="6"/>
                <a:endCxn id="6" idx="2"/>
              </p:cNvCxnSpPr>
              <p:nvPr/>
            </p:nvCxnSpPr>
            <p:spPr>
              <a:xfrm flipV="1">
                <a:off x="1594520" y="3863181"/>
                <a:ext cx="889248"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7" idx="2"/>
              </p:cNvCxnSpPr>
              <p:nvPr/>
            </p:nvCxnSpPr>
            <p:spPr>
              <a:xfrm>
                <a:off x="4078288" y="3863181"/>
                <a:ext cx="709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6"/>
              </p:cNvCxnSpPr>
              <p:nvPr/>
            </p:nvCxnSpPr>
            <p:spPr>
              <a:xfrm>
                <a:off x="6382544" y="3863181"/>
                <a:ext cx="709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0" idx="4"/>
              </p:cNvCxnSpPr>
              <p:nvPr/>
            </p:nvCxnSpPr>
            <p:spPr>
              <a:xfrm>
                <a:off x="7837512" y="4518403"/>
                <a:ext cx="196044" cy="1000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092280" y="3717032"/>
                <a:ext cx="576064" cy="34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244680" y="3869432"/>
                <a:ext cx="576064" cy="34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397080" y="4021832"/>
                <a:ext cx="576064" cy="34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549480" y="4174232"/>
                <a:ext cx="576064" cy="34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xmlns="" val="2831418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爬山算法</a:t>
            </a:r>
            <a:r>
              <a:rPr lang="en-US" altLang="zh-CN" b="1" dirty="0"/>
              <a:t>-</a:t>
            </a:r>
            <a:r>
              <a:rPr lang="zh-CN" altLang="zh-CN" b="1" dirty="0"/>
              <a:t>对深度优先算法的改进</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爬山算法与深度优先算法很像，只是在选择路径的时候不再按照词典顺序进行选择，而是根据哪个节点离目标最近来选择。依据爬山算法选择的路径如下：</a:t>
            </a:r>
          </a:p>
        </p:txBody>
      </p:sp>
      <p:pic>
        <p:nvPicPr>
          <p:cNvPr id="4" name="图片 3" descr="https://pic3.zhimg.com/80/v2-743d3832ada2d2d63e036e09fd6743b2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6444208" y="2996952"/>
            <a:ext cx="2049723" cy="3861048"/>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18746" y="3503186"/>
            <a:ext cx="4608512" cy="3387468"/>
          </a:xfrm>
          <a:prstGeom prst="rect">
            <a:avLst/>
          </a:prstGeom>
          <a:noFill/>
          <a:ln>
            <a:noFill/>
          </a:ln>
        </p:spPr>
      </p:pic>
    </p:spTree>
    <p:extLst>
      <p:ext uri="{BB962C8B-B14F-4D97-AF65-F5344CB8AC3E}">
        <p14:creationId xmlns:p14="http://schemas.microsoft.com/office/powerpoint/2010/main" xmlns="" val="829150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爬山</a:t>
            </a:r>
            <a:r>
              <a:rPr lang="zh-CN" altLang="zh-CN" b="1" dirty="0" smtClean="0"/>
              <a:t>算法</a:t>
            </a:r>
            <a:r>
              <a:rPr lang="zh-CN" altLang="en-US" b="1" dirty="0"/>
              <a:t>流程</a:t>
            </a:r>
            <a:endParaRPr lang="zh-CN" altLang="zh-CN" dirty="0"/>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5" name="图片 4" descr="https://pic1.zhimg.com/80/v2-c0bc54a1acb799c1f9d503126622a438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24954" y="1340768"/>
            <a:ext cx="9119045" cy="2736304"/>
          </a:xfrm>
          <a:prstGeom prst="rect">
            <a:avLst/>
          </a:prstGeom>
          <a:noFill/>
          <a:ln>
            <a:noFill/>
          </a:ln>
        </p:spPr>
      </p:pic>
    </p:spTree>
    <p:extLst>
      <p:ext uri="{BB962C8B-B14F-4D97-AF65-F5344CB8AC3E}">
        <p14:creationId xmlns:p14="http://schemas.microsoft.com/office/powerpoint/2010/main" xmlns="" val="4247752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束搜索</a:t>
            </a:r>
            <a:r>
              <a:rPr lang="en-US" altLang="zh-CN" b="1" dirty="0"/>
              <a:t>-</a:t>
            </a:r>
            <a:r>
              <a:rPr lang="zh-CN" altLang="zh-CN" b="1" dirty="0"/>
              <a:t>对广度优先算法的改进</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束搜索是广度搜索算法的改良，</a:t>
            </a:r>
            <a:r>
              <a:rPr lang="zh-CN" altLang="zh-CN" dirty="0" smtClean="0"/>
              <a:t>将启发式</a:t>
            </a:r>
            <a:r>
              <a:rPr lang="zh-CN" altLang="zh-CN" dirty="0"/>
              <a:t>信息用于广度优先搜索。在束搜索中，有搜索束</a:t>
            </a:r>
            <a:r>
              <a:rPr lang="zh-CN" altLang="zh-CN" dirty="0" smtClean="0"/>
              <a:t>的</a:t>
            </a:r>
            <a:r>
              <a:rPr lang="zh-CN" altLang="en-US" dirty="0"/>
              <a:t>约束</a:t>
            </a:r>
            <a:r>
              <a:rPr lang="zh-CN" altLang="zh-CN" dirty="0" smtClean="0"/>
              <a:t>。</a:t>
            </a:r>
            <a:r>
              <a:rPr lang="zh-CN" altLang="zh-CN" dirty="0"/>
              <a:t>搜索束是指：向下一层进行扩展时，能保留</a:t>
            </a:r>
            <a:r>
              <a:rPr lang="zh-CN" altLang="zh-CN" dirty="0" smtClean="0"/>
              <a:t>的</a:t>
            </a:r>
            <a:r>
              <a:rPr lang="zh-CN" altLang="en-US" dirty="0" smtClean="0"/>
              <a:t>最优</a:t>
            </a:r>
            <a:r>
              <a:rPr lang="zh-CN" altLang="zh-CN" dirty="0" smtClean="0"/>
              <a:t>的</a:t>
            </a:r>
            <a:r>
              <a:rPr lang="zh-CN" altLang="zh-CN" dirty="0"/>
              <a:t>路径数。我们假定这里的搜索束为</a:t>
            </a:r>
            <a:r>
              <a:rPr lang="en-US" altLang="zh-CN" dirty="0"/>
              <a:t>2</a:t>
            </a:r>
            <a:r>
              <a:rPr lang="zh-CN" altLang="zh-CN" dirty="0"/>
              <a:t>。得到的路径如下</a:t>
            </a:r>
            <a:r>
              <a:rPr lang="zh-CN" altLang="zh-CN" dirty="0" smtClean="0"/>
              <a:t>：</a:t>
            </a:r>
            <a:endParaRPr lang="zh-CN" altLang="zh-CN" dirty="0"/>
          </a:p>
        </p:txBody>
      </p:sp>
      <p:pic>
        <p:nvPicPr>
          <p:cNvPr id="6" name="图片 5" descr="https://pic3.zhimg.com/80/v2-6fbf57785b98249594de8e0095f709aa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5508104" y="3706377"/>
            <a:ext cx="2232747" cy="3140968"/>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15077" y="4053385"/>
            <a:ext cx="3824800" cy="2811404"/>
          </a:xfrm>
          <a:prstGeom prst="rect">
            <a:avLst/>
          </a:prstGeom>
          <a:noFill/>
          <a:ln>
            <a:noFill/>
          </a:ln>
        </p:spPr>
      </p:pic>
    </p:spTree>
    <p:extLst>
      <p:ext uri="{BB962C8B-B14F-4D97-AF65-F5344CB8AC3E}">
        <p14:creationId xmlns:p14="http://schemas.microsoft.com/office/powerpoint/2010/main" xmlns="" val="298620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束</a:t>
            </a:r>
            <a:r>
              <a:rPr lang="zh-CN" altLang="zh-CN" b="1" dirty="0" smtClean="0"/>
              <a:t>搜索</a:t>
            </a:r>
            <a:r>
              <a:rPr lang="zh-CN" altLang="en-US" b="1" dirty="0"/>
              <a:t>流程</a:t>
            </a:r>
            <a:endParaRPr lang="zh-CN" altLang="zh-CN" dirty="0"/>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5" name="图片 4" descr="https://pic4.zhimg.com/80/v2-dc15df4b570670fba04faf32f94e7bf7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5596" y="1340768"/>
            <a:ext cx="9159595" cy="2741312"/>
          </a:xfrm>
          <a:prstGeom prst="rect">
            <a:avLst/>
          </a:prstGeom>
          <a:noFill/>
          <a:ln>
            <a:noFill/>
          </a:ln>
        </p:spPr>
      </p:pic>
    </p:spTree>
    <p:extLst>
      <p:ext uri="{BB962C8B-B14F-4D97-AF65-F5344CB8AC3E}">
        <p14:creationId xmlns:p14="http://schemas.microsoft.com/office/powerpoint/2010/main" xmlns="" val="2333330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算法比较</a:t>
            </a:r>
            <a:endParaRPr lang="zh-CN" altLang="zh-CN" dirty="0"/>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6" name="图片 5" descr="https://pic4.zhimg.com/80/v2-b3f65e7185fa86af0fbe2edda08c5a67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1268760"/>
            <a:ext cx="8928992" cy="2395154"/>
          </a:xfrm>
          <a:prstGeom prst="rect">
            <a:avLst/>
          </a:prstGeom>
          <a:noFill/>
          <a:ln>
            <a:noFill/>
          </a:ln>
        </p:spPr>
      </p:pic>
    </p:spTree>
    <p:extLst>
      <p:ext uri="{BB962C8B-B14F-4D97-AF65-F5344CB8AC3E}">
        <p14:creationId xmlns:p14="http://schemas.microsoft.com/office/powerpoint/2010/main" xmlns="" val="3707208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分支限界法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en-US" dirty="0"/>
              <a:t>对某个节点进行搜索时，先估算出目标的解，再确定是否向下搜索（选择最小损耗的结点进行搜索</a:t>
            </a:r>
            <a:r>
              <a:rPr lang="zh-CN" altLang="en-US" dirty="0" smtClean="0"/>
              <a:t>）在</a:t>
            </a:r>
            <a:r>
              <a:rPr lang="zh-CN" altLang="en-US" dirty="0"/>
              <a:t>分支结点上，预先分别估算沿着它的各个儿子结点向下搜索的路径中，目标函数可能取得的界</a:t>
            </a:r>
            <a:r>
              <a:rPr lang="zh-CN" altLang="en-US" dirty="0" smtClean="0"/>
              <a:t>，再</a:t>
            </a:r>
            <a:r>
              <a:rPr lang="zh-CN" altLang="en-US" dirty="0"/>
              <a:t>从表中选择界</a:t>
            </a:r>
            <a:r>
              <a:rPr lang="zh-CN" altLang="en-US" dirty="0" smtClean="0"/>
              <a:t>最小的</a:t>
            </a:r>
            <a:r>
              <a:rPr lang="zh-CN" altLang="en-US" dirty="0"/>
              <a:t>结点向下搜索。</a:t>
            </a:r>
            <a:endParaRPr lang="zh-CN" altLang="zh-CN" dirty="0"/>
          </a:p>
        </p:txBody>
      </p:sp>
      <p:pic>
        <p:nvPicPr>
          <p:cNvPr id="6" name="图片 5" descr="https://pic4.zhimg.com/80/v2-e31b22e377ddda8ff5c0bf7c09f4cfc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563888" y="4365104"/>
            <a:ext cx="3391483" cy="2492896"/>
          </a:xfrm>
          <a:prstGeom prst="rect">
            <a:avLst/>
          </a:prstGeom>
          <a:noFill/>
          <a:ln>
            <a:noFill/>
          </a:ln>
        </p:spPr>
      </p:pic>
    </p:spTree>
    <p:extLst>
      <p:ext uri="{BB962C8B-B14F-4D97-AF65-F5344CB8AC3E}">
        <p14:creationId xmlns:p14="http://schemas.microsoft.com/office/powerpoint/2010/main" xmlns="" val="38602451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分支限界法</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下面我们要对这个答案进行验证。通过以下方法</a:t>
            </a:r>
            <a:r>
              <a:rPr lang="zh-CN" altLang="zh-CN" dirty="0" smtClean="0"/>
              <a:t>：</a:t>
            </a:r>
            <a:r>
              <a:rPr lang="zh-CN" altLang="zh-CN" b="1" dirty="0" smtClean="0"/>
              <a:t>检验</a:t>
            </a:r>
            <a:r>
              <a:rPr lang="zh-CN" altLang="zh-CN" b="1" dirty="0"/>
              <a:t>还有没有其他路径的路径长度</a:t>
            </a:r>
            <a:r>
              <a:rPr lang="zh-CN" altLang="zh-CN" b="1" dirty="0" smtClean="0"/>
              <a:t>小于</a:t>
            </a:r>
            <a:r>
              <a:rPr lang="zh-CN" altLang="en-US" b="1" dirty="0" smtClean="0"/>
              <a:t>限界</a:t>
            </a:r>
            <a:endParaRPr lang="zh-CN" altLang="zh-CN" dirty="0"/>
          </a:p>
        </p:txBody>
      </p:sp>
    </p:spTree>
    <p:extLst>
      <p:ext uri="{BB962C8B-B14F-4D97-AF65-F5344CB8AC3E}">
        <p14:creationId xmlns:p14="http://schemas.microsoft.com/office/powerpoint/2010/main" xmlns="" val="269172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分支限界法</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我们采用扩展的方法，即从起点开始，每次总是先扩展当前具有较短长度的路径。也就是考虑到目前为止我们走了多远。扩展的步骤如下：</a:t>
            </a:r>
          </a:p>
        </p:txBody>
      </p:sp>
    </p:spTree>
    <p:extLst>
      <p:ext uri="{BB962C8B-B14F-4D97-AF65-F5344CB8AC3E}">
        <p14:creationId xmlns:p14="http://schemas.microsoft.com/office/powerpoint/2010/main" xmlns="" val="1214985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验证神</a:t>
            </a:r>
            <a:r>
              <a:rPr lang="zh-CN" altLang="zh-CN" b="1" dirty="0" smtClean="0"/>
              <a:t>谕</a:t>
            </a:r>
            <a:endParaRPr lang="zh-CN" altLang="zh-CN" dirty="0"/>
          </a:p>
        </p:txBody>
      </p:sp>
      <p:sp>
        <p:nvSpPr>
          <p:cNvPr id="6" name="矩形 5"/>
          <p:cNvSpPr/>
          <p:nvPr/>
        </p:nvSpPr>
        <p:spPr>
          <a:xfrm>
            <a:off x="5076056" y="6237312"/>
            <a:ext cx="64807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srcRect/>
          <a:stretch>
            <a:fillRect/>
          </a:stretch>
        </p:blipFill>
        <p:spPr bwMode="auto">
          <a:xfrm>
            <a:off x="9525" y="1"/>
            <a:ext cx="9134475" cy="6858024"/>
          </a:xfrm>
          <a:prstGeom prst="rect">
            <a:avLst/>
          </a:prstGeom>
          <a:noFill/>
          <a:ln w="9525">
            <a:noFill/>
            <a:miter lim="800000"/>
            <a:headEnd/>
            <a:tailEnd/>
          </a:ln>
          <a:effectLst/>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28802"/>
            <a:ext cx="2200324" cy="1617340"/>
          </a:xfrm>
          <a:prstGeom prst="rect">
            <a:avLst/>
          </a:prstGeom>
          <a:noFill/>
          <a:ln>
            <a:noFill/>
          </a:ln>
        </p:spPr>
      </p:pic>
    </p:spTree>
    <p:extLst>
      <p:ext uri="{BB962C8B-B14F-4D97-AF65-F5344CB8AC3E}">
        <p14:creationId xmlns:p14="http://schemas.microsoft.com/office/powerpoint/2010/main" xmlns="" val="3222085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验证流程</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我们再来看看上面的扩展图，我们会发现</a:t>
            </a:r>
            <a:r>
              <a:rPr lang="zh-CN" altLang="zh-CN" dirty="0" smtClean="0"/>
              <a:t>验</a:t>
            </a:r>
            <a:r>
              <a:rPr lang="zh-CN" altLang="zh-CN" b="1" dirty="0" smtClean="0"/>
              <a:t>证算法</a:t>
            </a:r>
            <a:r>
              <a:rPr lang="zh-CN" altLang="zh-CN" b="1" dirty="0"/>
              <a:t>中，进行路径扩展的时候，可能会对某个节点进行多次重复的扩展</a:t>
            </a:r>
            <a:r>
              <a:rPr lang="zh-CN" altLang="zh-CN" dirty="0"/>
              <a:t>。如下图中的节点</a:t>
            </a:r>
            <a:r>
              <a:rPr lang="en-US" altLang="zh-CN" dirty="0"/>
              <a:t>A</a:t>
            </a:r>
            <a:r>
              <a:rPr lang="zh-CN" altLang="zh-CN" dirty="0"/>
              <a:t>和节点</a:t>
            </a:r>
            <a:r>
              <a:rPr lang="en-US" altLang="zh-CN" dirty="0"/>
              <a:t>B</a:t>
            </a:r>
            <a:r>
              <a:rPr lang="zh-CN" altLang="zh-CN" dirty="0"/>
              <a:t>都被扩展了两次。</a:t>
            </a:r>
          </a:p>
        </p:txBody>
      </p:sp>
    </p:spTree>
    <p:extLst>
      <p:ext uri="{BB962C8B-B14F-4D97-AF65-F5344CB8AC3E}">
        <p14:creationId xmlns:p14="http://schemas.microsoft.com/office/powerpoint/2010/main" xmlns="" val="980943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5760"/>
            <a:ext cx="8229600" cy="1143000"/>
          </a:xfrm>
        </p:spPr>
        <p:txBody>
          <a:bodyPr>
            <a:normAutofit/>
          </a:bodyPr>
          <a:lstStyle/>
          <a:p>
            <a:r>
              <a:rPr lang="zh-CN" altLang="en-US" sz="3200" dirty="0"/>
              <a:t>八皇后问题</a:t>
            </a:r>
          </a:p>
        </p:txBody>
      </p:sp>
      <p:sp>
        <p:nvSpPr>
          <p:cNvPr id="3" name="内容占位符 2"/>
          <p:cNvSpPr>
            <a:spLocks noGrp="1"/>
          </p:cNvSpPr>
          <p:nvPr>
            <p:ph idx="1"/>
          </p:nvPr>
        </p:nvSpPr>
        <p:spPr>
          <a:xfrm>
            <a:off x="179512" y="1124744"/>
            <a:ext cx="8229600" cy="3600400"/>
          </a:xfrm>
        </p:spPr>
        <p:txBody>
          <a:bodyPr/>
          <a:lstStyle/>
          <a:p>
            <a:r>
              <a:rPr lang="zh-CN" altLang="en-US" dirty="0"/>
              <a:t>八皇后问题是一个以国际象棋为背景的问题：如何能够在 </a:t>
            </a:r>
            <a:r>
              <a:rPr lang="en-US" altLang="zh-CN" dirty="0"/>
              <a:t>8×8 </a:t>
            </a:r>
            <a:r>
              <a:rPr lang="zh-CN" altLang="en-US" dirty="0"/>
              <a:t>的国际象棋棋盘上放置八个皇后，使得任何一个皇后都无法直接吃掉其他的皇后？为了达到此目的，任两个皇后都不能处于同一条横行、纵行或斜线上。八皇后问题可以推广为更一般的</a:t>
            </a:r>
            <a:r>
              <a:rPr lang="en-US" altLang="zh-CN" dirty="0"/>
              <a:t>n</a:t>
            </a:r>
            <a:r>
              <a:rPr lang="zh-CN" altLang="en-US" dirty="0"/>
              <a:t>皇后摆放</a:t>
            </a:r>
            <a:r>
              <a:rPr lang="zh-CN" altLang="en-US" dirty="0" smtClean="0"/>
              <a:t>问题。</a:t>
            </a:r>
            <a:endParaRPr lang="en-US" altLang="zh-CN" dirty="0" smtClean="0"/>
          </a:p>
        </p:txBody>
      </p:sp>
      <p:pic>
        <p:nvPicPr>
          <p:cNvPr id="4" name="Picture 2" descr="https://gss2.bdstatic.com/9fo3dSag_xI4khGkpoWK1HF6hhy/baike/w%3D268%3Bg%3D0/sign=b881a1e0c995d143da76e3254bcbe53f/d1a20cf431adcbef8c2f33e5adaf2edda3cc9f3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35896" y="4191000"/>
            <a:ext cx="2552700" cy="2667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75896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验证神</a:t>
            </a:r>
            <a:r>
              <a:rPr lang="zh-CN" altLang="zh-CN" dirty="0" smtClean="0"/>
              <a:t>谕的</a:t>
            </a:r>
            <a:r>
              <a:rPr lang="zh-CN" altLang="zh-CN" dirty="0"/>
              <a:t>流程</a:t>
            </a:r>
          </a:p>
        </p:txBody>
      </p:sp>
      <p:sp>
        <p:nvSpPr>
          <p:cNvPr id="3" name="内容占位符 2"/>
          <p:cNvSpPr>
            <a:spLocks noGrp="1"/>
          </p:cNvSpPr>
          <p:nvPr>
            <p:ph idx="1"/>
          </p:nvPr>
        </p:nvSpPr>
        <p:spPr>
          <a:xfrm>
            <a:off x="457200" y="1268760"/>
            <a:ext cx="8229600" cy="4525963"/>
          </a:xfrm>
        </p:spPr>
        <p:txBody>
          <a:bodyPr/>
          <a:lstStyle/>
          <a:p>
            <a:r>
              <a:rPr lang="zh-CN" altLang="zh-CN" dirty="0"/>
              <a:t>我们再来看看上面的扩展图，我们会发现验</a:t>
            </a:r>
            <a:r>
              <a:rPr lang="zh-CN" altLang="zh-CN" b="1" dirty="0"/>
              <a:t>证神谕算法中，进行路径扩展的时候，可能会对某个节点进行多次重复的扩展</a:t>
            </a:r>
            <a:r>
              <a:rPr lang="zh-CN" altLang="zh-CN" dirty="0"/>
              <a:t>。如下图中的节点</a:t>
            </a:r>
            <a:r>
              <a:rPr lang="en-US" altLang="zh-CN" dirty="0"/>
              <a:t>A</a:t>
            </a:r>
            <a:r>
              <a:rPr lang="zh-CN" altLang="zh-CN" dirty="0"/>
              <a:t>和节点</a:t>
            </a:r>
            <a:r>
              <a:rPr lang="en-US" altLang="zh-CN" dirty="0"/>
              <a:t>B</a:t>
            </a:r>
            <a:r>
              <a:rPr lang="zh-CN" altLang="zh-CN"/>
              <a:t>都被扩展了两次。</a:t>
            </a:r>
          </a:p>
        </p:txBody>
      </p:sp>
      <p:pic>
        <p:nvPicPr>
          <p:cNvPr id="4" name="图片 3" descr="https://pic2.zhimg.com/80/v2-d0f6cf84ac43163ed143ddb909445ba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04080"/>
            <a:ext cx="9104170" cy="6255321"/>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13254" y="2132856"/>
            <a:ext cx="2114188" cy="1554025"/>
          </a:xfrm>
          <a:prstGeom prst="rect">
            <a:avLst/>
          </a:prstGeom>
          <a:noFill/>
          <a:ln>
            <a:noFill/>
          </a:ln>
        </p:spPr>
      </p:pic>
    </p:spTree>
    <p:extLst>
      <p:ext uri="{BB962C8B-B14F-4D97-AF65-F5344CB8AC3E}">
        <p14:creationId xmlns:p14="http://schemas.microsoft.com/office/powerpoint/2010/main" xmlns="" val="2793241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验证流程</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我们去掉重复扩展，引入下面的流程图。</a:t>
            </a:r>
          </a:p>
        </p:txBody>
      </p:sp>
      <p:pic>
        <p:nvPicPr>
          <p:cNvPr id="5" name="图片 4" descr="https://pic3.zhimg.com/80/v2-cf6c32494770c1e8930475253f356d17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2092851"/>
            <a:ext cx="8928992" cy="2672297"/>
          </a:xfrm>
          <a:prstGeom prst="rect">
            <a:avLst/>
          </a:prstGeom>
          <a:noFill/>
          <a:ln>
            <a:noFill/>
          </a:ln>
        </p:spPr>
      </p:pic>
    </p:spTree>
    <p:extLst>
      <p:ext uri="{BB962C8B-B14F-4D97-AF65-F5344CB8AC3E}">
        <p14:creationId xmlns:p14="http://schemas.microsoft.com/office/powerpoint/2010/main" xmlns="" val="190419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分支限界</a:t>
            </a:r>
            <a:endParaRPr lang="zh-CN" altLang="zh-CN" dirty="0"/>
          </a:p>
        </p:txBody>
      </p:sp>
      <p:sp>
        <p:nvSpPr>
          <p:cNvPr id="3" name="内容占位符 2"/>
          <p:cNvSpPr>
            <a:spLocks noGrp="1"/>
          </p:cNvSpPr>
          <p:nvPr>
            <p:ph idx="1"/>
          </p:nvPr>
        </p:nvSpPr>
        <p:spPr>
          <a:xfrm>
            <a:off x="457200" y="1268760"/>
            <a:ext cx="8229600" cy="4525963"/>
          </a:xfrm>
        </p:spPr>
        <p:txBody>
          <a:bodyPr/>
          <a:lstStyle/>
          <a:p>
            <a:pPr marL="0" indent="0">
              <a:buNone/>
            </a:pPr>
            <a:r>
              <a:rPr lang="zh-CN" altLang="zh-CN" dirty="0"/>
              <a:t>分支限界的思想可以分为两步：</a:t>
            </a:r>
          </a:p>
          <a:p>
            <a:pPr marL="0" indent="0">
              <a:buNone/>
            </a:pPr>
            <a:r>
              <a:rPr lang="zh-CN" altLang="zh-CN" dirty="0"/>
              <a:t>（</a:t>
            </a:r>
            <a:r>
              <a:rPr lang="en-US" altLang="zh-CN" dirty="0"/>
              <a:t>1</a:t>
            </a:r>
            <a:r>
              <a:rPr lang="zh-CN" altLang="zh-CN" dirty="0"/>
              <a:t>） 通过总是扩展当前累计最短的路径来找出神谕。</a:t>
            </a:r>
          </a:p>
          <a:p>
            <a:pPr marL="0" indent="0">
              <a:buNone/>
            </a:pPr>
            <a:r>
              <a:rPr lang="zh-CN" altLang="zh-CN" dirty="0"/>
              <a:t>（</a:t>
            </a:r>
            <a:r>
              <a:rPr lang="en-US" altLang="zh-CN" dirty="0"/>
              <a:t>2</a:t>
            </a:r>
            <a:r>
              <a:rPr lang="zh-CN" altLang="zh-CN" dirty="0"/>
              <a:t>） 通过</a:t>
            </a:r>
            <a:r>
              <a:rPr lang="zh-CN" altLang="zh-CN" dirty="0" smtClean="0"/>
              <a:t>验证算法进行</a:t>
            </a:r>
            <a:r>
              <a:rPr lang="zh-CN" altLang="en-US" dirty="0" smtClean="0"/>
              <a:t>最优</a:t>
            </a:r>
            <a:r>
              <a:rPr lang="zh-CN" altLang="zh-CN" dirty="0" smtClean="0"/>
              <a:t>验证</a:t>
            </a:r>
            <a:endParaRPr lang="zh-CN" altLang="zh-CN" dirty="0"/>
          </a:p>
        </p:txBody>
      </p:sp>
      <p:pic>
        <p:nvPicPr>
          <p:cNvPr id="5" name="图片 4" descr="https://pic4.zhimg.com/80/v2-e31b22e377ddda8ff5c0bf7c09f4cfc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2411760" y="3531740"/>
            <a:ext cx="4268604" cy="3137620"/>
          </a:xfrm>
          <a:prstGeom prst="rect">
            <a:avLst/>
          </a:prstGeom>
          <a:noFill/>
          <a:ln>
            <a:noFill/>
          </a:ln>
        </p:spPr>
      </p:pic>
    </p:spTree>
    <p:extLst>
      <p:ext uri="{BB962C8B-B14F-4D97-AF65-F5344CB8AC3E}">
        <p14:creationId xmlns:p14="http://schemas.microsoft.com/office/powerpoint/2010/main" xmlns="" val="997154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分支限界</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pPr marL="0" indent="0">
              <a:buNone/>
            </a:pPr>
            <a:r>
              <a:rPr lang="zh-CN" altLang="zh-CN" sz="2800" dirty="0"/>
              <a:t>（</a:t>
            </a:r>
            <a:r>
              <a:rPr lang="en-US" altLang="zh-CN" sz="2800" dirty="0"/>
              <a:t>2</a:t>
            </a:r>
            <a:r>
              <a:rPr lang="zh-CN" altLang="zh-CN" sz="2800" dirty="0" smtClean="0"/>
              <a:t>）进行</a:t>
            </a:r>
            <a:r>
              <a:rPr lang="zh-CN" altLang="zh-CN" sz="2800" dirty="0"/>
              <a:t>神谕的验证</a:t>
            </a:r>
          </a:p>
        </p:txBody>
      </p:sp>
      <p:pic>
        <p:nvPicPr>
          <p:cNvPr id="6" name="图片 5" descr="https://pic4.zhimg.com/80/v2-9dde35bf35558795ab6c0a314fe57aa4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7374" y="1913740"/>
            <a:ext cx="2355341" cy="1731284"/>
          </a:xfrm>
          <a:prstGeom prst="rect">
            <a:avLst/>
          </a:prstGeom>
          <a:noFill/>
          <a:ln>
            <a:noFill/>
          </a:ln>
        </p:spPr>
      </p:pic>
    </p:spTree>
    <p:extLst>
      <p:ext uri="{BB962C8B-B14F-4D97-AF65-F5344CB8AC3E}">
        <p14:creationId xmlns:p14="http://schemas.microsoft.com/office/powerpoint/2010/main" xmlns="" val="838680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分支限界</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zh-CN" sz="2800" dirty="0"/>
              <a:t>我们应该明确，去掉重复扩展的分支限界的效率应该比简单的分支限界的效率要高。</a:t>
            </a:r>
          </a:p>
          <a:p>
            <a:r>
              <a:rPr lang="zh-CN" altLang="zh-CN" sz="2800" dirty="0"/>
              <a:t>接下来，我们看看分支限界还缺少什么。</a:t>
            </a:r>
          </a:p>
        </p:txBody>
      </p:sp>
    </p:spTree>
    <p:extLst>
      <p:ext uri="{BB962C8B-B14F-4D97-AF65-F5344CB8AC3E}">
        <p14:creationId xmlns:p14="http://schemas.microsoft.com/office/powerpoint/2010/main" xmlns="" val="30138998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zh-CN" sz="2800" dirty="0"/>
              <a:t>我们在原始地图中增加了三条虚线，这三条虚线代表着两个节点之间的直线距离</a:t>
            </a:r>
            <a:r>
              <a:rPr lang="en-US" altLang="zh-CN" sz="2800" dirty="0"/>
              <a:t>(</a:t>
            </a:r>
            <a:r>
              <a:rPr lang="zh-CN" altLang="zh-CN" sz="2800" dirty="0"/>
              <a:t>但不一定有路</a:t>
            </a:r>
            <a:r>
              <a:rPr lang="en-US" altLang="zh-CN" sz="2800" dirty="0"/>
              <a:t>)</a:t>
            </a:r>
            <a:r>
              <a:rPr lang="zh-CN" altLang="zh-CN" sz="2800" dirty="0"/>
              <a:t>，也称为启发式距离。我们来看看给分支界限增加上启发式距离会变成什么？</a:t>
            </a:r>
          </a:p>
          <a:p>
            <a:r>
              <a:rPr lang="zh-CN" altLang="zh-CN" sz="2800" dirty="0"/>
              <a:t>首先为什么要给分支限界增加启发式距离呢？因为分支限界算法没办法分清自己在扩展路径的时候是在远离目标还是靠近目标节点</a:t>
            </a:r>
            <a:r>
              <a:rPr lang="zh-CN" altLang="zh-CN" sz="2800" dirty="0" smtClean="0"/>
              <a:t>，</a:t>
            </a:r>
            <a:r>
              <a:rPr lang="zh-CN" altLang="en-US" sz="2800" dirty="0" smtClean="0"/>
              <a:t>图上</a:t>
            </a:r>
            <a:r>
              <a:rPr lang="zh-CN" altLang="zh-CN" sz="2800" dirty="0" smtClean="0"/>
              <a:t>两</a:t>
            </a:r>
            <a:r>
              <a:rPr lang="zh-CN" altLang="zh-CN" sz="2800" dirty="0"/>
              <a:t>点之间的直线</a:t>
            </a:r>
            <a:r>
              <a:rPr lang="zh-CN" altLang="zh-CN" sz="2800" dirty="0" smtClean="0"/>
              <a:t>距离</a:t>
            </a:r>
            <a:r>
              <a:rPr lang="zh-CN" altLang="en-US" sz="2800" dirty="0" smtClean="0"/>
              <a:t>可以帮我们提供这个信息</a:t>
            </a:r>
            <a:r>
              <a:rPr lang="zh-CN" altLang="zh-CN" sz="2800" dirty="0" smtClean="0"/>
              <a:t>。</a:t>
            </a:r>
            <a:endParaRPr lang="zh-CN" altLang="zh-CN" sz="2800" dirty="0"/>
          </a:p>
        </p:txBody>
      </p:sp>
      <p:pic>
        <p:nvPicPr>
          <p:cNvPr id="4" name="图片 3" descr="https://pic4.zhimg.com/80/v2-a2acc3fbe5734807656696b01f59058e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2627784" y="4869160"/>
            <a:ext cx="3096344" cy="1934066"/>
          </a:xfrm>
          <a:prstGeom prst="rect">
            <a:avLst/>
          </a:prstGeom>
          <a:noFill/>
          <a:ln>
            <a:noFill/>
          </a:ln>
        </p:spPr>
      </p:pic>
    </p:spTree>
    <p:extLst>
      <p:ext uri="{BB962C8B-B14F-4D97-AF65-F5344CB8AC3E}">
        <p14:creationId xmlns:p14="http://schemas.microsoft.com/office/powerpoint/2010/main" xmlns="" val="1348825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pPr marL="0" indent="0">
              <a:buNone/>
            </a:pPr>
            <a:r>
              <a:rPr lang="zh-CN" altLang="zh-CN" sz="2800" dirty="0"/>
              <a:t>加上启发式距离的分支限界的思想如下</a:t>
            </a:r>
            <a:r>
              <a:rPr lang="zh-CN" altLang="zh-CN" sz="2800" dirty="0" smtClean="0"/>
              <a:t>：</a:t>
            </a:r>
            <a:endParaRPr lang="en-US" altLang="zh-CN" sz="2800" dirty="0" smtClean="0"/>
          </a:p>
          <a:p>
            <a:pPr marL="0" indent="0">
              <a:buNone/>
            </a:pPr>
            <a:r>
              <a:rPr lang="zh-CN" altLang="en-US" sz="2800" dirty="0" smtClean="0"/>
              <a:t>假设当前扩展到</a:t>
            </a:r>
            <a:r>
              <a:rPr lang="en-US" altLang="zh-CN" sz="2800" dirty="0" smtClean="0"/>
              <a:t>A </a:t>
            </a:r>
            <a:r>
              <a:rPr lang="zh-CN" altLang="en-US" sz="2800" dirty="0" smtClean="0"/>
              <a:t>节点，目标是</a:t>
            </a:r>
            <a:r>
              <a:rPr lang="en-US" altLang="zh-CN" sz="2800" dirty="0" smtClean="0"/>
              <a:t>B </a:t>
            </a:r>
            <a:r>
              <a:rPr lang="zh-CN" altLang="en-US" sz="2800" dirty="0" smtClean="0"/>
              <a:t>节点，则：</a:t>
            </a:r>
            <a:endParaRPr lang="en-US" altLang="zh-CN" sz="2800" dirty="0" smtClean="0"/>
          </a:p>
          <a:p>
            <a:pPr marL="0" indent="0">
              <a:buNone/>
            </a:pPr>
            <a:r>
              <a:rPr lang="zh-CN" altLang="zh-CN" sz="2800" dirty="0" smtClean="0"/>
              <a:t>（</a:t>
            </a:r>
            <a:r>
              <a:rPr lang="en-US" altLang="zh-CN" sz="2800" dirty="0"/>
              <a:t>1</a:t>
            </a:r>
            <a:r>
              <a:rPr lang="zh-CN" altLang="zh-CN" sz="2800" dirty="0" smtClean="0"/>
              <a:t>）</a:t>
            </a:r>
            <a:r>
              <a:rPr lang="en-US" altLang="zh-CN" sz="2800" dirty="0" smtClean="0"/>
              <a:t>A</a:t>
            </a:r>
            <a:r>
              <a:rPr lang="zh-CN" altLang="zh-CN" sz="2800" dirty="0"/>
              <a:t>到</a:t>
            </a:r>
            <a:r>
              <a:rPr lang="en-US" altLang="zh-CN" sz="2800" dirty="0"/>
              <a:t>B</a:t>
            </a:r>
            <a:r>
              <a:rPr lang="zh-CN" altLang="zh-CN" sz="2800" dirty="0"/>
              <a:t>的距离</a:t>
            </a:r>
            <a:r>
              <a:rPr lang="zh-CN" altLang="zh-CN" sz="2800" dirty="0" smtClean="0"/>
              <a:t>下限</a:t>
            </a:r>
            <a:r>
              <a:rPr lang="en-US" altLang="zh-CN" sz="2800" dirty="0" smtClean="0"/>
              <a:t>= A</a:t>
            </a:r>
            <a:r>
              <a:rPr lang="zh-CN" altLang="zh-CN" sz="2800" dirty="0"/>
              <a:t>节点累计距离</a:t>
            </a:r>
            <a:r>
              <a:rPr lang="en-US" altLang="zh-CN" sz="2800" dirty="0"/>
              <a:t>+A</a:t>
            </a:r>
            <a:r>
              <a:rPr lang="zh-CN" altLang="zh-CN" sz="2800" dirty="0"/>
              <a:t>到</a:t>
            </a:r>
            <a:r>
              <a:rPr lang="en-US" altLang="zh-CN" sz="2800" dirty="0"/>
              <a:t>B</a:t>
            </a:r>
            <a:r>
              <a:rPr lang="zh-CN" altLang="zh-CN" sz="2800" dirty="0" smtClean="0"/>
              <a:t>的</a:t>
            </a:r>
            <a:r>
              <a:rPr lang="zh-CN" altLang="en-US" sz="2800" dirty="0" smtClean="0"/>
              <a:t>估计</a:t>
            </a:r>
            <a:r>
              <a:rPr lang="zh-CN" altLang="zh-CN" sz="2800" dirty="0" smtClean="0"/>
              <a:t>距离</a:t>
            </a:r>
            <a:r>
              <a:rPr lang="zh-CN" altLang="en-US" sz="2800" dirty="0" smtClean="0"/>
              <a:t>（启发信息）</a:t>
            </a:r>
            <a:endParaRPr lang="zh-CN" altLang="zh-CN" sz="2800" dirty="0"/>
          </a:p>
          <a:p>
            <a:pPr marL="0" indent="0">
              <a:buNone/>
            </a:pPr>
            <a:r>
              <a:rPr lang="zh-CN" altLang="zh-CN" sz="2800" dirty="0"/>
              <a:t>（</a:t>
            </a:r>
            <a:r>
              <a:rPr lang="en-US" altLang="zh-CN" sz="2800" dirty="0"/>
              <a:t>2</a:t>
            </a:r>
            <a:r>
              <a:rPr lang="zh-CN" altLang="zh-CN" sz="2800" dirty="0"/>
              <a:t>） 通过总是扩展当前累计最短的路径来</a:t>
            </a:r>
            <a:r>
              <a:rPr lang="zh-CN" altLang="zh-CN" sz="2800" dirty="0" smtClean="0"/>
              <a:t>找出</a:t>
            </a:r>
            <a:r>
              <a:rPr lang="zh-CN" altLang="en-US" sz="2800" dirty="0"/>
              <a:t>限界</a:t>
            </a:r>
            <a:endParaRPr lang="zh-CN" altLang="zh-CN" sz="2800" dirty="0"/>
          </a:p>
          <a:p>
            <a:pPr marL="0" indent="0">
              <a:buNone/>
            </a:pPr>
            <a:r>
              <a:rPr lang="zh-CN" altLang="zh-CN" sz="2800" dirty="0"/>
              <a:t>（</a:t>
            </a:r>
            <a:r>
              <a:rPr lang="en-US" altLang="zh-CN" sz="2800" dirty="0"/>
              <a:t>3</a:t>
            </a:r>
            <a:r>
              <a:rPr lang="zh-CN" altLang="zh-CN" sz="2800" dirty="0"/>
              <a:t>） 通过</a:t>
            </a:r>
            <a:r>
              <a:rPr lang="zh-CN" altLang="zh-CN" sz="2800" dirty="0" smtClean="0"/>
              <a:t>验证算法进行</a:t>
            </a:r>
            <a:r>
              <a:rPr lang="zh-CN" altLang="en-US" sz="2800" dirty="0" smtClean="0"/>
              <a:t>最优</a:t>
            </a:r>
            <a:r>
              <a:rPr lang="zh-CN" altLang="zh-CN" sz="2800" dirty="0" smtClean="0"/>
              <a:t>验证</a:t>
            </a:r>
            <a:endParaRPr lang="zh-CN" altLang="zh-CN" sz="2800" dirty="0"/>
          </a:p>
        </p:txBody>
      </p:sp>
    </p:spTree>
    <p:extLst>
      <p:ext uri="{BB962C8B-B14F-4D97-AF65-F5344CB8AC3E}">
        <p14:creationId xmlns:p14="http://schemas.microsoft.com/office/powerpoint/2010/main" xmlns="" val="3964433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pPr marL="0" indent="0">
              <a:buNone/>
            </a:pPr>
            <a:r>
              <a:rPr lang="zh-CN" altLang="zh-CN" sz="2800" dirty="0"/>
              <a:t>加上启发式距离的分支限界对路径扩展如下：</a:t>
            </a:r>
          </a:p>
        </p:txBody>
      </p:sp>
      <p:pic>
        <p:nvPicPr>
          <p:cNvPr id="4" name="图片 3" descr="https://pic1.zhimg.com/80/v2-b6c139b6296140a3a8844bc63f1962dd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64581"/>
          </a:xfrm>
          <a:prstGeom prst="rect">
            <a:avLst/>
          </a:prstGeom>
          <a:noFill/>
          <a:ln>
            <a:noFill/>
          </a:ln>
        </p:spPr>
      </p:pic>
      <p:pic>
        <p:nvPicPr>
          <p:cNvPr id="5" name="图片 4" descr="https://pic4.zhimg.com/80/v2-a2acc3fbe5734807656696b01f59058e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437112"/>
            <a:ext cx="3886258" cy="2427469"/>
          </a:xfrm>
          <a:prstGeom prst="rect">
            <a:avLst/>
          </a:prstGeom>
          <a:noFill/>
          <a:ln>
            <a:noFill/>
          </a:ln>
        </p:spPr>
      </p:pic>
    </p:spTree>
    <p:extLst>
      <p:ext uri="{BB962C8B-B14F-4D97-AF65-F5344CB8AC3E}">
        <p14:creationId xmlns:p14="http://schemas.microsoft.com/office/powerpoint/2010/main" xmlns="" val="3148279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zh-CN" sz="2800" dirty="0"/>
              <a:t>我们知道，加上扩展列表可以让分支限界算法提高效率，避免再去扩展那些已经扩展过的点。</a:t>
            </a:r>
          </a:p>
          <a:p>
            <a:r>
              <a:rPr lang="zh-CN" altLang="zh-CN" sz="2800" dirty="0"/>
              <a:t>那我们又知道，加上启发式距离可以让分支限界算法更加聪明，每一次选择都是选择离目标更近的</a:t>
            </a:r>
            <a:r>
              <a:rPr lang="zh-CN" altLang="zh-CN" sz="2800" dirty="0" smtClean="0"/>
              <a:t>路径</a:t>
            </a:r>
            <a:r>
              <a:rPr lang="zh-CN" altLang="en-US" sz="2800" dirty="0" smtClean="0"/>
              <a:t>，减少扩展无效节点</a:t>
            </a:r>
            <a:r>
              <a:rPr lang="zh-CN" altLang="zh-CN" sz="2800" dirty="0" smtClean="0"/>
              <a:t>。</a:t>
            </a:r>
            <a:endParaRPr lang="zh-CN" altLang="zh-CN" sz="2800" dirty="0"/>
          </a:p>
        </p:txBody>
      </p:sp>
    </p:spTree>
    <p:extLst>
      <p:ext uri="{BB962C8B-B14F-4D97-AF65-F5344CB8AC3E}">
        <p14:creationId xmlns:p14="http://schemas.microsoft.com/office/powerpoint/2010/main" xmlns="" val="2731243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zh-CN" sz="2800" dirty="0" smtClean="0"/>
              <a:t>什么</a:t>
            </a:r>
            <a:r>
              <a:rPr lang="zh-CN" altLang="zh-CN" sz="2800" dirty="0"/>
              <a:t>是</a:t>
            </a:r>
            <a:r>
              <a:rPr lang="en-US" altLang="zh-CN" sz="2800" dirty="0"/>
              <a:t>A*</a:t>
            </a:r>
            <a:r>
              <a:rPr lang="zh-CN" altLang="zh-CN" sz="2800" dirty="0"/>
              <a:t>算法</a:t>
            </a:r>
            <a:r>
              <a:rPr lang="en-US" altLang="zh-CN" sz="2800" dirty="0" smtClean="0"/>
              <a:t>?</a:t>
            </a:r>
          </a:p>
          <a:p>
            <a:pPr marL="0" indent="0">
              <a:buNone/>
            </a:pPr>
            <a:r>
              <a:rPr lang="en-US" altLang="zh-CN" sz="2800" dirty="0" smtClean="0"/>
              <a:t> A</a:t>
            </a:r>
            <a:r>
              <a:rPr lang="en-US" altLang="zh-CN" sz="2800" dirty="0"/>
              <a:t>*</a:t>
            </a:r>
            <a:r>
              <a:rPr lang="zh-CN" altLang="zh-CN" sz="2800" dirty="0"/>
              <a:t>算法其实就是分支限界</a:t>
            </a:r>
            <a:r>
              <a:rPr lang="en-US" altLang="zh-CN" sz="2800" dirty="0"/>
              <a:t>+</a:t>
            </a:r>
            <a:r>
              <a:rPr lang="zh-CN" altLang="zh-CN" sz="2800" dirty="0"/>
              <a:t>扩展列表</a:t>
            </a:r>
            <a:r>
              <a:rPr lang="en-US" altLang="zh-CN" sz="2800" dirty="0"/>
              <a:t>+</a:t>
            </a:r>
            <a:r>
              <a:rPr lang="zh-CN" altLang="zh-CN" sz="2800" dirty="0"/>
              <a:t>启发式距离</a:t>
            </a:r>
            <a:r>
              <a:rPr lang="zh-CN" altLang="zh-CN" sz="2800" dirty="0" smtClean="0"/>
              <a:t>。</a:t>
            </a:r>
            <a:r>
              <a:rPr lang="en-US" altLang="zh-CN" sz="2800" dirty="0"/>
              <a:t>A*</a:t>
            </a:r>
            <a:r>
              <a:rPr lang="zh-CN" altLang="en-US" sz="2800" dirty="0"/>
              <a:t>（</a:t>
            </a:r>
            <a:r>
              <a:rPr lang="en-US" altLang="zh-CN" sz="2800" dirty="0"/>
              <a:t>A-Star)</a:t>
            </a:r>
            <a:r>
              <a:rPr lang="zh-CN" altLang="en-US" sz="2800" dirty="0"/>
              <a:t>算法是一种静态路网中求解最短路径最有效的</a:t>
            </a:r>
            <a:r>
              <a:rPr lang="zh-CN" altLang="en-US" sz="2800" b="1" dirty="0"/>
              <a:t>直接</a:t>
            </a:r>
            <a:r>
              <a:rPr lang="zh-CN" altLang="en-US" sz="2800" dirty="0"/>
              <a:t>搜索方法，也是解决许多搜索问题的有效算法。算法中的距离估算值与实际值越接近，最终搜索速度越快。</a:t>
            </a:r>
            <a:endParaRPr lang="zh-CN" altLang="zh-CN" sz="2800" dirty="0"/>
          </a:p>
        </p:txBody>
      </p:sp>
    </p:spTree>
    <p:extLst>
      <p:ext uri="{BB962C8B-B14F-4D97-AF65-F5344CB8AC3E}">
        <p14:creationId xmlns:p14="http://schemas.microsoft.com/office/powerpoint/2010/main" xmlns="" val="3806196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5760"/>
            <a:ext cx="8229600" cy="1143000"/>
          </a:xfrm>
        </p:spPr>
        <p:txBody>
          <a:bodyPr>
            <a:normAutofit/>
          </a:bodyPr>
          <a:lstStyle/>
          <a:p>
            <a:r>
              <a:rPr lang="zh-CN" altLang="en-US" sz="3200" dirty="0"/>
              <a:t>汉诺塔</a:t>
            </a:r>
            <a:r>
              <a:rPr lang="zh-CN" altLang="en-US" sz="3200" dirty="0" smtClean="0"/>
              <a:t>问题</a:t>
            </a:r>
            <a:endParaRPr lang="zh-CN" altLang="en-US" sz="3200" dirty="0"/>
          </a:p>
        </p:txBody>
      </p:sp>
      <p:sp>
        <p:nvSpPr>
          <p:cNvPr id="3" name="内容占位符 2"/>
          <p:cNvSpPr>
            <a:spLocks noGrp="1"/>
          </p:cNvSpPr>
          <p:nvPr>
            <p:ph idx="1"/>
          </p:nvPr>
        </p:nvSpPr>
        <p:spPr>
          <a:xfrm>
            <a:off x="179512" y="1124744"/>
            <a:ext cx="8229600" cy="3600400"/>
          </a:xfrm>
        </p:spPr>
        <p:txBody>
          <a:bodyPr>
            <a:normAutofit fontScale="92500" lnSpcReduction="10000"/>
          </a:bodyPr>
          <a:lstStyle/>
          <a:p>
            <a:r>
              <a:rPr lang="zh-CN" altLang="en-US" dirty="0"/>
              <a:t>汉诺塔（又称河内塔）问题是源于印度一个古老传说的益智玩具。大梵天创造世界的时候做了三根金刚石柱子，在一根柱子上从下往上按照大小顺序摞着</a:t>
            </a:r>
            <a:r>
              <a:rPr lang="en-US" altLang="zh-CN" dirty="0"/>
              <a:t>64</a:t>
            </a:r>
            <a:r>
              <a:rPr lang="zh-CN" altLang="en-US" dirty="0"/>
              <a:t>片黄金圆盘。大梵天命令婆罗门把圆盘从下面开始按大小顺序重新摆放在另一根柱子上。并且规定，在小圆盘上不能放大圆盘，在三根柱子之间一次只能移动一个圆盘。</a:t>
            </a:r>
            <a:endParaRPr lang="en-US" altLang="zh-CN" dirty="0" smtClean="0"/>
          </a:p>
        </p:txBody>
      </p:sp>
      <p:pic>
        <p:nvPicPr>
          <p:cNvPr id="2050" name="Picture 2" descr="https://gss1.bdstatic.com/-vo3dSag_xI4khGkpoWK1HF6hhy/baike/w%3D268%3Bg%3D0/sign=3e68a5859245d688a302b5a29cf91a23/2934349b033b5bb5347f4c4836d3d539b700bcd8.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3848" y="4305300"/>
            <a:ext cx="2552700" cy="2552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56175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579296" cy="5328592"/>
          </a:xfrm>
        </p:spPr>
        <p:txBody>
          <a:bodyPr>
            <a:normAutofit/>
          </a:bodyPr>
          <a:lstStyle/>
          <a:p>
            <a:pPr marL="0" indent="0">
              <a:buNone/>
            </a:pPr>
            <a:r>
              <a:rPr lang="en-US" altLang="zh-CN" sz="2800" dirty="0" smtClean="0"/>
              <a:t>A</a:t>
            </a:r>
            <a:r>
              <a:rPr lang="zh-CN" altLang="en-US" sz="2800" dirty="0" smtClean="0"/>
              <a:t>*算法用公式</a:t>
            </a:r>
            <a:r>
              <a:rPr lang="zh-CN" altLang="en-US" sz="2800" dirty="0"/>
              <a:t>表示为： </a:t>
            </a:r>
            <a:endParaRPr lang="en-US" altLang="zh-CN" sz="2800" dirty="0" smtClean="0"/>
          </a:p>
          <a:p>
            <a:pPr marL="0" indent="0">
              <a:buNone/>
            </a:pPr>
            <a:endParaRPr lang="en-US" altLang="zh-CN" sz="2800" dirty="0"/>
          </a:p>
          <a:p>
            <a:pPr marL="0" indent="0">
              <a:buNone/>
            </a:pPr>
            <a:r>
              <a:rPr lang="en-US" altLang="zh-CN" sz="2800" dirty="0" smtClean="0"/>
              <a:t>f(n</a:t>
            </a:r>
            <a:r>
              <a:rPr lang="en-US" altLang="zh-CN" sz="2800" dirty="0"/>
              <a:t>)=g(n)+h(n</a:t>
            </a:r>
            <a:r>
              <a:rPr lang="en-US" altLang="zh-CN" sz="2800" dirty="0" smtClean="0"/>
              <a:t>),</a:t>
            </a:r>
          </a:p>
          <a:p>
            <a:pPr marL="0" indent="0">
              <a:buNone/>
            </a:pPr>
            <a:endParaRPr lang="en-US" altLang="zh-CN" sz="2800" dirty="0"/>
          </a:p>
          <a:p>
            <a:pPr marL="0" indent="0">
              <a:buNone/>
            </a:pPr>
            <a:r>
              <a:rPr lang="en-US" altLang="zh-CN" sz="2800" dirty="0" smtClean="0"/>
              <a:t>f(n</a:t>
            </a:r>
            <a:r>
              <a:rPr lang="en-US" altLang="zh-CN" sz="2800" dirty="0"/>
              <a:t>) </a:t>
            </a:r>
            <a:r>
              <a:rPr lang="zh-CN" altLang="en-US" sz="2800" dirty="0"/>
              <a:t>是从初始状态经由状态</a:t>
            </a:r>
            <a:r>
              <a:rPr lang="en-US" altLang="zh-CN" sz="2800" dirty="0"/>
              <a:t>n</a:t>
            </a:r>
            <a:r>
              <a:rPr lang="zh-CN" altLang="en-US" sz="2800" dirty="0"/>
              <a:t>到目标状态的代价估计，</a:t>
            </a:r>
          </a:p>
          <a:p>
            <a:pPr marL="0" indent="0">
              <a:buNone/>
            </a:pPr>
            <a:r>
              <a:rPr lang="en-US" altLang="zh-CN" sz="2800" dirty="0"/>
              <a:t>g(n) </a:t>
            </a:r>
            <a:r>
              <a:rPr lang="zh-CN" altLang="en-US" sz="2800" dirty="0"/>
              <a:t>是在状态空间中从初始状态到状态</a:t>
            </a:r>
            <a:r>
              <a:rPr lang="en-US" altLang="zh-CN" sz="2800" dirty="0"/>
              <a:t>n</a:t>
            </a:r>
            <a:r>
              <a:rPr lang="zh-CN" altLang="en-US" sz="2800" dirty="0"/>
              <a:t>的实际代价，</a:t>
            </a:r>
          </a:p>
          <a:p>
            <a:pPr marL="0" indent="0">
              <a:buNone/>
            </a:pPr>
            <a:r>
              <a:rPr lang="en-US" altLang="zh-CN" sz="2800" dirty="0"/>
              <a:t>h(n) </a:t>
            </a:r>
            <a:r>
              <a:rPr lang="zh-CN" altLang="en-US" sz="2800" dirty="0"/>
              <a:t>是从状态</a:t>
            </a:r>
            <a:r>
              <a:rPr lang="en-US" altLang="zh-CN" sz="2800" dirty="0"/>
              <a:t>n</a:t>
            </a:r>
            <a:r>
              <a:rPr lang="zh-CN" altLang="en-US" sz="2800" dirty="0"/>
              <a:t>到目标状态的最佳路径的估计代价。</a:t>
            </a:r>
          </a:p>
          <a:p>
            <a:pPr marL="0" indent="0">
              <a:buNone/>
            </a:pPr>
            <a:r>
              <a:rPr lang="zh-CN" altLang="en-US" sz="2800" dirty="0"/>
              <a:t>（对于路径搜索问题，状态就是图中的节点，代价就是距离）</a:t>
            </a:r>
          </a:p>
        </p:txBody>
      </p:sp>
    </p:spTree>
    <p:extLst>
      <p:ext uri="{BB962C8B-B14F-4D97-AF65-F5344CB8AC3E}">
        <p14:creationId xmlns:p14="http://schemas.microsoft.com/office/powerpoint/2010/main" xmlns="" val="2533902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579296" cy="5328592"/>
          </a:xfrm>
        </p:spPr>
        <p:txBody>
          <a:bodyPr>
            <a:normAutofit/>
          </a:bodyPr>
          <a:lstStyle/>
          <a:p>
            <a:pPr marL="0" indent="0">
              <a:buNone/>
            </a:pPr>
            <a:r>
              <a:rPr lang="zh-CN" altLang="en-US" sz="2800" dirty="0"/>
              <a:t>我们以</a:t>
            </a:r>
            <a:r>
              <a:rPr lang="en-US" altLang="zh-CN" sz="2800" dirty="0"/>
              <a:t>d(n)</a:t>
            </a:r>
            <a:r>
              <a:rPr lang="zh-CN" altLang="en-US" sz="2800" dirty="0"/>
              <a:t>表达状态</a:t>
            </a:r>
            <a:r>
              <a:rPr lang="en-US" altLang="zh-CN" sz="2800" dirty="0"/>
              <a:t>n</a:t>
            </a:r>
            <a:r>
              <a:rPr lang="zh-CN" altLang="en-US" sz="2800" dirty="0"/>
              <a:t>到目标状态的距离，那么</a:t>
            </a:r>
            <a:r>
              <a:rPr lang="en-US" altLang="zh-CN" sz="2800" dirty="0"/>
              <a:t>h(n)</a:t>
            </a:r>
            <a:r>
              <a:rPr lang="zh-CN" altLang="en-US" sz="2800" dirty="0"/>
              <a:t>的选取大致有如下三种情况：</a:t>
            </a:r>
          </a:p>
          <a:p>
            <a:r>
              <a:rPr lang="zh-CN" altLang="en-US" sz="2800" dirty="0"/>
              <a:t>如果</a:t>
            </a:r>
            <a:r>
              <a:rPr lang="en-US" altLang="zh-CN" sz="2800" dirty="0"/>
              <a:t>h(n)&lt; d(n)</a:t>
            </a:r>
            <a:r>
              <a:rPr lang="zh-CN" altLang="en-US" sz="2800" dirty="0"/>
              <a:t>到目标状态的实际距离，这种情况下，搜索的点数多，搜索范围大，效率低。但能得到最优解。</a:t>
            </a:r>
          </a:p>
          <a:p>
            <a:r>
              <a:rPr lang="zh-CN" altLang="en-US" sz="2800" dirty="0"/>
              <a:t>如果</a:t>
            </a:r>
            <a:r>
              <a:rPr lang="en-US" altLang="zh-CN" sz="2800" dirty="0"/>
              <a:t>h(n)=d(n)</a:t>
            </a:r>
            <a:r>
              <a:rPr lang="zh-CN" altLang="en-US" sz="2800" dirty="0"/>
              <a:t>，即距离估计</a:t>
            </a:r>
            <a:r>
              <a:rPr lang="en-US" altLang="zh-CN" sz="2800" dirty="0"/>
              <a:t>h(n)</a:t>
            </a:r>
            <a:r>
              <a:rPr lang="zh-CN" altLang="en-US" sz="2800" dirty="0"/>
              <a:t>等于最短距离，那么搜索将严格沿着最短路径进行， 此时的搜索效率是最高的。</a:t>
            </a:r>
          </a:p>
          <a:p>
            <a:r>
              <a:rPr lang="zh-CN" altLang="en-US" sz="2800" dirty="0"/>
              <a:t>如果 </a:t>
            </a:r>
            <a:r>
              <a:rPr lang="en-US" altLang="zh-CN" sz="2800" dirty="0"/>
              <a:t>h(n)&gt;d(n)</a:t>
            </a:r>
            <a:r>
              <a:rPr lang="zh-CN" altLang="en-US" sz="2800" dirty="0"/>
              <a:t>，搜索的点数少，搜索范围小，效率高，但不能保证得到最优解。</a:t>
            </a:r>
          </a:p>
        </p:txBody>
      </p:sp>
    </p:spTree>
    <p:extLst>
      <p:ext uri="{BB962C8B-B14F-4D97-AF65-F5344CB8AC3E}">
        <p14:creationId xmlns:p14="http://schemas.microsoft.com/office/powerpoint/2010/main" xmlns="" val="1446752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579296" cy="5328592"/>
          </a:xfrm>
        </p:spPr>
        <p:txBody>
          <a:bodyPr>
            <a:normAutofit lnSpcReduction="10000"/>
          </a:bodyPr>
          <a:lstStyle/>
          <a:p>
            <a:r>
              <a:rPr lang="zh-CN" altLang="en-US" sz="2800" dirty="0"/>
              <a:t>先下个定义，如果一个估价函数可以找出最短的路径，我们称之为可采纳性。</a:t>
            </a:r>
            <a:r>
              <a:rPr lang="en-US" altLang="zh-CN" sz="2800" dirty="0"/>
              <a:t>A*</a:t>
            </a:r>
            <a:r>
              <a:rPr lang="zh-CN" altLang="en-US" sz="2800" dirty="0"/>
              <a:t>算法是一个可采纳</a:t>
            </a:r>
            <a:r>
              <a:rPr lang="zh-CN" altLang="en-US" sz="2800" dirty="0" smtClean="0"/>
              <a:t>的算法</a:t>
            </a:r>
            <a:r>
              <a:rPr lang="zh-CN" altLang="en-US" sz="2800" dirty="0"/>
              <a:t>。</a:t>
            </a:r>
            <a:r>
              <a:rPr lang="en-US" altLang="zh-CN" sz="2800" dirty="0"/>
              <a:t>A*</a:t>
            </a:r>
            <a:r>
              <a:rPr lang="zh-CN" altLang="en-US" sz="2800" dirty="0"/>
              <a:t>算法的估价函数可表示为：</a:t>
            </a:r>
          </a:p>
          <a:p>
            <a:r>
              <a:rPr lang="en-US" altLang="zh-CN" sz="2800" dirty="0"/>
              <a:t>f'(n) = g'(n) + h'(n)</a:t>
            </a:r>
          </a:p>
          <a:p>
            <a:r>
              <a:rPr lang="zh-CN" altLang="en-US" sz="2800" dirty="0"/>
              <a:t>这里，</a:t>
            </a:r>
            <a:r>
              <a:rPr lang="en-US" altLang="zh-CN" sz="2800" dirty="0" smtClean="0"/>
              <a:t>f‘(</a:t>
            </a:r>
            <a:r>
              <a:rPr lang="en-US" altLang="zh-CN" sz="2800" dirty="0"/>
              <a:t>n)</a:t>
            </a:r>
            <a:r>
              <a:rPr lang="zh-CN" altLang="en-US" sz="2800" dirty="0"/>
              <a:t>是估价函数，</a:t>
            </a:r>
            <a:r>
              <a:rPr lang="en-US" altLang="zh-CN" sz="2800" dirty="0" smtClean="0"/>
              <a:t>g’(</a:t>
            </a:r>
            <a:r>
              <a:rPr lang="en-US" altLang="zh-CN" sz="2800" dirty="0"/>
              <a:t>n)</a:t>
            </a:r>
            <a:r>
              <a:rPr lang="zh-CN" altLang="en-US" sz="2800" dirty="0"/>
              <a:t>是起点到节点</a:t>
            </a:r>
            <a:r>
              <a:rPr lang="en-US" altLang="zh-CN" sz="2800" dirty="0"/>
              <a:t>n</a:t>
            </a:r>
            <a:r>
              <a:rPr lang="zh-CN" altLang="en-US" sz="2800" dirty="0"/>
              <a:t>的最短路径值，</a:t>
            </a:r>
            <a:r>
              <a:rPr lang="en-US" altLang="zh-CN" sz="2800" dirty="0" smtClean="0"/>
              <a:t>h‘(</a:t>
            </a:r>
            <a:r>
              <a:rPr lang="en-US" altLang="zh-CN" sz="2800" dirty="0"/>
              <a:t>n)</a:t>
            </a:r>
            <a:r>
              <a:rPr lang="zh-CN" altLang="en-US" sz="2800" dirty="0"/>
              <a:t>是</a:t>
            </a:r>
            <a:r>
              <a:rPr lang="en-US" altLang="zh-CN" sz="2800" dirty="0"/>
              <a:t>n</a:t>
            </a:r>
            <a:r>
              <a:rPr lang="zh-CN" altLang="en-US" sz="2800" dirty="0"/>
              <a:t>到目标的最短路经的启发值。由于这个</a:t>
            </a:r>
            <a:r>
              <a:rPr lang="en-US" altLang="zh-CN" sz="2800" dirty="0" smtClean="0"/>
              <a:t>f’(</a:t>
            </a:r>
            <a:r>
              <a:rPr lang="en-US" altLang="zh-CN" sz="2800" dirty="0"/>
              <a:t>n)</a:t>
            </a:r>
            <a:r>
              <a:rPr lang="zh-CN" altLang="en-US" sz="2800" dirty="0"/>
              <a:t>其实是无法预先知道的，所以我们用前面的估价函数</a:t>
            </a:r>
            <a:r>
              <a:rPr lang="en-US" altLang="zh-CN" sz="2800" dirty="0"/>
              <a:t>f(n)</a:t>
            </a:r>
            <a:r>
              <a:rPr lang="zh-CN" altLang="en-US" sz="2800" dirty="0"/>
              <a:t>做近似。</a:t>
            </a:r>
            <a:r>
              <a:rPr lang="en-US" altLang="zh-CN" sz="2800" dirty="0"/>
              <a:t>g(n)</a:t>
            </a:r>
            <a:r>
              <a:rPr lang="zh-CN" altLang="en-US" sz="2800" dirty="0"/>
              <a:t>代替</a:t>
            </a:r>
            <a:r>
              <a:rPr lang="en-US" altLang="zh-CN" sz="2800" dirty="0" smtClean="0"/>
              <a:t>g‘(</a:t>
            </a:r>
            <a:r>
              <a:rPr lang="en-US" altLang="zh-CN" sz="2800" dirty="0"/>
              <a:t>n)</a:t>
            </a:r>
            <a:r>
              <a:rPr lang="zh-CN" altLang="en-US" sz="2800" dirty="0"/>
              <a:t>，但 </a:t>
            </a:r>
            <a:r>
              <a:rPr lang="en-US" altLang="zh-CN" sz="2800" dirty="0"/>
              <a:t>g(n)&gt;=</a:t>
            </a:r>
            <a:r>
              <a:rPr lang="en-US" altLang="zh-CN" sz="2800" dirty="0" smtClean="0"/>
              <a:t>g’(</a:t>
            </a:r>
            <a:r>
              <a:rPr lang="en-US" altLang="zh-CN" sz="2800" dirty="0"/>
              <a:t>n)</a:t>
            </a:r>
            <a:r>
              <a:rPr lang="zh-CN" altLang="en-US" sz="2800" dirty="0"/>
              <a:t>才可（大多数情况下都是满足的，可以不用考虑），</a:t>
            </a:r>
            <a:r>
              <a:rPr lang="en-US" altLang="zh-CN" sz="2800" dirty="0"/>
              <a:t>h(n)</a:t>
            </a:r>
            <a:r>
              <a:rPr lang="zh-CN" altLang="en-US" sz="2800" dirty="0"/>
              <a:t>代替</a:t>
            </a:r>
            <a:r>
              <a:rPr lang="en-US" altLang="zh-CN" sz="2800" dirty="0" smtClean="0"/>
              <a:t>h‘(</a:t>
            </a:r>
            <a:r>
              <a:rPr lang="en-US" altLang="zh-CN" sz="2800" dirty="0"/>
              <a:t>n)</a:t>
            </a:r>
            <a:r>
              <a:rPr lang="zh-CN" altLang="en-US" sz="2800" dirty="0"/>
              <a:t>，但</a:t>
            </a:r>
            <a:r>
              <a:rPr lang="en-US" altLang="zh-CN" sz="2800" dirty="0"/>
              <a:t>h(n)&lt;=</a:t>
            </a:r>
            <a:r>
              <a:rPr lang="en-US" altLang="zh-CN" sz="2800" dirty="0" smtClean="0"/>
              <a:t>h’(</a:t>
            </a:r>
            <a:r>
              <a:rPr lang="en-US" altLang="zh-CN" sz="2800" dirty="0"/>
              <a:t>n)</a:t>
            </a:r>
            <a:r>
              <a:rPr lang="zh-CN" altLang="en-US" sz="2800" dirty="0"/>
              <a:t>才可（这一点特别的重要）。可以证明应用这样的估价函数是</a:t>
            </a:r>
            <a:r>
              <a:rPr lang="zh-CN" altLang="en-US" sz="2800" dirty="0" smtClean="0"/>
              <a:t>可以在树中找到</a:t>
            </a:r>
            <a:r>
              <a:rPr lang="zh-CN" altLang="en-US" sz="2800" dirty="0"/>
              <a:t>最短路径的，也就是可采纳的</a:t>
            </a:r>
            <a:r>
              <a:rPr lang="zh-CN" altLang="en-US" sz="2800" dirty="0" smtClean="0"/>
              <a:t>。</a:t>
            </a:r>
            <a:endParaRPr lang="zh-CN" altLang="en-US" sz="2800" dirty="0"/>
          </a:p>
        </p:txBody>
      </p:sp>
    </p:spTree>
    <p:extLst>
      <p:ext uri="{BB962C8B-B14F-4D97-AF65-F5344CB8AC3E}">
        <p14:creationId xmlns:p14="http://schemas.microsoft.com/office/powerpoint/2010/main" xmlns="" val="4940097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smtClean="0"/>
              <a:t>算法</a:t>
            </a:r>
            <a:r>
              <a:rPr lang="zh-CN" altLang="en-US" b="1" dirty="0" smtClean="0"/>
              <a:t>是否保证最优？</a:t>
            </a:r>
            <a:endParaRPr lang="zh-CN"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27584" y="1268760"/>
            <a:ext cx="7488832" cy="4461052"/>
          </a:xfrm>
        </p:spPr>
      </p:pic>
    </p:spTree>
    <p:extLst>
      <p:ext uri="{BB962C8B-B14F-4D97-AF65-F5344CB8AC3E}">
        <p14:creationId xmlns:p14="http://schemas.microsoft.com/office/powerpoint/2010/main" xmlns="" val="741183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smtClean="0"/>
              <a:t>算法</a:t>
            </a:r>
            <a:r>
              <a:rPr lang="zh-CN" altLang="en-US" b="1" dirty="0" smtClean="0"/>
              <a:t>最优化条件</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en-US" sz="2800" dirty="0"/>
              <a:t>可采纳启发</a:t>
            </a:r>
            <a:r>
              <a:rPr lang="zh-CN" altLang="en-US" sz="2800" dirty="0" smtClean="0"/>
              <a:t>（</a:t>
            </a:r>
            <a:r>
              <a:rPr lang="en-US" altLang="zh-CN" sz="2800" dirty="0" smtClean="0"/>
              <a:t>Admissible Heuristic</a:t>
            </a:r>
            <a:r>
              <a:rPr lang="zh-CN" altLang="en-US" sz="2800" dirty="0" smtClean="0"/>
              <a:t>）</a:t>
            </a:r>
            <a:endParaRPr lang="en-US" altLang="zh-CN" sz="2800" dirty="0" smtClean="0"/>
          </a:p>
          <a:p>
            <a:pPr lvl="1"/>
            <a:r>
              <a:rPr lang="zh-CN" altLang="en-US" sz="2400" dirty="0"/>
              <a:t>每个节点的 </a:t>
            </a:r>
            <a:r>
              <a:rPr lang="en-US" altLang="zh-CN" sz="2400" dirty="0"/>
              <a:t>heuristic </a:t>
            </a:r>
            <a:r>
              <a:rPr lang="zh-CN" altLang="en-US" sz="2400" dirty="0"/>
              <a:t>都不超过这个节点到目标节点之间最优路径的 </a:t>
            </a:r>
            <a:r>
              <a:rPr lang="en-US" altLang="zh-CN" sz="2400" dirty="0"/>
              <a:t>cost</a:t>
            </a:r>
            <a:r>
              <a:rPr lang="zh-CN" altLang="en-US" sz="2400" dirty="0"/>
              <a:t>。</a:t>
            </a:r>
            <a:endParaRPr lang="en-US" altLang="zh-CN" sz="2400" dirty="0"/>
          </a:p>
          <a:p>
            <a:r>
              <a:rPr lang="zh-CN" altLang="en-US" sz="2800" dirty="0" smtClean="0"/>
              <a:t>一致性</a:t>
            </a:r>
            <a:r>
              <a:rPr lang="zh-CN" altLang="en-US" sz="2800" dirty="0"/>
              <a:t>启发</a:t>
            </a:r>
            <a:r>
              <a:rPr lang="zh-CN" altLang="en-US" sz="2800" dirty="0" smtClean="0"/>
              <a:t>（</a:t>
            </a:r>
            <a:r>
              <a:rPr lang="en-US" altLang="zh-CN" sz="2800" dirty="0" smtClean="0"/>
              <a:t>Consistent </a:t>
            </a:r>
            <a:r>
              <a:rPr lang="en-US" altLang="zh-CN" sz="2800" dirty="0"/>
              <a:t>Heuristic</a:t>
            </a:r>
            <a:r>
              <a:rPr lang="zh-CN" altLang="en-US" sz="2800" dirty="0" smtClean="0"/>
              <a:t>）</a:t>
            </a:r>
            <a:endParaRPr lang="en-US" altLang="zh-CN" sz="2800" dirty="0" smtClean="0"/>
          </a:p>
          <a:p>
            <a:pPr lvl="1"/>
            <a:r>
              <a:rPr lang="zh-CN" altLang="en-US" sz="2400" dirty="0"/>
              <a:t>每两个节点之间 </a:t>
            </a:r>
            <a:r>
              <a:rPr lang="en-US" altLang="zh-CN" sz="2400" dirty="0"/>
              <a:t>heuristic </a:t>
            </a:r>
            <a:r>
              <a:rPr lang="zh-CN" altLang="en-US" sz="2400" dirty="0"/>
              <a:t>的差都不超过这两个节点之间最优路径的 </a:t>
            </a:r>
            <a:r>
              <a:rPr lang="en-US" altLang="zh-CN" sz="2400" dirty="0"/>
              <a:t>cost</a:t>
            </a:r>
            <a:r>
              <a:rPr lang="zh-CN" altLang="en-US" sz="2400" dirty="0" smtClean="0"/>
              <a:t>。</a:t>
            </a:r>
            <a:endParaRPr lang="en-US" altLang="zh-CN" sz="2400" dirty="0" smtClean="0"/>
          </a:p>
          <a:p>
            <a:pPr lvl="1"/>
            <a:endParaRPr lang="en-US" altLang="zh-CN" sz="2400" dirty="0"/>
          </a:p>
          <a:p>
            <a:pPr marL="457200" lvl="1" indent="0">
              <a:buNone/>
            </a:pPr>
            <a:r>
              <a:rPr lang="en-US" altLang="zh-CN" dirty="0"/>
              <a:t>C</a:t>
            </a:r>
            <a:r>
              <a:rPr lang="en-US" altLang="zh-CN" dirty="0" smtClean="0"/>
              <a:t>onsistent </a:t>
            </a:r>
            <a:r>
              <a:rPr lang="en-US" altLang="zh-CN" dirty="0"/>
              <a:t>heuristic </a:t>
            </a:r>
            <a:r>
              <a:rPr lang="zh-CN" altLang="en-US" dirty="0"/>
              <a:t>一定是 </a:t>
            </a:r>
            <a:r>
              <a:rPr lang="en-US" altLang="zh-CN" dirty="0"/>
              <a:t>admissible </a:t>
            </a:r>
            <a:r>
              <a:rPr lang="zh-CN" altLang="en-US" dirty="0"/>
              <a:t>的，反之不成立。</a:t>
            </a:r>
            <a:endParaRPr lang="en-US" altLang="zh-CN" dirty="0"/>
          </a:p>
          <a:p>
            <a:endParaRPr lang="zh-CN" altLang="zh-CN" sz="2800" dirty="0"/>
          </a:p>
        </p:txBody>
      </p:sp>
    </p:spTree>
    <p:extLst>
      <p:ext uri="{BB962C8B-B14F-4D97-AF65-F5344CB8AC3E}">
        <p14:creationId xmlns:p14="http://schemas.microsoft.com/office/powerpoint/2010/main" xmlns="" val="31569300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smtClean="0"/>
              <a:t>算法</a:t>
            </a:r>
            <a:r>
              <a:rPr lang="zh-CN" altLang="en-US" b="1" dirty="0" smtClean="0"/>
              <a:t>最优化定理</a:t>
            </a:r>
            <a:endParaRPr lang="zh-CN" altLang="zh-CN" dirty="0"/>
          </a:p>
        </p:txBody>
      </p:sp>
      <p:sp>
        <p:nvSpPr>
          <p:cNvPr id="3" name="内容占位符 2"/>
          <p:cNvSpPr>
            <a:spLocks noGrp="1"/>
          </p:cNvSpPr>
          <p:nvPr>
            <p:ph idx="1"/>
          </p:nvPr>
        </p:nvSpPr>
        <p:spPr>
          <a:xfrm>
            <a:off x="457200" y="1916832"/>
            <a:ext cx="8229600" cy="4525963"/>
          </a:xfrm>
        </p:spPr>
        <p:txBody>
          <a:bodyPr>
            <a:normAutofit/>
          </a:bodyPr>
          <a:lstStyle/>
          <a:p>
            <a:r>
              <a:rPr lang="zh-CN" altLang="en-US" sz="2800" dirty="0" smtClean="0"/>
              <a:t>对于树结构的</a:t>
            </a:r>
            <a:r>
              <a:rPr lang="en-US" altLang="zh-CN" sz="2800" dirty="0" smtClean="0"/>
              <a:t>A</a:t>
            </a:r>
            <a:r>
              <a:rPr lang="zh-CN" altLang="en-US" sz="2800" dirty="0" smtClean="0"/>
              <a:t>*搜索算法，如果</a:t>
            </a:r>
            <a:r>
              <a:rPr lang="en-US" altLang="zh-CN" sz="2800" dirty="0" smtClean="0"/>
              <a:t>h</a:t>
            </a:r>
            <a:r>
              <a:rPr lang="zh-CN" altLang="en-US" sz="2800" dirty="0" smtClean="0"/>
              <a:t>是可</a:t>
            </a:r>
            <a:r>
              <a:rPr lang="zh-CN" altLang="en-US" sz="2800" dirty="0"/>
              <a:t>采纳启发</a:t>
            </a:r>
            <a:r>
              <a:rPr lang="zh-CN" altLang="en-US" sz="2800" dirty="0" smtClean="0"/>
              <a:t>（</a:t>
            </a:r>
            <a:r>
              <a:rPr lang="en-US" altLang="zh-CN" sz="2800" dirty="0" smtClean="0"/>
              <a:t>Admissible Heuristic</a:t>
            </a:r>
            <a:r>
              <a:rPr lang="zh-CN" altLang="en-US" sz="2800" dirty="0" smtClean="0"/>
              <a:t>）</a:t>
            </a:r>
            <a:r>
              <a:rPr lang="zh-CN" altLang="en-US" sz="2400" dirty="0" smtClean="0"/>
              <a:t>，则该算法是最优的；</a:t>
            </a:r>
            <a:endParaRPr lang="en-US" altLang="zh-CN" sz="2400" dirty="0" smtClean="0"/>
          </a:p>
          <a:p>
            <a:endParaRPr lang="en-US" altLang="zh-CN" sz="2400" dirty="0" smtClean="0"/>
          </a:p>
          <a:p>
            <a:r>
              <a:rPr lang="zh-CN" altLang="en-US" sz="2800" dirty="0" smtClean="0"/>
              <a:t>对于图结构</a:t>
            </a:r>
            <a:r>
              <a:rPr lang="zh-CN" altLang="en-US" sz="2800" dirty="0"/>
              <a:t>的</a:t>
            </a:r>
            <a:r>
              <a:rPr lang="en-US" altLang="zh-CN" sz="2800" dirty="0"/>
              <a:t>A</a:t>
            </a:r>
            <a:r>
              <a:rPr lang="zh-CN" altLang="en-US" sz="2800" dirty="0"/>
              <a:t>*搜索算法，如果</a:t>
            </a:r>
            <a:r>
              <a:rPr lang="en-US" altLang="zh-CN" sz="2800" dirty="0"/>
              <a:t>h</a:t>
            </a:r>
            <a:r>
              <a:rPr lang="zh-CN" altLang="en-US" sz="2800" dirty="0" smtClean="0"/>
              <a:t>是</a:t>
            </a:r>
            <a:r>
              <a:rPr lang="zh-CN" altLang="en-US" sz="2800" dirty="0"/>
              <a:t>一致性启发（</a:t>
            </a:r>
            <a:r>
              <a:rPr lang="en-US" altLang="zh-CN" sz="2800" dirty="0"/>
              <a:t>Consistent Heuristic</a:t>
            </a:r>
            <a:r>
              <a:rPr lang="zh-CN" altLang="en-US" sz="2800" dirty="0" smtClean="0"/>
              <a:t>）</a:t>
            </a:r>
            <a:r>
              <a:rPr lang="zh-CN" altLang="en-US" sz="2400" dirty="0" smtClean="0"/>
              <a:t>，</a:t>
            </a:r>
            <a:r>
              <a:rPr lang="zh-CN" altLang="en-US" sz="2400" dirty="0"/>
              <a:t>则该算法是最优的；</a:t>
            </a:r>
            <a:endParaRPr lang="en-US" altLang="zh-CN" sz="2400" dirty="0"/>
          </a:p>
          <a:p>
            <a:endParaRPr lang="zh-CN" altLang="zh-CN" sz="2800" dirty="0"/>
          </a:p>
        </p:txBody>
      </p:sp>
    </p:spTree>
    <p:extLst>
      <p:ext uri="{BB962C8B-B14F-4D97-AF65-F5344CB8AC3E}">
        <p14:creationId xmlns:p14="http://schemas.microsoft.com/office/powerpoint/2010/main" xmlns="" val="36740599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Github</a:t>
            </a:r>
            <a:r>
              <a:rPr lang="zh-CN" altLang="en-US" b="1" dirty="0" smtClean="0"/>
              <a:t>项目说明</a:t>
            </a:r>
            <a:endParaRPr lang="zh-CN" altLang="zh-CN" dirty="0"/>
          </a:p>
        </p:txBody>
      </p:sp>
      <p:sp>
        <p:nvSpPr>
          <p:cNvPr id="3" name="内容占位符 2"/>
          <p:cNvSpPr>
            <a:spLocks noGrp="1"/>
          </p:cNvSpPr>
          <p:nvPr>
            <p:ph idx="1"/>
          </p:nvPr>
        </p:nvSpPr>
        <p:spPr>
          <a:xfrm>
            <a:off x="107504" y="1600200"/>
            <a:ext cx="9036496" cy="4853136"/>
          </a:xfrm>
        </p:spPr>
        <p:txBody>
          <a:bodyPr>
            <a:normAutofit/>
          </a:bodyPr>
          <a:lstStyle/>
          <a:p>
            <a:r>
              <a:rPr lang="en-US" altLang="zh-CN" dirty="0"/>
              <a:t>Report Naming </a:t>
            </a:r>
            <a:r>
              <a:rPr lang="en-US" altLang="zh-CN" dirty="0" err="1"/>
              <a:t>Convension</a:t>
            </a:r>
            <a:endParaRPr lang="en-US" altLang="zh-CN" dirty="0"/>
          </a:p>
          <a:p>
            <a:pPr marL="0" indent="0">
              <a:buNone/>
            </a:pPr>
            <a:r>
              <a:rPr lang="en-US" altLang="zh-CN" sz="1800" b="1" dirty="0" err="1"/>
              <a:t>student_id</a:t>
            </a:r>
            <a:r>
              <a:rPr lang="zh-CN" altLang="en-US" sz="1800" dirty="0"/>
              <a:t>（</a:t>
            </a:r>
            <a:r>
              <a:rPr lang="en-US" altLang="zh-CN" sz="1800" dirty="0"/>
              <a:t>folder</a:t>
            </a:r>
            <a:r>
              <a:rPr lang="zh-CN" altLang="en-US" sz="1800" dirty="0"/>
              <a:t>）  </a:t>
            </a:r>
            <a:endParaRPr lang="en-US" altLang="zh-CN" sz="1800" dirty="0" smtClean="0"/>
          </a:p>
          <a:p>
            <a:pPr marL="0" indent="0">
              <a:buNone/>
            </a:pPr>
            <a:r>
              <a:rPr lang="zh-CN" altLang="en-US" sz="1800" dirty="0" smtClean="0"/>
              <a:t>  </a:t>
            </a:r>
            <a:r>
              <a:rPr lang="zh-CN" altLang="en-US" sz="1800" dirty="0"/>
              <a:t>┃</a:t>
            </a:r>
          </a:p>
          <a:p>
            <a:pPr marL="0" indent="0">
              <a:buNone/>
            </a:pPr>
            <a:r>
              <a:rPr lang="zh-CN" altLang="en-US" sz="1800" dirty="0"/>
              <a:t>  ┗ </a:t>
            </a:r>
            <a:r>
              <a:rPr lang="en-US" altLang="zh-CN" sz="1800" dirty="0"/>
              <a:t>student_id.md / student_id.docx / ...  </a:t>
            </a:r>
          </a:p>
          <a:p>
            <a:pPr marL="0" indent="0">
              <a:buNone/>
            </a:pPr>
            <a:r>
              <a:rPr lang="en-US" altLang="zh-CN" sz="1800" dirty="0"/>
              <a:t>  ┃</a:t>
            </a:r>
          </a:p>
          <a:p>
            <a:pPr marL="0" indent="0">
              <a:buNone/>
            </a:pPr>
            <a:r>
              <a:rPr lang="en-US" altLang="zh-CN" sz="1800" dirty="0"/>
              <a:t>  ┗ </a:t>
            </a:r>
            <a:r>
              <a:rPr lang="en-US" altLang="zh-CN" sz="1800" b="1" dirty="0" err="1"/>
              <a:t>src</a:t>
            </a:r>
            <a:r>
              <a:rPr lang="en-US" altLang="zh-CN" sz="1800" dirty="0"/>
              <a:t> (folder)</a:t>
            </a:r>
          </a:p>
          <a:p>
            <a:pPr marL="0" indent="0">
              <a:buNone/>
            </a:pPr>
            <a:r>
              <a:rPr lang="en-US" altLang="zh-CN" sz="1800" dirty="0"/>
              <a:t>  ┃  ┃</a:t>
            </a:r>
          </a:p>
          <a:p>
            <a:pPr marL="0" indent="0">
              <a:buNone/>
            </a:pPr>
            <a:r>
              <a:rPr lang="en-US" altLang="zh-CN" sz="1800" dirty="0"/>
              <a:t>  ┃  ┗ </a:t>
            </a:r>
            <a:r>
              <a:rPr lang="en-US" altLang="zh-CN" sz="1800" b="1" dirty="0"/>
              <a:t>scripts</a:t>
            </a:r>
            <a:r>
              <a:rPr lang="en-US" altLang="zh-CN" sz="1800" dirty="0"/>
              <a:t> (folder) for codes.</a:t>
            </a:r>
          </a:p>
          <a:p>
            <a:pPr marL="0" indent="0">
              <a:buNone/>
            </a:pPr>
            <a:r>
              <a:rPr lang="en-US" altLang="zh-CN" sz="1800" dirty="0"/>
              <a:t>  ┃  ┗ </a:t>
            </a:r>
            <a:r>
              <a:rPr lang="en-US" altLang="zh-CN" sz="1800" b="1" dirty="0"/>
              <a:t>dataset</a:t>
            </a:r>
            <a:r>
              <a:rPr lang="en-US" altLang="zh-CN" sz="1800" dirty="0"/>
              <a:t> (folder) for datasets &gt; 100M, please use pan.baidu.com, and leave </a:t>
            </a:r>
            <a:r>
              <a:rPr lang="en-US" altLang="zh-CN" sz="1800" dirty="0" err="1"/>
              <a:t>url</a:t>
            </a:r>
            <a:r>
              <a:rPr lang="en-US" altLang="zh-CN" sz="1800" dirty="0"/>
              <a:t> here.</a:t>
            </a:r>
          </a:p>
          <a:p>
            <a:pPr marL="0" indent="0">
              <a:buNone/>
            </a:pPr>
            <a:r>
              <a:rPr lang="en-US" altLang="zh-CN" sz="1800" dirty="0"/>
              <a:t>  ┃</a:t>
            </a:r>
          </a:p>
          <a:p>
            <a:pPr marL="0" indent="0">
              <a:buNone/>
            </a:pPr>
            <a:r>
              <a:rPr lang="en-US" altLang="zh-CN" sz="1800" dirty="0"/>
              <a:t>  ┗ </a:t>
            </a:r>
            <a:r>
              <a:rPr lang="en-US" altLang="zh-CN" sz="1800" b="1" dirty="0"/>
              <a:t>extra</a:t>
            </a:r>
            <a:r>
              <a:rPr lang="en-US" altLang="zh-CN" sz="1800" dirty="0"/>
              <a:t> (folder) </a:t>
            </a:r>
            <a:r>
              <a:rPr lang="en-US" altLang="zh-CN" sz="1800" dirty="0" smtClean="0"/>
              <a:t>bonus documents, save </a:t>
            </a:r>
            <a:r>
              <a:rPr lang="en-US" altLang="zh-CN" sz="1800" dirty="0"/>
              <a:t>it as $DOCUMENT-NAME$-student_id.docx</a:t>
            </a:r>
            <a:endParaRPr lang="zh-CN" altLang="en-US" sz="1800" dirty="0"/>
          </a:p>
        </p:txBody>
      </p:sp>
    </p:spTree>
    <p:extLst>
      <p:ext uri="{BB962C8B-B14F-4D97-AF65-F5344CB8AC3E}">
        <p14:creationId xmlns:p14="http://schemas.microsoft.com/office/powerpoint/2010/main" xmlns="" val="3271159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Github</a:t>
            </a:r>
            <a:r>
              <a:rPr lang="zh-CN" altLang="en-US" b="1" dirty="0" smtClean="0"/>
              <a:t>项目说明</a:t>
            </a:r>
            <a:endParaRPr lang="zh-CN" altLang="zh-CN" dirty="0"/>
          </a:p>
        </p:txBody>
      </p:sp>
      <p:sp>
        <p:nvSpPr>
          <p:cNvPr id="3" name="内容占位符 2"/>
          <p:cNvSpPr>
            <a:spLocks noGrp="1"/>
          </p:cNvSpPr>
          <p:nvPr>
            <p:ph idx="1"/>
          </p:nvPr>
        </p:nvSpPr>
        <p:spPr>
          <a:xfrm>
            <a:off x="107504" y="1600200"/>
            <a:ext cx="8928992" cy="4853136"/>
          </a:xfrm>
        </p:spPr>
        <p:txBody>
          <a:bodyPr>
            <a:normAutofit fontScale="62500" lnSpcReduction="20000"/>
          </a:bodyPr>
          <a:lstStyle/>
          <a:p>
            <a:r>
              <a:rPr lang="en-US" altLang="zh-CN" b="1" dirty="0"/>
              <a:t>Submission Steps</a:t>
            </a:r>
          </a:p>
          <a:p>
            <a:pPr marL="514350" indent="-514350">
              <a:buFont typeface="+mj-lt"/>
              <a:buAutoNum type="arabicPeriod"/>
            </a:pPr>
            <a:r>
              <a:rPr lang="en-US" altLang="zh-CN" dirty="0"/>
              <a:t>create account on github.com &amp; login into github.com</a:t>
            </a:r>
          </a:p>
          <a:p>
            <a:pPr marL="514350" indent="-514350">
              <a:buFont typeface="+mj-lt"/>
              <a:buAutoNum type="arabicPeriod"/>
            </a:pPr>
            <a:r>
              <a:rPr lang="en-US" altLang="zh-CN" dirty="0"/>
              <a:t>fork a copy of </a:t>
            </a:r>
            <a:r>
              <a:rPr lang="en-US" altLang="zh-CN" dirty="0">
                <a:hlinkClick r:id="rId2"/>
              </a:rPr>
              <a:t>info-</a:t>
            </a:r>
            <a:r>
              <a:rPr lang="en-US" altLang="zh-CN" dirty="0" err="1">
                <a:hlinkClick r:id="rId2"/>
              </a:rPr>
              <a:t>ruc</a:t>
            </a:r>
            <a:r>
              <a:rPr lang="en-US" altLang="zh-CN" dirty="0">
                <a:hlinkClick r:id="rId2"/>
              </a:rPr>
              <a:t>/2317</a:t>
            </a:r>
            <a:endParaRPr lang="en-US" altLang="zh-CN" dirty="0"/>
          </a:p>
          <a:p>
            <a:pPr marL="514350" indent="-514350">
              <a:buFont typeface="+mj-lt"/>
              <a:buAutoNum type="arabicPeriod"/>
            </a:pPr>
            <a:r>
              <a:rPr lang="en-US" altLang="zh-CN" dirty="0"/>
              <a:t>download and install </a:t>
            </a:r>
            <a:r>
              <a:rPr lang="en-US" altLang="zh-CN" dirty="0" err="1"/>
              <a:t>git</a:t>
            </a:r>
            <a:r>
              <a:rPr lang="en-US" altLang="zh-CN" dirty="0"/>
              <a:t> tool on your local computer</a:t>
            </a:r>
          </a:p>
          <a:p>
            <a:pPr marL="514350" indent="-514350">
              <a:buFont typeface="+mj-lt"/>
              <a:buAutoNum type="arabicPeriod"/>
            </a:pPr>
            <a:r>
              <a:rPr lang="en-US" altLang="zh-CN" dirty="0" err="1"/>
              <a:t>git</a:t>
            </a:r>
            <a:r>
              <a:rPr lang="en-US" altLang="zh-CN" dirty="0"/>
              <a:t> </a:t>
            </a:r>
            <a:r>
              <a:rPr lang="en-US" altLang="zh-CN" dirty="0" err="1"/>
              <a:t>config</a:t>
            </a:r>
            <a:r>
              <a:rPr lang="en-US" altLang="zh-CN" dirty="0"/>
              <a:t> --global user.name "$</a:t>
            </a:r>
            <a:r>
              <a:rPr lang="en-US" altLang="zh-CN" dirty="0" err="1"/>
              <a:t>yourname</a:t>
            </a:r>
            <a:r>
              <a:rPr lang="en-US" altLang="zh-CN" dirty="0"/>
              <a:t>$" &amp; </a:t>
            </a:r>
            <a:r>
              <a:rPr lang="en-US" altLang="zh-CN" dirty="0" err="1"/>
              <a:t>git</a:t>
            </a:r>
            <a:r>
              <a:rPr lang="en-US" altLang="zh-CN" dirty="0"/>
              <a:t> </a:t>
            </a:r>
            <a:r>
              <a:rPr lang="en-US" altLang="zh-CN" dirty="0" err="1"/>
              <a:t>config</a:t>
            </a:r>
            <a:r>
              <a:rPr lang="en-US" altLang="zh-CN" dirty="0"/>
              <a:t> --global </a:t>
            </a:r>
            <a:r>
              <a:rPr lang="en-US" altLang="zh-CN" dirty="0" err="1"/>
              <a:t>user.email</a:t>
            </a:r>
            <a:r>
              <a:rPr lang="en-US" altLang="zh-CN" dirty="0"/>
              <a:t> "$</a:t>
            </a:r>
            <a:r>
              <a:rPr lang="en-US" altLang="zh-CN" dirty="0">
                <a:hlinkClick r:id="rId3"/>
              </a:rPr>
              <a:t>yourname@yourserver.com</a:t>
            </a:r>
            <a:r>
              <a:rPr lang="en-US" altLang="zh-CN" dirty="0"/>
              <a:t>$"</a:t>
            </a:r>
          </a:p>
          <a:p>
            <a:pPr marL="514350" indent="-514350">
              <a:buFont typeface="+mj-lt"/>
              <a:buAutoNum type="arabicPeriod"/>
            </a:pPr>
            <a:r>
              <a:rPr lang="en-US" altLang="zh-CN" dirty="0" err="1"/>
              <a:t>git</a:t>
            </a:r>
            <a:r>
              <a:rPr lang="en-US" altLang="zh-CN" dirty="0"/>
              <a:t> clone </a:t>
            </a:r>
            <a:r>
              <a:rPr lang="en-US" altLang="zh-CN" dirty="0">
                <a:hlinkClick r:id="rId4"/>
              </a:rPr>
              <a:t>https://github.com/$yourname$/2317.git</a:t>
            </a:r>
            <a:endParaRPr lang="en-US" altLang="zh-CN" dirty="0"/>
          </a:p>
          <a:p>
            <a:pPr marL="514350" indent="-514350">
              <a:buFont typeface="+mj-lt"/>
              <a:buAutoNum type="arabicPeriod"/>
            </a:pPr>
            <a:r>
              <a:rPr lang="en-US" altLang="zh-CN" dirty="0"/>
              <a:t>make folders structures following Report Naming Convention in README.md</a:t>
            </a:r>
          </a:p>
          <a:p>
            <a:pPr marL="514350" indent="-514350">
              <a:buFont typeface="+mj-lt"/>
              <a:buAutoNum type="arabicPeriod"/>
            </a:pPr>
            <a:r>
              <a:rPr lang="en-US" altLang="zh-CN" dirty="0"/>
              <a:t>enter folders and edit reports (student_no_1.md / student_no_1.tex) and other documents &amp; files</a:t>
            </a:r>
          </a:p>
          <a:p>
            <a:pPr marL="514350" indent="-514350">
              <a:buFont typeface="+mj-lt"/>
              <a:buAutoNum type="arabicPeriod"/>
            </a:pPr>
            <a:r>
              <a:rPr lang="en-US" altLang="zh-CN" dirty="0" err="1"/>
              <a:t>git</a:t>
            </a:r>
            <a:r>
              <a:rPr lang="en-US" altLang="zh-CN" dirty="0"/>
              <a:t> add --all</a:t>
            </a:r>
          </a:p>
          <a:p>
            <a:pPr marL="514350" indent="-514350">
              <a:buFont typeface="+mj-lt"/>
              <a:buAutoNum type="arabicPeriod"/>
            </a:pPr>
            <a:r>
              <a:rPr lang="en-US" altLang="zh-CN" dirty="0" err="1"/>
              <a:t>git</a:t>
            </a:r>
            <a:r>
              <a:rPr lang="en-US" altLang="zh-CN" dirty="0"/>
              <a:t> commit -m "description of edit"</a:t>
            </a:r>
          </a:p>
          <a:p>
            <a:pPr marL="514350" indent="-514350">
              <a:buFont typeface="+mj-lt"/>
              <a:buAutoNum type="arabicPeriod"/>
            </a:pPr>
            <a:r>
              <a:rPr lang="en-US" altLang="zh-CN" dirty="0" err="1"/>
              <a:t>git</a:t>
            </a:r>
            <a:r>
              <a:rPr lang="en-US" altLang="zh-CN" dirty="0"/>
              <a:t> push</a:t>
            </a:r>
          </a:p>
          <a:p>
            <a:pPr marL="514350" indent="-514350">
              <a:buFont typeface="+mj-lt"/>
              <a:buAutoNum type="arabicPeriod"/>
            </a:pPr>
            <a:r>
              <a:rPr lang="en-US" altLang="zh-CN" dirty="0"/>
              <a:t>create a pull request on github.com to merge your commit with info-</a:t>
            </a:r>
            <a:r>
              <a:rPr lang="en-US" altLang="zh-CN" dirty="0" err="1"/>
              <a:t>ruc</a:t>
            </a:r>
            <a:r>
              <a:rPr lang="en-US" altLang="zh-CN" dirty="0"/>
              <a:t>/2317</a:t>
            </a:r>
          </a:p>
          <a:p>
            <a:pPr marL="0" indent="0">
              <a:buNone/>
            </a:pPr>
            <a:endParaRPr lang="zh-CN" altLang="en-US" dirty="0"/>
          </a:p>
        </p:txBody>
      </p:sp>
    </p:spTree>
    <p:extLst>
      <p:ext uri="{BB962C8B-B14F-4D97-AF65-F5344CB8AC3E}">
        <p14:creationId xmlns:p14="http://schemas.microsoft.com/office/powerpoint/2010/main" xmlns="" val="1381666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sp>
        <p:nvSpPr>
          <p:cNvPr id="3" name="内容占位符 2"/>
          <p:cNvSpPr>
            <a:spLocks noGrp="1"/>
          </p:cNvSpPr>
          <p:nvPr>
            <p:ph idx="1"/>
          </p:nvPr>
        </p:nvSpPr>
        <p:spPr>
          <a:xfrm>
            <a:off x="457200" y="3181471"/>
            <a:ext cx="8229600" cy="4525963"/>
          </a:xfrm>
        </p:spPr>
        <p:txBody>
          <a:bodyPr/>
          <a:lstStyle/>
          <a:p>
            <a:r>
              <a:rPr lang="zh-CN" altLang="en-US" dirty="0" smtClean="0"/>
              <a:t>在</a:t>
            </a:r>
            <a:r>
              <a:rPr lang="en-US" altLang="zh-CN" dirty="0"/>
              <a:t>3×3</a:t>
            </a:r>
            <a:r>
              <a:rPr lang="zh-CN" altLang="en-US" dirty="0"/>
              <a:t>的棋盘，摆有八个棋子，每个棋子上标有</a:t>
            </a:r>
            <a:r>
              <a:rPr lang="en-US" altLang="zh-CN" dirty="0"/>
              <a:t>1</a:t>
            </a:r>
            <a:r>
              <a:rPr lang="zh-CN" altLang="en-US" dirty="0"/>
              <a:t>至</a:t>
            </a:r>
            <a:r>
              <a:rPr lang="en-US" altLang="zh-CN" dirty="0"/>
              <a:t>8</a:t>
            </a:r>
            <a:r>
              <a:rPr lang="zh-CN" altLang="en-US" dirty="0"/>
              <a:t>的某一数字，不同棋子上标的数字不相同。棋盘上还有一个空格，与空格相邻的棋子可以移到空格中。要求解决的问题是：给出一个初始状态和一个目标状态，找出一种从初始转变成目标状态的移动棋子步数最少的移动步骤。</a:t>
            </a:r>
            <a:endParaRPr lang="en-US" altLang="zh-CN" dirty="0" smtClean="0"/>
          </a:p>
        </p:txBody>
      </p:sp>
      <p:pic>
        <p:nvPicPr>
          <p:cNvPr id="1026" name="Picture 2" descr="æ¥çæºå¾å"/>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6448" y="0"/>
            <a:ext cx="6851104" cy="32091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12806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650180"/>
            <a:ext cx="8229600" cy="4426003"/>
          </a:xfrm>
        </p:spPr>
      </p:pic>
    </p:spTree>
    <p:extLst>
      <p:ext uri="{BB962C8B-B14F-4D97-AF65-F5344CB8AC3E}">
        <p14:creationId xmlns:p14="http://schemas.microsoft.com/office/powerpoint/2010/main" xmlns="" val="2212345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35696" y="1417638"/>
            <a:ext cx="5472608" cy="5437971"/>
          </a:xfrm>
        </p:spPr>
      </p:pic>
    </p:spTree>
    <p:extLst>
      <p:ext uri="{BB962C8B-B14F-4D97-AF65-F5344CB8AC3E}">
        <p14:creationId xmlns:p14="http://schemas.microsoft.com/office/powerpoint/2010/main" xmlns="" val="217812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14558" y="275192"/>
            <a:ext cx="9129441" cy="6490462"/>
          </a:xfrm>
          <a:prstGeom prst="rect">
            <a:avLst/>
          </a:prstGeom>
        </p:spPr>
      </p:pic>
    </p:spTree>
    <p:extLst>
      <p:ext uri="{BB962C8B-B14F-4D97-AF65-F5344CB8AC3E}">
        <p14:creationId xmlns:p14="http://schemas.microsoft.com/office/powerpoint/2010/main" xmlns="" val="414770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zh-CN" altLang="en-US" dirty="0" smtClean="0"/>
              <a:t>搜索是关于处理状态序列的。为了</a:t>
            </a:r>
            <a:r>
              <a:rPr lang="zh-CN" altLang="en-US" dirty="0"/>
              <a:t>方便讲述，这里的</a:t>
            </a:r>
            <a:r>
              <a:rPr lang="zh-CN" altLang="en-US" dirty="0" smtClean="0"/>
              <a:t>搜索以地图搜索为例。</a:t>
            </a:r>
            <a:r>
              <a:rPr lang="zh-CN" altLang="en-US" dirty="0"/>
              <a:t>下面给出一个地图</a:t>
            </a:r>
            <a:r>
              <a:rPr lang="en-US" altLang="zh-CN" dirty="0" smtClean="0"/>
              <a:t>(S</a:t>
            </a:r>
            <a:r>
              <a:rPr lang="zh-CN" altLang="en-US" dirty="0"/>
              <a:t>节点代表起点，</a:t>
            </a:r>
            <a:r>
              <a:rPr lang="en-US" altLang="zh-CN" dirty="0"/>
              <a:t>G</a:t>
            </a:r>
            <a:r>
              <a:rPr lang="zh-CN" altLang="en-US" dirty="0"/>
              <a:t>节点代表终点</a:t>
            </a:r>
            <a:r>
              <a:rPr lang="en-US" altLang="zh-CN" dirty="0"/>
              <a:t>)</a:t>
            </a:r>
            <a:r>
              <a:rPr lang="zh-CN" altLang="en-US" dirty="0"/>
              <a:t>，在这张地图上我们将应用一些搜索算法。</a:t>
            </a:r>
            <a:endParaRPr lang="en-US" altLang="zh-CN" dirty="0" smtClean="0"/>
          </a:p>
        </p:txBody>
      </p:sp>
      <p:pic>
        <p:nvPicPr>
          <p:cNvPr id="17" name="图片 16" descr="https://pic4.zhimg.com/80/v2-e31b22e377ddda8ff5c0bf7c09f4cfc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2051720" y="3429000"/>
            <a:ext cx="4608512" cy="3387468"/>
          </a:xfrm>
          <a:prstGeom prst="rect">
            <a:avLst/>
          </a:prstGeom>
          <a:noFill/>
          <a:ln>
            <a:noFill/>
          </a:ln>
        </p:spPr>
      </p:pic>
    </p:spTree>
    <p:extLst>
      <p:ext uri="{BB962C8B-B14F-4D97-AF65-F5344CB8AC3E}">
        <p14:creationId xmlns:p14="http://schemas.microsoft.com/office/powerpoint/2010/main" xmlns="" val="2225986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TotalTime>
  <Words>2073</Words>
  <Application>Microsoft Office PowerPoint</Application>
  <PresentationFormat>全屏显示(4:3)</PresentationFormat>
  <Paragraphs>140</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传统AI方法- II</vt:lpstr>
      <vt:lpstr>AI搜索</vt:lpstr>
      <vt:lpstr>八皇后问题</vt:lpstr>
      <vt:lpstr>汉诺塔问题</vt:lpstr>
      <vt:lpstr>AI搜索</vt:lpstr>
      <vt:lpstr>AI搜索</vt:lpstr>
      <vt:lpstr>AI搜索</vt:lpstr>
      <vt:lpstr>AI搜索</vt:lpstr>
      <vt:lpstr>AI搜索</vt:lpstr>
      <vt:lpstr>大英博物馆算法（穷举）</vt:lpstr>
      <vt:lpstr>深度优先搜索</vt:lpstr>
      <vt:lpstr>广度优先搜索</vt:lpstr>
      <vt:lpstr>算法与回溯</vt:lpstr>
      <vt:lpstr>深度优先算法的路程图</vt:lpstr>
      <vt:lpstr>广度优先算法的流程图</vt:lpstr>
      <vt:lpstr>节点重复扩展问题</vt:lpstr>
      <vt:lpstr>节点重复扩展问题</vt:lpstr>
      <vt:lpstr>算法对比</vt:lpstr>
      <vt:lpstr>另一个问题</vt:lpstr>
      <vt:lpstr>爬山算法-对深度优先算法的改进</vt:lpstr>
      <vt:lpstr>爬山算法流程</vt:lpstr>
      <vt:lpstr>束搜索-对广度优先算法的改进</vt:lpstr>
      <vt:lpstr>束搜索流程</vt:lpstr>
      <vt:lpstr>算法比较</vt:lpstr>
      <vt:lpstr>分支限界法</vt:lpstr>
      <vt:lpstr>分支限界法</vt:lpstr>
      <vt:lpstr>分支限界法</vt:lpstr>
      <vt:lpstr>验证神谕</vt:lpstr>
      <vt:lpstr>验证流程</vt:lpstr>
      <vt:lpstr>验证神谕的流程</vt:lpstr>
      <vt:lpstr>验证流程</vt:lpstr>
      <vt:lpstr>分支限界</vt:lpstr>
      <vt:lpstr>分支限界</vt:lpstr>
      <vt:lpstr>分支限界</vt:lpstr>
      <vt:lpstr>A*算法</vt:lpstr>
      <vt:lpstr>A*算法</vt:lpstr>
      <vt:lpstr>A*算法</vt:lpstr>
      <vt:lpstr>A*算法</vt:lpstr>
      <vt:lpstr>A*算法</vt:lpstr>
      <vt:lpstr>A*算法</vt:lpstr>
      <vt:lpstr>A*算法</vt:lpstr>
      <vt:lpstr>A*算法</vt:lpstr>
      <vt:lpstr>A*算法是否保证最优？</vt:lpstr>
      <vt:lpstr>A*算法最优化条件</vt:lpstr>
      <vt:lpstr>A*算法最优化定理</vt:lpstr>
      <vt:lpstr>Github项目说明</vt:lpstr>
      <vt:lpstr>Github项目说明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传统AI方法</dc:title>
  <dc:creator>user</dc:creator>
  <cp:lastModifiedBy>DC</cp:lastModifiedBy>
  <cp:revision>52</cp:revision>
  <dcterms:created xsi:type="dcterms:W3CDTF">2018-09-16T07:56:24Z</dcterms:created>
  <dcterms:modified xsi:type="dcterms:W3CDTF">2019-09-29T04:49:11Z</dcterms:modified>
</cp:coreProperties>
</file>