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27" r:id="rId23"/>
    <p:sldId id="328" r:id="rId24"/>
    <p:sldId id="329" r:id="rId25"/>
    <p:sldId id="330" r:id="rId26"/>
    <p:sldId id="331" r:id="rId27"/>
    <p:sldId id="277" r:id="rId28"/>
    <p:sldId id="278" r:id="rId29"/>
    <p:sldId id="279" r:id="rId30"/>
    <p:sldId id="280" r:id="rId31"/>
    <p:sldId id="281" r:id="rId32"/>
    <p:sldId id="282" r:id="rId33"/>
    <p:sldId id="283" r:id="rId34"/>
    <p:sldId id="284" r:id="rId35"/>
    <p:sldId id="285" r:id="rId36"/>
    <p:sldId id="286" r:id="rId37"/>
    <p:sldId id="287"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0" d="100"/>
          <a:sy n="70" d="100"/>
        </p:scale>
        <p:origin x="-400"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147713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16013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42615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133748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03659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72101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11291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62430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416236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186003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8C45D09-9BF8-4CCE-AFF8-73449974D108}" type="datetimeFigureOut">
              <a:rPr lang="zh-CN" altLang="en-US" smtClean="0"/>
              <a:pPr/>
              <a:t>2019/11/21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354407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45D09-9BF8-4CCE-AFF8-73449974D108}" type="datetimeFigureOut">
              <a:rPr lang="zh-CN" altLang="en-US" smtClean="0"/>
              <a:pPr/>
              <a:t>2019/11/21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10833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CNN</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 xmlns:p14="http://schemas.microsoft.com/office/powerpoint/2010/main" val="72711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填充</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a:t>填充（</a:t>
            </a:r>
            <a:r>
              <a:rPr lang="en-US" altLang="zh-CN" dirty="0"/>
              <a:t>padding</a:t>
            </a:r>
            <a:r>
              <a:rPr lang="zh-CN" altLang="en-US" dirty="0"/>
              <a:t>）是指在输入高和宽的两侧填充元素（通常是</a:t>
            </a:r>
            <a:r>
              <a:rPr lang="en-US" altLang="zh-CN" dirty="0"/>
              <a:t>0</a:t>
            </a:r>
            <a:r>
              <a:rPr lang="zh-CN" altLang="en-US" dirty="0"/>
              <a:t>元素）</a:t>
            </a:r>
            <a:r>
              <a:rPr lang="zh-CN" altLang="en-US" dirty="0" smtClean="0"/>
              <a:t>。我们</a:t>
            </a:r>
            <a:r>
              <a:rPr lang="zh-CN" altLang="en-US" dirty="0"/>
              <a:t>在原输入高和宽的两侧分别添加了值为</a:t>
            </a:r>
            <a:r>
              <a:rPr lang="en-US" altLang="zh-CN" dirty="0"/>
              <a:t>0</a:t>
            </a:r>
            <a:r>
              <a:rPr lang="zh-CN" altLang="en-US" dirty="0"/>
              <a:t>的元素，使得输入高和宽从</a:t>
            </a:r>
            <a:r>
              <a:rPr lang="en-US" altLang="zh-CN" dirty="0"/>
              <a:t>3</a:t>
            </a:r>
            <a:r>
              <a:rPr lang="zh-CN" altLang="en-US" dirty="0"/>
              <a:t>变成了</a:t>
            </a:r>
            <a:r>
              <a:rPr lang="en-US" altLang="zh-CN" dirty="0"/>
              <a:t>5</a:t>
            </a:r>
            <a:r>
              <a:rPr lang="zh-CN" altLang="en-US" dirty="0"/>
              <a:t>，并导致输出高和宽由</a:t>
            </a:r>
            <a:r>
              <a:rPr lang="en-US" altLang="zh-CN" dirty="0"/>
              <a:t>2</a:t>
            </a:r>
            <a:r>
              <a:rPr lang="zh-CN" altLang="en-US" dirty="0"/>
              <a:t>增加到</a:t>
            </a:r>
            <a:r>
              <a:rPr lang="en-US" altLang="zh-CN" dirty="0"/>
              <a:t>4</a:t>
            </a:r>
            <a:r>
              <a:rPr lang="zh-CN" altLang="en-US" dirty="0"/>
              <a:t>。</a:t>
            </a:r>
            <a:r>
              <a:rPr lang="zh-CN" altLang="en-US" dirty="0" smtClean="0"/>
              <a:t>图中</a:t>
            </a:r>
            <a:r>
              <a:rPr lang="zh-CN" altLang="en-US" dirty="0"/>
              <a:t>的阴影部分为第一个输出元素及其计算所使用的输入和核数组元素</a:t>
            </a:r>
            <a:r>
              <a:rPr lang="zh-CN" altLang="en-US" dirty="0" smtClean="0"/>
              <a:t>：</a:t>
            </a:r>
            <a:r>
              <a:rPr lang="en-US" altLang="zh-CN" dirty="0" smtClean="0"/>
              <a:t>0ⅹ0+0ⅹ1+0ⅹ2+0ⅹ3=0</a:t>
            </a:r>
            <a:r>
              <a:rPr lang="zh-CN" altLang="en-US" dirty="0" smtClean="0"/>
              <a:t>。</a:t>
            </a:r>
            <a:endParaRPr lang="zh-CN" altLang="en-US" dirty="0"/>
          </a:p>
          <a:p>
            <a:r>
              <a:rPr lang="zh-CN" altLang="en-US" dirty="0" smtClean="0"/>
              <a:t/>
            </a:r>
            <a:br>
              <a:rPr lang="zh-CN" altLang="en-US" dirty="0" smtClean="0"/>
            </a:br>
            <a:endParaRPr lang="zh-CN" altLang="en-US" dirty="0"/>
          </a:p>
        </p:txBody>
      </p:sp>
      <p:pic>
        <p:nvPicPr>
          <p:cNvPr id="4" name="图片 3"/>
          <p:cNvPicPr>
            <a:picLocks noChangeAspect="1"/>
          </p:cNvPicPr>
          <p:nvPr/>
        </p:nvPicPr>
        <p:blipFill rotWithShape="1">
          <a:blip r:embed="rId2"/>
          <a:srcRect l="38287" t="52799" r="39259" b="29999"/>
          <a:stretch/>
        </p:blipFill>
        <p:spPr>
          <a:xfrm>
            <a:off x="2382826" y="3982874"/>
            <a:ext cx="6096156" cy="2627003"/>
          </a:xfrm>
          <a:prstGeom prst="rect">
            <a:avLst/>
          </a:prstGeom>
        </p:spPr>
      </p:pic>
    </p:spTree>
    <p:extLst>
      <p:ext uri="{BB962C8B-B14F-4D97-AF65-F5344CB8AC3E}">
        <p14:creationId xmlns="" xmlns:p14="http://schemas.microsoft.com/office/powerpoint/2010/main" val="16088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填充</a:t>
            </a:r>
          </a:p>
        </p:txBody>
      </p:sp>
      <p:sp>
        <p:nvSpPr>
          <p:cNvPr id="3" name="内容占位符 2"/>
          <p:cNvSpPr>
            <a:spLocks noGrp="1"/>
          </p:cNvSpPr>
          <p:nvPr>
            <p:ph idx="1"/>
          </p:nvPr>
        </p:nvSpPr>
        <p:spPr>
          <a:xfrm>
            <a:off x="838200" y="1463040"/>
            <a:ext cx="11353800" cy="5394960"/>
          </a:xfrm>
        </p:spPr>
        <p:txBody>
          <a:bodyPr>
            <a:noAutofit/>
          </a:bodyPr>
          <a:lstStyle/>
          <a:p>
            <a:pPr>
              <a:lnSpc>
                <a:spcPct val="100000"/>
              </a:lnSpc>
            </a:pPr>
            <a:r>
              <a:rPr lang="zh-CN" altLang="en-US" dirty="0" smtClean="0"/>
              <a:t>如果</a:t>
            </a:r>
            <a:r>
              <a:rPr lang="zh-CN" altLang="en-US" dirty="0"/>
              <a:t>在高的两侧一共</a:t>
            </a:r>
            <a:r>
              <a:rPr lang="zh-CN" altLang="en-US" dirty="0" smtClean="0"/>
              <a:t>填充</a:t>
            </a:r>
            <a:r>
              <a:rPr lang="en-US" altLang="zh-CN" dirty="0" err="1" smtClean="0"/>
              <a:t>p_h</a:t>
            </a:r>
            <a:r>
              <a:rPr lang="zh-CN" altLang="en-US" dirty="0" smtClean="0"/>
              <a:t>行</a:t>
            </a:r>
            <a:r>
              <a:rPr lang="zh-CN" altLang="en-US" dirty="0"/>
              <a:t>，在宽的两侧一共</a:t>
            </a:r>
            <a:r>
              <a:rPr lang="zh-CN" altLang="en-US" dirty="0" smtClean="0"/>
              <a:t>填充</a:t>
            </a:r>
            <a:r>
              <a:rPr lang="en-US" altLang="zh-CN" dirty="0" err="1" smtClean="0"/>
              <a:t>p_w</a:t>
            </a:r>
            <a:r>
              <a:rPr lang="zh-CN" altLang="en-US" dirty="0" smtClean="0"/>
              <a:t>列</a:t>
            </a:r>
            <a:r>
              <a:rPr lang="zh-CN" altLang="en-US" dirty="0"/>
              <a:t>，那么输出形状将会是</a:t>
            </a:r>
          </a:p>
          <a:p>
            <a:pPr marL="0" indent="0">
              <a:lnSpc>
                <a:spcPct val="100000"/>
              </a:lnSpc>
              <a:buNone/>
            </a:pPr>
            <a:r>
              <a:rPr lang="en-US" altLang="zh-CN" dirty="0" smtClean="0"/>
              <a:t>(n_h-k_h+p_h+1)ⅹ(n_w-k_w+p_w+1),</a:t>
            </a:r>
          </a:p>
          <a:p>
            <a:pPr>
              <a:lnSpc>
                <a:spcPct val="100000"/>
              </a:lnSpc>
            </a:pPr>
            <a:r>
              <a:rPr lang="zh-CN" altLang="en-US" dirty="0" smtClean="0"/>
              <a:t>也就是说，输出的高和宽会分别增加</a:t>
            </a:r>
            <a:r>
              <a:rPr lang="en-US" altLang="zh-CN" dirty="0" err="1" smtClean="0"/>
              <a:t>p_h</a:t>
            </a:r>
            <a:r>
              <a:rPr lang="zh-CN" altLang="en-US" dirty="0" smtClean="0"/>
              <a:t>和</a:t>
            </a:r>
            <a:r>
              <a:rPr lang="en-US" altLang="zh-CN" dirty="0" err="1" smtClean="0"/>
              <a:t>p_w</a:t>
            </a:r>
            <a:r>
              <a:rPr lang="zh-CN" altLang="en-US" dirty="0" smtClean="0"/>
              <a:t>。</a:t>
            </a:r>
          </a:p>
          <a:p>
            <a:pPr>
              <a:lnSpc>
                <a:spcPct val="100000"/>
              </a:lnSpc>
            </a:pPr>
            <a:r>
              <a:rPr lang="zh-CN" altLang="en-US" dirty="0" smtClean="0"/>
              <a:t>在</a:t>
            </a:r>
            <a:r>
              <a:rPr lang="zh-CN" altLang="en-US" dirty="0"/>
              <a:t>很多情况下，我们会</a:t>
            </a:r>
            <a:r>
              <a:rPr lang="zh-CN" altLang="en-US" dirty="0" smtClean="0"/>
              <a:t>设置</a:t>
            </a:r>
            <a:r>
              <a:rPr lang="en-US" altLang="zh-CN" dirty="0" err="1" smtClean="0"/>
              <a:t>p_h</a:t>
            </a:r>
            <a:r>
              <a:rPr lang="en-US" altLang="zh-CN" dirty="0" smtClean="0"/>
              <a:t>=k_h-1</a:t>
            </a:r>
            <a:r>
              <a:rPr lang="zh-CN" altLang="en-US" dirty="0" smtClean="0"/>
              <a:t>和</a:t>
            </a:r>
            <a:r>
              <a:rPr lang="en-US" altLang="zh-CN" dirty="0" err="1" smtClean="0"/>
              <a:t>p_w</a:t>
            </a:r>
            <a:r>
              <a:rPr lang="en-US" altLang="zh-CN" dirty="0" smtClean="0"/>
              <a:t>=k_w-1</a:t>
            </a:r>
            <a:r>
              <a:rPr lang="zh-CN" altLang="en-US" dirty="0" smtClean="0"/>
              <a:t>来使</a:t>
            </a:r>
            <a:r>
              <a:rPr lang="zh-CN" altLang="en-US" dirty="0"/>
              <a:t>输入和输出具有相同的高和宽。这样会方便在构造网络时推测每个层的输出形状</a:t>
            </a:r>
            <a:r>
              <a:rPr lang="zh-CN" altLang="en-US" dirty="0" smtClean="0"/>
              <a:t>。</a:t>
            </a:r>
            <a:r>
              <a:rPr lang="zh-CN" altLang="en-US" dirty="0"/>
              <a:t>假设</a:t>
            </a:r>
            <a:r>
              <a:rPr lang="zh-CN" altLang="en-US" dirty="0" smtClean="0"/>
              <a:t>这里</a:t>
            </a:r>
            <a:r>
              <a:rPr lang="en-US" altLang="zh-CN" dirty="0" err="1" smtClean="0"/>
              <a:t>k_h</a:t>
            </a:r>
            <a:r>
              <a:rPr lang="zh-CN" altLang="en-US" dirty="0" smtClean="0"/>
              <a:t>是</a:t>
            </a:r>
            <a:r>
              <a:rPr lang="zh-CN" altLang="en-US" dirty="0"/>
              <a:t>奇数，我们会在高的两侧分别</a:t>
            </a:r>
            <a:r>
              <a:rPr lang="zh-CN" altLang="en-US" dirty="0" smtClean="0"/>
              <a:t>填充</a:t>
            </a:r>
            <a:r>
              <a:rPr lang="en-US" altLang="zh-CN" dirty="0" err="1" smtClean="0"/>
              <a:t>p_h</a:t>
            </a:r>
            <a:r>
              <a:rPr lang="en-US" altLang="zh-CN" dirty="0" smtClean="0"/>
              <a:t>/2</a:t>
            </a:r>
            <a:r>
              <a:rPr lang="zh-CN" altLang="en-US" dirty="0" smtClean="0"/>
              <a:t>行。</a:t>
            </a:r>
            <a:endParaRPr lang="en-US" altLang="zh-CN" dirty="0" smtClean="0"/>
          </a:p>
          <a:p>
            <a:pPr>
              <a:lnSpc>
                <a:spcPct val="100000"/>
              </a:lnSpc>
            </a:pPr>
            <a:r>
              <a:rPr lang="zh-CN" altLang="en-US" dirty="0" smtClean="0"/>
              <a:t>卷积神经网络经常使用奇数高宽的卷积核，如</a:t>
            </a:r>
            <a:r>
              <a:rPr lang="en-US" altLang="zh-CN" dirty="0" smtClean="0"/>
              <a:t>1</a:t>
            </a:r>
            <a:r>
              <a:rPr lang="zh-CN" altLang="en-US" dirty="0" smtClean="0"/>
              <a:t>、</a:t>
            </a:r>
            <a:r>
              <a:rPr lang="en-US" altLang="zh-CN" dirty="0" smtClean="0"/>
              <a:t>3</a:t>
            </a:r>
            <a:r>
              <a:rPr lang="zh-CN" altLang="en-US" dirty="0" smtClean="0"/>
              <a:t>、</a:t>
            </a:r>
            <a:r>
              <a:rPr lang="en-US" altLang="zh-CN" dirty="0" smtClean="0"/>
              <a:t>5</a:t>
            </a:r>
            <a:r>
              <a:rPr lang="zh-CN" altLang="en-US" dirty="0" smtClean="0"/>
              <a:t>和</a:t>
            </a:r>
            <a:r>
              <a:rPr lang="en-US" altLang="zh-CN" dirty="0" smtClean="0"/>
              <a:t>7</a:t>
            </a:r>
            <a:r>
              <a:rPr lang="zh-CN" altLang="en-US" dirty="0" smtClean="0"/>
              <a:t>，所以两端上的填充个数相等。对任意的二维数组</a:t>
            </a:r>
            <a:r>
              <a:rPr lang="en-US" altLang="zh-CN" dirty="0" smtClean="0"/>
              <a:t>X</a:t>
            </a:r>
            <a:r>
              <a:rPr lang="zh-CN" altLang="en-US" dirty="0" smtClean="0"/>
              <a:t>，设它的第</a:t>
            </a:r>
            <a:r>
              <a:rPr lang="en-US" altLang="zh-CN" dirty="0" err="1" smtClean="0"/>
              <a:t>i</a:t>
            </a:r>
            <a:r>
              <a:rPr lang="zh-CN" altLang="en-US" dirty="0" smtClean="0"/>
              <a:t>行第</a:t>
            </a:r>
            <a:r>
              <a:rPr lang="en-US" altLang="zh-CN" dirty="0" smtClean="0"/>
              <a:t>j</a:t>
            </a:r>
            <a:r>
              <a:rPr lang="zh-CN" altLang="en-US" dirty="0" smtClean="0"/>
              <a:t>列的元素为</a:t>
            </a:r>
            <a:r>
              <a:rPr lang="en-US" altLang="zh-CN" dirty="0" smtClean="0"/>
              <a:t>X[</a:t>
            </a:r>
            <a:r>
              <a:rPr lang="en-US" altLang="zh-CN" dirty="0" err="1" smtClean="0"/>
              <a:t>i,j</a:t>
            </a:r>
            <a:r>
              <a:rPr lang="en-US" altLang="zh-CN" dirty="0" smtClean="0"/>
              <a:t>]</a:t>
            </a:r>
            <a:r>
              <a:rPr lang="zh-CN" altLang="en-US" dirty="0" smtClean="0"/>
              <a:t>。当输入和输出具有相同的高和宽时，输出</a:t>
            </a:r>
            <a:r>
              <a:rPr lang="en-US" altLang="zh-CN" dirty="0" smtClean="0"/>
              <a:t>Y[</a:t>
            </a:r>
            <a:r>
              <a:rPr lang="en-US" altLang="zh-CN" dirty="0" err="1" smtClean="0"/>
              <a:t>i,j</a:t>
            </a:r>
            <a:r>
              <a:rPr lang="en-US" altLang="zh-CN" dirty="0" smtClean="0"/>
              <a:t>]</a:t>
            </a:r>
            <a:r>
              <a:rPr lang="zh-CN" altLang="en-US" dirty="0" smtClean="0"/>
              <a:t>是由输入以</a:t>
            </a:r>
            <a:r>
              <a:rPr lang="en-US" altLang="zh-CN" dirty="0" smtClean="0"/>
              <a:t>X[</a:t>
            </a:r>
            <a:r>
              <a:rPr lang="en-US" altLang="zh-CN" dirty="0" err="1" smtClean="0"/>
              <a:t>i,j</a:t>
            </a:r>
            <a:r>
              <a:rPr lang="en-US" altLang="zh-CN" dirty="0" smtClean="0"/>
              <a:t>]</a:t>
            </a:r>
            <a:r>
              <a:rPr lang="zh-CN" altLang="en-US" dirty="0" smtClean="0"/>
              <a:t>为中心的窗口同卷积核进行互相关计算得到的。</a:t>
            </a:r>
            <a:endParaRPr lang="zh-CN" altLang="en-US" dirty="0"/>
          </a:p>
        </p:txBody>
      </p:sp>
    </p:spTree>
    <p:extLst>
      <p:ext uri="{BB962C8B-B14F-4D97-AF65-F5344CB8AC3E}">
        <p14:creationId xmlns="" xmlns:p14="http://schemas.microsoft.com/office/powerpoint/2010/main" val="129157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步幅</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a:t>我们</a:t>
            </a:r>
            <a:r>
              <a:rPr lang="zh-CN" altLang="en-US" dirty="0" smtClean="0"/>
              <a:t>介绍二</a:t>
            </a:r>
            <a:r>
              <a:rPr lang="zh-CN" altLang="en-US" dirty="0"/>
              <a:t>维互相关运算。卷积窗口从输入数组的最左上方开始，按从左往右、从上往下的顺序，依次在输入数组上滑动。我们将每次滑动的行数和列数称为步幅（</a:t>
            </a:r>
            <a:r>
              <a:rPr lang="en-US" altLang="zh-CN" dirty="0"/>
              <a:t>stride</a:t>
            </a:r>
            <a:r>
              <a:rPr lang="zh-CN" altLang="en-US" dirty="0"/>
              <a:t>）。</a:t>
            </a:r>
          </a:p>
          <a:p>
            <a:pPr>
              <a:lnSpc>
                <a:spcPct val="100000"/>
              </a:lnSpc>
            </a:pPr>
            <a:r>
              <a:rPr lang="zh-CN" altLang="en-US" dirty="0"/>
              <a:t>目前我们看到的例子里，在高和宽两个方向上步幅均为</a:t>
            </a:r>
            <a:r>
              <a:rPr lang="en-US" altLang="zh-CN" dirty="0"/>
              <a:t>1</a:t>
            </a:r>
            <a:r>
              <a:rPr lang="zh-CN" altLang="en-US" dirty="0"/>
              <a:t>。我们也可以使用更大步幅</a:t>
            </a:r>
            <a:r>
              <a:rPr lang="zh-CN" altLang="en-US" dirty="0" smtClean="0"/>
              <a:t>。下图展示</a:t>
            </a:r>
            <a:r>
              <a:rPr lang="zh-CN" altLang="en-US" dirty="0"/>
              <a:t>了在高上步幅为</a:t>
            </a:r>
            <a:r>
              <a:rPr lang="en-US" altLang="zh-CN" dirty="0"/>
              <a:t>3</a:t>
            </a:r>
            <a:r>
              <a:rPr lang="zh-CN" altLang="en-US" dirty="0"/>
              <a:t>、在宽上步幅为</a:t>
            </a:r>
            <a:r>
              <a:rPr lang="en-US" altLang="zh-CN" dirty="0"/>
              <a:t>2</a:t>
            </a:r>
            <a:r>
              <a:rPr lang="zh-CN" altLang="en-US" dirty="0"/>
              <a:t>的二维互相关运算</a:t>
            </a:r>
            <a:r>
              <a:rPr lang="zh-CN" altLang="en-US" dirty="0" smtClean="0"/>
              <a:t>。图中</a:t>
            </a:r>
            <a:r>
              <a:rPr lang="zh-CN" altLang="en-US" dirty="0"/>
              <a:t>的阴影部分为输出元素及其计算所使用的输入和核数组元素</a:t>
            </a:r>
            <a:r>
              <a:rPr lang="zh-CN" altLang="en-US" dirty="0" smtClean="0"/>
              <a:t>：</a:t>
            </a:r>
            <a:endParaRPr lang="en-US" altLang="zh-CN" dirty="0" smtClean="0"/>
          </a:p>
          <a:p>
            <a:pPr marL="0" indent="0">
              <a:lnSpc>
                <a:spcPct val="100000"/>
              </a:lnSpc>
              <a:buNone/>
            </a:pPr>
            <a:r>
              <a:rPr lang="en-US" altLang="zh-CN" dirty="0" smtClean="0"/>
              <a:t>0ⅹ0+0ⅹ1+1ⅹ2+2ⅹ3=8</a:t>
            </a:r>
            <a:r>
              <a:rPr lang="zh-CN" altLang="en-US" dirty="0" smtClean="0"/>
              <a:t>、</a:t>
            </a:r>
            <a:endParaRPr lang="en-US" altLang="zh-CN" dirty="0" smtClean="0"/>
          </a:p>
          <a:p>
            <a:pPr marL="0" indent="0">
              <a:lnSpc>
                <a:spcPct val="100000"/>
              </a:lnSpc>
              <a:buNone/>
            </a:pPr>
            <a:r>
              <a:rPr lang="en-US" altLang="zh-CN" dirty="0" smtClean="0"/>
              <a:t>0ⅹ0+6ⅹ1+0ⅹ2+0ⅹ3=6</a:t>
            </a:r>
            <a:r>
              <a:rPr lang="zh-CN" altLang="en-US" dirty="0" smtClean="0"/>
              <a:t>。</a:t>
            </a:r>
            <a:endParaRPr lang="zh-CN" altLang="en-US" dirty="0"/>
          </a:p>
        </p:txBody>
      </p:sp>
      <p:pic>
        <p:nvPicPr>
          <p:cNvPr id="4" name="图片 3"/>
          <p:cNvPicPr>
            <a:picLocks noChangeAspect="1"/>
          </p:cNvPicPr>
          <p:nvPr/>
        </p:nvPicPr>
        <p:blipFill rotWithShape="1">
          <a:blip r:embed="rId2"/>
          <a:srcRect l="38657" t="45885" r="39444" b="35843"/>
          <a:stretch/>
        </p:blipFill>
        <p:spPr>
          <a:xfrm>
            <a:off x="5885411" y="4227532"/>
            <a:ext cx="5108634" cy="2397711"/>
          </a:xfrm>
          <a:prstGeom prst="rect">
            <a:avLst/>
          </a:prstGeom>
        </p:spPr>
      </p:pic>
    </p:spTree>
    <p:extLst>
      <p:ext uri="{BB962C8B-B14F-4D97-AF65-F5344CB8AC3E}">
        <p14:creationId xmlns="" xmlns:p14="http://schemas.microsoft.com/office/powerpoint/2010/main" val="301716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步幅</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smtClean="0"/>
              <a:t>一般来说，当高上步幅为</a:t>
            </a:r>
            <a:r>
              <a:rPr lang="en-US" altLang="zh-CN" dirty="0" err="1" smtClean="0"/>
              <a:t>s_h</a:t>
            </a:r>
            <a:r>
              <a:rPr lang="zh-CN" altLang="en-US" dirty="0" smtClean="0"/>
              <a:t>，宽上步幅为</a:t>
            </a:r>
            <a:r>
              <a:rPr lang="en-US" altLang="zh-CN" dirty="0" err="1" smtClean="0"/>
              <a:t>s_w</a:t>
            </a:r>
            <a:r>
              <a:rPr lang="zh-CN" altLang="en-US" dirty="0" smtClean="0"/>
              <a:t>时，输出形状为</a:t>
            </a:r>
          </a:p>
          <a:p>
            <a:pPr marL="0" indent="0">
              <a:lnSpc>
                <a:spcPct val="100000"/>
              </a:lnSpc>
              <a:buNone/>
            </a:pPr>
            <a:r>
              <a:rPr lang="en-US" altLang="zh-CN" dirty="0" smtClean="0"/>
              <a:t>(</a:t>
            </a:r>
            <a:r>
              <a:rPr lang="en-US" altLang="zh-CN" dirty="0" err="1" smtClean="0"/>
              <a:t>n_h-k_h+p_h+s_h</a:t>
            </a:r>
            <a:r>
              <a:rPr lang="en-US" altLang="zh-CN" dirty="0" smtClean="0"/>
              <a:t>)/</a:t>
            </a:r>
            <a:r>
              <a:rPr lang="en-US" altLang="zh-CN" dirty="0" err="1" smtClean="0"/>
              <a:t>s_hⅹ</a:t>
            </a:r>
            <a:r>
              <a:rPr lang="en-US" altLang="zh-CN" dirty="0" smtClean="0"/>
              <a:t>(</a:t>
            </a:r>
            <a:r>
              <a:rPr lang="en-US" altLang="zh-CN" dirty="0" err="1" smtClean="0"/>
              <a:t>n_w-k_w+p_w+s_w</a:t>
            </a:r>
            <a:r>
              <a:rPr lang="en-US" altLang="zh-CN" dirty="0" smtClean="0"/>
              <a:t>)/</a:t>
            </a:r>
            <a:r>
              <a:rPr lang="en-US" altLang="zh-CN" dirty="0" err="1" smtClean="0"/>
              <a:t>s_w</a:t>
            </a:r>
            <a:endParaRPr lang="en-US" altLang="zh-CN" dirty="0" smtClean="0"/>
          </a:p>
          <a:p>
            <a:pPr>
              <a:lnSpc>
                <a:spcPct val="100000"/>
              </a:lnSpc>
            </a:pPr>
            <a:endParaRPr lang="en-US" altLang="zh-CN" dirty="0" smtClean="0"/>
          </a:p>
          <a:p>
            <a:pPr>
              <a:lnSpc>
                <a:spcPct val="100000"/>
              </a:lnSpc>
            </a:pPr>
            <a:r>
              <a:rPr lang="zh-CN" altLang="en-US" dirty="0" smtClean="0"/>
              <a:t>如果设置</a:t>
            </a:r>
            <a:r>
              <a:rPr lang="en-US" altLang="zh-CN" dirty="0" err="1" smtClean="0"/>
              <a:t>p_h</a:t>
            </a:r>
            <a:r>
              <a:rPr lang="en-US" altLang="zh-CN" dirty="0" smtClean="0"/>
              <a:t>=k_h-1</a:t>
            </a:r>
            <a:r>
              <a:rPr lang="zh-CN" altLang="en-US" dirty="0" smtClean="0"/>
              <a:t>和</a:t>
            </a:r>
            <a:r>
              <a:rPr lang="en-US" altLang="zh-CN" dirty="0" err="1" smtClean="0"/>
              <a:t>p_w</a:t>
            </a:r>
            <a:r>
              <a:rPr lang="en-US" altLang="zh-CN" dirty="0" smtClean="0"/>
              <a:t>=k_w-1</a:t>
            </a:r>
            <a:r>
              <a:rPr lang="zh-CN" altLang="en-US" dirty="0" smtClean="0"/>
              <a:t>，并且输入的高和宽能分别被高和宽上的步幅整除，那么输出形状将是</a:t>
            </a:r>
            <a:r>
              <a:rPr lang="en-US" altLang="zh-CN" dirty="0" smtClean="0"/>
              <a:t>(</a:t>
            </a:r>
            <a:r>
              <a:rPr lang="en-US" altLang="zh-CN" dirty="0" err="1" smtClean="0"/>
              <a:t>n_h</a:t>
            </a:r>
            <a:r>
              <a:rPr lang="en-US" altLang="zh-CN" dirty="0" smtClean="0"/>
              <a:t>/</a:t>
            </a:r>
            <a:r>
              <a:rPr lang="en-US" altLang="zh-CN" dirty="0" err="1" smtClean="0"/>
              <a:t>s_h</a:t>
            </a:r>
            <a:r>
              <a:rPr lang="en-US" altLang="zh-CN" dirty="0" smtClean="0"/>
              <a:t>)ⅹ (</a:t>
            </a:r>
            <a:r>
              <a:rPr lang="en-US" altLang="zh-CN" dirty="0" err="1" smtClean="0"/>
              <a:t>n_w</a:t>
            </a:r>
            <a:r>
              <a:rPr lang="en-US" altLang="zh-CN" dirty="0" smtClean="0"/>
              <a:t>/</a:t>
            </a:r>
            <a:r>
              <a:rPr lang="en-US" altLang="zh-CN" dirty="0" err="1" smtClean="0"/>
              <a:t>s_w</a:t>
            </a:r>
            <a:r>
              <a:rPr lang="en-US" altLang="zh-CN" dirty="0" smtClean="0"/>
              <a:t>)</a:t>
            </a:r>
            <a:r>
              <a:rPr lang="zh-CN" altLang="en-US" dirty="0" smtClean="0"/>
              <a:t>。</a:t>
            </a:r>
            <a:endParaRPr lang="en-US" altLang="zh-CN" dirty="0" smtClean="0"/>
          </a:p>
          <a:p>
            <a:pPr>
              <a:lnSpc>
                <a:spcPct val="100000"/>
              </a:lnSpc>
            </a:pPr>
            <a:endParaRPr lang="en-US" altLang="zh-CN" dirty="0"/>
          </a:p>
          <a:p>
            <a:pPr>
              <a:lnSpc>
                <a:spcPct val="100000"/>
              </a:lnSpc>
            </a:pPr>
            <a:r>
              <a:rPr lang="zh-CN" altLang="en-US" dirty="0"/>
              <a:t>填充可以增加输出的高和宽。这常用来使输出与输入具有相同的高和宽。</a:t>
            </a:r>
          </a:p>
          <a:p>
            <a:pPr>
              <a:lnSpc>
                <a:spcPct val="100000"/>
              </a:lnSpc>
            </a:pPr>
            <a:r>
              <a:rPr lang="zh-CN" altLang="en-US" dirty="0"/>
              <a:t>步幅可以减小输出的高和宽，例如输出的高和宽仅为输入的高和宽的</a:t>
            </a:r>
            <a:r>
              <a:rPr lang="en-US" altLang="zh-CN" dirty="0"/>
              <a:t>$1/n$</a:t>
            </a:r>
            <a:r>
              <a:rPr lang="zh-CN" altLang="en-US" dirty="0"/>
              <a:t>（</a:t>
            </a:r>
            <a:r>
              <a:rPr lang="en-US" altLang="zh-CN" dirty="0"/>
              <a:t>$n$</a:t>
            </a:r>
            <a:r>
              <a:rPr lang="zh-CN" altLang="en-US" dirty="0"/>
              <a:t>为大于</a:t>
            </a:r>
            <a:r>
              <a:rPr lang="en-US" altLang="zh-CN" dirty="0"/>
              <a:t>1</a:t>
            </a:r>
            <a:r>
              <a:rPr lang="zh-CN" altLang="en-US" dirty="0"/>
              <a:t>的整数）。</a:t>
            </a:r>
          </a:p>
          <a:p>
            <a:pPr>
              <a:lnSpc>
                <a:spcPct val="100000"/>
              </a:lnSpc>
            </a:pPr>
            <a:endParaRPr lang="zh-CN" altLang="en-US" dirty="0"/>
          </a:p>
        </p:txBody>
      </p:sp>
    </p:spTree>
    <p:extLst>
      <p:ext uri="{BB962C8B-B14F-4D97-AF65-F5344CB8AC3E}">
        <p14:creationId xmlns="" xmlns:p14="http://schemas.microsoft.com/office/powerpoint/2010/main" val="2717919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多输入通道和多输出通道</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a:t>前面两节里我们用到的输入和输出都是二维数组，但真实数据的维度经常更高。例如，彩色图像在高和宽</a:t>
            </a:r>
            <a:r>
              <a:rPr lang="en-US" altLang="zh-CN" dirty="0"/>
              <a:t>2</a:t>
            </a:r>
            <a:r>
              <a:rPr lang="zh-CN" altLang="en-US" dirty="0"/>
              <a:t>个维度外还有</a:t>
            </a:r>
            <a:r>
              <a:rPr lang="en-US" altLang="zh-CN" dirty="0"/>
              <a:t>RGB</a:t>
            </a:r>
            <a:r>
              <a:rPr lang="zh-CN" altLang="en-US" dirty="0"/>
              <a:t>（红、绿、蓝）</a:t>
            </a:r>
            <a:r>
              <a:rPr lang="en-US" altLang="zh-CN" dirty="0"/>
              <a:t>3</a:t>
            </a:r>
            <a:r>
              <a:rPr lang="zh-CN" altLang="en-US" dirty="0"/>
              <a:t>个颜色通道。假设彩色图像的高和宽分别</a:t>
            </a:r>
            <a:r>
              <a:rPr lang="zh-CN" altLang="en-US" dirty="0" smtClean="0"/>
              <a:t>是</a:t>
            </a:r>
            <a:r>
              <a:rPr lang="en-US" altLang="zh-CN" dirty="0" smtClean="0"/>
              <a:t>h</a:t>
            </a:r>
            <a:r>
              <a:rPr lang="zh-CN" altLang="en-US" dirty="0" smtClean="0"/>
              <a:t>和</a:t>
            </a:r>
            <a:r>
              <a:rPr lang="en-US" altLang="zh-CN" dirty="0" smtClean="0"/>
              <a:t>w</a:t>
            </a:r>
            <a:r>
              <a:rPr lang="zh-CN" altLang="en-US" dirty="0" smtClean="0"/>
              <a:t>（</a:t>
            </a:r>
            <a:r>
              <a:rPr lang="zh-CN" altLang="en-US" dirty="0"/>
              <a:t>像素），那么它可以表示为一</a:t>
            </a:r>
            <a:r>
              <a:rPr lang="zh-CN" altLang="en-US" dirty="0" smtClean="0"/>
              <a:t>个</a:t>
            </a:r>
            <a:r>
              <a:rPr lang="en-US" altLang="zh-CN" dirty="0" smtClean="0"/>
              <a:t>3ⅹhⅹw</a:t>
            </a:r>
            <a:r>
              <a:rPr lang="zh-CN" altLang="en-US" dirty="0" smtClean="0"/>
              <a:t>的</a:t>
            </a:r>
            <a:r>
              <a:rPr lang="zh-CN" altLang="en-US" dirty="0"/>
              <a:t>多维数组。我们将大小为</a:t>
            </a:r>
            <a:r>
              <a:rPr lang="en-US" altLang="zh-CN" dirty="0"/>
              <a:t>3</a:t>
            </a:r>
            <a:r>
              <a:rPr lang="zh-CN" altLang="en-US" dirty="0"/>
              <a:t>的这一维称为通道（</a:t>
            </a:r>
            <a:r>
              <a:rPr lang="en-US" altLang="zh-CN" dirty="0"/>
              <a:t>channel</a:t>
            </a:r>
            <a:r>
              <a:rPr lang="zh-CN" altLang="en-US" dirty="0"/>
              <a:t>）维</a:t>
            </a:r>
            <a:r>
              <a:rPr lang="zh-CN" altLang="en-US" dirty="0" smtClean="0"/>
              <a:t>。我们</a:t>
            </a:r>
            <a:r>
              <a:rPr lang="zh-CN" altLang="en-US" dirty="0"/>
              <a:t>将介绍含多个输入通道或多个输出通道的卷积核。</a:t>
            </a:r>
          </a:p>
        </p:txBody>
      </p:sp>
    </p:spTree>
    <p:extLst>
      <p:ext uri="{BB962C8B-B14F-4D97-AF65-F5344CB8AC3E}">
        <p14:creationId xmlns="" xmlns:p14="http://schemas.microsoft.com/office/powerpoint/2010/main" val="153171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多输入通道</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a:t>当输入数据含多个通道时，我们需要构造一个输入通道数与输入数据的通道数相同的卷积核，从而能够与含多通道的输入数据做互相关运算。假设输入数据的通道数</a:t>
            </a:r>
            <a:r>
              <a:rPr lang="zh-CN" altLang="en-US" dirty="0" smtClean="0"/>
              <a:t>为</a:t>
            </a:r>
            <a:r>
              <a:rPr lang="en-US" altLang="zh-CN" dirty="0" err="1" smtClean="0"/>
              <a:t>c_i</a:t>
            </a:r>
            <a:r>
              <a:rPr lang="zh-CN" altLang="en-US" dirty="0" smtClean="0"/>
              <a:t>，</a:t>
            </a:r>
            <a:r>
              <a:rPr lang="zh-CN" altLang="en-US" dirty="0"/>
              <a:t>那么卷积核的输入通道数同样</a:t>
            </a:r>
            <a:r>
              <a:rPr lang="zh-CN" altLang="en-US" dirty="0" smtClean="0"/>
              <a:t>为</a:t>
            </a:r>
            <a:r>
              <a:rPr lang="en-US" altLang="zh-CN" dirty="0" err="1" smtClean="0"/>
              <a:t>c_i</a:t>
            </a:r>
            <a:r>
              <a:rPr lang="zh-CN" altLang="en-US" dirty="0" smtClean="0"/>
              <a:t>。</a:t>
            </a:r>
            <a:r>
              <a:rPr lang="zh-CN" altLang="en-US" dirty="0"/>
              <a:t>设卷积核窗口形状</a:t>
            </a:r>
            <a:r>
              <a:rPr lang="zh-CN" altLang="en-US" dirty="0" smtClean="0"/>
              <a:t>为</a:t>
            </a:r>
            <a:r>
              <a:rPr lang="en-US" altLang="zh-CN" dirty="0" err="1" smtClean="0"/>
              <a:t>k_hⅹk_w</a:t>
            </a:r>
            <a:r>
              <a:rPr lang="zh-CN" altLang="en-US" dirty="0" smtClean="0"/>
              <a:t>。当</a:t>
            </a:r>
            <a:r>
              <a:rPr lang="en-US" altLang="zh-CN" dirty="0" err="1" smtClean="0"/>
              <a:t>c_i</a:t>
            </a:r>
            <a:r>
              <a:rPr lang="en-US" altLang="zh-CN" dirty="0" smtClean="0"/>
              <a:t>=1</a:t>
            </a:r>
            <a:r>
              <a:rPr lang="zh-CN" altLang="en-US" dirty="0" smtClean="0"/>
              <a:t>时</a:t>
            </a:r>
            <a:r>
              <a:rPr lang="zh-CN" altLang="en-US" dirty="0"/>
              <a:t>，我们知道卷积核只包含一个形状</a:t>
            </a:r>
            <a:r>
              <a:rPr lang="zh-CN" altLang="en-US" dirty="0" smtClean="0"/>
              <a:t>为</a:t>
            </a:r>
            <a:r>
              <a:rPr lang="en-US" altLang="zh-CN" dirty="0" err="1" smtClean="0"/>
              <a:t>k_hⅹk_w</a:t>
            </a:r>
            <a:r>
              <a:rPr lang="zh-CN" altLang="en-US" dirty="0" smtClean="0"/>
              <a:t>的</a:t>
            </a:r>
            <a:r>
              <a:rPr lang="zh-CN" altLang="en-US" dirty="0"/>
              <a:t>二维数组。</a:t>
            </a:r>
            <a:r>
              <a:rPr lang="zh-CN" altLang="en-US" dirty="0" smtClean="0"/>
              <a:t>当</a:t>
            </a:r>
            <a:r>
              <a:rPr lang="en-US" altLang="zh-CN" dirty="0" err="1" smtClean="0"/>
              <a:t>c_i</a:t>
            </a:r>
            <a:r>
              <a:rPr lang="en-US" altLang="zh-CN" dirty="0" smtClean="0"/>
              <a:t> </a:t>
            </a:r>
            <a:r>
              <a:rPr lang="en-US" altLang="zh-CN" dirty="0"/>
              <a:t>&gt; </a:t>
            </a:r>
            <a:r>
              <a:rPr lang="en-US" altLang="zh-CN" dirty="0" smtClean="0"/>
              <a:t>1</a:t>
            </a:r>
            <a:r>
              <a:rPr lang="zh-CN" altLang="en-US" dirty="0" smtClean="0"/>
              <a:t>时</a:t>
            </a:r>
            <a:r>
              <a:rPr lang="zh-CN" altLang="en-US" dirty="0"/>
              <a:t>，我们将会为每个输入通道各分配一个形状</a:t>
            </a:r>
            <a:r>
              <a:rPr lang="zh-CN" altLang="en-US" dirty="0" smtClean="0"/>
              <a:t>为</a:t>
            </a:r>
            <a:r>
              <a:rPr lang="en-US" altLang="zh-CN" dirty="0" err="1" smtClean="0"/>
              <a:t>k_hⅹk_w</a:t>
            </a:r>
            <a:r>
              <a:rPr lang="zh-CN" altLang="en-US" dirty="0" smtClean="0"/>
              <a:t>的</a:t>
            </a:r>
            <a:r>
              <a:rPr lang="zh-CN" altLang="en-US" dirty="0"/>
              <a:t>核数组。把</a:t>
            </a:r>
            <a:r>
              <a:rPr lang="zh-CN" altLang="en-US" dirty="0" smtClean="0"/>
              <a:t>这</a:t>
            </a:r>
            <a:r>
              <a:rPr lang="en-US" altLang="zh-CN" dirty="0" err="1" smtClean="0"/>
              <a:t>c_i</a:t>
            </a:r>
            <a:r>
              <a:rPr lang="zh-CN" altLang="en-US" dirty="0" smtClean="0"/>
              <a:t>个</a:t>
            </a:r>
            <a:r>
              <a:rPr lang="zh-CN" altLang="en-US" dirty="0"/>
              <a:t>数组在输入通道维上连结，即得到一个形状</a:t>
            </a:r>
            <a:r>
              <a:rPr lang="zh-CN" altLang="en-US" dirty="0" smtClean="0"/>
              <a:t>为</a:t>
            </a:r>
            <a:r>
              <a:rPr lang="en-US" altLang="zh-CN" dirty="0" err="1" smtClean="0"/>
              <a:t>c_iⅹk_hⅹk_w</a:t>
            </a:r>
            <a:r>
              <a:rPr lang="zh-CN" altLang="en-US" dirty="0" smtClean="0"/>
              <a:t>的</a:t>
            </a:r>
            <a:r>
              <a:rPr lang="zh-CN" altLang="en-US" dirty="0"/>
              <a:t>卷积核。由于输入和卷积核各</a:t>
            </a:r>
            <a:r>
              <a:rPr lang="zh-CN" altLang="en-US" dirty="0" smtClean="0"/>
              <a:t>有</a:t>
            </a:r>
            <a:r>
              <a:rPr lang="en-US" altLang="zh-CN" dirty="0" err="1" smtClean="0"/>
              <a:t>c_i</a:t>
            </a:r>
            <a:r>
              <a:rPr lang="zh-CN" altLang="en-US" dirty="0" smtClean="0"/>
              <a:t>个</a:t>
            </a:r>
            <a:r>
              <a:rPr lang="zh-CN" altLang="en-US" dirty="0"/>
              <a:t>通道，我们可以在各个通道上对输入的二维数组和卷积核的二维核数组做互相关运算，再将</a:t>
            </a:r>
            <a:r>
              <a:rPr lang="zh-CN" altLang="en-US" dirty="0" smtClean="0"/>
              <a:t>这</a:t>
            </a:r>
            <a:r>
              <a:rPr lang="en-US" altLang="zh-CN" dirty="0" err="1" smtClean="0"/>
              <a:t>c_i</a:t>
            </a:r>
            <a:r>
              <a:rPr lang="zh-CN" altLang="en-US" dirty="0" smtClean="0"/>
              <a:t>个</a:t>
            </a:r>
            <a:r>
              <a:rPr lang="zh-CN" altLang="en-US" dirty="0"/>
              <a:t>互相关运算的二维输出按通道相加，得到一个二维数组。这就是含多个通道的输入数据与多输入通道的卷积核做二维互相关运算的输出。</a:t>
            </a:r>
          </a:p>
        </p:txBody>
      </p:sp>
    </p:spTree>
    <p:extLst>
      <p:ext uri="{BB962C8B-B14F-4D97-AF65-F5344CB8AC3E}">
        <p14:creationId xmlns="" xmlns:p14="http://schemas.microsoft.com/office/powerpoint/2010/main" val="35000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多输入通道</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smtClean="0"/>
              <a:t>下图展示</a:t>
            </a:r>
            <a:r>
              <a:rPr lang="zh-CN" altLang="en-US" dirty="0"/>
              <a:t>了含</a:t>
            </a:r>
            <a:r>
              <a:rPr lang="en-US" altLang="zh-CN" dirty="0"/>
              <a:t>2</a:t>
            </a:r>
            <a:r>
              <a:rPr lang="zh-CN" altLang="en-US" dirty="0"/>
              <a:t>个输入通道的二维互相关计算的例子。在每个通道上，二维输入数组与二维核数组做互相关运算，再按通道相加即得到输出。</a:t>
            </a:r>
            <a:r>
              <a:rPr lang="zh-CN" altLang="en-US" dirty="0" smtClean="0"/>
              <a:t>图中</a:t>
            </a:r>
            <a:r>
              <a:rPr lang="zh-CN" altLang="en-US" dirty="0"/>
              <a:t>阴影部分为第一个输出元素及其计算所使用的输入和核数组元素</a:t>
            </a:r>
            <a:r>
              <a:rPr lang="zh-CN" altLang="en-US" dirty="0" smtClean="0"/>
              <a:t>：</a:t>
            </a:r>
            <a:r>
              <a:rPr lang="en-US" altLang="zh-CN" dirty="0" smtClean="0"/>
              <a:t>(1ⅹ1+2ⅹ2+4ⅹ3+5ⅹ4</a:t>
            </a:r>
            <a:r>
              <a:rPr lang="en-US" altLang="zh-CN" dirty="0"/>
              <a:t>)+(</a:t>
            </a:r>
            <a:r>
              <a:rPr lang="en-US" altLang="zh-CN" dirty="0" smtClean="0"/>
              <a:t>0ⅹ0+1ⅹ1+3ⅹ2+4ⅹ3</a:t>
            </a:r>
            <a:r>
              <a:rPr lang="en-US" altLang="zh-CN" dirty="0"/>
              <a:t>)=</a:t>
            </a:r>
            <a:r>
              <a:rPr lang="en-US" altLang="zh-CN" dirty="0" smtClean="0"/>
              <a:t>56</a:t>
            </a:r>
            <a:endParaRPr lang="zh-CN" altLang="en-US" dirty="0"/>
          </a:p>
        </p:txBody>
      </p:sp>
      <p:pic>
        <p:nvPicPr>
          <p:cNvPr id="4" name="图片 3"/>
          <p:cNvPicPr>
            <a:picLocks noChangeAspect="1"/>
          </p:cNvPicPr>
          <p:nvPr/>
        </p:nvPicPr>
        <p:blipFill rotWithShape="1">
          <a:blip r:embed="rId2"/>
          <a:srcRect l="37824" t="56584" r="39028" b="26132"/>
          <a:stretch/>
        </p:blipFill>
        <p:spPr>
          <a:xfrm>
            <a:off x="3378817" y="4388964"/>
            <a:ext cx="5641148" cy="2369283"/>
          </a:xfrm>
          <a:prstGeom prst="rect">
            <a:avLst/>
          </a:prstGeom>
        </p:spPr>
      </p:pic>
    </p:spTree>
    <p:extLst>
      <p:ext uri="{BB962C8B-B14F-4D97-AF65-F5344CB8AC3E}">
        <p14:creationId xmlns="" xmlns:p14="http://schemas.microsoft.com/office/powerpoint/2010/main" val="157001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多输出通道</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a:t>当输入通道有多个时，因为我们对各个通道的结果做了累加，所以不论输入通道数是多少，输出通道数总是为</a:t>
            </a:r>
            <a:r>
              <a:rPr lang="en-US" altLang="zh-CN" dirty="0"/>
              <a:t>1</a:t>
            </a:r>
            <a:r>
              <a:rPr lang="zh-CN" altLang="en-US" dirty="0"/>
              <a:t>。设卷积核输入通道数和输出通道数分别</a:t>
            </a:r>
            <a:r>
              <a:rPr lang="zh-CN" altLang="en-US" dirty="0" smtClean="0"/>
              <a:t>为</a:t>
            </a:r>
            <a:r>
              <a:rPr lang="en-US" altLang="zh-CN" dirty="0" err="1" smtClean="0"/>
              <a:t>c_i</a:t>
            </a:r>
            <a:r>
              <a:rPr lang="zh-CN" altLang="en-US" dirty="0" smtClean="0"/>
              <a:t>和</a:t>
            </a:r>
            <a:r>
              <a:rPr lang="en-US" altLang="zh-CN" dirty="0" err="1" smtClean="0"/>
              <a:t>c_o</a:t>
            </a:r>
            <a:r>
              <a:rPr lang="zh-CN" altLang="en-US" dirty="0" smtClean="0"/>
              <a:t>，</a:t>
            </a:r>
            <a:r>
              <a:rPr lang="zh-CN" altLang="en-US" dirty="0"/>
              <a:t>高和宽分别</a:t>
            </a:r>
            <a:r>
              <a:rPr lang="zh-CN" altLang="en-US" dirty="0" smtClean="0"/>
              <a:t>为</a:t>
            </a:r>
            <a:r>
              <a:rPr lang="en-US" altLang="zh-CN" dirty="0" err="1" smtClean="0"/>
              <a:t>k_h</a:t>
            </a:r>
            <a:r>
              <a:rPr lang="zh-CN" altLang="en-US" dirty="0" smtClean="0"/>
              <a:t>和</a:t>
            </a:r>
            <a:r>
              <a:rPr lang="en-US" altLang="zh-CN" dirty="0" err="1" smtClean="0"/>
              <a:t>k_w</a:t>
            </a:r>
            <a:r>
              <a:rPr lang="zh-CN" altLang="en-US" dirty="0" smtClean="0"/>
              <a:t>。</a:t>
            </a:r>
            <a:r>
              <a:rPr lang="zh-CN" altLang="en-US" dirty="0"/>
              <a:t>如果希望得到含多个通道的输出，我们可以为每个输出通道分别创建形状</a:t>
            </a:r>
            <a:r>
              <a:rPr lang="zh-CN" altLang="en-US" dirty="0" smtClean="0"/>
              <a:t>为</a:t>
            </a:r>
            <a:r>
              <a:rPr lang="en-US" altLang="zh-CN" dirty="0" err="1" smtClean="0"/>
              <a:t>c_iⅹk_hⅹk_w</a:t>
            </a:r>
            <a:r>
              <a:rPr lang="zh-CN" altLang="en-US" dirty="0" smtClean="0"/>
              <a:t>的</a:t>
            </a:r>
            <a:r>
              <a:rPr lang="zh-CN" altLang="en-US" dirty="0"/>
              <a:t>核数组。将它们在输出通道维上连结，卷积核的形状</a:t>
            </a:r>
            <a:r>
              <a:rPr lang="zh-CN" altLang="en-US" dirty="0" smtClean="0"/>
              <a:t>即</a:t>
            </a:r>
            <a:r>
              <a:rPr lang="en-US" altLang="zh-CN" dirty="0" err="1" smtClean="0"/>
              <a:t>c_oⅹc_iⅹk_hⅹk_w</a:t>
            </a:r>
            <a:r>
              <a:rPr lang="zh-CN" altLang="en-US" dirty="0" smtClean="0"/>
              <a:t>。</a:t>
            </a:r>
            <a:r>
              <a:rPr lang="zh-CN" altLang="en-US" dirty="0"/>
              <a:t>在做互相关运算时，每个输出通道上的结果由卷积核在该输出通道上的核数组与整个输入数组计算而来。</a:t>
            </a:r>
          </a:p>
        </p:txBody>
      </p:sp>
    </p:spTree>
    <p:extLst>
      <p:ext uri="{BB962C8B-B14F-4D97-AF65-F5344CB8AC3E}">
        <p14:creationId xmlns="" xmlns:p14="http://schemas.microsoft.com/office/powerpoint/2010/main" val="168438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1ⅹ1</a:t>
            </a:r>
            <a:r>
              <a:rPr lang="zh-CN" altLang="en-US" b="1" dirty="0" smtClean="0"/>
              <a:t>卷积</a:t>
            </a:r>
            <a:r>
              <a:rPr lang="zh-CN" altLang="en-US" b="1" dirty="0"/>
              <a:t>层</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a:t>最后我们讨论卷积窗口形状</a:t>
            </a:r>
            <a:r>
              <a:rPr lang="zh-CN" altLang="en-US" dirty="0" smtClean="0"/>
              <a:t>为</a:t>
            </a:r>
            <a:r>
              <a:rPr lang="en-US" altLang="zh-CN" dirty="0" smtClean="0"/>
              <a:t>1ⅹ1</a:t>
            </a:r>
            <a:r>
              <a:rPr lang="zh-CN" altLang="en-US" dirty="0" smtClean="0"/>
              <a:t>（</a:t>
            </a:r>
            <a:r>
              <a:rPr lang="en-US" altLang="zh-CN" dirty="0" err="1" smtClean="0"/>
              <a:t>k_h</a:t>
            </a:r>
            <a:r>
              <a:rPr lang="en-US" altLang="zh-CN" dirty="0" smtClean="0"/>
              <a:t>=</a:t>
            </a:r>
            <a:r>
              <a:rPr lang="en-US" altLang="zh-CN" dirty="0" err="1" smtClean="0"/>
              <a:t>k_w</a:t>
            </a:r>
            <a:r>
              <a:rPr lang="en-US" altLang="zh-CN" dirty="0" smtClean="0"/>
              <a:t>=1</a:t>
            </a:r>
            <a:r>
              <a:rPr lang="zh-CN" altLang="en-US" dirty="0" smtClean="0"/>
              <a:t>）</a:t>
            </a:r>
            <a:r>
              <a:rPr lang="zh-CN" altLang="en-US" dirty="0"/>
              <a:t>的多通道卷积层。我们通常</a:t>
            </a:r>
            <a:r>
              <a:rPr lang="zh-CN" altLang="en-US" dirty="0" smtClean="0"/>
              <a:t>称之为</a:t>
            </a:r>
            <a:r>
              <a:rPr lang="en-US" altLang="zh-CN" dirty="0" smtClean="0"/>
              <a:t>1ⅹ1</a:t>
            </a:r>
            <a:r>
              <a:rPr lang="zh-CN" altLang="en-US" dirty="0" smtClean="0"/>
              <a:t>卷积</a:t>
            </a:r>
            <a:r>
              <a:rPr lang="zh-CN" altLang="en-US" dirty="0"/>
              <a:t>层，并将其中的卷积运算</a:t>
            </a:r>
            <a:r>
              <a:rPr lang="zh-CN" altLang="en-US" dirty="0" smtClean="0"/>
              <a:t>称为</a:t>
            </a:r>
            <a:r>
              <a:rPr lang="en-US" altLang="zh-CN" dirty="0" smtClean="0"/>
              <a:t>1ⅹ1</a:t>
            </a:r>
            <a:r>
              <a:rPr lang="zh-CN" altLang="en-US" dirty="0" smtClean="0"/>
              <a:t>卷积</a:t>
            </a:r>
            <a:r>
              <a:rPr lang="zh-CN" altLang="en-US" dirty="0"/>
              <a:t>。因为使用了最小窗口</a:t>
            </a:r>
            <a:r>
              <a:rPr lang="zh-CN" altLang="en-US" dirty="0" smtClean="0"/>
              <a:t>，</a:t>
            </a:r>
            <a:r>
              <a:rPr lang="en-US" altLang="zh-CN" dirty="0" smtClean="0"/>
              <a:t>1ⅹ1</a:t>
            </a:r>
            <a:r>
              <a:rPr lang="zh-CN" altLang="en-US" dirty="0" smtClean="0"/>
              <a:t>卷积</a:t>
            </a:r>
            <a:r>
              <a:rPr lang="zh-CN" altLang="en-US" dirty="0"/>
              <a:t>失去了卷积层可以识别高和宽维度上相邻元素构成的模式的功能。实际上</a:t>
            </a:r>
            <a:r>
              <a:rPr lang="zh-CN" altLang="en-US" dirty="0" smtClean="0"/>
              <a:t>，</a:t>
            </a:r>
            <a:r>
              <a:rPr lang="en-US" altLang="zh-CN" dirty="0" smtClean="0"/>
              <a:t>1ⅹ1</a:t>
            </a:r>
            <a:r>
              <a:rPr lang="zh-CN" altLang="en-US" dirty="0" smtClean="0"/>
              <a:t>卷积</a:t>
            </a:r>
            <a:r>
              <a:rPr lang="zh-CN" altLang="en-US" dirty="0"/>
              <a:t>的主要计算发生在通道维上</a:t>
            </a:r>
            <a:r>
              <a:rPr lang="zh-CN" altLang="en-US" dirty="0" smtClean="0"/>
              <a:t>。</a:t>
            </a:r>
            <a:endParaRPr lang="zh-CN" altLang="en-US" dirty="0"/>
          </a:p>
        </p:txBody>
      </p:sp>
    </p:spTree>
    <p:extLst>
      <p:ext uri="{BB962C8B-B14F-4D97-AF65-F5344CB8AC3E}">
        <p14:creationId xmlns="" xmlns:p14="http://schemas.microsoft.com/office/powerpoint/2010/main" val="172023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1ⅹ1</a:t>
            </a:r>
            <a:r>
              <a:rPr lang="zh-CN" altLang="en-US" b="1" dirty="0" smtClean="0"/>
              <a:t>卷积</a:t>
            </a:r>
            <a:r>
              <a:rPr lang="zh-CN" altLang="en-US" b="1" dirty="0"/>
              <a:t>层</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smtClean="0"/>
              <a:t>下图展示了使用输入通道数为</a:t>
            </a:r>
            <a:r>
              <a:rPr lang="en-US" altLang="zh-CN" dirty="0" smtClean="0"/>
              <a:t>3</a:t>
            </a:r>
            <a:r>
              <a:rPr lang="zh-CN" altLang="en-US" dirty="0" smtClean="0"/>
              <a:t>、输出通道数为</a:t>
            </a:r>
            <a:r>
              <a:rPr lang="en-US" altLang="zh-CN" dirty="0" smtClean="0"/>
              <a:t>2</a:t>
            </a:r>
            <a:r>
              <a:rPr lang="zh-CN" altLang="en-US" dirty="0" smtClean="0"/>
              <a:t>的</a:t>
            </a:r>
            <a:r>
              <a:rPr lang="en-US" altLang="zh-CN" dirty="0" smtClean="0"/>
              <a:t>1ⅹ1</a:t>
            </a:r>
            <a:r>
              <a:rPr lang="zh-CN" altLang="en-US" dirty="0" smtClean="0"/>
              <a:t>卷积核的互相关计算。值得注意的是，输入和输出具有相同的高和宽。输出中的每个元素来自输入中在高和宽上相同位置的元素在不同通道之间的按权重累加。假设我们将通道维当作特征维，将高和宽维度上的元素当成数据样本，</a:t>
            </a:r>
            <a:r>
              <a:rPr lang="zh-CN" altLang="en-US" b="1" dirty="0" smtClean="0"/>
              <a:t>那么</a:t>
            </a:r>
            <a:r>
              <a:rPr lang="en-US" altLang="zh-CN" b="1" dirty="0" smtClean="0"/>
              <a:t>1ⅹ1</a:t>
            </a:r>
            <a:r>
              <a:rPr lang="zh-CN" altLang="en-US" b="1" dirty="0" smtClean="0"/>
              <a:t>卷积层的作用与全连接层等价</a:t>
            </a:r>
            <a:r>
              <a:rPr lang="zh-CN" altLang="en-US" dirty="0" smtClean="0"/>
              <a:t>。</a:t>
            </a:r>
            <a:endParaRPr lang="zh-CN" altLang="en-US" dirty="0"/>
          </a:p>
        </p:txBody>
      </p:sp>
      <p:pic>
        <p:nvPicPr>
          <p:cNvPr id="4" name="图片 3"/>
          <p:cNvPicPr>
            <a:picLocks noChangeAspect="1"/>
          </p:cNvPicPr>
          <p:nvPr/>
        </p:nvPicPr>
        <p:blipFill rotWithShape="1">
          <a:blip r:embed="rId2"/>
          <a:srcRect l="38518" t="57243" r="39398" b="28436"/>
          <a:stretch/>
        </p:blipFill>
        <p:spPr>
          <a:xfrm>
            <a:off x="3996266" y="4174066"/>
            <a:ext cx="4038601" cy="1473201"/>
          </a:xfrm>
          <a:prstGeom prst="rect">
            <a:avLst/>
          </a:prstGeom>
        </p:spPr>
      </p:pic>
    </p:spTree>
    <p:extLst>
      <p:ext uri="{BB962C8B-B14F-4D97-AF65-F5344CB8AC3E}">
        <p14:creationId xmlns="" xmlns:p14="http://schemas.microsoft.com/office/powerpoint/2010/main" val="169445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CNN</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t>卷积神经网络（</a:t>
            </a:r>
            <a:r>
              <a:rPr lang="en-US" altLang="zh-CN" dirty="0"/>
              <a:t>convolutional neural network</a:t>
            </a:r>
            <a:r>
              <a:rPr lang="zh-CN" altLang="en-US" dirty="0"/>
              <a:t>）是含有卷积层（</a:t>
            </a:r>
            <a:r>
              <a:rPr lang="en-US" altLang="zh-CN" dirty="0"/>
              <a:t>convolutional layer</a:t>
            </a:r>
            <a:r>
              <a:rPr lang="zh-CN" altLang="en-US" dirty="0"/>
              <a:t>）的神经网络。本章中介绍的卷积神经网络均使用最常见的二维卷积层。它有高和宽两个空间维度，常用来处理图像数据。本节中，我们将介绍简单形式的二维卷积层的工作原理。</a:t>
            </a:r>
          </a:p>
        </p:txBody>
      </p:sp>
    </p:spTree>
    <p:extLst>
      <p:ext uri="{BB962C8B-B14F-4D97-AF65-F5344CB8AC3E}">
        <p14:creationId xmlns="" xmlns:p14="http://schemas.microsoft.com/office/powerpoint/2010/main" val="443024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池化层</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smtClean="0"/>
              <a:t>卷积核可以精确定位像素变化的位置。但实际图像里，我们感兴趣的物体不会总出现在固定位置：这会导致我们感兴趣的输出可能出现在卷积输出</a:t>
            </a:r>
            <a:r>
              <a:rPr lang="en-US" altLang="zh-CN" dirty="0" smtClean="0"/>
              <a:t>Y</a:t>
            </a:r>
            <a:r>
              <a:rPr lang="zh-CN" altLang="en-US" dirty="0" smtClean="0"/>
              <a:t>中的不同位置，进而对后面的模式识别造成不便。池化（</a:t>
            </a:r>
            <a:r>
              <a:rPr lang="en-US" altLang="zh-CN" dirty="0" smtClean="0"/>
              <a:t>pooling</a:t>
            </a:r>
            <a:r>
              <a:rPr lang="zh-CN" altLang="en-US" dirty="0" smtClean="0"/>
              <a:t>）层的提出是为了缓解卷积层对位置的过度敏感性。</a:t>
            </a:r>
            <a:endParaRPr lang="en-US" altLang="zh-CN" dirty="0" smtClean="0"/>
          </a:p>
          <a:p>
            <a:r>
              <a:rPr lang="zh-CN" altLang="en-US" dirty="0"/>
              <a:t>同卷积层一样，池化层每次对输入数据的一个固定形状窗口（又称池化窗口）中的元素计算输出。不同于卷积层里计算输入和核的互相关性，池化层直接计算池化窗口内元素的最大值或者平均值。该运算也分别叫做最大池化或平均池化。在二维最大池化中，池化窗口从输入数组的最左上方开始，按从左往右、从上往下的顺序，依次在输入数组上滑动。当池化窗口滑动到某一位置时，窗口中的输入子数组的最大值即输出数组中相应位置的元素。</a:t>
            </a:r>
          </a:p>
          <a:p>
            <a:r>
              <a:rPr lang="zh-CN" altLang="en-US" dirty="0" smtClean="0"/>
              <a:t/>
            </a:r>
            <a:br>
              <a:rPr lang="zh-CN" altLang="en-US" dirty="0" smtClean="0"/>
            </a:br>
            <a:endParaRPr lang="zh-CN" altLang="en-US" dirty="0"/>
          </a:p>
        </p:txBody>
      </p:sp>
      <p:pic>
        <p:nvPicPr>
          <p:cNvPr id="6" name="图片 5"/>
          <p:cNvPicPr>
            <a:picLocks noChangeAspect="1"/>
          </p:cNvPicPr>
          <p:nvPr/>
        </p:nvPicPr>
        <p:blipFill rotWithShape="1">
          <a:blip r:embed="rId2"/>
          <a:srcRect l="40787" t="66626" r="42083" b="20782"/>
          <a:stretch/>
        </p:blipFill>
        <p:spPr>
          <a:xfrm>
            <a:off x="7516629" y="0"/>
            <a:ext cx="3837172" cy="1586723"/>
          </a:xfrm>
          <a:prstGeom prst="rect">
            <a:avLst/>
          </a:prstGeom>
        </p:spPr>
      </p:pic>
    </p:spTree>
    <p:extLst>
      <p:ext uri="{BB962C8B-B14F-4D97-AF65-F5344CB8AC3E}">
        <p14:creationId xmlns="" xmlns:p14="http://schemas.microsoft.com/office/powerpoint/2010/main" val="108172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池化</a:t>
            </a:r>
            <a:r>
              <a:rPr lang="zh-CN" altLang="en-US" b="1" dirty="0" smtClean="0"/>
              <a:t>层</a:t>
            </a:r>
            <a:endParaRPr lang="zh-CN" altLang="en-US" b="1" dirty="0"/>
          </a:p>
        </p:txBody>
      </p:sp>
      <p:sp>
        <p:nvSpPr>
          <p:cNvPr id="3" name="内容占位符 2"/>
          <p:cNvSpPr>
            <a:spLocks noGrp="1"/>
          </p:cNvSpPr>
          <p:nvPr>
            <p:ph idx="1"/>
          </p:nvPr>
        </p:nvSpPr>
        <p:spPr>
          <a:xfrm>
            <a:off x="838200" y="1463040"/>
            <a:ext cx="10515600" cy="5394960"/>
          </a:xfrm>
        </p:spPr>
        <p:txBody>
          <a:bodyPr>
            <a:noAutofit/>
          </a:bodyPr>
          <a:lstStyle/>
          <a:p>
            <a:r>
              <a:rPr lang="zh-CN" altLang="en-US" dirty="0"/>
              <a:t>最大池化和平均池化分别取池化窗口中输入元素的最大值和平均值作为输出。</a:t>
            </a:r>
          </a:p>
          <a:p>
            <a:r>
              <a:rPr lang="zh-CN" altLang="en-US" dirty="0"/>
              <a:t>池化层的一个主要作用是缓解卷积层对位置的过度敏感性。</a:t>
            </a:r>
          </a:p>
          <a:p>
            <a:r>
              <a:rPr lang="zh-CN" altLang="en-US" dirty="0"/>
              <a:t>可以指定池化层的填充和步幅。</a:t>
            </a:r>
          </a:p>
          <a:p>
            <a:r>
              <a:rPr lang="zh-CN" altLang="en-US" dirty="0"/>
              <a:t>池化层的输出通道数跟输入通道数相同。</a:t>
            </a:r>
          </a:p>
        </p:txBody>
      </p:sp>
    </p:spTree>
    <p:extLst>
      <p:ext uri="{BB962C8B-B14F-4D97-AF65-F5344CB8AC3E}">
        <p14:creationId xmlns="" xmlns:p14="http://schemas.microsoft.com/office/powerpoint/2010/main" val="3460747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批量归一化</a:t>
            </a:r>
            <a:endParaRPr lang="zh-CN" altLang="en-US" b="1" dirty="0"/>
          </a:p>
        </p:txBody>
      </p:sp>
      <p:sp>
        <p:nvSpPr>
          <p:cNvPr id="3" name="内容占位符 2"/>
          <p:cNvSpPr>
            <a:spLocks noGrp="1"/>
          </p:cNvSpPr>
          <p:nvPr>
            <p:ph idx="1"/>
          </p:nvPr>
        </p:nvSpPr>
        <p:spPr>
          <a:xfrm>
            <a:off x="838200" y="1463040"/>
            <a:ext cx="10515600" cy="5394960"/>
          </a:xfrm>
        </p:spPr>
        <p:txBody>
          <a:bodyPr>
            <a:noAutofit/>
          </a:bodyPr>
          <a:lstStyle/>
          <a:p>
            <a:r>
              <a:rPr lang="zh-CN" altLang="en-US" dirty="0" smtClean="0"/>
              <a:t>通常来说，数据标准化预处理对于浅层模型就足够有效了。随着模型训练的进行，当每层中参数更新时，靠近输出层的输出较难出现剧烈变化。但对深层神经网络来说，即使输入数据已做标准化，训练中模型参数的更新依然很容易造成靠近输出层输出的剧烈变化。这种计算数值的不稳定性通常令我们难以训练出有效的深度模型。</a:t>
            </a:r>
          </a:p>
          <a:p>
            <a:r>
              <a:rPr lang="zh-CN" altLang="en-US" dirty="0" smtClean="0"/>
              <a:t>批量归一化的提出正是为了应对深度模型训练的挑战。在模型训练时，批量归一化利用小批量上的均值和标准差，不断调整神经网络中间输出，从而使整个神经网络在各层的中间输出的数值更稳定。</a:t>
            </a:r>
            <a:endParaRPr lang="zh-CN" altLang="en-US" dirty="0"/>
          </a:p>
        </p:txBody>
      </p:sp>
    </p:spTree>
    <p:extLst>
      <p:ext uri="{BB962C8B-B14F-4D97-AF65-F5344CB8AC3E}">
        <p14:creationId xmlns="" xmlns:p14="http://schemas.microsoft.com/office/powerpoint/2010/main" val="3460747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对全连接层做批量归一化</a:t>
            </a:r>
            <a:endParaRPr lang="zh-CN" altLang="en-US" b="1" dirty="0"/>
          </a:p>
        </p:txBody>
      </p:sp>
      <p:sp>
        <p:nvSpPr>
          <p:cNvPr id="3" name="内容占位符 2"/>
          <p:cNvSpPr>
            <a:spLocks noGrp="1"/>
          </p:cNvSpPr>
          <p:nvPr>
            <p:ph idx="1"/>
          </p:nvPr>
        </p:nvSpPr>
        <p:spPr>
          <a:xfrm>
            <a:off x="838200" y="1463040"/>
            <a:ext cx="10515600" cy="5394960"/>
          </a:xfrm>
        </p:spPr>
        <p:txBody>
          <a:bodyPr>
            <a:noAutofit/>
          </a:bodyPr>
          <a:lstStyle/>
          <a:p>
            <a:r>
              <a:rPr lang="zh-CN" altLang="en-US" dirty="0" smtClean="0"/>
              <a:t>通常，我们将批量归一化层置于全连接层中的仿射变换和激活函数之间。设全连接层的输入为</a:t>
            </a:r>
            <a:r>
              <a:rPr lang="en-US" b="1" i="1" dirty="0" smtClean="0"/>
              <a:t>u</a:t>
            </a:r>
            <a:r>
              <a:rPr lang="en-US" dirty="0" smtClean="0"/>
              <a:t>，</a:t>
            </a:r>
            <a:r>
              <a:rPr lang="zh-CN" altLang="en-US" dirty="0" smtClean="0"/>
              <a:t>权重参数和偏差参数分别为</a:t>
            </a:r>
            <a:r>
              <a:rPr lang="en-US" b="1" i="1" dirty="0" smtClean="0"/>
              <a:t>W</a:t>
            </a:r>
            <a:r>
              <a:rPr lang="zh-CN" altLang="en-US" dirty="0" smtClean="0"/>
              <a:t>和</a:t>
            </a:r>
            <a:r>
              <a:rPr lang="en-US" b="1" i="1" dirty="0" smtClean="0"/>
              <a:t>b</a:t>
            </a:r>
            <a:r>
              <a:rPr lang="en-US" dirty="0" smtClean="0"/>
              <a:t>，</a:t>
            </a:r>
            <a:r>
              <a:rPr lang="zh-CN" altLang="en-US" dirty="0" smtClean="0"/>
              <a:t>激活函数为</a:t>
            </a:r>
            <a:r>
              <a:rPr lang="el-GR" i="1" dirty="0" smtClean="0"/>
              <a:t>ϕ</a:t>
            </a:r>
            <a:r>
              <a:rPr lang="el-GR" dirty="0" smtClean="0"/>
              <a:t>。</a:t>
            </a:r>
            <a:r>
              <a:rPr lang="zh-CN" altLang="en-US" dirty="0" smtClean="0"/>
              <a:t>设批量归一化的运算符为</a:t>
            </a:r>
            <a:r>
              <a:rPr lang="en-US" dirty="0" smtClean="0"/>
              <a:t>BN。</a:t>
            </a:r>
            <a:r>
              <a:rPr lang="zh-CN" altLang="en-US" dirty="0" smtClean="0"/>
              <a:t>那么，使用批量归一化的全连接层的输出为 </a:t>
            </a:r>
            <a:r>
              <a:rPr lang="el-GR" i="1" dirty="0" smtClean="0"/>
              <a:t>ϕ</a:t>
            </a:r>
            <a:r>
              <a:rPr lang="el-GR" dirty="0" smtClean="0"/>
              <a:t>(</a:t>
            </a:r>
            <a:r>
              <a:rPr lang="en-US" dirty="0" smtClean="0"/>
              <a:t>BN(</a:t>
            </a:r>
            <a:r>
              <a:rPr lang="en-US" b="1" i="1" dirty="0" smtClean="0"/>
              <a:t>x</a:t>
            </a:r>
            <a:r>
              <a:rPr lang="en-US" dirty="0" smtClean="0"/>
              <a:t>)), </a:t>
            </a:r>
            <a:r>
              <a:rPr lang="zh-CN" altLang="en-US" dirty="0" smtClean="0"/>
              <a:t>其中批量归一化输入</a:t>
            </a:r>
            <a:r>
              <a:rPr lang="en-US" b="1" i="1" dirty="0" smtClean="0"/>
              <a:t>x</a:t>
            </a:r>
            <a:r>
              <a:rPr lang="zh-CN" altLang="en-US" dirty="0" smtClean="0"/>
              <a:t>由仿射变换 </a:t>
            </a:r>
            <a:r>
              <a:rPr lang="en-US" b="1" i="1" dirty="0" smtClean="0"/>
              <a:t>x</a:t>
            </a:r>
            <a:r>
              <a:rPr lang="en-US" dirty="0" smtClean="0"/>
              <a:t>=</a:t>
            </a:r>
            <a:r>
              <a:rPr lang="en-US" b="1" i="1" dirty="0" err="1" smtClean="0"/>
              <a:t>Wu</a:t>
            </a:r>
            <a:r>
              <a:rPr lang="en-US" b="1" dirty="0" err="1" smtClean="0"/>
              <a:t>+</a:t>
            </a:r>
            <a:r>
              <a:rPr lang="en-US" b="1" i="1" dirty="0" err="1" smtClean="0"/>
              <a:t>b</a:t>
            </a:r>
            <a:r>
              <a:rPr lang="en-US" b="1" i="1" dirty="0" smtClean="0"/>
              <a:t> </a:t>
            </a:r>
            <a:r>
              <a:rPr lang="zh-CN" altLang="en-US" dirty="0" smtClean="0"/>
              <a:t>得到。考虑一个由</a:t>
            </a:r>
            <a:r>
              <a:rPr lang="en-US" i="1" dirty="0" smtClean="0"/>
              <a:t>m</a:t>
            </a:r>
            <a:r>
              <a:rPr lang="zh-CN" altLang="en-US" dirty="0" smtClean="0"/>
              <a:t>个样本组成的小批量，仿射变换的输出为一个新的小批量</a:t>
            </a:r>
            <a:r>
              <a:rPr lang="en-US" dirty="0" smtClean="0"/>
              <a:t>B={</a:t>
            </a:r>
            <a:r>
              <a:rPr lang="en-US" b="1" i="1" dirty="0" smtClean="0"/>
              <a:t>x</a:t>
            </a:r>
            <a:r>
              <a:rPr lang="en-US" baseline="30000" dirty="0" smtClean="0"/>
              <a:t>(1)</a:t>
            </a:r>
            <a:r>
              <a:rPr lang="en-US" dirty="0" smtClean="0"/>
              <a:t>,…,</a:t>
            </a:r>
            <a:r>
              <a:rPr lang="en-US" b="1" i="1" dirty="0" smtClean="0"/>
              <a:t>x</a:t>
            </a:r>
            <a:r>
              <a:rPr lang="en-US" baseline="30000" dirty="0" smtClean="0"/>
              <a:t>(</a:t>
            </a:r>
            <a:r>
              <a:rPr lang="en-US" i="1" baseline="30000" dirty="0" smtClean="0"/>
              <a:t>m</a:t>
            </a:r>
            <a:r>
              <a:rPr lang="en-US" baseline="30000" dirty="0" smtClean="0"/>
              <a:t>)</a:t>
            </a:r>
            <a:r>
              <a:rPr lang="en-US" dirty="0" smtClean="0"/>
              <a:t>}。</a:t>
            </a:r>
            <a:r>
              <a:rPr lang="zh-CN" altLang="en-US" dirty="0" smtClean="0"/>
              <a:t>它们正是批量归一化层的输入。对于小批量</a:t>
            </a:r>
            <a:r>
              <a:rPr lang="en-US" dirty="0" smtClean="0"/>
              <a:t>B</a:t>
            </a:r>
            <a:r>
              <a:rPr lang="zh-CN" altLang="en-US" dirty="0" smtClean="0"/>
              <a:t>中任意样本</a:t>
            </a:r>
            <a:r>
              <a:rPr lang="en-US" b="1" i="1" dirty="0" smtClean="0"/>
              <a:t>x</a:t>
            </a:r>
            <a:r>
              <a:rPr lang="en-US" baseline="30000" dirty="0" smtClean="0"/>
              <a:t>(</a:t>
            </a:r>
            <a:r>
              <a:rPr lang="en-US" i="1" baseline="30000" dirty="0" err="1" smtClean="0"/>
              <a:t>i</a:t>
            </a:r>
            <a:r>
              <a:rPr lang="en-US" baseline="30000" dirty="0" smtClean="0"/>
              <a:t>)</a:t>
            </a:r>
            <a:r>
              <a:rPr lang="en-US" dirty="0" smtClean="0"/>
              <a:t>∈R</a:t>
            </a:r>
            <a:r>
              <a:rPr lang="en-US" i="1" baseline="30000" dirty="0" smtClean="0"/>
              <a:t>d</a:t>
            </a:r>
            <a:r>
              <a:rPr lang="en-US" dirty="0" smtClean="0"/>
              <a:t>,1≤</a:t>
            </a:r>
            <a:r>
              <a:rPr lang="en-US" i="1" dirty="0" smtClean="0"/>
              <a:t>i</a:t>
            </a:r>
            <a:r>
              <a:rPr lang="en-US" dirty="0" smtClean="0"/>
              <a:t>≤</a:t>
            </a:r>
            <a:r>
              <a:rPr lang="en-US" i="1" dirty="0" smtClean="0"/>
              <a:t>m</a:t>
            </a:r>
            <a:r>
              <a:rPr lang="en-US" dirty="0" smtClean="0"/>
              <a:t>，</a:t>
            </a:r>
            <a:r>
              <a:rPr lang="zh-CN" altLang="en-US" dirty="0" smtClean="0"/>
              <a:t>批量归一化层的输出同样是</a:t>
            </a:r>
            <a:r>
              <a:rPr lang="en-US" i="1" dirty="0" smtClean="0"/>
              <a:t>d</a:t>
            </a:r>
            <a:r>
              <a:rPr lang="zh-CN" altLang="en-US" dirty="0" smtClean="0"/>
              <a:t>维向量 </a:t>
            </a:r>
            <a:r>
              <a:rPr lang="en-US" b="1" i="1" dirty="0" smtClean="0"/>
              <a:t>y</a:t>
            </a:r>
            <a:r>
              <a:rPr lang="en-US" baseline="30000" dirty="0" smtClean="0"/>
              <a:t>(</a:t>
            </a:r>
            <a:r>
              <a:rPr lang="en-US" i="1" baseline="30000" dirty="0" err="1" smtClean="0"/>
              <a:t>i</a:t>
            </a:r>
            <a:r>
              <a:rPr lang="en-US" baseline="30000" dirty="0" smtClean="0"/>
              <a:t>)</a:t>
            </a:r>
            <a:r>
              <a:rPr lang="en-US" dirty="0" smtClean="0"/>
              <a:t>=BN(</a:t>
            </a:r>
            <a:r>
              <a:rPr lang="en-US" b="1" i="1" dirty="0" smtClean="0"/>
              <a:t>x</a:t>
            </a:r>
            <a:r>
              <a:rPr lang="en-US" baseline="30000" dirty="0" smtClean="0"/>
              <a:t>(</a:t>
            </a:r>
            <a:r>
              <a:rPr lang="en-US" i="1" baseline="30000" dirty="0" err="1" smtClean="0"/>
              <a:t>i</a:t>
            </a:r>
            <a:r>
              <a:rPr lang="en-US" baseline="30000" dirty="0" smtClean="0"/>
              <a:t>)</a:t>
            </a:r>
            <a:r>
              <a:rPr lang="en-US" dirty="0" smtClean="0"/>
              <a:t>), </a:t>
            </a:r>
            <a:r>
              <a:rPr lang="zh-CN" altLang="en-US" dirty="0" smtClean="0"/>
              <a:t>并由以下几步求得。首先，对小批量</a:t>
            </a:r>
            <a:r>
              <a:rPr lang="en-US" dirty="0" smtClean="0"/>
              <a:t>B</a:t>
            </a:r>
            <a:r>
              <a:rPr lang="zh-CN" altLang="en-US" dirty="0" smtClean="0"/>
              <a:t>求均值和方差：</a:t>
            </a:r>
          </a:p>
        </p:txBody>
      </p:sp>
      <p:pic>
        <p:nvPicPr>
          <p:cNvPr id="3074" name="Picture 2"/>
          <p:cNvPicPr>
            <a:picLocks noChangeAspect="1" noChangeArrowheads="1"/>
          </p:cNvPicPr>
          <p:nvPr/>
        </p:nvPicPr>
        <p:blipFill>
          <a:blip r:embed="rId2"/>
          <a:srcRect l="52797" t="34455" r="28564" b="52080"/>
          <a:stretch>
            <a:fillRect/>
          </a:stretch>
        </p:blipFill>
        <p:spPr bwMode="auto">
          <a:xfrm>
            <a:off x="4155541" y="5029488"/>
            <a:ext cx="4499572" cy="1828512"/>
          </a:xfrm>
          <a:prstGeom prst="rect">
            <a:avLst/>
          </a:prstGeom>
          <a:noFill/>
          <a:ln w="9525">
            <a:noFill/>
            <a:miter lim="800000"/>
            <a:headEnd/>
            <a:tailEnd/>
          </a:ln>
          <a:effectLst/>
        </p:spPr>
      </p:pic>
    </p:spTree>
    <p:extLst>
      <p:ext uri="{BB962C8B-B14F-4D97-AF65-F5344CB8AC3E}">
        <p14:creationId xmlns="" xmlns:p14="http://schemas.microsoft.com/office/powerpoint/2010/main" val="3460747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对全连接层做批量归一化</a:t>
            </a:r>
            <a:endParaRPr lang="zh-CN" altLang="en-US" b="1" dirty="0"/>
          </a:p>
        </p:txBody>
      </p:sp>
      <p:sp>
        <p:nvSpPr>
          <p:cNvPr id="3" name="内容占位符 2"/>
          <p:cNvSpPr>
            <a:spLocks noGrp="1"/>
          </p:cNvSpPr>
          <p:nvPr>
            <p:ph idx="1"/>
          </p:nvPr>
        </p:nvSpPr>
        <p:spPr>
          <a:xfrm>
            <a:off x="838200" y="1463040"/>
            <a:ext cx="10849824" cy="5394960"/>
          </a:xfrm>
        </p:spPr>
        <p:txBody>
          <a:bodyPr>
            <a:noAutofit/>
          </a:bodyPr>
          <a:lstStyle/>
          <a:p>
            <a:r>
              <a:rPr lang="zh-CN" altLang="en-US" dirty="0" smtClean="0"/>
              <a:t>其中的平方计算是按元素求平方。接下来，使用按元素开方和按元素除法对</a:t>
            </a:r>
            <a:r>
              <a:rPr lang="en-US" b="1" i="1" dirty="0" smtClean="0"/>
              <a:t>x</a:t>
            </a:r>
            <a:r>
              <a:rPr lang="en-US" baseline="30000" dirty="0" smtClean="0"/>
              <a:t>(</a:t>
            </a:r>
            <a:r>
              <a:rPr lang="en-US" i="1" baseline="30000" dirty="0" err="1" smtClean="0"/>
              <a:t>i</a:t>
            </a:r>
            <a:r>
              <a:rPr lang="en-US" baseline="30000" dirty="0" smtClean="0"/>
              <a:t>)</a:t>
            </a:r>
            <a:r>
              <a:rPr lang="zh-CN" altLang="en-US" dirty="0" smtClean="0"/>
              <a:t>标准化：</a:t>
            </a:r>
            <a:endParaRPr lang="en-US" altLang="zh-CN" dirty="0" smtClean="0"/>
          </a:p>
          <a:p>
            <a:endParaRPr lang="en-US" altLang="zh-CN" dirty="0" smtClean="0"/>
          </a:p>
          <a:p>
            <a:r>
              <a:rPr lang="zh-CN" altLang="en-US" dirty="0" smtClean="0"/>
              <a:t>在上面标准化的基础上，批量归一化层引入了两个可以学习的模型参数，拉伸（</a:t>
            </a:r>
            <a:r>
              <a:rPr lang="en-US" dirty="0" smtClean="0"/>
              <a:t>scale）</a:t>
            </a:r>
            <a:r>
              <a:rPr lang="zh-CN" altLang="en-US" dirty="0" smtClean="0"/>
              <a:t>参数</a:t>
            </a:r>
            <a:r>
              <a:rPr lang="el-GR" b="1" i="1" dirty="0" smtClean="0"/>
              <a:t>γ</a:t>
            </a:r>
            <a:r>
              <a:rPr lang="el-GR" dirty="0" smtClean="0"/>
              <a:t> </a:t>
            </a:r>
            <a:r>
              <a:rPr lang="zh-CN" altLang="en-US" dirty="0" smtClean="0"/>
              <a:t>和偏移（</a:t>
            </a:r>
            <a:r>
              <a:rPr lang="en-US" dirty="0" smtClean="0"/>
              <a:t>shift）</a:t>
            </a:r>
            <a:r>
              <a:rPr lang="zh-CN" altLang="en-US" dirty="0" smtClean="0"/>
              <a:t>参数</a:t>
            </a:r>
            <a:r>
              <a:rPr lang="el-GR" b="1" i="1" dirty="0" smtClean="0"/>
              <a:t>β</a:t>
            </a:r>
            <a:r>
              <a:rPr lang="el-GR" dirty="0" smtClean="0"/>
              <a:t>。</a:t>
            </a:r>
            <a:r>
              <a:rPr lang="zh-CN" altLang="en-US" dirty="0" smtClean="0"/>
              <a:t>这两个参数和</a:t>
            </a:r>
            <a:r>
              <a:rPr lang="en-US" b="1" i="1" dirty="0" smtClean="0"/>
              <a:t>x</a:t>
            </a:r>
            <a:r>
              <a:rPr lang="en-US" baseline="30000" dirty="0" smtClean="0"/>
              <a:t>(</a:t>
            </a:r>
            <a:r>
              <a:rPr lang="en-US" i="1" baseline="30000" dirty="0" err="1" smtClean="0"/>
              <a:t>i</a:t>
            </a:r>
            <a:r>
              <a:rPr lang="en-US" baseline="30000" dirty="0" smtClean="0"/>
              <a:t>)</a:t>
            </a:r>
            <a:r>
              <a:rPr lang="zh-CN" altLang="en-US" dirty="0" smtClean="0"/>
              <a:t>形状相同，皆为</a:t>
            </a:r>
            <a:r>
              <a:rPr lang="en-US" i="1" dirty="0" smtClean="0"/>
              <a:t>d</a:t>
            </a:r>
            <a:r>
              <a:rPr lang="zh-CN" altLang="en-US" dirty="0" smtClean="0"/>
              <a:t>维向量。它们与</a:t>
            </a:r>
            <a:r>
              <a:rPr lang="en-US" b="1" i="1" dirty="0" smtClean="0"/>
              <a:t>x</a:t>
            </a:r>
            <a:r>
              <a:rPr lang="en-US" baseline="30000" dirty="0" smtClean="0"/>
              <a:t>(</a:t>
            </a:r>
            <a:r>
              <a:rPr lang="en-US" i="1" baseline="30000" dirty="0" err="1" smtClean="0"/>
              <a:t>i</a:t>
            </a:r>
            <a:r>
              <a:rPr lang="en-US" baseline="30000" dirty="0" smtClean="0"/>
              <a:t>)</a:t>
            </a:r>
            <a:r>
              <a:rPr lang="zh-CN" altLang="en-US" dirty="0" smtClean="0"/>
              <a:t>分别做按元素乘法（符号</a:t>
            </a:r>
            <a:r>
              <a:rPr lang="en-US" dirty="0" smtClean="0"/>
              <a:t>⊙）</a:t>
            </a:r>
            <a:r>
              <a:rPr lang="zh-CN" altLang="en-US" dirty="0" smtClean="0"/>
              <a:t>和加法计算：</a:t>
            </a:r>
            <a:endParaRPr lang="en-US" altLang="zh-CN" dirty="0" smtClean="0"/>
          </a:p>
          <a:p>
            <a:endParaRPr lang="en-US" altLang="zh-CN" dirty="0" smtClean="0"/>
          </a:p>
          <a:p>
            <a:r>
              <a:rPr lang="zh-CN" altLang="en-US" dirty="0" smtClean="0"/>
              <a:t>值得注意的是，可学习的拉伸和偏移参数保留了不做批量归一化的可能：此时只需学出</a:t>
            </a:r>
            <a:r>
              <a:rPr lang="el-GR" b="1" i="1" dirty="0" smtClean="0"/>
              <a:t>γ</a:t>
            </a:r>
            <a:r>
              <a:rPr lang="el-GR" dirty="0" smtClean="0"/>
              <a:t>=</a:t>
            </a:r>
            <a:r>
              <a:rPr lang="el-GR" b="1" i="1" dirty="0" smtClean="0"/>
              <a:t>σ</a:t>
            </a:r>
            <a:r>
              <a:rPr lang="en-US" dirty="0" smtClean="0"/>
              <a:t>B2​+</a:t>
            </a:r>
            <a:r>
              <a:rPr lang="el-GR" i="1" dirty="0" smtClean="0"/>
              <a:t>ϵ</a:t>
            </a:r>
            <a:r>
              <a:rPr lang="el-GR" dirty="0" smtClean="0"/>
              <a:t>​</a:t>
            </a:r>
            <a:r>
              <a:rPr lang="zh-CN" altLang="en-US" dirty="0" smtClean="0"/>
              <a:t>和</a:t>
            </a:r>
            <a:r>
              <a:rPr lang="el-GR" b="1" i="1" dirty="0" smtClean="0"/>
              <a:t>β</a:t>
            </a:r>
            <a:r>
              <a:rPr lang="el-GR" dirty="0" smtClean="0"/>
              <a:t>=</a:t>
            </a:r>
            <a:r>
              <a:rPr lang="el-GR" b="1" i="1" dirty="0" smtClean="0"/>
              <a:t>μ</a:t>
            </a:r>
            <a:r>
              <a:rPr lang="en-US" dirty="0" smtClean="0"/>
              <a:t>B​。</a:t>
            </a:r>
            <a:r>
              <a:rPr lang="zh-CN" altLang="en-US" dirty="0" smtClean="0"/>
              <a:t>我们可以对此这样理解：如果批量归一化无益，理论上，学出的模型可以不使用批量归一化。</a:t>
            </a:r>
          </a:p>
        </p:txBody>
      </p:sp>
      <p:pic>
        <p:nvPicPr>
          <p:cNvPr id="3074" name="Picture 2"/>
          <p:cNvPicPr>
            <a:picLocks noChangeAspect="1" noChangeArrowheads="1"/>
          </p:cNvPicPr>
          <p:nvPr/>
        </p:nvPicPr>
        <p:blipFill>
          <a:blip r:embed="rId2"/>
          <a:srcRect l="52797" t="55620" r="28564" b="37047"/>
          <a:stretch>
            <a:fillRect/>
          </a:stretch>
        </p:blipFill>
        <p:spPr bwMode="auto">
          <a:xfrm>
            <a:off x="4572000" y="1901228"/>
            <a:ext cx="4499572" cy="995882"/>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52797" t="79563" r="28564" b="14971"/>
          <a:stretch>
            <a:fillRect/>
          </a:stretch>
        </p:blipFill>
        <p:spPr bwMode="auto">
          <a:xfrm>
            <a:off x="4534278" y="4101219"/>
            <a:ext cx="4499572" cy="742384"/>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l="45784" t="49734" r="39332" b="46693"/>
          <a:stretch>
            <a:fillRect/>
          </a:stretch>
        </p:blipFill>
        <p:spPr bwMode="auto">
          <a:xfrm>
            <a:off x="4354717" y="5474934"/>
            <a:ext cx="2833734" cy="382660"/>
          </a:xfrm>
          <a:prstGeom prst="rect">
            <a:avLst/>
          </a:prstGeom>
          <a:noFill/>
          <a:ln w="9525">
            <a:noFill/>
            <a:miter lim="800000"/>
            <a:headEnd/>
            <a:tailEnd/>
          </a:ln>
          <a:effectLst/>
        </p:spPr>
      </p:pic>
    </p:spTree>
    <p:extLst>
      <p:ext uri="{BB962C8B-B14F-4D97-AF65-F5344CB8AC3E}">
        <p14:creationId xmlns="" xmlns:p14="http://schemas.microsoft.com/office/powerpoint/2010/main" val="3460747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对卷积层做批量归一化</a:t>
            </a:r>
            <a:endParaRPr lang="zh-CN" altLang="en-US" b="1" dirty="0"/>
          </a:p>
        </p:txBody>
      </p:sp>
      <p:sp>
        <p:nvSpPr>
          <p:cNvPr id="3" name="内容占位符 2"/>
          <p:cNvSpPr>
            <a:spLocks noGrp="1"/>
          </p:cNvSpPr>
          <p:nvPr>
            <p:ph idx="1"/>
          </p:nvPr>
        </p:nvSpPr>
        <p:spPr>
          <a:xfrm>
            <a:off x="838200" y="1463040"/>
            <a:ext cx="10849824" cy="5394960"/>
          </a:xfrm>
        </p:spPr>
        <p:txBody>
          <a:bodyPr>
            <a:noAutofit/>
          </a:bodyPr>
          <a:lstStyle/>
          <a:p>
            <a:r>
              <a:rPr lang="zh-CN" altLang="en-US" dirty="0" smtClean="0"/>
              <a:t>对卷积层来说，批量归一化发生在卷积计算之后、应用激活函数之前。如果卷积计算输出多个通道，我们需要对这些通道的输出分别做批量归一化，且</a:t>
            </a:r>
            <a:r>
              <a:rPr lang="zh-CN" altLang="en-US" b="1" dirty="0" smtClean="0"/>
              <a:t>每个通道都拥有独立的拉伸和偏移参数，并均为标量</a:t>
            </a:r>
            <a:r>
              <a:rPr lang="zh-CN" altLang="en-US" dirty="0" smtClean="0"/>
              <a:t>。设小批量中有</a:t>
            </a:r>
            <a:r>
              <a:rPr lang="en-US" i="1" dirty="0" smtClean="0"/>
              <a:t>m</a:t>
            </a:r>
            <a:r>
              <a:rPr lang="zh-CN" altLang="en-US" dirty="0" smtClean="0"/>
              <a:t>个样本。在单个通道上，假设卷积计算输出的高和宽分别为</a:t>
            </a:r>
            <a:r>
              <a:rPr lang="en-US" i="1" dirty="0" smtClean="0"/>
              <a:t>q</a:t>
            </a:r>
            <a:r>
              <a:rPr lang="en-US" dirty="0" smtClean="0"/>
              <a:t>。</a:t>
            </a:r>
            <a:r>
              <a:rPr lang="zh-CN" altLang="en-US" dirty="0" smtClean="0"/>
              <a:t>我们需要对该通道中</a:t>
            </a:r>
            <a:r>
              <a:rPr lang="en-US" i="1" dirty="0" err="1" smtClean="0"/>
              <a:t>m</a:t>
            </a:r>
            <a:r>
              <a:rPr lang="en-US" dirty="0" err="1" smtClean="0"/>
              <a:t>×</a:t>
            </a:r>
            <a:r>
              <a:rPr lang="en-US" i="1" dirty="0" err="1" smtClean="0"/>
              <a:t>p</a:t>
            </a:r>
            <a:r>
              <a:rPr lang="en-US" dirty="0" err="1" smtClean="0"/>
              <a:t>×</a:t>
            </a:r>
            <a:r>
              <a:rPr lang="en-US" i="1" dirty="0" err="1" smtClean="0"/>
              <a:t>q</a:t>
            </a:r>
            <a:r>
              <a:rPr lang="zh-CN" altLang="en-US" dirty="0" smtClean="0"/>
              <a:t>个元素同时做批量归一化。对这些元素做标准化计算时，我们使用相同的均值和方差，即该通道中</a:t>
            </a:r>
            <a:r>
              <a:rPr lang="en-US" i="1" dirty="0" err="1" smtClean="0"/>
              <a:t>m</a:t>
            </a:r>
            <a:r>
              <a:rPr lang="en-US" dirty="0" err="1" smtClean="0"/>
              <a:t>×</a:t>
            </a:r>
            <a:r>
              <a:rPr lang="en-US" i="1" dirty="0" err="1" smtClean="0"/>
              <a:t>p</a:t>
            </a:r>
            <a:r>
              <a:rPr lang="en-US" dirty="0" err="1" smtClean="0"/>
              <a:t>×</a:t>
            </a:r>
            <a:r>
              <a:rPr lang="en-US" i="1" dirty="0" err="1" smtClean="0"/>
              <a:t>q</a:t>
            </a:r>
            <a:r>
              <a:rPr lang="zh-CN" altLang="en-US" dirty="0" smtClean="0"/>
              <a:t>个元素的均值和方差。</a:t>
            </a:r>
          </a:p>
        </p:txBody>
      </p:sp>
    </p:spTree>
    <p:extLst>
      <p:ext uri="{BB962C8B-B14F-4D97-AF65-F5344CB8AC3E}">
        <p14:creationId xmlns="" xmlns:p14="http://schemas.microsoft.com/office/powerpoint/2010/main" val="3460747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预测时的批量归一化</a:t>
            </a:r>
            <a:endParaRPr lang="zh-CN" altLang="en-US" b="1" dirty="0"/>
          </a:p>
        </p:txBody>
      </p:sp>
      <p:sp>
        <p:nvSpPr>
          <p:cNvPr id="3" name="内容占位符 2"/>
          <p:cNvSpPr>
            <a:spLocks noGrp="1"/>
          </p:cNvSpPr>
          <p:nvPr>
            <p:ph idx="1"/>
          </p:nvPr>
        </p:nvSpPr>
        <p:spPr>
          <a:xfrm>
            <a:off x="838200" y="1463040"/>
            <a:ext cx="10849824" cy="5394960"/>
          </a:xfrm>
        </p:spPr>
        <p:txBody>
          <a:bodyPr>
            <a:noAutofit/>
          </a:bodyPr>
          <a:lstStyle/>
          <a:p>
            <a:r>
              <a:rPr lang="zh-CN" altLang="en-US" dirty="0" smtClean="0"/>
              <a:t>使用批量归一化训练时，我们可以将批量大小设得大一点，从而使批量内样本的均值和方差的计算都较为准确。将训练好的模型用于预测时，我们希望模型对于任意输入都有确定的输出。因此，单个样本的输出不应取决于批量归一化所需要的随机小批量中的均值和方差。一种常用的方法是通过移动平均估算整个训练数据集的样本均值和方差，并在预测时使用它们得到确定的输出。可见，和丢弃层一样，批量归一化层在训练模式和预测模式下的计算结果也是不一样的。</a:t>
            </a:r>
          </a:p>
        </p:txBody>
      </p:sp>
    </p:spTree>
    <p:extLst>
      <p:ext uri="{BB962C8B-B14F-4D97-AF65-F5344CB8AC3E}">
        <p14:creationId xmlns="" xmlns:p14="http://schemas.microsoft.com/office/powerpoint/2010/main" val="3460747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卷积神经网络（</a:t>
            </a:r>
            <a:r>
              <a:rPr lang="en-US" altLang="zh-CN" b="1" dirty="0" err="1"/>
              <a:t>LeNet</a:t>
            </a:r>
            <a:r>
              <a:rPr lang="zh-CN" altLang="en-US" b="1" dirty="0"/>
              <a:t>）</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smtClean="0"/>
              <a:t>接下来介绍</a:t>
            </a:r>
            <a:r>
              <a:rPr lang="zh-CN" altLang="en-US" dirty="0"/>
              <a:t>一个早期用来识别手写数字图像的卷积神经网络：</a:t>
            </a:r>
            <a:r>
              <a:rPr lang="en-US" altLang="zh-CN" dirty="0" err="1" smtClean="0"/>
              <a:t>LeNet</a:t>
            </a:r>
            <a:r>
              <a:rPr lang="zh-CN" altLang="en-US" dirty="0" smtClean="0"/>
              <a:t>。</a:t>
            </a:r>
            <a:r>
              <a:rPr lang="zh-CN" altLang="en-US" dirty="0"/>
              <a:t>这个名字来源于</a:t>
            </a:r>
            <a:r>
              <a:rPr lang="en-US" altLang="zh-CN" dirty="0" err="1"/>
              <a:t>LeNet</a:t>
            </a:r>
            <a:r>
              <a:rPr lang="zh-CN" altLang="en-US" dirty="0"/>
              <a:t>论文的第一作者</a:t>
            </a:r>
            <a:r>
              <a:rPr lang="en-US" altLang="zh-CN" dirty="0"/>
              <a:t>Yann </a:t>
            </a:r>
            <a:r>
              <a:rPr lang="en-US" altLang="zh-CN" dirty="0" err="1"/>
              <a:t>LeCun</a:t>
            </a:r>
            <a:r>
              <a:rPr lang="zh-CN" altLang="en-US" dirty="0"/>
              <a:t>。</a:t>
            </a:r>
            <a:r>
              <a:rPr lang="en-US" altLang="zh-CN" dirty="0" err="1"/>
              <a:t>LeNet</a:t>
            </a:r>
            <a:r>
              <a:rPr lang="zh-CN" altLang="en-US" dirty="0"/>
              <a:t>展示了通过梯度下降训练卷积神经网络可以达到手写数字识别在当时最先进的结果。这个奠基性的工作第一次将卷积神经网络推上舞台，为世人所知。</a:t>
            </a:r>
            <a:r>
              <a:rPr lang="en-US" altLang="zh-CN" dirty="0" err="1"/>
              <a:t>LeNet</a:t>
            </a:r>
            <a:r>
              <a:rPr lang="zh-CN" altLang="en-US" dirty="0"/>
              <a:t>的网络结构如下图所示。</a:t>
            </a:r>
          </a:p>
        </p:txBody>
      </p:sp>
      <p:pic>
        <p:nvPicPr>
          <p:cNvPr id="5" name="图片 4"/>
          <p:cNvPicPr>
            <a:picLocks noChangeAspect="1"/>
          </p:cNvPicPr>
          <p:nvPr/>
        </p:nvPicPr>
        <p:blipFill rotWithShape="1">
          <a:blip r:embed="rId2"/>
          <a:srcRect l="33795" t="39136" r="34260" b="44733"/>
          <a:stretch/>
        </p:blipFill>
        <p:spPr>
          <a:xfrm>
            <a:off x="1578185" y="3957319"/>
            <a:ext cx="9011748" cy="2559859"/>
          </a:xfrm>
          <a:prstGeom prst="rect">
            <a:avLst/>
          </a:prstGeom>
        </p:spPr>
      </p:pic>
    </p:spTree>
    <p:extLst>
      <p:ext uri="{BB962C8B-B14F-4D97-AF65-F5344CB8AC3E}">
        <p14:creationId xmlns="" xmlns:p14="http://schemas.microsoft.com/office/powerpoint/2010/main" val="400936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LeNet</a:t>
            </a:r>
            <a:r>
              <a:rPr lang="zh-CN" altLang="en-US" b="1" dirty="0"/>
              <a:t>模型</a:t>
            </a:r>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altLang="zh-CN" sz="2400" dirty="0" err="1"/>
              <a:t>LeNet</a:t>
            </a:r>
            <a:r>
              <a:rPr lang="zh-CN" altLang="en-US" sz="2400" dirty="0"/>
              <a:t>分为卷积层块和全连接层块两个部分。下面我们分别介绍这两个模块。</a:t>
            </a:r>
          </a:p>
          <a:p>
            <a:pPr>
              <a:lnSpc>
                <a:spcPct val="100000"/>
              </a:lnSpc>
            </a:pPr>
            <a:r>
              <a:rPr lang="zh-CN" altLang="en-US" sz="2400" dirty="0"/>
              <a:t>卷积层块里的基本单位是卷积层后接最大池化层：卷积层用来识别图像里的空间模式，如线条和物体局部，之后的最大池化层则用来降低卷积层对位置的敏感性。卷积层块由两个这样的基本单位重复堆叠构成。在卷积层块中，每个卷积层都</a:t>
            </a:r>
            <a:r>
              <a:rPr lang="zh-CN" altLang="en-US" sz="2400" dirty="0" smtClean="0"/>
              <a:t>使用</a:t>
            </a:r>
            <a:r>
              <a:rPr lang="en-US" altLang="zh-CN" sz="2400" dirty="0" smtClean="0"/>
              <a:t>5ⅹ5</a:t>
            </a:r>
            <a:r>
              <a:rPr lang="zh-CN" altLang="en-US" sz="2400" dirty="0" smtClean="0"/>
              <a:t>的</a:t>
            </a:r>
            <a:r>
              <a:rPr lang="zh-CN" altLang="en-US" sz="2400" dirty="0"/>
              <a:t>窗口，并在输出上使用</a:t>
            </a:r>
            <a:r>
              <a:rPr lang="en-US" altLang="zh-CN" sz="2400" dirty="0"/>
              <a:t>sigmoid</a:t>
            </a:r>
            <a:r>
              <a:rPr lang="zh-CN" altLang="en-US" sz="2400" dirty="0"/>
              <a:t>激活函数。第一个卷积层输出通道数为</a:t>
            </a:r>
            <a:r>
              <a:rPr lang="en-US" altLang="zh-CN" sz="2400" dirty="0"/>
              <a:t>6</a:t>
            </a:r>
            <a:r>
              <a:rPr lang="zh-CN" altLang="en-US" sz="2400" dirty="0"/>
              <a:t>，第二个卷积层输出通道数则增加到</a:t>
            </a:r>
            <a:r>
              <a:rPr lang="en-US" altLang="zh-CN" sz="2400" dirty="0"/>
              <a:t>16</a:t>
            </a:r>
            <a:r>
              <a:rPr lang="zh-CN" altLang="en-US" sz="2400" dirty="0"/>
              <a:t>。这是因为第二个卷积层比第一个卷积层的输入的高和宽要小，所以增加输出通道使两个卷积层的参数尺寸类似。卷积层块的两个最大池化层的窗口形状均</a:t>
            </a:r>
            <a:r>
              <a:rPr lang="zh-CN" altLang="en-US" sz="2400" dirty="0" smtClean="0"/>
              <a:t>为</a:t>
            </a:r>
            <a:r>
              <a:rPr lang="en-US" altLang="zh-CN" sz="2400" dirty="0" smtClean="0"/>
              <a:t>2ⅹ2</a:t>
            </a:r>
            <a:r>
              <a:rPr lang="zh-CN" altLang="en-US" sz="2400" dirty="0" smtClean="0"/>
              <a:t>，</a:t>
            </a:r>
            <a:r>
              <a:rPr lang="zh-CN" altLang="en-US" sz="2400" dirty="0"/>
              <a:t>且步幅为</a:t>
            </a:r>
            <a:r>
              <a:rPr lang="en-US" altLang="zh-CN" sz="2400" dirty="0"/>
              <a:t>2</a:t>
            </a:r>
            <a:r>
              <a:rPr lang="zh-CN" altLang="en-US" sz="2400" dirty="0"/>
              <a:t>。由于池化窗口与步幅形状相同，池化窗口在输入上每次滑动所覆盖的区域互不重叠。</a:t>
            </a:r>
          </a:p>
          <a:p>
            <a:pPr>
              <a:lnSpc>
                <a:spcPct val="100000"/>
              </a:lnSpc>
            </a:pPr>
            <a:r>
              <a:rPr lang="zh-CN" altLang="en-US" sz="2400" dirty="0"/>
              <a:t>卷积层块的输出形状为</a:t>
            </a:r>
            <a:r>
              <a:rPr lang="en-US" altLang="zh-CN" sz="2400" dirty="0"/>
              <a:t>(</a:t>
            </a:r>
            <a:r>
              <a:rPr lang="zh-CN" altLang="en-US" sz="2400" dirty="0"/>
              <a:t>批量大小</a:t>
            </a:r>
            <a:r>
              <a:rPr lang="en-US" altLang="zh-CN" sz="2400" dirty="0"/>
              <a:t>, </a:t>
            </a:r>
            <a:r>
              <a:rPr lang="zh-CN" altLang="en-US" sz="2400" dirty="0"/>
              <a:t>通道</a:t>
            </a:r>
            <a:r>
              <a:rPr lang="en-US" altLang="zh-CN" sz="2400" dirty="0"/>
              <a:t>, </a:t>
            </a:r>
            <a:r>
              <a:rPr lang="zh-CN" altLang="en-US" sz="2400" dirty="0"/>
              <a:t>高</a:t>
            </a:r>
            <a:r>
              <a:rPr lang="en-US" altLang="zh-CN" sz="2400" dirty="0"/>
              <a:t>, </a:t>
            </a:r>
            <a:r>
              <a:rPr lang="zh-CN" altLang="en-US" sz="2400" dirty="0"/>
              <a:t>宽</a:t>
            </a:r>
            <a:r>
              <a:rPr lang="en-US" altLang="zh-CN" sz="2400" dirty="0"/>
              <a:t>)</a:t>
            </a:r>
            <a:r>
              <a:rPr lang="zh-CN" altLang="en-US" sz="2400" dirty="0"/>
              <a:t>。当卷积层块的输出传入全连接层块时，全连接层块会将小批量中每个样本变平（</a:t>
            </a:r>
            <a:r>
              <a:rPr lang="en-US" altLang="zh-CN" sz="2400" dirty="0"/>
              <a:t>flatten</a:t>
            </a:r>
            <a:r>
              <a:rPr lang="zh-CN" altLang="en-US" sz="2400" dirty="0"/>
              <a:t>）。也就是说，全连接层的输入形状将变成二维，其中第一维是小批量中的样本，第二维是每个样本变平后的向量表示，且向量长度为通道、高和宽的乘积。全连接层块含</a:t>
            </a:r>
            <a:r>
              <a:rPr lang="en-US" altLang="zh-CN" sz="2400" dirty="0"/>
              <a:t>3</a:t>
            </a:r>
            <a:r>
              <a:rPr lang="zh-CN" altLang="en-US" sz="2400" dirty="0"/>
              <a:t>个全连接层。它们的输出个数分别是</a:t>
            </a:r>
            <a:r>
              <a:rPr lang="en-US" altLang="zh-CN" sz="2400" dirty="0"/>
              <a:t>120</a:t>
            </a:r>
            <a:r>
              <a:rPr lang="zh-CN" altLang="en-US" sz="2400" dirty="0"/>
              <a:t>、</a:t>
            </a:r>
            <a:r>
              <a:rPr lang="en-US" altLang="zh-CN" sz="2400" dirty="0"/>
              <a:t>84</a:t>
            </a:r>
            <a:r>
              <a:rPr lang="zh-CN" altLang="en-US" sz="2400" dirty="0"/>
              <a:t>和</a:t>
            </a:r>
            <a:r>
              <a:rPr lang="en-US" altLang="zh-CN" sz="2400" dirty="0"/>
              <a:t>10</a:t>
            </a:r>
            <a:r>
              <a:rPr lang="zh-CN" altLang="en-US" sz="2400" dirty="0"/>
              <a:t>，其中</a:t>
            </a:r>
            <a:r>
              <a:rPr lang="en-US" altLang="zh-CN" sz="2400" dirty="0"/>
              <a:t>10</a:t>
            </a:r>
            <a:r>
              <a:rPr lang="zh-CN" altLang="en-US" sz="2400" dirty="0"/>
              <a:t>为输出的类别个数。</a:t>
            </a:r>
          </a:p>
        </p:txBody>
      </p:sp>
    </p:spTree>
    <p:extLst>
      <p:ext uri="{BB962C8B-B14F-4D97-AF65-F5344CB8AC3E}">
        <p14:creationId xmlns="" xmlns:p14="http://schemas.microsoft.com/office/powerpoint/2010/main" val="2205607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305" y="0"/>
            <a:ext cx="11206942" cy="6858000"/>
          </a:xfrm>
        </p:spPr>
        <p:txBody>
          <a:bodyPr>
            <a:noAutofit/>
          </a:bodyPr>
          <a:lstStyle/>
          <a:p>
            <a:pPr marL="0" indent="0">
              <a:lnSpc>
                <a:spcPct val="80000"/>
              </a:lnSpc>
              <a:buNone/>
            </a:pPr>
            <a:r>
              <a:rPr lang="en-US" altLang="zh-CN" sz="1600" dirty="0" smtClean="0"/>
              <a:t>class </a:t>
            </a:r>
            <a:r>
              <a:rPr lang="en-US" altLang="zh-CN" sz="1600" dirty="0" err="1" smtClean="0"/>
              <a:t>LeNet</a:t>
            </a:r>
            <a:r>
              <a:rPr lang="en-US" altLang="zh-CN" sz="1600" dirty="0" smtClean="0"/>
              <a:t>(</a:t>
            </a:r>
            <a:r>
              <a:rPr lang="en-US" altLang="zh-CN" sz="1600" dirty="0" err="1" smtClean="0"/>
              <a:t>nn.Module</a:t>
            </a:r>
            <a:r>
              <a:rPr lang="en-US" altLang="zh-CN" sz="1600" dirty="0" smtClean="0"/>
              <a:t>):</a:t>
            </a:r>
          </a:p>
          <a:p>
            <a:pPr marL="0" indent="0">
              <a:lnSpc>
                <a:spcPct val="80000"/>
              </a:lnSpc>
              <a:buNone/>
            </a:pPr>
            <a:r>
              <a:rPr lang="en-US" altLang="zh-CN" sz="1600" dirty="0" smtClean="0"/>
              <a:t>    </a:t>
            </a:r>
            <a:r>
              <a:rPr lang="en-US" altLang="zh-CN" sz="1600" dirty="0" err="1" smtClean="0"/>
              <a:t>def</a:t>
            </a:r>
            <a:r>
              <a:rPr lang="en-US" altLang="zh-CN" sz="1600" dirty="0" smtClean="0"/>
              <a:t> __</a:t>
            </a:r>
            <a:r>
              <a:rPr lang="en-US" altLang="zh-CN" sz="1600" dirty="0" err="1" smtClean="0"/>
              <a:t>init</a:t>
            </a:r>
            <a:r>
              <a:rPr lang="en-US" altLang="zh-CN" sz="1600" dirty="0" smtClean="0"/>
              <a:t>__(self):</a:t>
            </a:r>
          </a:p>
          <a:p>
            <a:pPr marL="0" indent="0">
              <a:lnSpc>
                <a:spcPct val="80000"/>
              </a:lnSpc>
              <a:buNone/>
            </a:pPr>
            <a:r>
              <a:rPr lang="en-US" altLang="zh-CN" sz="1600" dirty="0" smtClean="0"/>
              <a:t>        super(</a:t>
            </a:r>
            <a:r>
              <a:rPr lang="en-US" altLang="zh-CN" sz="1600" dirty="0" err="1" smtClean="0"/>
              <a:t>LeNet</a:t>
            </a:r>
            <a:r>
              <a:rPr lang="en-US" altLang="zh-CN" sz="1600" dirty="0" smtClean="0"/>
              <a:t>, self).__</a:t>
            </a:r>
            <a:r>
              <a:rPr lang="en-US" altLang="zh-CN" sz="1600" dirty="0" err="1" smtClean="0"/>
              <a:t>init</a:t>
            </a:r>
            <a:r>
              <a:rPr lang="en-US" altLang="zh-CN" sz="1600" dirty="0" smtClean="0"/>
              <a:t>__()</a:t>
            </a:r>
          </a:p>
          <a:p>
            <a:pPr marL="0" indent="0">
              <a:lnSpc>
                <a:spcPct val="80000"/>
              </a:lnSpc>
              <a:buNone/>
            </a:pPr>
            <a:r>
              <a:rPr lang="en-US" altLang="zh-CN" sz="1600" dirty="0" smtClean="0"/>
              <a:t>        </a:t>
            </a:r>
            <a:r>
              <a:rPr lang="en-US" altLang="zh-CN" sz="1600" dirty="0" err="1" smtClean="0"/>
              <a:t>self.conv</a:t>
            </a:r>
            <a:r>
              <a:rPr lang="en-US" altLang="zh-CN" sz="1600" dirty="0" smtClean="0"/>
              <a:t> = </a:t>
            </a:r>
            <a:r>
              <a:rPr lang="en-US" altLang="zh-CN" sz="1600" dirty="0" err="1" smtClean="0"/>
              <a:t>nn.Sequential</a:t>
            </a:r>
            <a:r>
              <a:rPr lang="en-US" altLang="zh-CN" sz="1600" dirty="0" smtClean="0"/>
              <a:t>(</a:t>
            </a:r>
          </a:p>
          <a:p>
            <a:pPr marL="0" indent="0">
              <a:lnSpc>
                <a:spcPct val="80000"/>
              </a:lnSpc>
              <a:buNone/>
            </a:pPr>
            <a:r>
              <a:rPr lang="en-US" altLang="zh-CN" sz="1600" dirty="0" smtClean="0"/>
              <a:t>            nn.Conv2d(1, 6, 5), # </a:t>
            </a:r>
            <a:r>
              <a:rPr lang="en-US" altLang="zh-CN" sz="1600" dirty="0" err="1" smtClean="0"/>
              <a:t>in_channels</a:t>
            </a:r>
            <a:r>
              <a:rPr lang="en-US" altLang="zh-CN" sz="1600" dirty="0" smtClean="0"/>
              <a:t>, </a:t>
            </a:r>
            <a:r>
              <a:rPr lang="en-US" altLang="zh-CN" sz="1600" dirty="0" err="1" smtClean="0"/>
              <a:t>out_channels</a:t>
            </a:r>
            <a:r>
              <a:rPr lang="en-US" altLang="zh-CN" sz="1600" dirty="0" smtClean="0"/>
              <a:t>, </a:t>
            </a:r>
            <a:r>
              <a:rPr lang="en-US" altLang="zh-CN" sz="1600" dirty="0" err="1" smtClean="0"/>
              <a:t>kernel_size</a:t>
            </a:r>
            <a:endParaRPr lang="en-US" altLang="zh-CN" sz="1600" dirty="0" smtClean="0"/>
          </a:p>
          <a:p>
            <a:pPr marL="0" indent="0">
              <a:lnSpc>
                <a:spcPct val="80000"/>
              </a:lnSpc>
              <a:buNone/>
            </a:pPr>
            <a:r>
              <a:rPr lang="en-US" altLang="zh-CN" sz="1600" dirty="0" smtClean="0"/>
              <a:t>            </a:t>
            </a:r>
            <a:r>
              <a:rPr lang="en-US" altLang="zh-CN" sz="1600" dirty="0" err="1" smtClean="0"/>
              <a:t>nn.Sigmoid</a:t>
            </a:r>
            <a:r>
              <a:rPr lang="en-US" altLang="zh-CN" sz="1600" dirty="0" smtClean="0"/>
              <a:t>(),</a:t>
            </a:r>
          </a:p>
          <a:p>
            <a:pPr marL="0" indent="0">
              <a:lnSpc>
                <a:spcPct val="80000"/>
              </a:lnSpc>
              <a:buNone/>
            </a:pPr>
            <a:r>
              <a:rPr lang="en-US" altLang="zh-CN" sz="1600" dirty="0" smtClean="0"/>
              <a:t>            nn.MaxPool2d(2, 2), # </a:t>
            </a:r>
            <a:r>
              <a:rPr lang="en-US" altLang="zh-CN" sz="1600" dirty="0" err="1" smtClean="0"/>
              <a:t>kernel_size</a:t>
            </a:r>
            <a:r>
              <a:rPr lang="en-US" altLang="zh-CN" sz="1600" dirty="0" smtClean="0"/>
              <a:t>, stride</a:t>
            </a:r>
          </a:p>
          <a:p>
            <a:pPr marL="0" indent="0">
              <a:lnSpc>
                <a:spcPct val="80000"/>
              </a:lnSpc>
              <a:buNone/>
            </a:pPr>
            <a:r>
              <a:rPr lang="en-US" altLang="zh-CN" sz="1600" dirty="0" smtClean="0"/>
              <a:t>            nn.Conv2d(6, 16, 5),</a:t>
            </a:r>
          </a:p>
          <a:p>
            <a:pPr marL="0" indent="0">
              <a:lnSpc>
                <a:spcPct val="80000"/>
              </a:lnSpc>
              <a:buNone/>
            </a:pPr>
            <a:r>
              <a:rPr lang="en-US" altLang="zh-CN" sz="1600" dirty="0" smtClean="0"/>
              <a:t>            </a:t>
            </a:r>
            <a:r>
              <a:rPr lang="en-US" altLang="zh-CN" sz="1600" dirty="0" err="1" smtClean="0"/>
              <a:t>nn.Sigmoid</a:t>
            </a:r>
            <a:r>
              <a:rPr lang="en-US" altLang="zh-CN" sz="1600" dirty="0" smtClean="0"/>
              <a:t>(),</a:t>
            </a:r>
          </a:p>
          <a:p>
            <a:pPr marL="0" indent="0">
              <a:lnSpc>
                <a:spcPct val="80000"/>
              </a:lnSpc>
              <a:buNone/>
            </a:pPr>
            <a:r>
              <a:rPr lang="en-US" altLang="zh-CN" sz="1600" dirty="0" smtClean="0"/>
              <a:t>            nn.MaxPool2d(2, 2)        )</a:t>
            </a:r>
          </a:p>
          <a:p>
            <a:pPr marL="0" indent="0">
              <a:lnSpc>
                <a:spcPct val="80000"/>
              </a:lnSpc>
              <a:buNone/>
            </a:pPr>
            <a:r>
              <a:rPr lang="en-US" altLang="zh-CN" sz="1600" dirty="0" smtClean="0"/>
              <a:t>        </a:t>
            </a:r>
            <a:r>
              <a:rPr lang="en-US" altLang="zh-CN" sz="1600" dirty="0" err="1" smtClean="0"/>
              <a:t>self.fc</a:t>
            </a:r>
            <a:r>
              <a:rPr lang="en-US" altLang="zh-CN" sz="1600" dirty="0" smtClean="0"/>
              <a:t> = </a:t>
            </a:r>
            <a:r>
              <a:rPr lang="en-US" altLang="zh-CN" sz="1600" dirty="0" err="1" smtClean="0"/>
              <a:t>nn.Sequential</a:t>
            </a:r>
            <a:r>
              <a:rPr lang="en-US" altLang="zh-CN" sz="1600" dirty="0" smtClean="0"/>
              <a:t>(</a:t>
            </a:r>
          </a:p>
          <a:p>
            <a:pPr marL="0" indent="0">
              <a:lnSpc>
                <a:spcPct val="80000"/>
              </a:lnSpc>
              <a:buNone/>
            </a:pPr>
            <a:r>
              <a:rPr lang="en-US" altLang="zh-CN" sz="1600" dirty="0" smtClean="0"/>
              <a:t>            </a:t>
            </a:r>
            <a:r>
              <a:rPr lang="en-US" altLang="zh-CN" sz="1600" dirty="0" err="1" smtClean="0"/>
              <a:t>nn.Linear</a:t>
            </a:r>
            <a:r>
              <a:rPr lang="en-US" altLang="zh-CN" sz="1600" dirty="0" smtClean="0"/>
              <a:t>(16*4*4, 120),</a:t>
            </a:r>
          </a:p>
          <a:p>
            <a:pPr marL="0" indent="0">
              <a:lnSpc>
                <a:spcPct val="80000"/>
              </a:lnSpc>
              <a:buNone/>
            </a:pPr>
            <a:r>
              <a:rPr lang="en-US" altLang="zh-CN" sz="1600" dirty="0" smtClean="0"/>
              <a:t>            </a:t>
            </a:r>
            <a:r>
              <a:rPr lang="en-US" altLang="zh-CN" sz="1600" dirty="0" err="1" smtClean="0"/>
              <a:t>nn.Sigmoid</a:t>
            </a:r>
            <a:r>
              <a:rPr lang="en-US" altLang="zh-CN" sz="1600" dirty="0" smtClean="0"/>
              <a:t>(),</a:t>
            </a:r>
          </a:p>
          <a:p>
            <a:pPr marL="0" indent="0">
              <a:lnSpc>
                <a:spcPct val="80000"/>
              </a:lnSpc>
              <a:buNone/>
            </a:pPr>
            <a:r>
              <a:rPr lang="en-US" altLang="zh-CN" sz="1600" dirty="0" smtClean="0"/>
              <a:t>            </a:t>
            </a:r>
            <a:r>
              <a:rPr lang="en-US" altLang="zh-CN" sz="1600" dirty="0" err="1" smtClean="0"/>
              <a:t>nn.Linear</a:t>
            </a:r>
            <a:r>
              <a:rPr lang="en-US" altLang="zh-CN" sz="1600" dirty="0" smtClean="0"/>
              <a:t>(120, 84),</a:t>
            </a:r>
          </a:p>
          <a:p>
            <a:pPr marL="0" indent="0">
              <a:lnSpc>
                <a:spcPct val="80000"/>
              </a:lnSpc>
              <a:buNone/>
            </a:pPr>
            <a:r>
              <a:rPr lang="en-US" altLang="zh-CN" sz="1600" dirty="0" smtClean="0"/>
              <a:t>            </a:t>
            </a:r>
            <a:r>
              <a:rPr lang="en-US" altLang="zh-CN" sz="1600" dirty="0" err="1" smtClean="0"/>
              <a:t>nn.Sigmoid</a:t>
            </a:r>
            <a:r>
              <a:rPr lang="en-US" altLang="zh-CN" sz="1600" dirty="0" smtClean="0"/>
              <a:t>(),</a:t>
            </a:r>
          </a:p>
          <a:p>
            <a:pPr marL="0" indent="0">
              <a:lnSpc>
                <a:spcPct val="80000"/>
              </a:lnSpc>
              <a:buNone/>
            </a:pPr>
            <a:r>
              <a:rPr lang="en-US" altLang="zh-CN" sz="1600" dirty="0" smtClean="0"/>
              <a:t>            </a:t>
            </a:r>
            <a:r>
              <a:rPr lang="en-US" altLang="zh-CN" sz="1600" dirty="0" err="1" smtClean="0"/>
              <a:t>nn.Linear</a:t>
            </a:r>
            <a:r>
              <a:rPr lang="en-US" altLang="zh-CN" sz="1600" dirty="0" smtClean="0"/>
              <a:t>(84, 10)        )</a:t>
            </a:r>
          </a:p>
          <a:p>
            <a:pPr marL="0" indent="0">
              <a:lnSpc>
                <a:spcPct val="80000"/>
              </a:lnSpc>
              <a:buNone/>
            </a:pPr>
            <a:endParaRPr lang="en-US" altLang="zh-CN" sz="100" dirty="0" smtClean="0"/>
          </a:p>
          <a:p>
            <a:pPr marL="0" indent="0">
              <a:lnSpc>
                <a:spcPct val="80000"/>
              </a:lnSpc>
              <a:buNone/>
            </a:pPr>
            <a:r>
              <a:rPr lang="en-US" altLang="zh-CN" sz="1600" dirty="0" smtClean="0"/>
              <a:t>    </a:t>
            </a:r>
            <a:r>
              <a:rPr lang="en-US" altLang="zh-CN" sz="1600" dirty="0" err="1" smtClean="0"/>
              <a:t>def</a:t>
            </a:r>
            <a:r>
              <a:rPr lang="en-US" altLang="zh-CN" sz="1600" dirty="0" smtClean="0"/>
              <a:t> forward(self, </a:t>
            </a:r>
            <a:r>
              <a:rPr lang="en-US" altLang="zh-CN" sz="1600" dirty="0" err="1" smtClean="0"/>
              <a:t>img</a:t>
            </a:r>
            <a:r>
              <a:rPr lang="en-US" altLang="zh-CN" sz="1600" dirty="0" smtClean="0"/>
              <a:t>):</a:t>
            </a:r>
          </a:p>
          <a:p>
            <a:pPr marL="0" indent="0">
              <a:lnSpc>
                <a:spcPct val="80000"/>
              </a:lnSpc>
              <a:buNone/>
            </a:pPr>
            <a:r>
              <a:rPr lang="en-US" altLang="zh-CN" sz="1600" dirty="0" smtClean="0"/>
              <a:t>        feature = </a:t>
            </a:r>
            <a:r>
              <a:rPr lang="en-US" altLang="zh-CN" sz="1600" dirty="0" err="1" smtClean="0"/>
              <a:t>self.conv</a:t>
            </a:r>
            <a:r>
              <a:rPr lang="en-US" altLang="zh-CN" sz="1600" dirty="0" smtClean="0"/>
              <a:t>(</a:t>
            </a:r>
            <a:r>
              <a:rPr lang="en-US" altLang="zh-CN" sz="1600" dirty="0" err="1" smtClean="0"/>
              <a:t>img</a:t>
            </a:r>
            <a:r>
              <a:rPr lang="en-US" altLang="zh-CN" sz="1600" dirty="0" smtClean="0"/>
              <a:t>)</a:t>
            </a:r>
          </a:p>
          <a:p>
            <a:pPr marL="0" indent="0">
              <a:lnSpc>
                <a:spcPct val="80000"/>
              </a:lnSpc>
              <a:buNone/>
            </a:pPr>
            <a:r>
              <a:rPr lang="en-US" altLang="zh-CN" sz="1600" dirty="0" smtClean="0"/>
              <a:t>        output = </a:t>
            </a:r>
            <a:r>
              <a:rPr lang="en-US" altLang="zh-CN" sz="1600" dirty="0" err="1" smtClean="0"/>
              <a:t>self.fc</a:t>
            </a:r>
            <a:r>
              <a:rPr lang="en-US" altLang="zh-CN" sz="1600" dirty="0" smtClean="0"/>
              <a:t>(</a:t>
            </a:r>
            <a:r>
              <a:rPr lang="en-US" altLang="zh-CN" sz="1600" dirty="0" err="1" smtClean="0"/>
              <a:t>feature.view</a:t>
            </a:r>
            <a:r>
              <a:rPr lang="en-US" altLang="zh-CN" sz="1600" dirty="0" smtClean="0"/>
              <a:t>(</a:t>
            </a:r>
            <a:r>
              <a:rPr lang="en-US" altLang="zh-CN" sz="1600" dirty="0" err="1" smtClean="0"/>
              <a:t>img.shape</a:t>
            </a:r>
            <a:r>
              <a:rPr lang="en-US" altLang="zh-CN" sz="1600" dirty="0" smtClean="0"/>
              <a:t>[0], -1))</a:t>
            </a:r>
          </a:p>
          <a:p>
            <a:pPr marL="0" indent="0">
              <a:lnSpc>
                <a:spcPct val="80000"/>
              </a:lnSpc>
              <a:buNone/>
            </a:pPr>
            <a:r>
              <a:rPr lang="en-US" altLang="zh-CN" sz="1600" dirty="0" smtClean="0"/>
              <a:t>        return output</a:t>
            </a:r>
            <a:endParaRPr lang="zh-CN" altLang="en-US" sz="1600" dirty="0"/>
          </a:p>
        </p:txBody>
      </p:sp>
    </p:spTree>
    <p:extLst>
      <p:ext uri="{BB962C8B-B14F-4D97-AF65-F5344CB8AC3E}">
        <p14:creationId xmlns="" xmlns:p14="http://schemas.microsoft.com/office/powerpoint/2010/main" val="360483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二维互相关运算</a:t>
            </a:r>
          </a:p>
        </p:txBody>
      </p:sp>
      <p:sp>
        <p:nvSpPr>
          <p:cNvPr id="3" name="内容占位符 2"/>
          <p:cNvSpPr>
            <a:spLocks noGrp="1"/>
          </p:cNvSpPr>
          <p:nvPr>
            <p:ph idx="1"/>
          </p:nvPr>
        </p:nvSpPr>
        <p:spPr/>
        <p:txBody>
          <a:bodyPr>
            <a:normAutofit fontScale="85000" lnSpcReduction="10000"/>
          </a:bodyPr>
          <a:lstStyle/>
          <a:p>
            <a:pPr>
              <a:lnSpc>
                <a:spcPct val="110000"/>
              </a:lnSpc>
            </a:pPr>
            <a:r>
              <a:rPr lang="zh-CN" altLang="en-US" dirty="0"/>
              <a:t>虽然卷积层得名于卷积（</a:t>
            </a:r>
            <a:r>
              <a:rPr lang="en-US" altLang="zh-CN" dirty="0"/>
              <a:t>convolution</a:t>
            </a:r>
            <a:r>
              <a:rPr lang="zh-CN" altLang="en-US" dirty="0"/>
              <a:t>）运算，但我们通常在卷积层中使用更加直观的互相关（</a:t>
            </a:r>
            <a:r>
              <a:rPr lang="en-US" altLang="zh-CN" dirty="0"/>
              <a:t>cross-correlation</a:t>
            </a:r>
            <a:r>
              <a:rPr lang="zh-CN" altLang="en-US" dirty="0"/>
              <a:t>）运算。在二维卷积层中，一个二维输入数组和一个二维核（</a:t>
            </a:r>
            <a:r>
              <a:rPr lang="en-US" altLang="zh-CN" dirty="0"/>
              <a:t>kernel</a:t>
            </a:r>
            <a:r>
              <a:rPr lang="zh-CN" altLang="en-US" dirty="0"/>
              <a:t>）数组通过互相关运算输出一个二维数组。 </a:t>
            </a:r>
            <a:endParaRPr lang="en-US" altLang="zh-CN" dirty="0" smtClean="0"/>
          </a:p>
          <a:p>
            <a:pPr>
              <a:lnSpc>
                <a:spcPct val="110000"/>
              </a:lnSpc>
            </a:pPr>
            <a:r>
              <a:rPr lang="zh-CN" altLang="en-US" dirty="0" smtClean="0"/>
              <a:t>我们</a:t>
            </a:r>
            <a:r>
              <a:rPr lang="zh-CN" altLang="en-US" dirty="0"/>
              <a:t>用一个具体例子来解释二维互相关运算的含义。如图</a:t>
            </a:r>
            <a:r>
              <a:rPr lang="en-US" altLang="zh-CN" dirty="0"/>
              <a:t>5.1</a:t>
            </a:r>
            <a:r>
              <a:rPr lang="zh-CN" altLang="en-US" dirty="0"/>
              <a:t>所示，输入是一个高和宽均为</a:t>
            </a:r>
            <a:r>
              <a:rPr lang="en-US" altLang="zh-CN" dirty="0"/>
              <a:t>3</a:t>
            </a:r>
            <a:r>
              <a:rPr lang="zh-CN" altLang="en-US" dirty="0"/>
              <a:t>的二维数组。我们将该数组的形状记</a:t>
            </a:r>
            <a:r>
              <a:rPr lang="zh-CN" altLang="en-US" dirty="0" smtClean="0"/>
              <a:t>为</a:t>
            </a:r>
            <a:r>
              <a:rPr lang="en-US" altLang="zh-CN" dirty="0" smtClean="0"/>
              <a:t>3ⅹ3</a:t>
            </a:r>
            <a:r>
              <a:rPr lang="zh-CN" altLang="en-US" dirty="0" smtClean="0"/>
              <a:t>或</a:t>
            </a:r>
            <a:r>
              <a:rPr lang="zh-CN" altLang="en-US" dirty="0"/>
              <a:t>（</a:t>
            </a:r>
            <a:r>
              <a:rPr lang="en-US" altLang="zh-CN" dirty="0"/>
              <a:t>3</a:t>
            </a:r>
            <a:r>
              <a:rPr lang="zh-CN" altLang="en-US" dirty="0"/>
              <a:t>，</a:t>
            </a:r>
            <a:r>
              <a:rPr lang="en-US" altLang="zh-CN" dirty="0"/>
              <a:t>3</a:t>
            </a:r>
            <a:r>
              <a:rPr lang="zh-CN" altLang="en-US" dirty="0"/>
              <a:t>）。核数组的高和宽分别为</a:t>
            </a:r>
            <a:r>
              <a:rPr lang="en-US" altLang="zh-CN" dirty="0"/>
              <a:t>2</a:t>
            </a:r>
            <a:r>
              <a:rPr lang="zh-CN" altLang="en-US" dirty="0"/>
              <a:t>。该数组在卷积计算中又称卷积核或过滤器（</a:t>
            </a:r>
            <a:r>
              <a:rPr lang="en-US" altLang="zh-CN" dirty="0"/>
              <a:t>filter</a:t>
            </a:r>
            <a:r>
              <a:rPr lang="zh-CN" altLang="en-US" dirty="0"/>
              <a:t>）。卷积核窗口（又称卷积窗口）的形状取决于卷积核的高和宽，</a:t>
            </a:r>
            <a:r>
              <a:rPr lang="zh-CN" altLang="en-US" dirty="0" smtClean="0"/>
              <a:t>即</a:t>
            </a:r>
            <a:r>
              <a:rPr lang="en-US" altLang="zh-CN" dirty="0" smtClean="0"/>
              <a:t>2ⅹ2</a:t>
            </a:r>
            <a:r>
              <a:rPr lang="zh-CN" altLang="en-US" dirty="0" smtClean="0"/>
              <a:t>。</a:t>
            </a:r>
            <a:r>
              <a:rPr lang="zh-CN" altLang="en-US" dirty="0"/>
              <a:t>图</a:t>
            </a:r>
            <a:r>
              <a:rPr lang="en-US" altLang="zh-CN" dirty="0"/>
              <a:t>5.1</a:t>
            </a:r>
            <a:r>
              <a:rPr lang="zh-CN" altLang="en-US" dirty="0"/>
              <a:t>中的阴影部分为第一个输出元素及其计算所使用的输入和核数组元素</a:t>
            </a:r>
            <a:r>
              <a:rPr lang="zh-CN" altLang="en-US" dirty="0" smtClean="0"/>
              <a:t>：</a:t>
            </a:r>
            <a:r>
              <a:rPr lang="en-US" altLang="zh-CN" dirty="0" smtClean="0"/>
              <a:t>0ⅹ0+1ⅹ1+3ⅹ2+4ⅹ3=19</a:t>
            </a:r>
            <a:r>
              <a:rPr lang="zh-CN" altLang="en-US" dirty="0" smtClean="0"/>
              <a:t>。</a:t>
            </a:r>
            <a:endParaRPr lang="zh-CN" altLang="en-US" dirty="0"/>
          </a:p>
          <a:p>
            <a:pPr marL="0" indent="0">
              <a:buNone/>
            </a:pPr>
            <a:r>
              <a:rPr lang="zh-CN" altLang="en-US" dirty="0" smtClean="0"/>
              <a:t/>
            </a:r>
            <a:br>
              <a:rPr lang="zh-CN" altLang="en-US" dirty="0" smtClean="0"/>
            </a:br>
            <a:endParaRPr lang="zh-CN" altLang="en-US" dirty="0"/>
          </a:p>
        </p:txBody>
      </p:sp>
      <p:pic>
        <p:nvPicPr>
          <p:cNvPr id="6" name="图片 5"/>
          <p:cNvPicPr>
            <a:picLocks noChangeAspect="1"/>
          </p:cNvPicPr>
          <p:nvPr/>
        </p:nvPicPr>
        <p:blipFill rotWithShape="1">
          <a:blip r:embed="rId2"/>
          <a:srcRect t="9094" r="82870" b="80207"/>
          <a:stretch/>
        </p:blipFill>
        <p:spPr>
          <a:xfrm>
            <a:off x="3787833" y="5235478"/>
            <a:ext cx="4617950" cy="1622522"/>
          </a:xfrm>
          <a:prstGeom prst="rect">
            <a:avLst/>
          </a:prstGeom>
        </p:spPr>
      </p:pic>
    </p:spTree>
    <p:extLst>
      <p:ext uri="{BB962C8B-B14F-4D97-AF65-F5344CB8AC3E}">
        <p14:creationId xmlns="" xmlns:p14="http://schemas.microsoft.com/office/powerpoint/2010/main" val="4263979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305" y="0"/>
            <a:ext cx="11206942" cy="6858000"/>
          </a:xfrm>
        </p:spPr>
        <p:txBody>
          <a:bodyPr>
            <a:noAutofit/>
          </a:bodyPr>
          <a:lstStyle/>
          <a:p>
            <a:pPr marL="0" indent="0">
              <a:buNone/>
            </a:pPr>
            <a:r>
              <a:rPr lang="en-US" altLang="zh-CN" sz="1600" dirty="0" smtClean="0"/>
              <a:t>net = </a:t>
            </a:r>
            <a:r>
              <a:rPr lang="en-US" altLang="zh-CN" sz="1600" dirty="0" err="1" smtClean="0"/>
              <a:t>LeNet</a:t>
            </a:r>
            <a:r>
              <a:rPr lang="en-US" altLang="zh-CN" sz="1600" dirty="0" smtClean="0"/>
              <a:t>()</a:t>
            </a:r>
          </a:p>
          <a:p>
            <a:pPr marL="0" indent="0">
              <a:buNone/>
            </a:pPr>
            <a:r>
              <a:rPr lang="en-US" altLang="zh-CN" sz="1600" dirty="0" smtClean="0"/>
              <a:t>print(net)</a:t>
            </a:r>
          </a:p>
          <a:p>
            <a:pPr marL="0" indent="0">
              <a:buNone/>
            </a:pPr>
            <a:r>
              <a:rPr lang="zh-CN" altLang="en-US" sz="1600" dirty="0" smtClean="0"/>
              <a:t>输出：</a:t>
            </a:r>
          </a:p>
          <a:p>
            <a:pPr marL="0" indent="0">
              <a:buNone/>
            </a:pPr>
            <a:r>
              <a:rPr lang="en-US" altLang="zh-CN" sz="1600" dirty="0" err="1" smtClean="0"/>
              <a:t>LeNet</a:t>
            </a:r>
            <a:r>
              <a:rPr lang="en-US" altLang="zh-CN" sz="1600" dirty="0" smtClean="0"/>
              <a:t>(</a:t>
            </a:r>
          </a:p>
          <a:p>
            <a:pPr marL="0" indent="0">
              <a:buNone/>
            </a:pPr>
            <a:r>
              <a:rPr lang="en-US" altLang="zh-CN" sz="1600" dirty="0" smtClean="0"/>
              <a:t>  (</a:t>
            </a:r>
            <a:r>
              <a:rPr lang="en-US" altLang="zh-CN" sz="1600" dirty="0" err="1" smtClean="0"/>
              <a:t>conv</a:t>
            </a:r>
            <a:r>
              <a:rPr lang="en-US" altLang="zh-CN" sz="1600" dirty="0" smtClean="0"/>
              <a:t>): Sequential(</a:t>
            </a:r>
          </a:p>
          <a:p>
            <a:pPr marL="0" indent="0">
              <a:buNone/>
            </a:pPr>
            <a:r>
              <a:rPr lang="en-US" altLang="zh-CN" sz="1600" dirty="0" smtClean="0"/>
              <a:t>    (0): Conv2d(1, 6, </a:t>
            </a:r>
            <a:r>
              <a:rPr lang="en-US" altLang="zh-CN" sz="1600" dirty="0" err="1" smtClean="0"/>
              <a:t>kernel_size</a:t>
            </a:r>
            <a:r>
              <a:rPr lang="en-US" altLang="zh-CN" sz="1600" dirty="0" smtClean="0"/>
              <a:t>=(5, 5), stride=(1, 1))</a:t>
            </a:r>
          </a:p>
          <a:p>
            <a:pPr marL="0" indent="0">
              <a:buNone/>
            </a:pPr>
            <a:r>
              <a:rPr lang="en-US" altLang="zh-CN" sz="1600" dirty="0" smtClean="0"/>
              <a:t>    (1): Sigmoid()</a:t>
            </a:r>
          </a:p>
          <a:p>
            <a:pPr marL="0" indent="0">
              <a:buNone/>
            </a:pPr>
            <a:r>
              <a:rPr lang="en-US" altLang="zh-CN" sz="1600" dirty="0" smtClean="0"/>
              <a:t>    (2): MaxPool2d(</a:t>
            </a:r>
            <a:r>
              <a:rPr lang="en-US" altLang="zh-CN" sz="1600" dirty="0" err="1" smtClean="0"/>
              <a:t>kernel_size</a:t>
            </a:r>
            <a:r>
              <a:rPr lang="en-US" altLang="zh-CN" sz="1600" dirty="0" smtClean="0"/>
              <a:t>=2, stride=2, padding=0, dilation=1, </a:t>
            </a:r>
            <a:r>
              <a:rPr lang="en-US" altLang="zh-CN" sz="1600" dirty="0" err="1" smtClean="0"/>
              <a:t>ceil_mode</a:t>
            </a:r>
            <a:r>
              <a:rPr lang="en-US" altLang="zh-CN" sz="1600" dirty="0" smtClean="0"/>
              <a:t>=False)</a:t>
            </a:r>
          </a:p>
          <a:p>
            <a:pPr marL="0" indent="0">
              <a:buNone/>
            </a:pPr>
            <a:r>
              <a:rPr lang="en-US" altLang="zh-CN" sz="1600" dirty="0" smtClean="0"/>
              <a:t>    (3): Conv2d(6, 16, </a:t>
            </a:r>
            <a:r>
              <a:rPr lang="en-US" altLang="zh-CN" sz="1600" dirty="0" err="1" smtClean="0"/>
              <a:t>kernel_size</a:t>
            </a:r>
            <a:r>
              <a:rPr lang="en-US" altLang="zh-CN" sz="1600" dirty="0" smtClean="0"/>
              <a:t>=(5, 5), stride=(1, 1))</a:t>
            </a:r>
          </a:p>
          <a:p>
            <a:pPr marL="0" indent="0">
              <a:buNone/>
            </a:pPr>
            <a:r>
              <a:rPr lang="en-US" altLang="zh-CN" sz="1600" dirty="0" smtClean="0"/>
              <a:t>    (4): Sigmoid()</a:t>
            </a:r>
          </a:p>
          <a:p>
            <a:pPr marL="0" indent="0">
              <a:buNone/>
            </a:pPr>
            <a:r>
              <a:rPr lang="en-US" altLang="zh-CN" sz="1600" dirty="0" smtClean="0"/>
              <a:t>    (5): MaxPool2d(</a:t>
            </a:r>
            <a:r>
              <a:rPr lang="en-US" altLang="zh-CN" sz="1600" dirty="0" err="1" smtClean="0"/>
              <a:t>kernel_size</a:t>
            </a:r>
            <a:r>
              <a:rPr lang="en-US" altLang="zh-CN" sz="1600" dirty="0" smtClean="0"/>
              <a:t>=2, stride=2, padding=0, dilation=1, </a:t>
            </a:r>
            <a:r>
              <a:rPr lang="en-US" altLang="zh-CN" sz="1600" dirty="0" err="1" smtClean="0"/>
              <a:t>ceil_mode</a:t>
            </a:r>
            <a:r>
              <a:rPr lang="en-US" altLang="zh-CN" sz="1600" dirty="0" smtClean="0"/>
              <a:t>=False)</a:t>
            </a:r>
          </a:p>
          <a:p>
            <a:pPr marL="0" indent="0">
              <a:buNone/>
            </a:pPr>
            <a:r>
              <a:rPr lang="en-US" altLang="zh-CN" sz="1600" dirty="0" smtClean="0"/>
              <a:t>  )</a:t>
            </a:r>
          </a:p>
          <a:p>
            <a:pPr marL="0" indent="0">
              <a:buNone/>
            </a:pPr>
            <a:r>
              <a:rPr lang="en-US" altLang="zh-CN" sz="1600" dirty="0" smtClean="0"/>
              <a:t>  (fc): Sequential(</a:t>
            </a:r>
          </a:p>
          <a:p>
            <a:pPr marL="0" indent="0">
              <a:buNone/>
            </a:pPr>
            <a:r>
              <a:rPr lang="en-US" altLang="zh-CN" sz="1600" dirty="0" smtClean="0"/>
              <a:t>    (0): Linear(</a:t>
            </a:r>
            <a:r>
              <a:rPr lang="en-US" altLang="zh-CN" sz="1600" dirty="0" err="1" smtClean="0"/>
              <a:t>in_features</a:t>
            </a:r>
            <a:r>
              <a:rPr lang="en-US" altLang="zh-CN" sz="1600" dirty="0" smtClean="0"/>
              <a:t>=256, </a:t>
            </a:r>
            <a:r>
              <a:rPr lang="en-US" altLang="zh-CN" sz="1600" dirty="0" err="1" smtClean="0"/>
              <a:t>out_features</a:t>
            </a:r>
            <a:r>
              <a:rPr lang="en-US" altLang="zh-CN" sz="1600" dirty="0" smtClean="0"/>
              <a:t>=120, bias=True)</a:t>
            </a:r>
          </a:p>
          <a:p>
            <a:pPr marL="0" indent="0">
              <a:buNone/>
            </a:pPr>
            <a:r>
              <a:rPr lang="en-US" altLang="zh-CN" sz="1600" dirty="0" smtClean="0"/>
              <a:t>    (1): Sigmoid()</a:t>
            </a:r>
          </a:p>
          <a:p>
            <a:pPr marL="0" indent="0">
              <a:buNone/>
            </a:pPr>
            <a:r>
              <a:rPr lang="en-US" altLang="zh-CN" sz="1600" dirty="0" smtClean="0"/>
              <a:t>    (2): Linear(</a:t>
            </a:r>
            <a:r>
              <a:rPr lang="en-US" altLang="zh-CN" sz="1600" dirty="0" err="1" smtClean="0"/>
              <a:t>in_features</a:t>
            </a:r>
            <a:r>
              <a:rPr lang="en-US" altLang="zh-CN" sz="1600" dirty="0" smtClean="0"/>
              <a:t>=120, </a:t>
            </a:r>
            <a:r>
              <a:rPr lang="en-US" altLang="zh-CN" sz="1600" dirty="0" err="1" smtClean="0"/>
              <a:t>out_features</a:t>
            </a:r>
            <a:r>
              <a:rPr lang="en-US" altLang="zh-CN" sz="1600" dirty="0" smtClean="0"/>
              <a:t>=84, bias=True)</a:t>
            </a:r>
          </a:p>
          <a:p>
            <a:pPr marL="0" indent="0">
              <a:buNone/>
            </a:pPr>
            <a:r>
              <a:rPr lang="en-US" altLang="zh-CN" sz="1600" dirty="0" smtClean="0"/>
              <a:t>    (3): Sigmoid()</a:t>
            </a:r>
          </a:p>
          <a:p>
            <a:pPr marL="0" indent="0">
              <a:buNone/>
            </a:pPr>
            <a:r>
              <a:rPr lang="en-US" altLang="zh-CN" sz="1600" dirty="0" smtClean="0"/>
              <a:t>    (4): Linear(</a:t>
            </a:r>
            <a:r>
              <a:rPr lang="en-US" altLang="zh-CN" sz="1600" dirty="0" err="1" smtClean="0"/>
              <a:t>in_features</a:t>
            </a:r>
            <a:r>
              <a:rPr lang="en-US" altLang="zh-CN" sz="1600" dirty="0" smtClean="0"/>
              <a:t>=84, </a:t>
            </a:r>
            <a:r>
              <a:rPr lang="en-US" altLang="zh-CN" sz="1600" dirty="0" err="1" smtClean="0"/>
              <a:t>out_features</a:t>
            </a:r>
            <a:r>
              <a:rPr lang="en-US" altLang="zh-CN" sz="1600" dirty="0" smtClean="0"/>
              <a:t>=10, bias=True)</a:t>
            </a:r>
          </a:p>
          <a:p>
            <a:pPr marL="0" indent="0">
              <a:buNone/>
            </a:pPr>
            <a:r>
              <a:rPr lang="en-US" altLang="zh-CN" sz="1600" dirty="0" smtClean="0"/>
              <a:t>  )</a:t>
            </a:r>
          </a:p>
          <a:p>
            <a:pPr marL="0" indent="0">
              <a:buNone/>
            </a:pPr>
            <a:r>
              <a:rPr lang="en-US" altLang="zh-CN" sz="1600" dirty="0" smtClean="0"/>
              <a:t>)</a:t>
            </a:r>
            <a:endParaRPr lang="zh-CN" altLang="en-US" sz="1600" dirty="0"/>
          </a:p>
        </p:txBody>
      </p:sp>
    </p:spTree>
    <p:extLst>
      <p:ext uri="{BB962C8B-B14F-4D97-AF65-F5344CB8AC3E}">
        <p14:creationId xmlns="" xmlns:p14="http://schemas.microsoft.com/office/powerpoint/2010/main" val="4062276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深度卷积神经网络（</a:t>
            </a:r>
            <a:r>
              <a:rPr lang="en-US" altLang="zh-CN" b="1" dirty="0" err="1"/>
              <a:t>AlexNet</a:t>
            </a:r>
            <a:r>
              <a:rPr lang="zh-CN" altLang="en-US" b="1" dirty="0"/>
              <a:t>）</a:t>
            </a:r>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a:t>在</a:t>
            </a:r>
            <a:r>
              <a:rPr lang="en-US" altLang="zh-CN" dirty="0" err="1"/>
              <a:t>LeNet</a:t>
            </a:r>
            <a:r>
              <a:rPr lang="zh-CN" altLang="en-US" dirty="0"/>
              <a:t>提出后的将近</a:t>
            </a:r>
            <a:r>
              <a:rPr lang="en-US" altLang="zh-CN" dirty="0"/>
              <a:t>20</a:t>
            </a:r>
            <a:r>
              <a:rPr lang="zh-CN" altLang="en-US" dirty="0"/>
              <a:t>年里，神经网络一度被其他机器学习方法超越，如支持向量机。虽然</a:t>
            </a:r>
            <a:r>
              <a:rPr lang="en-US" altLang="zh-CN" dirty="0" err="1"/>
              <a:t>LeNet</a:t>
            </a:r>
            <a:r>
              <a:rPr lang="zh-CN" altLang="en-US" dirty="0"/>
              <a:t>可以在早期的小数据集上取得好的成绩，但是在更大的真实数据集上的表现并不尽如人意。一方面，神经网络计算复杂。虽然</a:t>
            </a:r>
            <a:r>
              <a:rPr lang="en-US" altLang="zh-CN" dirty="0"/>
              <a:t>20</a:t>
            </a:r>
            <a:r>
              <a:rPr lang="zh-CN" altLang="en-US" dirty="0"/>
              <a:t>世纪</a:t>
            </a:r>
            <a:r>
              <a:rPr lang="en-US" altLang="zh-CN" dirty="0"/>
              <a:t>90</a:t>
            </a:r>
            <a:r>
              <a:rPr lang="zh-CN" altLang="en-US" dirty="0"/>
              <a:t>年代也有过一些针对神经网络的加速硬件，但并没有像之后</a:t>
            </a:r>
            <a:r>
              <a:rPr lang="en-US" altLang="zh-CN" dirty="0"/>
              <a:t>GPU</a:t>
            </a:r>
            <a:r>
              <a:rPr lang="zh-CN" altLang="en-US" dirty="0"/>
              <a:t>那样大量普及。因此，训练一个多通道、多层和有大量参数的卷积神经网络在当年很难完成。另一方面，当年研究者还没有大量深入研究参数初始化和非凸优化算法等诸多领域，导致复杂的神经网络的训练通常较困难</a:t>
            </a:r>
            <a:r>
              <a:rPr lang="zh-CN" altLang="en-US" dirty="0" smtClean="0"/>
              <a:t>。</a:t>
            </a:r>
            <a:endParaRPr lang="en-US" altLang="zh-CN" dirty="0" smtClean="0"/>
          </a:p>
          <a:p>
            <a:pPr>
              <a:lnSpc>
                <a:spcPct val="100000"/>
              </a:lnSpc>
            </a:pPr>
            <a:r>
              <a:rPr lang="en-US" altLang="zh-CN" dirty="0"/>
              <a:t>2012</a:t>
            </a:r>
            <a:r>
              <a:rPr lang="zh-CN" altLang="en-US" dirty="0"/>
              <a:t>年，</a:t>
            </a:r>
            <a:r>
              <a:rPr lang="en-US" altLang="zh-CN" dirty="0" err="1"/>
              <a:t>AlexNet</a:t>
            </a:r>
            <a:r>
              <a:rPr lang="zh-CN" altLang="en-US" dirty="0"/>
              <a:t>横空出世。这个模型的名字来源于论文第一作者的姓名</a:t>
            </a:r>
            <a:r>
              <a:rPr lang="en-US" altLang="zh-CN" dirty="0"/>
              <a:t>Alex </a:t>
            </a:r>
            <a:r>
              <a:rPr lang="en-US" altLang="zh-CN" dirty="0" err="1" smtClean="0"/>
              <a:t>Krizhevsky</a:t>
            </a:r>
            <a:r>
              <a:rPr lang="zh-CN" altLang="en-US" dirty="0" smtClean="0"/>
              <a:t>。</a:t>
            </a:r>
            <a:r>
              <a:rPr lang="en-US" altLang="zh-CN" dirty="0" err="1"/>
              <a:t>AlexNet</a:t>
            </a:r>
            <a:r>
              <a:rPr lang="zh-CN" altLang="en-US" dirty="0"/>
              <a:t>使用了</a:t>
            </a:r>
            <a:r>
              <a:rPr lang="en-US" altLang="zh-CN" dirty="0"/>
              <a:t>8</a:t>
            </a:r>
            <a:r>
              <a:rPr lang="zh-CN" altLang="en-US" dirty="0"/>
              <a:t>层卷积神经网络，并以很大的优势赢得了</a:t>
            </a:r>
            <a:r>
              <a:rPr lang="en-US" altLang="zh-CN" dirty="0"/>
              <a:t>ImageNet 2012</a:t>
            </a:r>
            <a:r>
              <a:rPr lang="zh-CN" altLang="en-US" dirty="0"/>
              <a:t>图像识别挑战赛。它首次证明了学习到的特征可以超越手工设计的特征，从而一举打破计算机视觉研究</a:t>
            </a:r>
            <a:r>
              <a:rPr lang="zh-CN" altLang="en-US" dirty="0" smtClean="0"/>
              <a:t>的现状</a:t>
            </a:r>
            <a:r>
              <a:rPr lang="zh-CN" altLang="en-US" dirty="0"/>
              <a:t>。</a:t>
            </a:r>
            <a:endParaRPr lang="zh-CN" altLang="en-US" sz="2400" dirty="0"/>
          </a:p>
        </p:txBody>
      </p:sp>
    </p:spTree>
    <p:extLst>
      <p:ext uri="{BB962C8B-B14F-4D97-AF65-F5344CB8AC3E}">
        <p14:creationId xmlns="" xmlns:p14="http://schemas.microsoft.com/office/powerpoint/2010/main" val="4064787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2510" y="1964267"/>
            <a:ext cx="11859490" cy="4729942"/>
          </a:xfrm>
        </p:spPr>
        <p:txBody>
          <a:bodyPr>
            <a:noAutofit/>
          </a:bodyPr>
          <a:lstStyle/>
          <a:p>
            <a:pPr>
              <a:lnSpc>
                <a:spcPct val="100000"/>
              </a:lnSpc>
            </a:pPr>
            <a:r>
              <a:rPr lang="zh-CN" altLang="en-US" sz="1800" dirty="0" smtClean="0"/>
              <a:t>第一</a:t>
            </a:r>
            <a:r>
              <a:rPr lang="zh-CN" altLang="en-US" sz="1800" dirty="0"/>
              <a:t>，与相对较小的</a:t>
            </a:r>
            <a:r>
              <a:rPr lang="en-US" altLang="zh-CN" sz="1800" dirty="0" err="1"/>
              <a:t>LeNet</a:t>
            </a:r>
            <a:r>
              <a:rPr lang="zh-CN" altLang="en-US" sz="1800" dirty="0"/>
              <a:t>相比，</a:t>
            </a:r>
            <a:r>
              <a:rPr lang="en-US" altLang="zh-CN" sz="1800" dirty="0" err="1"/>
              <a:t>AlexNet</a:t>
            </a:r>
            <a:r>
              <a:rPr lang="zh-CN" altLang="en-US" sz="1800" dirty="0"/>
              <a:t>包含</a:t>
            </a:r>
            <a:r>
              <a:rPr lang="en-US" altLang="zh-CN" sz="1800" dirty="0"/>
              <a:t>8</a:t>
            </a:r>
            <a:r>
              <a:rPr lang="zh-CN" altLang="en-US" sz="1800" dirty="0"/>
              <a:t>层变换，其中有</a:t>
            </a:r>
            <a:r>
              <a:rPr lang="en-US" altLang="zh-CN" sz="1800" dirty="0"/>
              <a:t>5</a:t>
            </a:r>
            <a:r>
              <a:rPr lang="zh-CN" altLang="en-US" sz="1800" dirty="0"/>
              <a:t>层卷积和</a:t>
            </a:r>
            <a:r>
              <a:rPr lang="en-US" altLang="zh-CN" sz="1800" dirty="0"/>
              <a:t>2</a:t>
            </a:r>
            <a:r>
              <a:rPr lang="zh-CN" altLang="en-US" sz="1800" dirty="0"/>
              <a:t>层全连接隐藏层，以及</a:t>
            </a:r>
            <a:r>
              <a:rPr lang="en-US" altLang="zh-CN" sz="1800" dirty="0"/>
              <a:t>1</a:t>
            </a:r>
            <a:r>
              <a:rPr lang="zh-CN" altLang="en-US" sz="1800" dirty="0"/>
              <a:t>个全连接输出层</a:t>
            </a:r>
            <a:r>
              <a:rPr lang="zh-CN" altLang="en-US" sz="1800" dirty="0" smtClean="0"/>
              <a:t>。</a:t>
            </a:r>
          </a:p>
          <a:p>
            <a:pPr>
              <a:lnSpc>
                <a:spcPct val="100000"/>
              </a:lnSpc>
            </a:pPr>
            <a:r>
              <a:rPr lang="en-US" altLang="zh-CN" sz="1800" dirty="0" err="1" smtClean="0"/>
              <a:t>AlexNet</a:t>
            </a:r>
            <a:r>
              <a:rPr lang="zh-CN" altLang="en-US" sz="1800" dirty="0" smtClean="0"/>
              <a:t>第一层中的卷积窗口形状是</a:t>
            </a:r>
            <a:r>
              <a:rPr lang="en-US" altLang="zh-CN" sz="1800" dirty="0" smtClean="0"/>
              <a:t>11ⅹ11</a:t>
            </a:r>
            <a:r>
              <a:rPr lang="zh-CN" altLang="en-US" sz="1800" dirty="0" smtClean="0"/>
              <a:t>。因为</a:t>
            </a:r>
            <a:r>
              <a:rPr lang="en-US" altLang="zh-CN" sz="1800" dirty="0" smtClean="0"/>
              <a:t>ImageNet</a:t>
            </a:r>
            <a:r>
              <a:rPr lang="zh-CN" altLang="en-US" sz="1800" dirty="0" smtClean="0"/>
              <a:t>中绝大多数图像的高和宽均比</a:t>
            </a:r>
            <a:r>
              <a:rPr lang="en-US" altLang="zh-CN" sz="1800" dirty="0" smtClean="0"/>
              <a:t>MNIST</a:t>
            </a:r>
            <a:r>
              <a:rPr lang="zh-CN" altLang="en-US" sz="1800" dirty="0" smtClean="0"/>
              <a:t>图像的高和宽大</a:t>
            </a:r>
            <a:r>
              <a:rPr lang="en-US" altLang="zh-CN" sz="1800" dirty="0" smtClean="0"/>
              <a:t>10</a:t>
            </a:r>
            <a:r>
              <a:rPr lang="zh-CN" altLang="en-US" sz="1800" dirty="0" smtClean="0"/>
              <a:t>倍以上，</a:t>
            </a:r>
            <a:r>
              <a:rPr lang="en-US" altLang="zh-CN" sz="1800" dirty="0" smtClean="0"/>
              <a:t>ImageNet</a:t>
            </a:r>
            <a:r>
              <a:rPr lang="zh-CN" altLang="en-US" sz="1800" dirty="0" smtClean="0"/>
              <a:t>图像的物体占用更多的像素，所以需要更大的卷积窗口来捕获物体。第二层中的卷积窗口形状减小到</a:t>
            </a:r>
            <a:r>
              <a:rPr lang="en-US" altLang="zh-CN" sz="1800" dirty="0" smtClean="0"/>
              <a:t>5ⅹ5</a:t>
            </a:r>
            <a:r>
              <a:rPr lang="zh-CN" altLang="en-US" sz="1800" dirty="0" smtClean="0"/>
              <a:t>，之后全采用</a:t>
            </a:r>
            <a:r>
              <a:rPr lang="en-US" altLang="zh-CN" sz="1800" dirty="0" smtClean="0"/>
              <a:t>3ⅹ3</a:t>
            </a:r>
            <a:r>
              <a:rPr lang="zh-CN" altLang="en-US" sz="1800" dirty="0" smtClean="0"/>
              <a:t>。此外，第一、第二和第五个卷积层之后都使用了窗口形状为</a:t>
            </a:r>
            <a:r>
              <a:rPr lang="en-US" altLang="zh-CN" sz="1800" dirty="0" smtClean="0"/>
              <a:t>3ⅹ3</a:t>
            </a:r>
            <a:r>
              <a:rPr lang="zh-CN" altLang="en-US" sz="1800" dirty="0" smtClean="0"/>
              <a:t>、步幅为</a:t>
            </a:r>
            <a:r>
              <a:rPr lang="en-US" altLang="zh-CN" sz="1800" dirty="0" smtClean="0"/>
              <a:t>2</a:t>
            </a:r>
            <a:r>
              <a:rPr lang="zh-CN" altLang="en-US" sz="1800" dirty="0" smtClean="0"/>
              <a:t>的最大池化层。而且，</a:t>
            </a:r>
            <a:r>
              <a:rPr lang="en-US" altLang="zh-CN" sz="1800" dirty="0" err="1" smtClean="0"/>
              <a:t>AlexNet</a:t>
            </a:r>
            <a:r>
              <a:rPr lang="zh-CN" altLang="en-US" sz="1800" dirty="0" smtClean="0"/>
              <a:t>使用的卷积通道数也大于</a:t>
            </a:r>
            <a:r>
              <a:rPr lang="en-US" altLang="zh-CN" sz="1800" dirty="0" err="1" smtClean="0"/>
              <a:t>LeNet</a:t>
            </a:r>
            <a:r>
              <a:rPr lang="zh-CN" altLang="en-US" sz="1800" dirty="0" smtClean="0"/>
              <a:t>中的卷积通道数数十倍。</a:t>
            </a:r>
          </a:p>
          <a:p>
            <a:pPr>
              <a:lnSpc>
                <a:spcPct val="100000"/>
              </a:lnSpc>
            </a:pPr>
            <a:r>
              <a:rPr lang="zh-CN" altLang="en-US" sz="1800" dirty="0" smtClean="0"/>
              <a:t>紧接着</a:t>
            </a:r>
            <a:r>
              <a:rPr lang="zh-CN" altLang="en-US" sz="1800" dirty="0"/>
              <a:t>最后一个卷积层的是两个输出个数为</a:t>
            </a:r>
            <a:r>
              <a:rPr lang="en-US" altLang="zh-CN" sz="1800" dirty="0"/>
              <a:t>4096</a:t>
            </a:r>
            <a:r>
              <a:rPr lang="zh-CN" altLang="en-US" sz="1800" dirty="0"/>
              <a:t>的全连接层。这两个巨大的全连接层带来将近</a:t>
            </a:r>
            <a:r>
              <a:rPr lang="en-US" altLang="zh-CN" sz="1800" dirty="0"/>
              <a:t>1 GB</a:t>
            </a:r>
            <a:r>
              <a:rPr lang="zh-CN" altLang="en-US" sz="1800" dirty="0"/>
              <a:t>的模型参数。由于早期显存的限制，最早的</a:t>
            </a:r>
            <a:r>
              <a:rPr lang="en-US" altLang="zh-CN" sz="1800" dirty="0" err="1"/>
              <a:t>AlexNet</a:t>
            </a:r>
            <a:r>
              <a:rPr lang="zh-CN" altLang="en-US" sz="1800" dirty="0"/>
              <a:t>使用双数据流的设计使一个</a:t>
            </a:r>
            <a:r>
              <a:rPr lang="en-US" altLang="zh-CN" sz="1800" dirty="0"/>
              <a:t>GPU</a:t>
            </a:r>
            <a:r>
              <a:rPr lang="zh-CN" altLang="en-US" sz="1800" dirty="0"/>
              <a:t>只需要处理一半模型。幸运的是，显存在过去几年得到了长足的发展，因此通常我们不再需要这样的特别设计了。</a:t>
            </a:r>
          </a:p>
          <a:p>
            <a:pPr>
              <a:lnSpc>
                <a:spcPct val="100000"/>
              </a:lnSpc>
            </a:pPr>
            <a:r>
              <a:rPr lang="zh-CN" altLang="en-US" sz="1800" dirty="0"/>
              <a:t>第二，</a:t>
            </a:r>
            <a:r>
              <a:rPr lang="en-US" altLang="zh-CN" sz="1800" dirty="0" err="1"/>
              <a:t>AlexNet</a:t>
            </a:r>
            <a:r>
              <a:rPr lang="zh-CN" altLang="en-US" sz="1800" dirty="0"/>
              <a:t>将</a:t>
            </a:r>
            <a:r>
              <a:rPr lang="en-US" altLang="zh-CN" sz="1800" dirty="0"/>
              <a:t>sigmoid</a:t>
            </a:r>
            <a:r>
              <a:rPr lang="zh-CN" altLang="en-US" sz="1800" dirty="0"/>
              <a:t>激活函数改成了更加简单的</a:t>
            </a:r>
            <a:r>
              <a:rPr lang="en-US" altLang="zh-CN" sz="1800" dirty="0" err="1"/>
              <a:t>ReLU</a:t>
            </a:r>
            <a:r>
              <a:rPr lang="zh-CN" altLang="en-US" sz="1800" dirty="0"/>
              <a:t>激活函数。一方面，</a:t>
            </a:r>
            <a:r>
              <a:rPr lang="en-US" altLang="zh-CN" sz="1800" dirty="0" err="1"/>
              <a:t>ReLU</a:t>
            </a:r>
            <a:r>
              <a:rPr lang="zh-CN" altLang="en-US" sz="1800" dirty="0"/>
              <a:t>激活函数的计算更简单，例如它并没有</a:t>
            </a:r>
            <a:r>
              <a:rPr lang="en-US" altLang="zh-CN" sz="1800" dirty="0"/>
              <a:t>sigmoid</a:t>
            </a:r>
            <a:r>
              <a:rPr lang="zh-CN" altLang="en-US" sz="1800" dirty="0"/>
              <a:t>激活函数中的求幂运算。另一方面，</a:t>
            </a:r>
            <a:r>
              <a:rPr lang="en-US" altLang="zh-CN" sz="1800" dirty="0" err="1"/>
              <a:t>ReLU</a:t>
            </a:r>
            <a:r>
              <a:rPr lang="zh-CN" altLang="en-US" sz="1800" dirty="0"/>
              <a:t>激活函数在不同的参数初始化方法下使模型更容易训练。这是由于当</a:t>
            </a:r>
            <a:r>
              <a:rPr lang="en-US" altLang="zh-CN" sz="1800" dirty="0"/>
              <a:t>sigmoid</a:t>
            </a:r>
            <a:r>
              <a:rPr lang="zh-CN" altLang="en-US" sz="1800" dirty="0"/>
              <a:t>激活函数输出极接近</a:t>
            </a:r>
            <a:r>
              <a:rPr lang="en-US" altLang="zh-CN" sz="1800" dirty="0"/>
              <a:t>0</a:t>
            </a:r>
            <a:r>
              <a:rPr lang="zh-CN" altLang="en-US" sz="1800" dirty="0"/>
              <a:t>或</a:t>
            </a:r>
            <a:r>
              <a:rPr lang="en-US" altLang="zh-CN" sz="1800" dirty="0"/>
              <a:t>1</a:t>
            </a:r>
            <a:r>
              <a:rPr lang="zh-CN" altLang="en-US" sz="1800" dirty="0"/>
              <a:t>时，这些区域的梯度几乎为</a:t>
            </a:r>
            <a:r>
              <a:rPr lang="en-US" altLang="zh-CN" sz="1800" dirty="0"/>
              <a:t>0</a:t>
            </a:r>
            <a:r>
              <a:rPr lang="zh-CN" altLang="en-US" sz="1800" dirty="0"/>
              <a:t>，从而造成反向传播无法继续更新部分模型参数；而</a:t>
            </a:r>
            <a:r>
              <a:rPr lang="en-US" altLang="zh-CN" sz="1800" dirty="0" err="1"/>
              <a:t>ReLU</a:t>
            </a:r>
            <a:r>
              <a:rPr lang="zh-CN" altLang="en-US" sz="1800" dirty="0"/>
              <a:t>激活函数在正区间的梯度恒为</a:t>
            </a:r>
            <a:r>
              <a:rPr lang="en-US" altLang="zh-CN" sz="1800" dirty="0"/>
              <a:t>1</a:t>
            </a:r>
            <a:r>
              <a:rPr lang="zh-CN" altLang="en-US" sz="1800" dirty="0"/>
              <a:t>。因此，若模型参数初始化不当，</a:t>
            </a:r>
            <a:r>
              <a:rPr lang="en-US" altLang="zh-CN" sz="1800" dirty="0"/>
              <a:t>sigmoid</a:t>
            </a:r>
            <a:r>
              <a:rPr lang="zh-CN" altLang="en-US" sz="1800" dirty="0"/>
              <a:t>函数可能在正区间得到几乎为</a:t>
            </a:r>
            <a:r>
              <a:rPr lang="en-US" altLang="zh-CN" sz="1800" dirty="0"/>
              <a:t>0</a:t>
            </a:r>
            <a:r>
              <a:rPr lang="zh-CN" altLang="en-US" sz="1800" dirty="0"/>
              <a:t>的梯度，从而令模型无法得到有效训练。</a:t>
            </a:r>
          </a:p>
          <a:p>
            <a:pPr>
              <a:lnSpc>
                <a:spcPct val="100000"/>
              </a:lnSpc>
            </a:pPr>
            <a:r>
              <a:rPr lang="zh-CN" altLang="en-US" sz="1800" dirty="0"/>
              <a:t>第三，</a:t>
            </a:r>
            <a:r>
              <a:rPr lang="en-US" altLang="zh-CN" sz="1800" dirty="0" err="1"/>
              <a:t>AlexNet</a:t>
            </a:r>
            <a:r>
              <a:rPr lang="zh-CN" altLang="en-US" sz="1800" dirty="0"/>
              <a:t>通过丢弃</a:t>
            </a:r>
            <a:r>
              <a:rPr lang="zh-CN" altLang="en-US" sz="1800" dirty="0" smtClean="0"/>
              <a:t>法来</a:t>
            </a:r>
            <a:r>
              <a:rPr lang="zh-CN" altLang="en-US" sz="1800" dirty="0"/>
              <a:t>控制全连接层的模型复杂度。而</a:t>
            </a:r>
            <a:r>
              <a:rPr lang="en-US" altLang="zh-CN" sz="1800" dirty="0" err="1"/>
              <a:t>LeNet</a:t>
            </a:r>
            <a:r>
              <a:rPr lang="zh-CN" altLang="en-US" sz="1800" dirty="0"/>
              <a:t>并没有使用丢弃法。</a:t>
            </a:r>
          </a:p>
          <a:p>
            <a:pPr>
              <a:lnSpc>
                <a:spcPct val="100000"/>
              </a:lnSpc>
            </a:pPr>
            <a:r>
              <a:rPr lang="zh-CN" altLang="en-US" sz="1800" dirty="0"/>
              <a:t>第四，</a:t>
            </a:r>
            <a:r>
              <a:rPr lang="en-US" altLang="zh-CN" sz="1800" dirty="0" err="1"/>
              <a:t>AlexNet</a:t>
            </a:r>
            <a:r>
              <a:rPr lang="zh-CN" altLang="en-US" sz="1800" dirty="0"/>
              <a:t>引入了大量的图像增广，如翻转、裁剪和颜色变化，从而进一步扩大数据集来缓解过拟合</a:t>
            </a:r>
            <a:r>
              <a:rPr lang="zh-CN" altLang="en-US" sz="1800" dirty="0" smtClean="0"/>
              <a:t>。</a:t>
            </a:r>
            <a:endParaRPr lang="zh-CN" altLang="en-US" sz="1800" dirty="0"/>
          </a:p>
        </p:txBody>
      </p:sp>
      <p:pic>
        <p:nvPicPr>
          <p:cNvPr id="5" name="图片 4"/>
          <p:cNvPicPr>
            <a:picLocks noChangeAspect="1"/>
          </p:cNvPicPr>
          <p:nvPr/>
        </p:nvPicPr>
        <p:blipFill rotWithShape="1">
          <a:blip r:embed="rId2"/>
          <a:srcRect l="33935" t="33292" r="34213" b="47613"/>
          <a:stretch/>
        </p:blipFill>
        <p:spPr>
          <a:xfrm>
            <a:off x="6366933" y="0"/>
            <a:ext cx="5825067" cy="1964267"/>
          </a:xfrm>
          <a:prstGeom prst="rect">
            <a:avLst/>
          </a:prstGeom>
        </p:spPr>
      </p:pic>
      <p:pic>
        <p:nvPicPr>
          <p:cNvPr id="6" name="图片 5"/>
          <p:cNvPicPr>
            <a:picLocks noChangeAspect="1"/>
          </p:cNvPicPr>
          <p:nvPr/>
        </p:nvPicPr>
        <p:blipFill rotWithShape="1">
          <a:blip r:embed="rId3"/>
          <a:srcRect l="33795" t="39136" r="34260" b="44733"/>
          <a:stretch/>
        </p:blipFill>
        <p:spPr>
          <a:xfrm>
            <a:off x="0" y="21552"/>
            <a:ext cx="6366933" cy="1808578"/>
          </a:xfrm>
          <a:prstGeom prst="rect">
            <a:avLst/>
          </a:prstGeom>
        </p:spPr>
      </p:pic>
    </p:spTree>
    <p:extLst>
      <p:ext uri="{BB962C8B-B14F-4D97-AF65-F5344CB8AC3E}">
        <p14:creationId xmlns="" xmlns:p14="http://schemas.microsoft.com/office/powerpoint/2010/main" val="1694121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252" y="190123"/>
            <a:ext cx="6594366" cy="6328372"/>
          </a:xfrm>
        </p:spPr>
        <p:txBody>
          <a:bodyPr>
            <a:noAutofit/>
          </a:bodyPr>
          <a:lstStyle/>
          <a:p>
            <a:pPr marL="0" indent="0">
              <a:lnSpc>
                <a:spcPct val="50000"/>
              </a:lnSpc>
              <a:buNone/>
            </a:pPr>
            <a:r>
              <a:rPr lang="en-US" altLang="zh-CN" sz="1800" dirty="0" smtClean="0"/>
              <a:t>class </a:t>
            </a:r>
            <a:r>
              <a:rPr lang="en-US" altLang="zh-CN" sz="1800" dirty="0" err="1" smtClean="0"/>
              <a:t>AlexNet</a:t>
            </a:r>
            <a:r>
              <a:rPr lang="en-US" altLang="zh-CN" sz="1800" dirty="0" smtClean="0"/>
              <a:t>(</a:t>
            </a:r>
            <a:r>
              <a:rPr lang="en-US" altLang="zh-CN" sz="1800" dirty="0" err="1" smtClean="0"/>
              <a:t>nn.Module</a:t>
            </a:r>
            <a:r>
              <a:rPr lang="en-US" altLang="zh-CN" sz="1800" dirty="0" smtClean="0"/>
              <a:t>):</a:t>
            </a:r>
          </a:p>
          <a:p>
            <a:pPr marL="0" indent="0">
              <a:lnSpc>
                <a:spcPct val="50000"/>
              </a:lnSpc>
              <a:buNone/>
            </a:pPr>
            <a:r>
              <a:rPr lang="en-US" altLang="zh-CN" sz="1800" dirty="0" smtClean="0"/>
              <a:t>    def __init__(self):</a:t>
            </a:r>
          </a:p>
          <a:p>
            <a:pPr marL="0" indent="0">
              <a:lnSpc>
                <a:spcPct val="50000"/>
              </a:lnSpc>
              <a:buNone/>
            </a:pPr>
            <a:r>
              <a:rPr lang="en-US" altLang="zh-CN" sz="1800" dirty="0" smtClean="0"/>
              <a:t>        super(</a:t>
            </a:r>
            <a:r>
              <a:rPr lang="en-US" altLang="zh-CN" sz="1800" dirty="0" err="1" smtClean="0"/>
              <a:t>AlexNet</a:t>
            </a:r>
            <a:r>
              <a:rPr lang="en-US" altLang="zh-CN" sz="1800" dirty="0" smtClean="0"/>
              <a:t>, self).__init__()</a:t>
            </a:r>
          </a:p>
          <a:p>
            <a:pPr marL="0" indent="0">
              <a:lnSpc>
                <a:spcPct val="50000"/>
              </a:lnSpc>
              <a:buNone/>
            </a:pPr>
            <a:r>
              <a:rPr lang="en-US" altLang="zh-CN" sz="1800" dirty="0" smtClean="0"/>
              <a:t>        </a:t>
            </a:r>
            <a:r>
              <a:rPr lang="en-US" altLang="zh-CN" sz="1800" dirty="0" err="1" smtClean="0"/>
              <a:t>self.conv</a:t>
            </a:r>
            <a:r>
              <a:rPr lang="en-US" altLang="zh-CN" sz="1800" dirty="0" smtClean="0"/>
              <a:t> = </a:t>
            </a:r>
            <a:r>
              <a:rPr lang="en-US" altLang="zh-CN" sz="1800" dirty="0" err="1" smtClean="0"/>
              <a:t>nn.Sequential</a:t>
            </a:r>
            <a:r>
              <a:rPr lang="en-US" altLang="zh-CN" sz="1800" dirty="0" smtClean="0"/>
              <a:t>(</a:t>
            </a:r>
          </a:p>
          <a:p>
            <a:pPr marL="0" indent="0">
              <a:lnSpc>
                <a:spcPct val="50000"/>
              </a:lnSpc>
              <a:buNone/>
            </a:pPr>
            <a:r>
              <a:rPr lang="en-US" altLang="zh-CN" sz="1800" dirty="0" smtClean="0"/>
              <a:t>            nn.Conv2d(1, 96, 11, 4), </a:t>
            </a:r>
          </a:p>
          <a:p>
            <a:pPr marL="0" indent="0">
              <a:lnSpc>
                <a:spcPct val="50000"/>
              </a:lnSpc>
              <a:buNone/>
            </a:pPr>
            <a:r>
              <a:rPr lang="en-US" altLang="zh-CN" sz="1800" dirty="0" smtClean="0"/>
              <a:t>            # </a:t>
            </a:r>
            <a:r>
              <a:rPr lang="en-US" altLang="zh-CN" sz="1800" dirty="0" err="1" smtClean="0"/>
              <a:t>in_channels</a:t>
            </a:r>
            <a:r>
              <a:rPr lang="en-US" altLang="zh-CN" sz="1800" dirty="0" smtClean="0"/>
              <a:t>, </a:t>
            </a:r>
            <a:r>
              <a:rPr lang="en-US" altLang="zh-CN" sz="1800" dirty="0" err="1" smtClean="0"/>
              <a:t>out_channels</a:t>
            </a:r>
            <a:r>
              <a:rPr lang="en-US" altLang="zh-CN" sz="1800" dirty="0" smtClean="0"/>
              <a:t>, </a:t>
            </a:r>
            <a:r>
              <a:rPr lang="en-US" altLang="zh-CN" sz="1800" dirty="0" err="1" smtClean="0"/>
              <a:t>kernel_size</a:t>
            </a:r>
            <a:r>
              <a:rPr lang="en-US" altLang="zh-CN" sz="1800" dirty="0" smtClean="0"/>
              <a:t>, stride, padding</a:t>
            </a:r>
          </a:p>
          <a:p>
            <a:pPr marL="0" indent="0">
              <a:lnSpc>
                <a:spcPct val="50000"/>
              </a:lnSpc>
              <a:buNone/>
            </a:pPr>
            <a:r>
              <a:rPr lang="en-US" altLang="zh-CN" sz="1800" dirty="0" smtClean="0"/>
              <a:t>            </a:t>
            </a:r>
            <a:r>
              <a:rPr lang="en-US" altLang="zh-CN" sz="1800" dirty="0" err="1" smtClean="0"/>
              <a:t>nn.ReLU</a:t>
            </a:r>
            <a:r>
              <a:rPr lang="en-US" altLang="zh-CN" sz="1800" dirty="0" smtClean="0"/>
              <a:t>(),</a:t>
            </a:r>
          </a:p>
          <a:p>
            <a:pPr marL="0" indent="0">
              <a:lnSpc>
                <a:spcPct val="50000"/>
              </a:lnSpc>
              <a:buNone/>
            </a:pPr>
            <a:r>
              <a:rPr lang="en-US" altLang="zh-CN" sz="1800" dirty="0" smtClean="0"/>
              <a:t>            nn.MaxPool2d(3, 2), # </a:t>
            </a:r>
            <a:r>
              <a:rPr lang="en-US" altLang="zh-CN" sz="1800" dirty="0" err="1" smtClean="0"/>
              <a:t>kernel_size</a:t>
            </a:r>
            <a:r>
              <a:rPr lang="en-US" altLang="zh-CN" sz="1800" dirty="0" smtClean="0"/>
              <a:t>, stride</a:t>
            </a:r>
          </a:p>
          <a:p>
            <a:pPr marL="0" indent="0">
              <a:lnSpc>
                <a:spcPct val="50000"/>
              </a:lnSpc>
              <a:buNone/>
            </a:pPr>
            <a:r>
              <a:rPr lang="en-US" altLang="zh-CN" sz="1800" dirty="0" smtClean="0"/>
              <a:t>            # </a:t>
            </a:r>
            <a:r>
              <a:rPr lang="zh-CN" altLang="en-US" sz="1800" dirty="0" smtClean="0"/>
              <a:t>减小卷积窗口，使用填充为</a:t>
            </a:r>
            <a:r>
              <a:rPr lang="en-US" altLang="zh-CN" sz="1800" dirty="0" smtClean="0"/>
              <a:t>2</a:t>
            </a:r>
            <a:r>
              <a:rPr lang="zh-CN" altLang="en-US" sz="1800" dirty="0" smtClean="0"/>
              <a:t>来使得输入与输出的高</a:t>
            </a:r>
            <a:endParaRPr lang="en-US" altLang="zh-CN" sz="1800" dirty="0" smtClean="0"/>
          </a:p>
          <a:p>
            <a:pPr marL="0" indent="0">
              <a:lnSpc>
                <a:spcPct val="50000"/>
              </a:lnSpc>
              <a:buNone/>
            </a:pPr>
            <a:r>
              <a:rPr lang="en-US" altLang="zh-CN" sz="1800" dirty="0" smtClean="0"/>
              <a:t>            # </a:t>
            </a:r>
            <a:r>
              <a:rPr lang="zh-CN" altLang="en-US" sz="1800" dirty="0" smtClean="0"/>
              <a:t>和宽一致，且增大输出通道数</a:t>
            </a:r>
          </a:p>
          <a:p>
            <a:pPr marL="0" indent="0">
              <a:lnSpc>
                <a:spcPct val="50000"/>
              </a:lnSpc>
              <a:buNone/>
            </a:pPr>
            <a:r>
              <a:rPr lang="zh-CN" altLang="en-US" sz="1800" dirty="0" smtClean="0"/>
              <a:t>            </a:t>
            </a:r>
            <a:r>
              <a:rPr lang="en-US" altLang="zh-CN" sz="1800" dirty="0" smtClean="0"/>
              <a:t>nn.Conv2d(96, 256, 5, 1, 2),</a:t>
            </a:r>
          </a:p>
          <a:p>
            <a:pPr marL="0" indent="0">
              <a:lnSpc>
                <a:spcPct val="50000"/>
              </a:lnSpc>
              <a:buNone/>
            </a:pPr>
            <a:r>
              <a:rPr lang="en-US" altLang="zh-CN" sz="1800" dirty="0" smtClean="0"/>
              <a:t>            </a:t>
            </a:r>
            <a:r>
              <a:rPr lang="en-US" altLang="zh-CN" sz="1800" dirty="0" err="1" smtClean="0"/>
              <a:t>nn.ReLU</a:t>
            </a:r>
            <a:r>
              <a:rPr lang="en-US" altLang="zh-CN" sz="1800" dirty="0" smtClean="0"/>
              <a:t>(),</a:t>
            </a:r>
          </a:p>
          <a:p>
            <a:pPr marL="0" indent="0">
              <a:lnSpc>
                <a:spcPct val="50000"/>
              </a:lnSpc>
              <a:buNone/>
            </a:pPr>
            <a:r>
              <a:rPr lang="en-US" altLang="zh-CN" sz="1800" dirty="0" smtClean="0"/>
              <a:t>            nn.MaxPool2d(3, 2),</a:t>
            </a:r>
          </a:p>
          <a:p>
            <a:pPr marL="0" indent="0">
              <a:lnSpc>
                <a:spcPct val="50000"/>
              </a:lnSpc>
              <a:buNone/>
            </a:pPr>
            <a:r>
              <a:rPr lang="en-US" altLang="zh-CN" sz="1800" dirty="0" smtClean="0"/>
              <a:t>            # </a:t>
            </a:r>
            <a:r>
              <a:rPr lang="zh-CN" altLang="en-US" sz="1800" dirty="0" smtClean="0"/>
              <a:t>连续</a:t>
            </a:r>
            <a:r>
              <a:rPr lang="en-US" altLang="zh-CN" sz="1800" dirty="0" smtClean="0"/>
              <a:t>3</a:t>
            </a:r>
            <a:r>
              <a:rPr lang="zh-CN" altLang="en-US" sz="1800" dirty="0" smtClean="0"/>
              <a:t>个卷积层，且使用更小的卷积窗口。除了最后</a:t>
            </a:r>
            <a:endParaRPr lang="en-US" altLang="zh-CN" sz="1800" dirty="0" smtClean="0"/>
          </a:p>
          <a:p>
            <a:pPr marL="0" indent="0">
              <a:lnSpc>
                <a:spcPct val="50000"/>
              </a:lnSpc>
              <a:buNone/>
            </a:pPr>
            <a:r>
              <a:rPr lang="en-US" altLang="zh-CN" sz="1800" dirty="0" smtClean="0"/>
              <a:t>            # </a:t>
            </a:r>
            <a:r>
              <a:rPr lang="zh-CN" altLang="en-US" sz="1800" dirty="0" smtClean="0"/>
              <a:t>的卷积层外，进一步增大了输出通道数。</a:t>
            </a:r>
          </a:p>
          <a:p>
            <a:pPr marL="0" indent="0">
              <a:lnSpc>
                <a:spcPct val="50000"/>
              </a:lnSpc>
              <a:buNone/>
            </a:pPr>
            <a:r>
              <a:rPr lang="zh-CN" altLang="en-US" sz="1800" dirty="0" smtClean="0"/>
              <a:t>            </a:t>
            </a:r>
            <a:r>
              <a:rPr lang="en-US" altLang="zh-CN" sz="1800" dirty="0" smtClean="0"/>
              <a:t># </a:t>
            </a:r>
            <a:r>
              <a:rPr lang="zh-CN" altLang="en-US" sz="1800" dirty="0" smtClean="0"/>
              <a:t>前两个卷积层后不使用池化层来减小输入的高和宽</a:t>
            </a:r>
          </a:p>
          <a:p>
            <a:pPr marL="0" indent="0">
              <a:lnSpc>
                <a:spcPct val="50000"/>
              </a:lnSpc>
              <a:buNone/>
            </a:pPr>
            <a:r>
              <a:rPr lang="zh-CN" altLang="en-US" sz="1800" dirty="0" smtClean="0"/>
              <a:t>            </a:t>
            </a:r>
            <a:r>
              <a:rPr lang="en-US" altLang="zh-CN" sz="1800" dirty="0" smtClean="0"/>
              <a:t>nn.Conv2d(256, 384, 3, 1, 1),</a:t>
            </a:r>
          </a:p>
          <a:p>
            <a:pPr marL="0" indent="0">
              <a:lnSpc>
                <a:spcPct val="50000"/>
              </a:lnSpc>
              <a:buNone/>
            </a:pPr>
            <a:r>
              <a:rPr lang="en-US" altLang="zh-CN" sz="1800" dirty="0" smtClean="0"/>
              <a:t>            </a:t>
            </a:r>
            <a:r>
              <a:rPr lang="en-US" altLang="zh-CN" sz="1800" dirty="0" err="1" smtClean="0"/>
              <a:t>nn.ReLU</a:t>
            </a:r>
            <a:r>
              <a:rPr lang="en-US" altLang="zh-CN" sz="1800" dirty="0" smtClean="0"/>
              <a:t>(),</a:t>
            </a:r>
          </a:p>
          <a:p>
            <a:pPr marL="0" indent="0">
              <a:lnSpc>
                <a:spcPct val="50000"/>
              </a:lnSpc>
              <a:buNone/>
            </a:pPr>
            <a:r>
              <a:rPr lang="en-US" altLang="zh-CN" sz="1800" dirty="0" smtClean="0"/>
              <a:t>            nn.Conv2d(384, 384, 3, 1, 1),</a:t>
            </a:r>
          </a:p>
          <a:p>
            <a:pPr marL="0" indent="0">
              <a:lnSpc>
                <a:spcPct val="50000"/>
              </a:lnSpc>
              <a:buNone/>
            </a:pPr>
            <a:r>
              <a:rPr lang="en-US" altLang="zh-CN" sz="1800" dirty="0" smtClean="0"/>
              <a:t>            </a:t>
            </a:r>
            <a:r>
              <a:rPr lang="en-US" altLang="zh-CN" sz="1800" dirty="0" err="1" smtClean="0"/>
              <a:t>nn.ReLU</a:t>
            </a:r>
            <a:r>
              <a:rPr lang="en-US" altLang="zh-CN" sz="1800" dirty="0" smtClean="0"/>
              <a:t>(),</a:t>
            </a:r>
          </a:p>
          <a:p>
            <a:pPr marL="0" indent="0">
              <a:lnSpc>
                <a:spcPct val="50000"/>
              </a:lnSpc>
              <a:buNone/>
            </a:pPr>
            <a:r>
              <a:rPr lang="en-US" altLang="zh-CN" sz="1800" dirty="0" smtClean="0"/>
              <a:t>            nn.Conv2d(384, 256, 3, 1, 1),</a:t>
            </a:r>
          </a:p>
          <a:p>
            <a:pPr marL="0" indent="0">
              <a:lnSpc>
                <a:spcPct val="50000"/>
              </a:lnSpc>
              <a:buNone/>
            </a:pPr>
            <a:r>
              <a:rPr lang="en-US" altLang="zh-CN" sz="1800" dirty="0" smtClean="0"/>
              <a:t>            </a:t>
            </a:r>
            <a:r>
              <a:rPr lang="en-US" altLang="zh-CN" sz="1800" dirty="0" err="1" smtClean="0"/>
              <a:t>nn.ReLU</a:t>
            </a:r>
            <a:r>
              <a:rPr lang="en-US" altLang="zh-CN" sz="1800" dirty="0" smtClean="0"/>
              <a:t>(),</a:t>
            </a:r>
          </a:p>
          <a:p>
            <a:pPr marL="0" indent="0">
              <a:lnSpc>
                <a:spcPct val="50000"/>
              </a:lnSpc>
              <a:buNone/>
            </a:pPr>
            <a:r>
              <a:rPr lang="en-US" altLang="zh-CN" sz="1800" dirty="0" smtClean="0"/>
              <a:t>            nn.MaxPool2d(3, 2)</a:t>
            </a:r>
          </a:p>
          <a:p>
            <a:pPr marL="0" indent="0">
              <a:lnSpc>
                <a:spcPct val="50000"/>
              </a:lnSpc>
              <a:buNone/>
            </a:pPr>
            <a:r>
              <a:rPr lang="en-US" altLang="zh-CN" sz="1800" dirty="0" smtClean="0"/>
              <a:t>        )</a:t>
            </a:r>
          </a:p>
        </p:txBody>
      </p:sp>
      <p:sp>
        <p:nvSpPr>
          <p:cNvPr id="4" name="TextBox 3"/>
          <p:cNvSpPr txBox="1"/>
          <p:nvPr/>
        </p:nvSpPr>
        <p:spPr>
          <a:xfrm>
            <a:off x="6521242" y="379624"/>
            <a:ext cx="5670758" cy="4792466"/>
          </a:xfrm>
          <a:prstGeom prst="rect">
            <a:avLst/>
          </a:prstGeom>
          <a:noFill/>
        </p:spPr>
        <p:txBody>
          <a:bodyPr wrap="square" rtlCol="0">
            <a:spAutoFit/>
          </a:bodyPr>
          <a:lstStyle/>
          <a:p>
            <a:pPr>
              <a:lnSpc>
                <a:spcPct val="50000"/>
              </a:lnSpc>
              <a:spcBef>
                <a:spcPts val="1000"/>
              </a:spcBef>
            </a:pPr>
            <a:r>
              <a:rPr lang="en-US" altLang="zh-CN" dirty="0" smtClean="0"/>
              <a:t>        # </a:t>
            </a:r>
            <a:r>
              <a:rPr lang="zh-CN" altLang="en-US" dirty="0" smtClean="0"/>
              <a:t>这里全连接层的输出个数比</a:t>
            </a:r>
            <a:r>
              <a:rPr lang="en-US" altLang="zh-CN" dirty="0" err="1" smtClean="0"/>
              <a:t>LeNet</a:t>
            </a:r>
            <a:r>
              <a:rPr lang="zh-CN" altLang="en-US" dirty="0" smtClean="0"/>
              <a:t>中的大数倍。</a:t>
            </a:r>
            <a:endParaRPr lang="en-US" altLang="zh-CN" dirty="0" smtClean="0"/>
          </a:p>
          <a:p>
            <a:pPr>
              <a:lnSpc>
                <a:spcPct val="50000"/>
              </a:lnSpc>
              <a:spcBef>
                <a:spcPts val="1000"/>
              </a:spcBef>
            </a:pPr>
            <a:r>
              <a:rPr lang="en-US" altLang="zh-CN" dirty="0" smtClean="0"/>
              <a:t>        # </a:t>
            </a:r>
            <a:r>
              <a:rPr lang="zh-CN" altLang="en-US" dirty="0" smtClean="0"/>
              <a:t>使用丢弃层来缓解过拟合</a:t>
            </a:r>
          </a:p>
          <a:p>
            <a:pPr>
              <a:lnSpc>
                <a:spcPct val="50000"/>
              </a:lnSpc>
              <a:spcBef>
                <a:spcPts val="1000"/>
              </a:spcBef>
            </a:pPr>
            <a:r>
              <a:rPr lang="zh-CN" altLang="en-US" dirty="0" smtClean="0"/>
              <a:t>        </a:t>
            </a:r>
            <a:r>
              <a:rPr lang="en-US" altLang="zh-CN" dirty="0" err="1" smtClean="0"/>
              <a:t>self.fc</a:t>
            </a:r>
            <a:r>
              <a:rPr lang="en-US" altLang="zh-CN" dirty="0" smtClean="0"/>
              <a:t> = </a:t>
            </a:r>
            <a:r>
              <a:rPr lang="en-US" altLang="zh-CN" dirty="0" err="1" smtClean="0"/>
              <a:t>nn.Sequential</a:t>
            </a:r>
            <a:r>
              <a:rPr lang="en-US" altLang="zh-CN" dirty="0" smtClean="0"/>
              <a:t>(</a:t>
            </a:r>
          </a:p>
          <a:p>
            <a:pPr>
              <a:lnSpc>
                <a:spcPct val="50000"/>
              </a:lnSpc>
              <a:spcBef>
                <a:spcPts val="1000"/>
              </a:spcBef>
            </a:pPr>
            <a:r>
              <a:rPr lang="en-US" altLang="zh-CN" dirty="0" smtClean="0"/>
              <a:t>            </a:t>
            </a:r>
            <a:r>
              <a:rPr lang="en-US" altLang="zh-CN" dirty="0" err="1" smtClean="0"/>
              <a:t>nn.Linear</a:t>
            </a:r>
            <a:r>
              <a:rPr lang="en-US" altLang="zh-CN" dirty="0" smtClean="0"/>
              <a:t>(256*5*5, 4096),</a:t>
            </a:r>
          </a:p>
          <a:p>
            <a:pPr>
              <a:lnSpc>
                <a:spcPct val="50000"/>
              </a:lnSpc>
              <a:spcBef>
                <a:spcPts val="1000"/>
              </a:spcBef>
            </a:pPr>
            <a:r>
              <a:rPr lang="en-US" altLang="zh-CN" dirty="0" smtClean="0"/>
              <a:t>            </a:t>
            </a:r>
            <a:r>
              <a:rPr lang="en-US" altLang="zh-CN" dirty="0" err="1" smtClean="0"/>
              <a:t>nn.ReLU</a:t>
            </a:r>
            <a:r>
              <a:rPr lang="en-US" altLang="zh-CN" dirty="0" smtClean="0"/>
              <a:t>(),</a:t>
            </a:r>
          </a:p>
          <a:p>
            <a:pPr>
              <a:lnSpc>
                <a:spcPct val="50000"/>
              </a:lnSpc>
              <a:spcBef>
                <a:spcPts val="1000"/>
              </a:spcBef>
            </a:pPr>
            <a:r>
              <a:rPr lang="en-US" altLang="zh-CN" dirty="0" smtClean="0"/>
              <a:t>            </a:t>
            </a:r>
            <a:r>
              <a:rPr lang="en-US" altLang="zh-CN" dirty="0" err="1" smtClean="0"/>
              <a:t>nn.Dropout</a:t>
            </a:r>
            <a:r>
              <a:rPr lang="en-US" altLang="zh-CN" dirty="0" smtClean="0"/>
              <a:t>(0.5),</a:t>
            </a:r>
          </a:p>
          <a:p>
            <a:pPr>
              <a:lnSpc>
                <a:spcPct val="50000"/>
              </a:lnSpc>
              <a:spcBef>
                <a:spcPts val="1000"/>
              </a:spcBef>
            </a:pPr>
            <a:r>
              <a:rPr lang="en-US" altLang="zh-CN" dirty="0" smtClean="0"/>
              <a:t>            </a:t>
            </a:r>
            <a:r>
              <a:rPr lang="en-US" altLang="zh-CN" dirty="0" err="1" smtClean="0"/>
              <a:t>nn.Linear</a:t>
            </a:r>
            <a:r>
              <a:rPr lang="en-US" altLang="zh-CN" dirty="0" smtClean="0"/>
              <a:t>(4096, 4096),</a:t>
            </a:r>
          </a:p>
          <a:p>
            <a:pPr>
              <a:lnSpc>
                <a:spcPct val="50000"/>
              </a:lnSpc>
              <a:spcBef>
                <a:spcPts val="1000"/>
              </a:spcBef>
            </a:pPr>
            <a:r>
              <a:rPr lang="en-US" altLang="zh-CN" dirty="0" smtClean="0"/>
              <a:t>            </a:t>
            </a:r>
            <a:r>
              <a:rPr lang="en-US" altLang="zh-CN" dirty="0" err="1" smtClean="0"/>
              <a:t>nn.ReLU</a:t>
            </a:r>
            <a:r>
              <a:rPr lang="en-US" altLang="zh-CN" dirty="0" smtClean="0"/>
              <a:t>(),</a:t>
            </a:r>
          </a:p>
          <a:p>
            <a:pPr>
              <a:lnSpc>
                <a:spcPct val="50000"/>
              </a:lnSpc>
              <a:spcBef>
                <a:spcPts val="1000"/>
              </a:spcBef>
            </a:pPr>
            <a:r>
              <a:rPr lang="en-US" altLang="zh-CN" dirty="0" smtClean="0"/>
              <a:t>            </a:t>
            </a:r>
            <a:r>
              <a:rPr lang="en-US" altLang="zh-CN" dirty="0" err="1" smtClean="0"/>
              <a:t>nn.Dropout</a:t>
            </a:r>
            <a:r>
              <a:rPr lang="en-US" altLang="zh-CN" dirty="0" smtClean="0"/>
              <a:t>(0.5),</a:t>
            </a:r>
          </a:p>
          <a:p>
            <a:pPr>
              <a:lnSpc>
                <a:spcPct val="50000"/>
              </a:lnSpc>
              <a:spcBef>
                <a:spcPts val="1000"/>
              </a:spcBef>
            </a:pPr>
            <a:r>
              <a:rPr lang="en-US" altLang="zh-CN" dirty="0" smtClean="0"/>
              <a:t>            # </a:t>
            </a:r>
            <a:r>
              <a:rPr lang="zh-CN" altLang="en-US" dirty="0" smtClean="0"/>
              <a:t>输出层。由于这里使用</a:t>
            </a:r>
            <a:r>
              <a:rPr lang="en-US" altLang="zh-CN" dirty="0" smtClean="0"/>
              <a:t>Fashion-MNIST</a:t>
            </a:r>
            <a:r>
              <a:rPr lang="zh-CN" altLang="en-US" dirty="0" smtClean="0"/>
              <a:t>，</a:t>
            </a:r>
            <a:endParaRPr lang="en-US" altLang="zh-CN" dirty="0" smtClean="0"/>
          </a:p>
          <a:p>
            <a:pPr>
              <a:lnSpc>
                <a:spcPct val="50000"/>
              </a:lnSpc>
              <a:spcBef>
                <a:spcPts val="1000"/>
              </a:spcBef>
            </a:pPr>
            <a:r>
              <a:rPr lang="en-US" altLang="zh-CN" dirty="0" smtClean="0"/>
              <a:t>            # </a:t>
            </a:r>
            <a:r>
              <a:rPr lang="zh-CN" altLang="en-US" dirty="0" smtClean="0"/>
              <a:t>所以用类别数为</a:t>
            </a:r>
            <a:r>
              <a:rPr lang="en-US" altLang="zh-CN" dirty="0" smtClean="0"/>
              <a:t>10</a:t>
            </a:r>
            <a:r>
              <a:rPr lang="zh-CN" altLang="en-US" dirty="0" smtClean="0"/>
              <a:t>，而非论文中的</a:t>
            </a:r>
            <a:r>
              <a:rPr lang="en-US" altLang="zh-CN" dirty="0" smtClean="0"/>
              <a:t>1000</a:t>
            </a:r>
          </a:p>
          <a:p>
            <a:pPr>
              <a:lnSpc>
                <a:spcPct val="50000"/>
              </a:lnSpc>
              <a:spcBef>
                <a:spcPts val="1000"/>
              </a:spcBef>
            </a:pPr>
            <a:r>
              <a:rPr lang="en-US" altLang="zh-CN" dirty="0" smtClean="0"/>
              <a:t>            </a:t>
            </a:r>
            <a:r>
              <a:rPr lang="en-US" altLang="zh-CN" dirty="0" err="1" smtClean="0"/>
              <a:t>nn.Linear</a:t>
            </a:r>
            <a:r>
              <a:rPr lang="en-US" altLang="zh-CN" dirty="0" smtClean="0"/>
              <a:t>(4096, 10),</a:t>
            </a:r>
          </a:p>
          <a:p>
            <a:pPr>
              <a:lnSpc>
                <a:spcPct val="50000"/>
              </a:lnSpc>
              <a:spcBef>
                <a:spcPts val="1000"/>
              </a:spcBef>
            </a:pPr>
            <a:r>
              <a:rPr lang="en-US" altLang="zh-CN" dirty="0" smtClean="0"/>
              <a:t>        )</a:t>
            </a:r>
          </a:p>
          <a:p>
            <a:pPr>
              <a:lnSpc>
                <a:spcPct val="50000"/>
              </a:lnSpc>
              <a:spcBef>
                <a:spcPts val="1000"/>
              </a:spcBef>
            </a:pPr>
            <a:endParaRPr lang="en-US" altLang="zh-CN" dirty="0" smtClean="0"/>
          </a:p>
          <a:p>
            <a:pPr>
              <a:lnSpc>
                <a:spcPct val="50000"/>
              </a:lnSpc>
              <a:spcBef>
                <a:spcPts val="1000"/>
              </a:spcBef>
            </a:pPr>
            <a:r>
              <a:rPr lang="en-US" altLang="zh-CN" dirty="0" smtClean="0"/>
              <a:t>    def forward(self, </a:t>
            </a:r>
            <a:r>
              <a:rPr lang="en-US" altLang="zh-CN" dirty="0" err="1" smtClean="0"/>
              <a:t>img</a:t>
            </a:r>
            <a:r>
              <a:rPr lang="en-US" altLang="zh-CN" dirty="0" smtClean="0"/>
              <a:t>):</a:t>
            </a:r>
          </a:p>
          <a:p>
            <a:pPr>
              <a:lnSpc>
                <a:spcPct val="50000"/>
              </a:lnSpc>
              <a:spcBef>
                <a:spcPts val="1000"/>
              </a:spcBef>
            </a:pPr>
            <a:r>
              <a:rPr lang="en-US" altLang="zh-CN" dirty="0" smtClean="0"/>
              <a:t>        feature = </a:t>
            </a:r>
            <a:r>
              <a:rPr lang="en-US" altLang="zh-CN" dirty="0" err="1" smtClean="0"/>
              <a:t>self.conv</a:t>
            </a:r>
            <a:r>
              <a:rPr lang="en-US" altLang="zh-CN" dirty="0" smtClean="0"/>
              <a:t>(</a:t>
            </a:r>
            <a:r>
              <a:rPr lang="en-US" altLang="zh-CN" dirty="0" err="1" smtClean="0"/>
              <a:t>img</a:t>
            </a:r>
            <a:r>
              <a:rPr lang="en-US" altLang="zh-CN" dirty="0" smtClean="0"/>
              <a:t>)</a:t>
            </a:r>
          </a:p>
          <a:p>
            <a:pPr>
              <a:lnSpc>
                <a:spcPct val="50000"/>
              </a:lnSpc>
              <a:spcBef>
                <a:spcPts val="1000"/>
              </a:spcBef>
            </a:pPr>
            <a:r>
              <a:rPr lang="en-US" altLang="zh-CN" dirty="0" smtClean="0"/>
              <a:t>        output = </a:t>
            </a:r>
            <a:r>
              <a:rPr lang="en-US" altLang="zh-CN" dirty="0" err="1" smtClean="0"/>
              <a:t>self.fc</a:t>
            </a:r>
            <a:r>
              <a:rPr lang="en-US" altLang="zh-CN" dirty="0" smtClean="0"/>
              <a:t>(</a:t>
            </a:r>
            <a:r>
              <a:rPr lang="en-US" altLang="zh-CN" dirty="0" err="1" smtClean="0"/>
              <a:t>feature.view</a:t>
            </a:r>
            <a:r>
              <a:rPr lang="en-US" altLang="zh-CN" dirty="0" smtClean="0"/>
              <a:t>(</a:t>
            </a:r>
            <a:r>
              <a:rPr lang="en-US" altLang="zh-CN" dirty="0" err="1" smtClean="0"/>
              <a:t>img.shape</a:t>
            </a:r>
            <a:r>
              <a:rPr lang="en-US" altLang="zh-CN" dirty="0" smtClean="0"/>
              <a:t>[0], -1))</a:t>
            </a:r>
          </a:p>
          <a:p>
            <a:pPr>
              <a:lnSpc>
                <a:spcPct val="50000"/>
              </a:lnSpc>
              <a:spcBef>
                <a:spcPts val="1000"/>
              </a:spcBef>
            </a:pPr>
            <a:r>
              <a:rPr lang="en-US" altLang="zh-CN" dirty="0" smtClean="0"/>
              <a:t>        return output</a:t>
            </a:r>
            <a:endParaRPr lang="zh-CN" altLang="en-US" dirty="0" smtClean="0"/>
          </a:p>
        </p:txBody>
      </p:sp>
    </p:spTree>
    <p:extLst>
      <p:ext uri="{BB962C8B-B14F-4D97-AF65-F5344CB8AC3E}">
        <p14:creationId xmlns="" xmlns:p14="http://schemas.microsoft.com/office/powerpoint/2010/main" val="4062276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7626461" cy="6858000"/>
          </a:xfrm>
        </p:spPr>
        <p:txBody>
          <a:bodyPr>
            <a:noAutofit/>
          </a:bodyPr>
          <a:lstStyle/>
          <a:p>
            <a:pPr marL="0" indent="0">
              <a:buNone/>
            </a:pPr>
            <a:r>
              <a:rPr lang="en-US" altLang="zh-CN" sz="1600" dirty="0" smtClean="0"/>
              <a:t>net = </a:t>
            </a:r>
            <a:r>
              <a:rPr lang="en-US" altLang="zh-CN" sz="1600" dirty="0" err="1" smtClean="0"/>
              <a:t>AlexNet</a:t>
            </a:r>
            <a:r>
              <a:rPr lang="en-US" altLang="zh-CN" sz="1600" dirty="0" smtClean="0"/>
              <a:t>()</a:t>
            </a:r>
          </a:p>
          <a:p>
            <a:pPr marL="0" indent="0">
              <a:buNone/>
            </a:pPr>
            <a:r>
              <a:rPr lang="en-US" altLang="zh-CN" sz="1600" dirty="0" smtClean="0"/>
              <a:t>print(net)</a:t>
            </a:r>
          </a:p>
          <a:p>
            <a:pPr marL="0" indent="0">
              <a:buNone/>
            </a:pPr>
            <a:r>
              <a:rPr lang="zh-CN" altLang="en-US" sz="1600" dirty="0" smtClean="0"/>
              <a:t>输出：</a:t>
            </a:r>
          </a:p>
          <a:p>
            <a:pPr marL="0" indent="0">
              <a:buNone/>
            </a:pPr>
            <a:r>
              <a:rPr lang="en-US" altLang="zh-CN" sz="1600" dirty="0" err="1" smtClean="0"/>
              <a:t>AlexNet</a:t>
            </a:r>
            <a:r>
              <a:rPr lang="en-US" altLang="zh-CN" sz="1600" dirty="0" smtClean="0"/>
              <a:t>(</a:t>
            </a:r>
          </a:p>
          <a:p>
            <a:pPr marL="0" indent="0">
              <a:buNone/>
            </a:pPr>
            <a:r>
              <a:rPr lang="en-US" altLang="zh-CN" sz="1600" dirty="0" smtClean="0"/>
              <a:t>  (</a:t>
            </a:r>
            <a:r>
              <a:rPr lang="en-US" altLang="zh-CN" sz="1600" dirty="0" err="1" smtClean="0"/>
              <a:t>conv</a:t>
            </a:r>
            <a:r>
              <a:rPr lang="en-US" altLang="zh-CN" sz="1600" dirty="0" smtClean="0"/>
              <a:t>): Sequential(</a:t>
            </a:r>
          </a:p>
          <a:p>
            <a:pPr marL="0" indent="0">
              <a:buNone/>
            </a:pPr>
            <a:r>
              <a:rPr lang="en-US" altLang="zh-CN" sz="1600" dirty="0" smtClean="0"/>
              <a:t>    (0): Conv2d(1, 96, </a:t>
            </a:r>
            <a:r>
              <a:rPr lang="en-US" altLang="zh-CN" sz="1600" dirty="0" err="1" smtClean="0"/>
              <a:t>kernel_size</a:t>
            </a:r>
            <a:r>
              <a:rPr lang="en-US" altLang="zh-CN" sz="1600" dirty="0" smtClean="0"/>
              <a:t>=(11, 11), stride=(4, 4))</a:t>
            </a:r>
          </a:p>
          <a:p>
            <a:pPr marL="0" indent="0">
              <a:buNone/>
            </a:pPr>
            <a:r>
              <a:rPr lang="en-US" altLang="zh-CN" sz="1600" dirty="0" smtClean="0"/>
              <a:t>    (1): </a:t>
            </a:r>
            <a:r>
              <a:rPr lang="en-US" altLang="zh-CN" sz="1600" dirty="0" err="1" smtClean="0"/>
              <a:t>ReLU</a:t>
            </a:r>
            <a:r>
              <a:rPr lang="en-US" altLang="zh-CN" sz="1600" dirty="0" smtClean="0"/>
              <a:t>()</a:t>
            </a:r>
          </a:p>
          <a:p>
            <a:pPr marL="0" indent="0">
              <a:buNone/>
            </a:pPr>
            <a:r>
              <a:rPr lang="en-US" altLang="zh-CN" sz="1600" dirty="0" smtClean="0"/>
              <a:t>    (2): MaxPool2d(</a:t>
            </a:r>
            <a:r>
              <a:rPr lang="en-US" altLang="zh-CN" sz="1600" dirty="0" err="1" smtClean="0"/>
              <a:t>kernel_size</a:t>
            </a:r>
            <a:r>
              <a:rPr lang="en-US" altLang="zh-CN" sz="1600" dirty="0" smtClean="0"/>
              <a:t>=3, stride=2, padding=0, dilation=1)</a:t>
            </a:r>
          </a:p>
          <a:p>
            <a:pPr marL="0" indent="0">
              <a:buNone/>
            </a:pPr>
            <a:r>
              <a:rPr lang="en-US" altLang="zh-CN" sz="1600" dirty="0" smtClean="0"/>
              <a:t>    (3): Conv2d(96, 256, </a:t>
            </a:r>
            <a:r>
              <a:rPr lang="en-US" altLang="zh-CN" sz="1600" dirty="0" err="1" smtClean="0"/>
              <a:t>kernel_size</a:t>
            </a:r>
            <a:r>
              <a:rPr lang="en-US" altLang="zh-CN" sz="1600" dirty="0" smtClean="0"/>
              <a:t>=(5, 5), stride=(1, 1), padding=(2, 2))</a:t>
            </a:r>
          </a:p>
          <a:p>
            <a:pPr marL="0" indent="0">
              <a:buNone/>
            </a:pPr>
            <a:r>
              <a:rPr lang="en-US" altLang="zh-CN" sz="1600" dirty="0" smtClean="0"/>
              <a:t>    (4): </a:t>
            </a:r>
            <a:r>
              <a:rPr lang="en-US" altLang="zh-CN" sz="1600" dirty="0" err="1" smtClean="0"/>
              <a:t>ReLU</a:t>
            </a:r>
            <a:r>
              <a:rPr lang="en-US" altLang="zh-CN" sz="1600" dirty="0" smtClean="0"/>
              <a:t>()</a:t>
            </a:r>
          </a:p>
          <a:p>
            <a:pPr marL="0" indent="0">
              <a:buNone/>
            </a:pPr>
            <a:r>
              <a:rPr lang="en-US" altLang="zh-CN" sz="1600" dirty="0" smtClean="0"/>
              <a:t>    (5): MaxPool2d(</a:t>
            </a:r>
            <a:r>
              <a:rPr lang="en-US" altLang="zh-CN" sz="1600" dirty="0" err="1" smtClean="0"/>
              <a:t>kernel_size</a:t>
            </a:r>
            <a:r>
              <a:rPr lang="en-US" altLang="zh-CN" sz="1600" dirty="0" smtClean="0"/>
              <a:t>=3, stride=2, padding=0, dilation=1)</a:t>
            </a:r>
          </a:p>
          <a:p>
            <a:pPr marL="0" indent="0">
              <a:buNone/>
            </a:pPr>
            <a:r>
              <a:rPr lang="en-US" altLang="zh-CN" sz="1600" dirty="0" smtClean="0"/>
              <a:t>    (6): Conv2d(256, 384, </a:t>
            </a:r>
            <a:r>
              <a:rPr lang="en-US" altLang="zh-CN" sz="1600" dirty="0" err="1" smtClean="0"/>
              <a:t>kernel_size</a:t>
            </a:r>
            <a:r>
              <a:rPr lang="en-US" altLang="zh-CN" sz="1600" dirty="0" smtClean="0"/>
              <a:t>=(3, 3), stride=(1, 1), padding=(1, 1))</a:t>
            </a:r>
          </a:p>
          <a:p>
            <a:pPr marL="0" indent="0">
              <a:buNone/>
            </a:pPr>
            <a:r>
              <a:rPr lang="en-US" altLang="zh-CN" sz="1600" dirty="0" smtClean="0"/>
              <a:t>    (7): </a:t>
            </a:r>
            <a:r>
              <a:rPr lang="en-US" altLang="zh-CN" sz="1600" dirty="0" err="1" smtClean="0"/>
              <a:t>ReLU</a:t>
            </a:r>
            <a:r>
              <a:rPr lang="en-US" altLang="zh-CN" sz="1600" dirty="0" smtClean="0"/>
              <a:t>()</a:t>
            </a:r>
          </a:p>
          <a:p>
            <a:pPr marL="0" indent="0">
              <a:buNone/>
            </a:pPr>
            <a:r>
              <a:rPr lang="en-US" altLang="zh-CN" sz="1600" dirty="0" smtClean="0"/>
              <a:t>    (8): Conv2d(384, 384, </a:t>
            </a:r>
            <a:r>
              <a:rPr lang="en-US" altLang="zh-CN" sz="1600" dirty="0" err="1" smtClean="0"/>
              <a:t>kernel_size</a:t>
            </a:r>
            <a:r>
              <a:rPr lang="en-US" altLang="zh-CN" sz="1600" dirty="0" smtClean="0"/>
              <a:t>=(3, 3), stride=(1, 1), padding=(1, 1))</a:t>
            </a:r>
          </a:p>
          <a:p>
            <a:pPr marL="0" indent="0">
              <a:buNone/>
            </a:pPr>
            <a:r>
              <a:rPr lang="en-US" altLang="zh-CN" sz="1600" dirty="0" smtClean="0"/>
              <a:t>    (9): </a:t>
            </a:r>
            <a:r>
              <a:rPr lang="en-US" altLang="zh-CN" sz="1600" dirty="0" err="1" smtClean="0"/>
              <a:t>ReLU</a:t>
            </a:r>
            <a:r>
              <a:rPr lang="en-US" altLang="zh-CN" sz="1600" dirty="0" smtClean="0"/>
              <a:t>()</a:t>
            </a:r>
          </a:p>
          <a:p>
            <a:pPr marL="0" indent="0">
              <a:buNone/>
            </a:pPr>
            <a:r>
              <a:rPr lang="en-US" altLang="zh-CN" sz="1600" dirty="0" smtClean="0"/>
              <a:t>    (10): Conv2d(384, 256, </a:t>
            </a:r>
            <a:r>
              <a:rPr lang="en-US" altLang="zh-CN" sz="1600" dirty="0" err="1" smtClean="0"/>
              <a:t>kernel_size</a:t>
            </a:r>
            <a:r>
              <a:rPr lang="en-US" altLang="zh-CN" sz="1600" dirty="0" smtClean="0"/>
              <a:t>=(3, 3), stride=(1, 1), padding=(1, 1))</a:t>
            </a:r>
          </a:p>
          <a:p>
            <a:pPr marL="0" indent="0">
              <a:buNone/>
            </a:pPr>
            <a:r>
              <a:rPr lang="en-US" altLang="zh-CN" sz="1600" dirty="0" smtClean="0"/>
              <a:t>    (11): </a:t>
            </a:r>
            <a:r>
              <a:rPr lang="en-US" altLang="zh-CN" sz="1600" dirty="0" err="1" smtClean="0"/>
              <a:t>ReLU</a:t>
            </a:r>
            <a:r>
              <a:rPr lang="en-US" altLang="zh-CN" sz="1600" dirty="0" smtClean="0"/>
              <a:t>()</a:t>
            </a:r>
          </a:p>
          <a:p>
            <a:pPr marL="0" indent="0">
              <a:buNone/>
            </a:pPr>
            <a:r>
              <a:rPr lang="en-US" altLang="zh-CN" sz="1600" dirty="0" smtClean="0"/>
              <a:t>    (12): MaxPool2d(</a:t>
            </a:r>
            <a:r>
              <a:rPr lang="en-US" altLang="zh-CN" sz="1600" dirty="0" err="1" smtClean="0"/>
              <a:t>kernel_size</a:t>
            </a:r>
            <a:r>
              <a:rPr lang="en-US" altLang="zh-CN" sz="1600" dirty="0" smtClean="0"/>
              <a:t>=3, stride=2, padding=0, dilation=1, </a:t>
            </a:r>
            <a:r>
              <a:rPr lang="en-US" altLang="zh-CN" sz="1600" dirty="0" err="1" smtClean="0"/>
              <a:t>ceil_mode</a:t>
            </a:r>
            <a:r>
              <a:rPr lang="en-US" altLang="zh-CN" sz="1600" dirty="0" smtClean="0"/>
              <a:t>=False)</a:t>
            </a:r>
          </a:p>
          <a:p>
            <a:pPr marL="0" indent="0">
              <a:buNone/>
            </a:pPr>
            <a:r>
              <a:rPr lang="en-US" altLang="zh-CN" sz="1600" dirty="0" smtClean="0"/>
              <a:t>  )</a:t>
            </a:r>
          </a:p>
          <a:p>
            <a:pPr marL="0" indent="0">
              <a:buNone/>
            </a:pPr>
            <a:r>
              <a:rPr lang="en-US" altLang="zh-CN" sz="1600" dirty="0" smtClean="0"/>
              <a:t>  </a:t>
            </a:r>
            <a:endParaRPr lang="zh-CN" altLang="en-US" sz="1600" dirty="0"/>
          </a:p>
        </p:txBody>
      </p:sp>
      <p:sp>
        <p:nvSpPr>
          <p:cNvPr id="4" name="TextBox 3"/>
          <p:cNvSpPr txBox="1"/>
          <p:nvPr/>
        </p:nvSpPr>
        <p:spPr>
          <a:xfrm>
            <a:off x="6553918" y="0"/>
            <a:ext cx="5638082" cy="3462486"/>
          </a:xfrm>
          <a:prstGeom prst="rect">
            <a:avLst/>
          </a:prstGeom>
          <a:noFill/>
        </p:spPr>
        <p:txBody>
          <a:bodyPr wrap="square" rtlCol="0">
            <a:spAutoFit/>
          </a:bodyPr>
          <a:lstStyle/>
          <a:p>
            <a:pPr>
              <a:lnSpc>
                <a:spcPct val="90000"/>
              </a:lnSpc>
              <a:spcBef>
                <a:spcPts val="1000"/>
              </a:spcBef>
            </a:pPr>
            <a:r>
              <a:rPr lang="en-US" altLang="zh-CN" sz="1600" dirty="0" smtClean="0"/>
              <a:t>(</a:t>
            </a:r>
            <a:r>
              <a:rPr lang="en-US" altLang="zh-CN" sz="1600" dirty="0" err="1" smtClean="0"/>
              <a:t>fc</a:t>
            </a:r>
            <a:r>
              <a:rPr lang="en-US" altLang="zh-CN" sz="1600" dirty="0" smtClean="0"/>
              <a:t>): Sequential(</a:t>
            </a:r>
          </a:p>
          <a:p>
            <a:pPr>
              <a:lnSpc>
                <a:spcPct val="90000"/>
              </a:lnSpc>
              <a:spcBef>
                <a:spcPts val="1000"/>
              </a:spcBef>
            </a:pPr>
            <a:r>
              <a:rPr lang="en-US" altLang="zh-CN" sz="1600" dirty="0" smtClean="0"/>
              <a:t>    (0): Linear(</a:t>
            </a:r>
            <a:r>
              <a:rPr lang="en-US" altLang="zh-CN" sz="1600" dirty="0" err="1" smtClean="0"/>
              <a:t>in_features</a:t>
            </a:r>
            <a:r>
              <a:rPr lang="en-US" altLang="zh-CN" sz="1600" dirty="0" smtClean="0"/>
              <a:t>=6400, </a:t>
            </a:r>
            <a:r>
              <a:rPr lang="en-US" altLang="zh-CN" sz="1600" dirty="0" err="1" smtClean="0"/>
              <a:t>out_features</a:t>
            </a:r>
            <a:r>
              <a:rPr lang="en-US" altLang="zh-CN" sz="1600" dirty="0" smtClean="0"/>
              <a:t>=4096, bias=True)</a:t>
            </a:r>
          </a:p>
          <a:p>
            <a:pPr>
              <a:lnSpc>
                <a:spcPct val="90000"/>
              </a:lnSpc>
              <a:spcBef>
                <a:spcPts val="1000"/>
              </a:spcBef>
            </a:pPr>
            <a:r>
              <a:rPr lang="en-US" altLang="zh-CN" sz="1600" dirty="0" smtClean="0"/>
              <a:t>    (1): </a:t>
            </a:r>
            <a:r>
              <a:rPr lang="en-US" altLang="zh-CN" sz="1600" dirty="0" err="1" smtClean="0"/>
              <a:t>ReLU</a:t>
            </a:r>
            <a:r>
              <a:rPr lang="en-US" altLang="zh-CN" sz="1600" dirty="0" smtClean="0"/>
              <a:t>()</a:t>
            </a:r>
          </a:p>
          <a:p>
            <a:pPr>
              <a:lnSpc>
                <a:spcPct val="90000"/>
              </a:lnSpc>
              <a:spcBef>
                <a:spcPts val="1000"/>
              </a:spcBef>
            </a:pPr>
            <a:r>
              <a:rPr lang="en-US" altLang="zh-CN" sz="1600" dirty="0" smtClean="0"/>
              <a:t>    (2): Dropout(p=0.5)</a:t>
            </a:r>
          </a:p>
          <a:p>
            <a:pPr>
              <a:lnSpc>
                <a:spcPct val="90000"/>
              </a:lnSpc>
              <a:spcBef>
                <a:spcPts val="1000"/>
              </a:spcBef>
            </a:pPr>
            <a:r>
              <a:rPr lang="en-US" altLang="zh-CN" sz="1600" dirty="0" smtClean="0"/>
              <a:t>    (3): Linear(</a:t>
            </a:r>
            <a:r>
              <a:rPr lang="en-US" altLang="zh-CN" sz="1600" dirty="0" err="1" smtClean="0"/>
              <a:t>in_features</a:t>
            </a:r>
            <a:r>
              <a:rPr lang="en-US" altLang="zh-CN" sz="1600" dirty="0" smtClean="0"/>
              <a:t>=4096, </a:t>
            </a:r>
            <a:r>
              <a:rPr lang="en-US" altLang="zh-CN" sz="1600" dirty="0" err="1" smtClean="0"/>
              <a:t>out_features</a:t>
            </a:r>
            <a:r>
              <a:rPr lang="en-US" altLang="zh-CN" sz="1600" dirty="0" smtClean="0"/>
              <a:t>=4096, bias=True)</a:t>
            </a:r>
          </a:p>
          <a:p>
            <a:pPr>
              <a:lnSpc>
                <a:spcPct val="90000"/>
              </a:lnSpc>
              <a:spcBef>
                <a:spcPts val="1000"/>
              </a:spcBef>
            </a:pPr>
            <a:r>
              <a:rPr lang="en-US" altLang="zh-CN" sz="1600" dirty="0" smtClean="0"/>
              <a:t>    (4): </a:t>
            </a:r>
            <a:r>
              <a:rPr lang="en-US" altLang="zh-CN" sz="1600" dirty="0" err="1" smtClean="0"/>
              <a:t>ReLU</a:t>
            </a:r>
            <a:r>
              <a:rPr lang="en-US" altLang="zh-CN" sz="1600" dirty="0" smtClean="0"/>
              <a:t>()</a:t>
            </a:r>
          </a:p>
          <a:p>
            <a:pPr>
              <a:lnSpc>
                <a:spcPct val="90000"/>
              </a:lnSpc>
              <a:spcBef>
                <a:spcPts val="1000"/>
              </a:spcBef>
            </a:pPr>
            <a:r>
              <a:rPr lang="en-US" altLang="zh-CN" sz="1600" dirty="0" smtClean="0"/>
              <a:t>    (5): Dropout(p=0.5)</a:t>
            </a:r>
          </a:p>
          <a:p>
            <a:pPr>
              <a:lnSpc>
                <a:spcPct val="90000"/>
              </a:lnSpc>
              <a:spcBef>
                <a:spcPts val="1000"/>
              </a:spcBef>
            </a:pPr>
            <a:r>
              <a:rPr lang="en-US" altLang="zh-CN" sz="1600" dirty="0" smtClean="0"/>
              <a:t>    (6): Linear(</a:t>
            </a:r>
            <a:r>
              <a:rPr lang="en-US" altLang="zh-CN" sz="1600" dirty="0" err="1" smtClean="0"/>
              <a:t>in_features</a:t>
            </a:r>
            <a:r>
              <a:rPr lang="en-US" altLang="zh-CN" sz="1600" dirty="0" smtClean="0"/>
              <a:t>=4096, </a:t>
            </a:r>
            <a:r>
              <a:rPr lang="en-US" altLang="zh-CN" sz="1600" dirty="0" err="1" smtClean="0"/>
              <a:t>out_features</a:t>
            </a:r>
            <a:r>
              <a:rPr lang="en-US" altLang="zh-CN" sz="1600" dirty="0" smtClean="0"/>
              <a:t>=10, bias=True)</a:t>
            </a:r>
          </a:p>
          <a:p>
            <a:pPr>
              <a:lnSpc>
                <a:spcPct val="90000"/>
              </a:lnSpc>
              <a:spcBef>
                <a:spcPts val="1000"/>
              </a:spcBef>
            </a:pPr>
            <a:r>
              <a:rPr lang="en-US" altLang="zh-CN" sz="1600" dirty="0" smtClean="0"/>
              <a:t>  )</a:t>
            </a:r>
          </a:p>
          <a:p>
            <a:pPr>
              <a:lnSpc>
                <a:spcPct val="90000"/>
              </a:lnSpc>
              <a:spcBef>
                <a:spcPts val="1000"/>
              </a:spcBef>
            </a:pPr>
            <a:r>
              <a:rPr lang="en-US" altLang="zh-CN" sz="1600" dirty="0" smtClean="0"/>
              <a:t>)</a:t>
            </a:r>
            <a:endParaRPr lang="zh-CN" altLang="en-US" sz="1600" dirty="0"/>
          </a:p>
        </p:txBody>
      </p:sp>
    </p:spTree>
    <p:extLst>
      <p:ext uri="{BB962C8B-B14F-4D97-AF65-F5344CB8AC3E}">
        <p14:creationId xmlns="" xmlns:p14="http://schemas.microsoft.com/office/powerpoint/2010/main" val="4062276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使用重复元素的网络（</a:t>
            </a:r>
            <a:r>
              <a:rPr lang="en-US" altLang="zh-CN" b="1" dirty="0" smtClean="0"/>
              <a:t>VGG</a:t>
            </a:r>
            <a:r>
              <a:rPr lang="zh-CN" altLang="en-US" b="1" dirty="0" smtClean="0"/>
              <a:t>）</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altLang="zh-CN" dirty="0" err="1" smtClean="0"/>
              <a:t>AlexNet</a:t>
            </a:r>
            <a:r>
              <a:rPr lang="zh-CN" altLang="en-US" dirty="0" smtClean="0"/>
              <a:t>在</a:t>
            </a:r>
            <a:r>
              <a:rPr lang="en-US" altLang="zh-CN" dirty="0" err="1" smtClean="0"/>
              <a:t>LeNet</a:t>
            </a:r>
            <a:r>
              <a:rPr lang="zh-CN" altLang="en-US" dirty="0" smtClean="0"/>
              <a:t>的基础上增加了</a:t>
            </a:r>
            <a:r>
              <a:rPr lang="en-US" altLang="zh-CN" dirty="0" smtClean="0"/>
              <a:t>3</a:t>
            </a:r>
            <a:r>
              <a:rPr lang="zh-CN" altLang="en-US" dirty="0" smtClean="0"/>
              <a:t>个卷积层。但</a:t>
            </a:r>
            <a:r>
              <a:rPr lang="en-US" altLang="zh-CN" dirty="0" err="1" smtClean="0"/>
              <a:t>AlexNet</a:t>
            </a:r>
            <a:r>
              <a:rPr lang="zh-CN" altLang="en-US" dirty="0" smtClean="0"/>
              <a:t>作者对它们的卷积窗口、输出通道数和构造顺序均做了大量的调整。虽然</a:t>
            </a:r>
            <a:r>
              <a:rPr lang="en-US" altLang="zh-CN" dirty="0" err="1" smtClean="0"/>
              <a:t>AlexNet</a:t>
            </a:r>
            <a:r>
              <a:rPr lang="zh-CN" altLang="en-US" dirty="0" smtClean="0"/>
              <a:t>指明了深度卷积神经网络可以取得出色的结果，但并没有提供简单的规则以指导后来的研究者如何设计新的网络。</a:t>
            </a:r>
          </a:p>
          <a:p>
            <a:pPr>
              <a:lnSpc>
                <a:spcPct val="100000"/>
              </a:lnSpc>
            </a:pPr>
            <a:r>
              <a:rPr lang="zh-CN" altLang="en-US" dirty="0" smtClean="0"/>
              <a:t>下面介绍</a:t>
            </a:r>
            <a:r>
              <a:rPr lang="en-US" altLang="zh-CN" dirty="0" smtClean="0"/>
              <a:t>VGG</a:t>
            </a:r>
            <a:r>
              <a:rPr lang="zh-CN" altLang="en-US" dirty="0" smtClean="0"/>
              <a:t>，它的名字来源于论文作者所在的实验室</a:t>
            </a:r>
            <a:r>
              <a:rPr lang="en-US" altLang="zh-CN" dirty="0" smtClean="0"/>
              <a:t>Visual Geometry Group</a:t>
            </a:r>
            <a:r>
              <a:rPr lang="zh-CN" altLang="en-US" dirty="0" smtClean="0"/>
              <a:t>。</a:t>
            </a:r>
            <a:r>
              <a:rPr lang="en-US" altLang="zh-CN" dirty="0" smtClean="0"/>
              <a:t>VGG</a:t>
            </a:r>
            <a:r>
              <a:rPr lang="zh-CN" altLang="en-US" dirty="0" smtClean="0"/>
              <a:t>提出了可以通过重复使用简单的基础块来构建深度模型的思路。</a:t>
            </a:r>
            <a:r>
              <a:rPr lang="en-US" altLang="zh-CN" dirty="0" smtClean="0"/>
              <a:t>	</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VGG</a:t>
            </a:r>
            <a:r>
              <a:rPr lang="zh-CN" altLang="en-US" b="1" dirty="0" smtClean="0"/>
              <a:t>块</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altLang="zh-CN" dirty="0" smtClean="0"/>
              <a:t>VGG</a:t>
            </a:r>
            <a:r>
              <a:rPr lang="zh-CN" altLang="en-US" dirty="0" smtClean="0"/>
              <a:t>块的组成规律是：连续使用数个相同的填充为</a:t>
            </a:r>
            <a:r>
              <a:rPr lang="en-US" altLang="zh-CN" dirty="0" smtClean="0"/>
              <a:t>1</a:t>
            </a:r>
            <a:r>
              <a:rPr lang="zh-CN" altLang="en-US" dirty="0" smtClean="0"/>
              <a:t>、窗口形状为</a:t>
            </a:r>
            <a:r>
              <a:rPr lang="en-US" altLang="zh-CN" dirty="0" smtClean="0"/>
              <a:t>3×3</a:t>
            </a:r>
            <a:r>
              <a:rPr lang="zh-CN" altLang="en-US" dirty="0" smtClean="0"/>
              <a:t>的卷积层后接上一个步幅为</a:t>
            </a:r>
            <a:r>
              <a:rPr lang="en-US" altLang="zh-CN" dirty="0" smtClean="0"/>
              <a:t>2</a:t>
            </a:r>
            <a:r>
              <a:rPr lang="zh-CN" altLang="en-US" dirty="0" smtClean="0"/>
              <a:t>、窗口形状为</a:t>
            </a:r>
            <a:r>
              <a:rPr lang="en-US" altLang="zh-CN" dirty="0" smtClean="0"/>
              <a:t>2×2</a:t>
            </a:r>
            <a:r>
              <a:rPr lang="zh-CN" altLang="en-US" dirty="0" smtClean="0"/>
              <a:t>的最大池化层。卷积层保持输入的高和宽不变，而池化层则对其减半。我们使用</a:t>
            </a:r>
            <a:r>
              <a:rPr lang="en-US" altLang="zh-CN" dirty="0" err="1" smtClean="0"/>
              <a:t>vgg_block</a:t>
            </a:r>
            <a:r>
              <a:rPr lang="zh-CN" altLang="en-US" dirty="0" smtClean="0"/>
              <a:t>函数来实现这个基础的</a:t>
            </a:r>
            <a:r>
              <a:rPr lang="en-US" altLang="zh-CN" dirty="0" smtClean="0"/>
              <a:t>VGG</a:t>
            </a:r>
            <a:r>
              <a:rPr lang="zh-CN" altLang="en-US" dirty="0" smtClean="0"/>
              <a:t>块，它指定了卷积层数量和输入输出通道数。</a:t>
            </a:r>
            <a:endParaRPr lang="en-US" altLang="zh-CN" dirty="0" smtClean="0"/>
          </a:p>
          <a:p>
            <a:endParaRPr lang="en-US" altLang="zh-CN" sz="800" dirty="0" smtClean="0"/>
          </a:p>
          <a:p>
            <a:pPr>
              <a:spcBef>
                <a:spcPts val="500"/>
              </a:spcBef>
              <a:buNone/>
            </a:pPr>
            <a:r>
              <a:rPr lang="en-US" sz="2000" dirty="0" smtClean="0"/>
              <a:t>def </a:t>
            </a:r>
            <a:r>
              <a:rPr lang="en-US" sz="2000" dirty="0" err="1" smtClean="0"/>
              <a:t>vgg_block</a:t>
            </a:r>
            <a:r>
              <a:rPr lang="en-US" sz="2000" dirty="0" smtClean="0"/>
              <a:t>(</a:t>
            </a:r>
            <a:r>
              <a:rPr lang="en-US" sz="2000" dirty="0" err="1" smtClean="0"/>
              <a:t>num_convs</a:t>
            </a:r>
            <a:r>
              <a:rPr lang="en-US" sz="2000" dirty="0" smtClean="0"/>
              <a:t>, </a:t>
            </a:r>
            <a:r>
              <a:rPr lang="en-US" sz="2000" dirty="0" err="1" smtClean="0"/>
              <a:t>in_channels</a:t>
            </a:r>
            <a:r>
              <a:rPr lang="en-US" sz="2000" dirty="0" smtClean="0"/>
              <a:t>, </a:t>
            </a:r>
            <a:r>
              <a:rPr lang="en-US" sz="2000" dirty="0" err="1" smtClean="0"/>
              <a:t>out_channels</a:t>
            </a:r>
            <a:r>
              <a:rPr lang="en-US" sz="2000" dirty="0" smtClean="0"/>
              <a:t>):</a:t>
            </a:r>
          </a:p>
          <a:p>
            <a:pPr>
              <a:spcBef>
                <a:spcPts val="500"/>
              </a:spcBef>
              <a:buNone/>
            </a:pPr>
            <a:r>
              <a:rPr lang="en-US" sz="2000" dirty="0" smtClean="0"/>
              <a:t>    </a:t>
            </a:r>
            <a:r>
              <a:rPr lang="en-US" sz="2000" dirty="0" err="1" smtClean="0"/>
              <a:t>blk</a:t>
            </a:r>
            <a:r>
              <a:rPr lang="en-US" sz="2000" dirty="0" smtClean="0"/>
              <a:t> = []</a:t>
            </a:r>
          </a:p>
          <a:p>
            <a:pPr>
              <a:spcBef>
                <a:spcPts val="500"/>
              </a:spcBef>
              <a:buNone/>
            </a:pPr>
            <a:r>
              <a:rPr lang="en-US" sz="2000" dirty="0" smtClean="0"/>
              <a:t>    for </a:t>
            </a:r>
            <a:r>
              <a:rPr lang="en-US" sz="2000" dirty="0" err="1" smtClean="0"/>
              <a:t>i</a:t>
            </a:r>
            <a:r>
              <a:rPr lang="en-US" sz="2000" dirty="0" smtClean="0"/>
              <a:t> in range(</a:t>
            </a:r>
            <a:r>
              <a:rPr lang="en-US" sz="2000" dirty="0" err="1" smtClean="0"/>
              <a:t>num_convs</a:t>
            </a:r>
            <a:r>
              <a:rPr lang="en-US" sz="2000" dirty="0" smtClean="0"/>
              <a:t>):</a:t>
            </a:r>
          </a:p>
          <a:p>
            <a:pPr>
              <a:spcBef>
                <a:spcPts val="500"/>
              </a:spcBef>
              <a:buNone/>
            </a:pPr>
            <a:r>
              <a:rPr lang="en-US" sz="2000" dirty="0" smtClean="0"/>
              <a:t>        if </a:t>
            </a:r>
            <a:r>
              <a:rPr lang="en-US" sz="2000" dirty="0" err="1" smtClean="0"/>
              <a:t>i</a:t>
            </a:r>
            <a:r>
              <a:rPr lang="en-US" sz="2000" dirty="0" smtClean="0"/>
              <a:t> == 0:</a:t>
            </a:r>
          </a:p>
          <a:p>
            <a:pPr>
              <a:spcBef>
                <a:spcPts val="500"/>
              </a:spcBef>
              <a:buNone/>
            </a:pPr>
            <a:r>
              <a:rPr lang="en-US" sz="2000" dirty="0" smtClean="0"/>
              <a:t>            </a:t>
            </a:r>
            <a:r>
              <a:rPr lang="en-US" sz="2000" dirty="0" err="1" smtClean="0"/>
              <a:t>blk.append</a:t>
            </a:r>
            <a:r>
              <a:rPr lang="en-US" sz="2000" dirty="0" smtClean="0"/>
              <a:t>(nn.Conv2d(</a:t>
            </a:r>
            <a:r>
              <a:rPr lang="en-US" sz="2000" dirty="0" err="1" smtClean="0"/>
              <a:t>in_channels</a:t>
            </a:r>
            <a:r>
              <a:rPr lang="en-US" sz="2000" dirty="0" smtClean="0"/>
              <a:t>, </a:t>
            </a:r>
            <a:r>
              <a:rPr lang="en-US" sz="2000" dirty="0" err="1" smtClean="0"/>
              <a:t>out_channels</a:t>
            </a:r>
            <a:r>
              <a:rPr lang="en-US" sz="2000" dirty="0" smtClean="0"/>
              <a:t>, </a:t>
            </a:r>
            <a:r>
              <a:rPr lang="en-US" sz="2000" dirty="0" err="1" smtClean="0"/>
              <a:t>kernel_size</a:t>
            </a:r>
            <a:r>
              <a:rPr lang="en-US" sz="2000" dirty="0" smtClean="0"/>
              <a:t>=3, padding=1))</a:t>
            </a:r>
          </a:p>
          <a:p>
            <a:pPr>
              <a:spcBef>
                <a:spcPts val="500"/>
              </a:spcBef>
              <a:buNone/>
            </a:pPr>
            <a:r>
              <a:rPr lang="en-US" sz="2000" dirty="0" smtClean="0"/>
              <a:t>        else:</a:t>
            </a:r>
          </a:p>
          <a:p>
            <a:pPr>
              <a:spcBef>
                <a:spcPts val="500"/>
              </a:spcBef>
              <a:buNone/>
            </a:pPr>
            <a:r>
              <a:rPr lang="en-US" sz="2000" dirty="0" smtClean="0"/>
              <a:t>            </a:t>
            </a:r>
            <a:r>
              <a:rPr lang="en-US" sz="2000" dirty="0" err="1" smtClean="0"/>
              <a:t>blk.append</a:t>
            </a:r>
            <a:r>
              <a:rPr lang="en-US" sz="2000" dirty="0" smtClean="0"/>
              <a:t>(nn.Conv2d(</a:t>
            </a:r>
            <a:r>
              <a:rPr lang="en-US" sz="2000" dirty="0" err="1" smtClean="0"/>
              <a:t>out_channels</a:t>
            </a:r>
            <a:r>
              <a:rPr lang="en-US" sz="2000" dirty="0" smtClean="0"/>
              <a:t>, </a:t>
            </a:r>
            <a:r>
              <a:rPr lang="en-US" sz="2000" dirty="0" err="1" smtClean="0"/>
              <a:t>out_channels</a:t>
            </a:r>
            <a:r>
              <a:rPr lang="en-US" sz="2000" dirty="0" smtClean="0"/>
              <a:t>, </a:t>
            </a:r>
            <a:r>
              <a:rPr lang="en-US" sz="2000" dirty="0" err="1" smtClean="0"/>
              <a:t>kernel_size</a:t>
            </a:r>
            <a:r>
              <a:rPr lang="en-US" sz="2000" dirty="0" smtClean="0"/>
              <a:t>=3, padding=1))</a:t>
            </a:r>
          </a:p>
          <a:p>
            <a:pPr>
              <a:spcBef>
                <a:spcPts val="500"/>
              </a:spcBef>
              <a:buNone/>
            </a:pPr>
            <a:r>
              <a:rPr lang="en-US" sz="2000" dirty="0" smtClean="0"/>
              <a:t>        </a:t>
            </a:r>
            <a:r>
              <a:rPr lang="en-US" sz="2000" dirty="0" err="1" smtClean="0"/>
              <a:t>blk.append</a:t>
            </a:r>
            <a:r>
              <a:rPr lang="en-US" sz="2000" dirty="0" smtClean="0"/>
              <a:t>(</a:t>
            </a:r>
            <a:r>
              <a:rPr lang="en-US" sz="2000" dirty="0" err="1" smtClean="0"/>
              <a:t>nn.ReLU</a:t>
            </a:r>
            <a:r>
              <a:rPr lang="en-US" sz="2000" dirty="0" smtClean="0"/>
              <a:t>())</a:t>
            </a:r>
          </a:p>
          <a:p>
            <a:pPr>
              <a:spcBef>
                <a:spcPts val="500"/>
              </a:spcBef>
              <a:buNone/>
            </a:pPr>
            <a:r>
              <a:rPr lang="en-US" sz="2000" dirty="0" smtClean="0"/>
              <a:t>    </a:t>
            </a:r>
            <a:r>
              <a:rPr lang="en-US" sz="2000" dirty="0" err="1" smtClean="0"/>
              <a:t>blk.append</a:t>
            </a:r>
            <a:r>
              <a:rPr lang="en-US" sz="2000" dirty="0" smtClean="0"/>
              <a:t>(nn.MaxPool2d(</a:t>
            </a:r>
            <a:r>
              <a:rPr lang="en-US" sz="2000" dirty="0" err="1" smtClean="0"/>
              <a:t>kernel_size</a:t>
            </a:r>
            <a:r>
              <a:rPr lang="en-US" sz="2000" dirty="0" smtClean="0"/>
              <a:t>=2, stride=2)) # </a:t>
            </a:r>
            <a:r>
              <a:rPr lang="zh-CN" altLang="en-US" sz="2000" dirty="0" smtClean="0"/>
              <a:t>这里会使宽高减半</a:t>
            </a:r>
          </a:p>
          <a:p>
            <a:pPr>
              <a:spcBef>
                <a:spcPts val="500"/>
              </a:spcBef>
              <a:buNone/>
            </a:pPr>
            <a:r>
              <a:rPr lang="zh-CN" altLang="en-US" sz="2000" dirty="0" smtClean="0"/>
              <a:t>    </a:t>
            </a:r>
            <a:r>
              <a:rPr lang="en-US" sz="2000" dirty="0" smtClean="0"/>
              <a:t>return </a:t>
            </a:r>
            <a:r>
              <a:rPr lang="en-US" sz="2000" dirty="0" err="1" smtClean="0"/>
              <a:t>nn.Sequential</a:t>
            </a:r>
            <a:r>
              <a:rPr lang="en-US" sz="2000" dirty="0" smtClean="0"/>
              <a:t>(*</a:t>
            </a:r>
            <a:r>
              <a:rPr lang="en-US" sz="2000" dirty="0" err="1" smtClean="0"/>
              <a:t>blk</a:t>
            </a:r>
            <a:r>
              <a:rPr lang="en-US" sz="2000" dirty="0" smtClean="0"/>
              <a:t>)</a:t>
            </a:r>
            <a:endParaRPr lang="zh-CN" altLang="en-US" sz="2000" dirty="0"/>
          </a:p>
        </p:txBody>
      </p:sp>
    </p:spTree>
    <p:extLst>
      <p:ext uri="{BB962C8B-B14F-4D97-AF65-F5344CB8AC3E}">
        <p14:creationId xmlns="" xmlns:p14="http://schemas.microsoft.com/office/powerpoint/2010/main" val="4064787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VGG</a:t>
            </a:r>
            <a:r>
              <a:rPr lang="zh-CN" altLang="en-US" b="1" dirty="0" smtClean="0"/>
              <a:t>网络</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smtClean="0"/>
              <a:t>与</a:t>
            </a:r>
            <a:r>
              <a:rPr lang="en-US" altLang="zh-CN" dirty="0" err="1" smtClean="0"/>
              <a:t>AlexNet</a:t>
            </a:r>
            <a:r>
              <a:rPr lang="zh-CN" altLang="en-US" dirty="0" smtClean="0"/>
              <a:t>和</a:t>
            </a:r>
            <a:r>
              <a:rPr lang="en-US" altLang="zh-CN" dirty="0" err="1" smtClean="0"/>
              <a:t>LeNet</a:t>
            </a:r>
            <a:r>
              <a:rPr lang="zh-CN" altLang="en-US" dirty="0" smtClean="0"/>
              <a:t>一样，</a:t>
            </a:r>
            <a:r>
              <a:rPr lang="en-US" altLang="zh-CN" dirty="0" smtClean="0"/>
              <a:t>VGG</a:t>
            </a:r>
            <a:r>
              <a:rPr lang="zh-CN" altLang="en-US" dirty="0" smtClean="0"/>
              <a:t>网络由卷积层模块后接全连接层模块构成。卷积层模块串联数个</a:t>
            </a:r>
            <a:r>
              <a:rPr lang="en-US" altLang="zh-CN" dirty="0" err="1" smtClean="0"/>
              <a:t>vgg_block</a:t>
            </a:r>
            <a:r>
              <a:rPr lang="zh-CN" altLang="en-US" dirty="0" smtClean="0"/>
              <a:t>，其超参数由变量</a:t>
            </a:r>
            <a:r>
              <a:rPr lang="en-US" altLang="zh-CN" dirty="0" err="1" smtClean="0"/>
              <a:t>conv_arch</a:t>
            </a:r>
            <a:r>
              <a:rPr lang="zh-CN" altLang="en-US" dirty="0" smtClean="0"/>
              <a:t>定义。该变量指定了每个</a:t>
            </a:r>
            <a:r>
              <a:rPr lang="en-US" altLang="zh-CN" dirty="0" smtClean="0"/>
              <a:t>VGG</a:t>
            </a:r>
            <a:r>
              <a:rPr lang="zh-CN" altLang="en-US" dirty="0" smtClean="0"/>
              <a:t>块里卷积层个数和输入输出通道数。全连接模块则跟</a:t>
            </a:r>
            <a:r>
              <a:rPr lang="en-US" altLang="zh-CN" dirty="0" err="1" smtClean="0"/>
              <a:t>AlexNet</a:t>
            </a:r>
            <a:r>
              <a:rPr lang="zh-CN" altLang="en-US" dirty="0" smtClean="0"/>
              <a:t>中的一样。</a:t>
            </a:r>
          </a:p>
          <a:p>
            <a:pPr>
              <a:lnSpc>
                <a:spcPct val="100000"/>
              </a:lnSpc>
            </a:pPr>
            <a:r>
              <a:rPr lang="zh-CN" altLang="en-US" dirty="0" smtClean="0"/>
              <a:t>现在我们构造一个</a:t>
            </a:r>
            <a:r>
              <a:rPr lang="en-US" altLang="zh-CN" dirty="0" smtClean="0"/>
              <a:t>VGG</a:t>
            </a:r>
            <a:r>
              <a:rPr lang="zh-CN" altLang="en-US" dirty="0" smtClean="0"/>
              <a:t>网络。它有</a:t>
            </a:r>
            <a:r>
              <a:rPr lang="en-US" altLang="zh-CN" dirty="0" smtClean="0"/>
              <a:t>5</a:t>
            </a:r>
            <a:r>
              <a:rPr lang="zh-CN" altLang="en-US" dirty="0" smtClean="0"/>
              <a:t>个卷积块，前</a:t>
            </a:r>
            <a:r>
              <a:rPr lang="en-US" altLang="zh-CN" dirty="0" smtClean="0"/>
              <a:t>2</a:t>
            </a:r>
            <a:r>
              <a:rPr lang="zh-CN" altLang="en-US" dirty="0" smtClean="0"/>
              <a:t>块使用单卷积层，而后</a:t>
            </a:r>
            <a:r>
              <a:rPr lang="en-US" altLang="zh-CN" dirty="0" smtClean="0"/>
              <a:t>3</a:t>
            </a:r>
            <a:r>
              <a:rPr lang="zh-CN" altLang="en-US" dirty="0" smtClean="0"/>
              <a:t>块使用双卷积层。第一块的输入输出通道分别是</a:t>
            </a:r>
            <a:r>
              <a:rPr lang="en-US" altLang="zh-CN" dirty="0" smtClean="0"/>
              <a:t>1</a:t>
            </a:r>
            <a:r>
              <a:rPr lang="zh-CN" altLang="en-US" dirty="0" smtClean="0"/>
              <a:t>（因为下面要使用的</a:t>
            </a:r>
            <a:r>
              <a:rPr lang="en-US" altLang="zh-CN" dirty="0" smtClean="0"/>
              <a:t>Fashion-MNIST</a:t>
            </a:r>
            <a:r>
              <a:rPr lang="zh-CN" altLang="en-US" dirty="0" smtClean="0"/>
              <a:t>数据的通道数为</a:t>
            </a:r>
            <a:r>
              <a:rPr lang="en-US" altLang="zh-CN" dirty="0" smtClean="0"/>
              <a:t>1</a:t>
            </a:r>
            <a:r>
              <a:rPr lang="zh-CN" altLang="en-US" dirty="0" smtClean="0"/>
              <a:t>）和</a:t>
            </a:r>
            <a:r>
              <a:rPr lang="en-US" altLang="zh-CN" dirty="0" smtClean="0"/>
              <a:t>64</a:t>
            </a:r>
            <a:r>
              <a:rPr lang="zh-CN" altLang="en-US" dirty="0" smtClean="0"/>
              <a:t>，之后每次对输出通道数翻倍，直到变为</a:t>
            </a:r>
            <a:r>
              <a:rPr lang="en-US" altLang="zh-CN" dirty="0" smtClean="0"/>
              <a:t>512</a:t>
            </a:r>
            <a:r>
              <a:rPr lang="zh-CN" altLang="en-US" dirty="0" smtClean="0"/>
              <a:t>。因为这个网络使用了</a:t>
            </a:r>
            <a:r>
              <a:rPr lang="en-US" altLang="zh-CN" dirty="0" smtClean="0"/>
              <a:t>8</a:t>
            </a:r>
            <a:r>
              <a:rPr lang="zh-CN" altLang="en-US" dirty="0" smtClean="0"/>
              <a:t>个卷积层和</a:t>
            </a:r>
            <a:r>
              <a:rPr lang="en-US" altLang="zh-CN" dirty="0" smtClean="0"/>
              <a:t>3</a:t>
            </a:r>
            <a:r>
              <a:rPr lang="zh-CN" altLang="en-US" dirty="0" smtClean="0"/>
              <a:t>个全连接层，所以经常被称为</a:t>
            </a:r>
            <a:r>
              <a:rPr lang="en-US" altLang="zh-CN" dirty="0" smtClean="0"/>
              <a:t>VGG-11</a:t>
            </a:r>
            <a:r>
              <a:rPr lang="zh-CN" altLang="en-US" dirty="0" smtClean="0"/>
              <a:t>。</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0859" y="1036605"/>
            <a:ext cx="10465806" cy="5825905"/>
          </a:xfrm>
        </p:spPr>
        <p:txBody>
          <a:bodyPr>
            <a:noAutofit/>
          </a:bodyPr>
          <a:lstStyle/>
          <a:p>
            <a:pPr marL="0" indent="0">
              <a:buNone/>
            </a:pPr>
            <a:r>
              <a:rPr lang="en-US" altLang="zh-CN" sz="1600" dirty="0" smtClean="0"/>
              <a:t>def </a:t>
            </a:r>
            <a:r>
              <a:rPr lang="en-US" altLang="zh-CN" sz="1600" dirty="0" err="1" smtClean="0"/>
              <a:t>vgg</a:t>
            </a:r>
            <a:r>
              <a:rPr lang="en-US" altLang="zh-CN" sz="1600" dirty="0" smtClean="0"/>
              <a:t>(</a:t>
            </a:r>
            <a:r>
              <a:rPr lang="en-US" altLang="zh-CN" sz="1600" dirty="0" err="1" smtClean="0"/>
              <a:t>conv_arch</a:t>
            </a:r>
            <a:r>
              <a:rPr lang="en-US" altLang="zh-CN" sz="1600" dirty="0" smtClean="0"/>
              <a:t>, </a:t>
            </a:r>
            <a:r>
              <a:rPr lang="en-US" altLang="zh-CN" sz="1600" dirty="0" err="1" smtClean="0"/>
              <a:t>fc_features</a:t>
            </a:r>
            <a:r>
              <a:rPr lang="en-US" altLang="zh-CN" sz="1600" dirty="0" smtClean="0"/>
              <a:t>, </a:t>
            </a:r>
            <a:r>
              <a:rPr lang="en-US" altLang="zh-CN" sz="1600" dirty="0" err="1" smtClean="0"/>
              <a:t>fc_hidden_units</a:t>
            </a:r>
            <a:r>
              <a:rPr lang="en-US" altLang="zh-CN" sz="1600" dirty="0" smtClean="0"/>
              <a:t>=4096):</a:t>
            </a:r>
          </a:p>
          <a:p>
            <a:pPr marL="0" indent="0">
              <a:buNone/>
            </a:pPr>
            <a:r>
              <a:rPr lang="en-US" altLang="zh-CN" sz="1600" dirty="0" smtClean="0"/>
              <a:t>    net = </a:t>
            </a:r>
            <a:r>
              <a:rPr lang="en-US" altLang="zh-CN" sz="1600" dirty="0" err="1" smtClean="0"/>
              <a:t>nn.Sequential</a:t>
            </a:r>
            <a:r>
              <a:rPr lang="en-US" altLang="zh-CN" sz="1600" dirty="0" smtClean="0"/>
              <a:t>()</a:t>
            </a:r>
          </a:p>
          <a:p>
            <a:pPr marL="0" indent="0">
              <a:buNone/>
            </a:pPr>
            <a:r>
              <a:rPr lang="en-US" altLang="zh-CN" sz="1600" dirty="0" smtClean="0"/>
              <a:t>    # </a:t>
            </a:r>
            <a:r>
              <a:rPr lang="zh-CN" altLang="en-US" sz="1600" dirty="0" smtClean="0"/>
              <a:t>卷积层部分</a:t>
            </a:r>
          </a:p>
          <a:p>
            <a:pPr marL="0" indent="0">
              <a:buNone/>
            </a:pPr>
            <a:r>
              <a:rPr lang="zh-CN" altLang="en-US" sz="1600" dirty="0" smtClean="0"/>
              <a:t>    </a:t>
            </a:r>
            <a:r>
              <a:rPr lang="en-US" altLang="zh-CN" sz="1600" dirty="0" smtClean="0"/>
              <a:t>for </a:t>
            </a:r>
            <a:r>
              <a:rPr lang="en-US" altLang="zh-CN" sz="1600" dirty="0" err="1" smtClean="0"/>
              <a:t>i</a:t>
            </a:r>
            <a:r>
              <a:rPr lang="en-US" altLang="zh-CN" sz="1600" dirty="0" smtClean="0"/>
              <a:t>, (</a:t>
            </a:r>
            <a:r>
              <a:rPr lang="en-US" altLang="zh-CN" sz="1600" dirty="0" err="1" smtClean="0"/>
              <a:t>num_convs</a:t>
            </a:r>
            <a:r>
              <a:rPr lang="en-US" altLang="zh-CN" sz="1600" dirty="0" smtClean="0"/>
              <a:t>, </a:t>
            </a:r>
            <a:r>
              <a:rPr lang="en-US" altLang="zh-CN" sz="1600" dirty="0" err="1" smtClean="0"/>
              <a:t>in_channels</a:t>
            </a:r>
            <a:r>
              <a:rPr lang="en-US" altLang="zh-CN" sz="1600" dirty="0" smtClean="0"/>
              <a:t>, </a:t>
            </a:r>
            <a:r>
              <a:rPr lang="en-US" altLang="zh-CN" sz="1600" dirty="0" err="1" smtClean="0"/>
              <a:t>out_channels</a:t>
            </a:r>
            <a:r>
              <a:rPr lang="en-US" altLang="zh-CN" sz="1600" dirty="0" smtClean="0"/>
              <a:t>) in enumerate(</a:t>
            </a:r>
            <a:r>
              <a:rPr lang="en-US" altLang="zh-CN" sz="1600" dirty="0" err="1" smtClean="0"/>
              <a:t>conv_arch</a:t>
            </a:r>
            <a:r>
              <a:rPr lang="en-US" altLang="zh-CN" sz="1600" dirty="0" smtClean="0"/>
              <a:t>):</a:t>
            </a:r>
          </a:p>
          <a:p>
            <a:pPr marL="0" indent="0">
              <a:buNone/>
            </a:pPr>
            <a:r>
              <a:rPr lang="en-US" altLang="zh-CN" sz="1600" dirty="0" smtClean="0"/>
              <a:t>        # </a:t>
            </a:r>
            <a:r>
              <a:rPr lang="zh-CN" altLang="en-US" sz="1600" dirty="0" smtClean="0"/>
              <a:t>每经过一个</a:t>
            </a:r>
            <a:r>
              <a:rPr lang="en-US" altLang="zh-CN" sz="1600" dirty="0" err="1" smtClean="0"/>
              <a:t>vgg_block</a:t>
            </a:r>
            <a:r>
              <a:rPr lang="zh-CN" altLang="en-US" sz="1600" dirty="0" smtClean="0"/>
              <a:t>都会使宽高减半</a:t>
            </a:r>
          </a:p>
          <a:p>
            <a:pPr marL="0" indent="0">
              <a:buNone/>
            </a:pPr>
            <a:r>
              <a:rPr lang="zh-CN" altLang="en-US" sz="1600" dirty="0" smtClean="0"/>
              <a:t>        </a:t>
            </a:r>
            <a:r>
              <a:rPr lang="en-US" altLang="zh-CN" sz="1600" dirty="0" err="1" smtClean="0"/>
              <a:t>net.add_module</a:t>
            </a:r>
            <a:r>
              <a:rPr lang="en-US" altLang="zh-CN" sz="1600" dirty="0" smtClean="0"/>
              <a:t>("</a:t>
            </a:r>
            <a:r>
              <a:rPr lang="en-US" altLang="zh-CN" sz="1600" dirty="0" err="1" smtClean="0"/>
              <a:t>vgg_block</a:t>
            </a:r>
            <a:r>
              <a:rPr lang="en-US" altLang="zh-CN" sz="1600" dirty="0" smtClean="0"/>
              <a:t>_" + </a:t>
            </a:r>
            <a:r>
              <a:rPr lang="en-US" altLang="zh-CN" sz="1600" dirty="0" err="1" smtClean="0"/>
              <a:t>str</a:t>
            </a:r>
            <a:r>
              <a:rPr lang="en-US" altLang="zh-CN" sz="1600" dirty="0" smtClean="0"/>
              <a:t>(i+1), </a:t>
            </a:r>
            <a:r>
              <a:rPr lang="en-US" altLang="zh-CN" sz="1600" dirty="0" err="1" smtClean="0"/>
              <a:t>vgg_block</a:t>
            </a:r>
            <a:r>
              <a:rPr lang="en-US" altLang="zh-CN" sz="1600" dirty="0" smtClean="0"/>
              <a:t>(</a:t>
            </a:r>
            <a:r>
              <a:rPr lang="en-US" altLang="zh-CN" sz="1600" dirty="0" err="1" smtClean="0"/>
              <a:t>num_convs</a:t>
            </a:r>
            <a:r>
              <a:rPr lang="en-US" altLang="zh-CN" sz="1600" dirty="0" smtClean="0"/>
              <a:t>, </a:t>
            </a:r>
            <a:r>
              <a:rPr lang="en-US" altLang="zh-CN" sz="1600" dirty="0" err="1" smtClean="0"/>
              <a:t>in_channels</a:t>
            </a:r>
            <a:r>
              <a:rPr lang="en-US" altLang="zh-CN" sz="1600" dirty="0" smtClean="0"/>
              <a:t>, </a:t>
            </a:r>
            <a:r>
              <a:rPr lang="en-US" altLang="zh-CN" sz="1600" dirty="0" err="1" smtClean="0"/>
              <a:t>out_channels</a:t>
            </a:r>
            <a:r>
              <a:rPr lang="en-US" altLang="zh-CN" sz="1600" dirty="0" smtClean="0"/>
              <a:t>))</a:t>
            </a:r>
          </a:p>
          <a:p>
            <a:pPr marL="0" indent="0">
              <a:buNone/>
            </a:pPr>
            <a:r>
              <a:rPr lang="en-US" altLang="zh-CN" sz="1600" dirty="0" smtClean="0"/>
              <a:t>    # </a:t>
            </a:r>
            <a:r>
              <a:rPr lang="zh-CN" altLang="en-US" sz="1600" dirty="0" smtClean="0"/>
              <a:t>全连接层部分</a:t>
            </a:r>
          </a:p>
          <a:p>
            <a:pPr marL="0" indent="0">
              <a:buNone/>
            </a:pPr>
            <a:r>
              <a:rPr lang="zh-CN" altLang="en-US" sz="1600" dirty="0" smtClean="0"/>
              <a:t>    </a:t>
            </a:r>
            <a:r>
              <a:rPr lang="en-US" altLang="zh-CN" sz="1600" dirty="0" err="1" smtClean="0"/>
              <a:t>net.add_module</a:t>
            </a:r>
            <a:r>
              <a:rPr lang="en-US" altLang="zh-CN" sz="1600" dirty="0" smtClean="0"/>
              <a:t>("</a:t>
            </a:r>
            <a:r>
              <a:rPr lang="en-US" altLang="zh-CN" sz="1600" dirty="0" err="1" smtClean="0"/>
              <a:t>fc</a:t>
            </a:r>
            <a:r>
              <a:rPr lang="en-US" altLang="zh-CN" sz="1600" dirty="0" smtClean="0"/>
              <a:t>", </a:t>
            </a:r>
            <a:r>
              <a:rPr lang="en-US" altLang="zh-CN" sz="1600" dirty="0" err="1" smtClean="0"/>
              <a:t>nn.Sequential</a:t>
            </a:r>
            <a:r>
              <a:rPr lang="en-US" altLang="zh-CN" sz="1600" dirty="0" smtClean="0"/>
              <a:t>(d2l.FlattenLayer(),</a:t>
            </a:r>
          </a:p>
          <a:p>
            <a:pPr marL="0" indent="0">
              <a:buNone/>
            </a:pPr>
            <a:r>
              <a:rPr lang="en-US" altLang="zh-CN" sz="1600" dirty="0" smtClean="0"/>
              <a:t>                                 </a:t>
            </a:r>
            <a:r>
              <a:rPr lang="en-US" altLang="zh-CN" sz="1600" dirty="0" err="1" smtClean="0"/>
              <a:t>nn.Linear</a:t>
            </a:r>
            <a:r>
              <a:rPr lang="en-US" altLang="zh-CN" sz="1600" dirty="0" smtClean="0"/>
              <a:t>(</a:t>
            </a:r>
            <a:r>
              <a:rPr lang="en-US" altLang="zh-CN" sz="1600" dirty="0" err="1" smtClean="0"/>
              <a:t>fc_features</a:t>
            </a:r>
            <a:r>
              <a:rPr lang="en-US" altLang="zh-CN" sz="1600" dirty="0" smtClean="0"/>
              <a:t>, </a:t>
            </a:r>
            <a:r>
              <a:rPr lang="en-US" altLang="zh-CN" sz="1600" dirty="0" err="1" smtClean="0"/>
              <a:t>fc_hidden_units</a:t>
            </a:r>
            <a:r>
              <a:rPr lang="en-US" altLang="zh-CN" sz="1600" dirty="0" smtClean="0"/>
              <a:t>),</a:t>
            </a:r>
          </a:p>
          <a:p>
            <a:pPr marL="0" indent="0">
              <a:buNone/>
            </a:pPr>
            <a:r>
              <a:rPr lang="en-US" altLang="zh-CN" sz="1600" dirty="0" smtClean="0"/>
              <a:t>                                 </a:t>
            </a:r>
            <a:r>
              <a:rPr lang="en-US" altLang="zh-CN" sz="1600" dirty="0" err="1" smtClean="0"/>
              <a:t>nn.ReLU</a:t>
            </a:r>
            <a:r>
              <a:rPr lang="en-US" altLang="zh-CN" sz="1600" dirty="0" smtClean="0"/>
              <a:t>(),</a:t>
            </a:r>
          </a:p>
          <a:p>
            <a:pPr marL="0" indent="0">
              <a:buNone/>
            </a:pPr>
            <a:r>
              <a:rPr lang="en-US" altLang="zh-CN" sz="1600" dirty="0" smtClean="0"/>
              <a:t>                                 </a:t>
            </a:r>
            <a:r>
              <a:rPr lang="en-US" altLang="zh-CN" sz="1600" dirty="0" err="1" smtClean="0"/>
              <a:t>nn.Dropout</a:t>
            </a:r>
            <a:r>
              <a:rPr lang="en-US" altLang="zh-CN" sz="1600" dirty="0" smtClean="0"/>
              <a:t>(0.5),</a:t>
            </a:r>
          </a:p>
          <a:p>
            <a:pPr marL="0" indent="0">
              <a:buNone/>
            </a:pPr>
            <a:r>
              <a:rPr lang="en-US" altLang="zh-CN" sz="1600" dirty="0" smtClean="0"/>
              <a:t>                                 </a:t>
            </a:r>
            <a:r>
              <a:rPr lang="en-US" altLang="zh-CN" sz="1600" dirty="0" err="1" smtClean="0"/>
              <a:t>nn.Linear</a:t>
            </a:r>
            <a:r>
              <a:rPr lang="en-US" altLang="zh-CN" sz="1600" dirty="0" smtClean="0"/>
              <a:t>(</a:t>
            </a:r>
            <a:r>
              <a:rPr lang="en-US" altLang="zh-CN" sz="1600" dirty="0" err="1" smtClean="0"/>
              <a:t>fc_hidden_units</a:t>
            </a:r>
            <a:r>
              <a:rPr lang="en-US" altLang="zh-CN" sz="1600" dirty="0" smtClean="0"/>
              <a:t>, </a:t>
            </a:r>
            <a:r>
              <a:rPr lang="en-US" altLang="zh-CN" sz="1600" dirty="0" err="1" smtClean="0"/>
              <a:t>fc_hidden_units</a:t>
            </a:r>
            <a:r>
              <a:rPr lang="en-US" altLang="zh-CN" sz="1600" dirty="0" smtClean="0"/>
              <a:t>),</a:t>
            </a:r>
          </a:p>
          <a:p>
            <a:pPr marL="0" indent="0">
              <a:buNone/>
            </a:pPr>
            <a:r>
              <a:rPr lang="en-US" altLang="zh-CN" sz="1600" dirty="0" smtClean="0"/>
              <a:t>                                 </a:t>
            </a:r>
            <a:r>
              <a:rPr lang="en-US" altLang="zh-CN" sz="1600" dirty="0" err="1" smtClean="0"/>
              <a:t>nn.ReLU</a:t>
            </a:r>
            <a:r>
              <a:rPr lang="en-US" altLang="zh-CN" sz="1600" dirty="0" smtClean="0"/>
              <a:t>(),</a:t>
            </a:r>
          </a:p>
          <a:p>
            <a:pPr marL="0" indent="0">
              <a:buNone/>
            </a:pPr>
            <a:r>
              <a:rPr lang="en-US" altLang="zh-CN" sz="1600" dirty="0" smtClean="0"/>
              <a:t>                                 </a:t>
            </a:r>
            <a:r>
              <a:rPr lang="en-US" altLang="zh-CN" sz="1600" dirty="0" err="1" smtClean="0"/>
              <a:t>nn.Dropout</a:t>
            </a:r>
            <a:r>
              <a:rPr lang="en-US" altLang="zh-CN" sz="1600" dirty="0" smtClean="0"/>
              <a:t>(0.5),</a:t>
            </a:r>
          </a:p>
          <a:p>
            <a:pPr marL="0" indent="0">
              <a:buNone/>
            </a:pPr>
            <a:r>
              <a:rPr lang="en-US" altLang="zh-CN" sz="1600" dirty="0" smtClean="0"/>
              <a:t>                                 </a:t>
            </a:r>
            <a:r>
              <a:rPr lang="en-US" altLang="zh-CN" sz="1600" dirty="0" err="1" smtClean="0"/>
              <a:t>nn.Linear</a:t>
            </a:r>
            <a:r>
              <a:rPr lang="en-US" altLang="zh-CN" sz="1600" dirty="0" smtClean="0"/>
              <a:t>(</a:t>
            </a:r>
            <a:r>
              <a:rPr lang="en-US" altLang="zh-CN" sz="1600" dirty="0" err="1" smtClean="0"/>
              <a:t>fc_hidden_units</a:t>
            </a:r>
            <a:r>
              <a:rPr lang="en-US" altLang="zh-CN" sz="1600" dirty="0" smtClean="0"/>
              <a:t>, 10)</a:t>
            </a:r>
          </a:p>
          <a:p>
            <a:pPr marL="0" indent="0">
              <a:buNone/>
            </a:pPr>
            <a:r>
              <a:rPr lang="en-US" altLang="zh-CN" sz="1600" dirty="0" smtClean="0"/>
              <a:t>                                ))</a:t>
            </a:r>
          </a:p>
          <a:p>
            <a:pPr marL="0" indent="0">
              <a:buNone/>
            </a:pPr>
            <a:r>
              <a:rPr lang="en-US" altLang="zh-CN" sz="1600" dirty="0" smtClean="0"/>
              <a:t>    return net</a:t>
            </a:r>
            <a:endParaRPr lang="zh-CN" altLang="en-US" sz="1600" dirty="0"/>
          </a:p>
        </p:txBody>
      </p:sp>
      <p:sp>
        <p:nvSpPr>
          <p:cNvPr id="4" name="TextBox 3"/>
          <p:cNvSpPr txBox="1"/>
          <p:nvPr/>
        </p:nvSpPr>
        <p:spPr>
          <a:xfrm>
            <a:off x="1321806" y="27159"/>
            <a:ext cx="7447984" cy="1077218"/>
          </a:xfrm>
          <a:prstGeom prst="rect">
            <a:avLst/>
          </a:prstGeom>
          <a:noFill/>
        </p:spPr>
        <p:txBody>
          <a:bodyPr wrap="square" rtlCol="0">
            <a:spAutoFit/>
          </a:bodyPr>
          <a:lstStyle/>
          <a:p>
            <a:r>
              <a:rPr lang="en-US" altLang="zh-CN" sz="1600" dirty="0" err="1" smtClean="0"/>
              <a:t>conv_arch</a:t>
            </a:r>
            <a:r>
              <a:rPr lang="en-US" altLang="zh-CN" sz="1600" dirty="0" smtClean="0"/>
              <a:t> = ((1, 1, 64), (1, 64, 128), (2, 128, 256), (2, 256, 512), (2, 512, 512))</a:t>
            </a:r>
          </a:p>
          <a:p>
            <a:r>
              <a:rPr lang="en-US" altLang="zh-CN" sz="1600" dirty="0" smtClean="0"/>
              <a:t># </a:t>
            </a:r>
            <a:r>
              <a:rPr lang="zh-CN" altLang="en-US" sz="1600" dirty="0" smtClean="0"/>
              <a:t>经过</a:t>
            </a:r>
            <a:r>
              <a:rPr lang="en-US" altLang="zh-CN" sz="1600" dirty="0" smtClean="0"/>
              <a:t>5</a:t>
            </a:r>
            <a:r>
              <a:rPr lang="zh-CN" altLang="en-US" sz="1600" dirty="0" smtClean="0"/>
              <a:t>个</a:t>
            </a:r>
            <a:r>
              <a:rPr lang="en-US" altLang="zh-CN" sz="1600" dirty="0" err="1" smtClean="0"/>
              <a:t>vgg_block</a:t>
            </a:r>
            <a:r>
              <a:rPr lang="en-US" altLang="zh-CN" sz="1600" dirty="0" smtClean="0"/>
              <a:t>, </a:t>
            </a:r>
            <a:r>
              <a:rPr lang="zh-CN" altLang="en-US" sz="1600" dirty="0" smtClean="0"/>
              <a:t>宽高会减半</a:t>
            </a:r>
            <a:r>
              <a:rPr lang="en-US" altLang="zh-CN" sz="1600" dirty="0" smtClean="0"/>
              <a:t>5</a:t>
            </a:r>
            <a:r>
              <a:rPr lang="zh-CN" altLang="en-US" sz="1600" dirty="0" smtClean="0"/>
              <a:t>次</a:t>
            </a:r>
            <a:r>
              <a:rPr lang="en-US" altLang="zh-CN" sz="1600" dirty="0" smtClean="0"/>
              <a:t>, </a:t>
            </a:r>
            <a:r>
              <a:rPr lang="zh-CN" altLang="en-US" sz="1600" dirty="0" smtClean="0"/>
              <a:t>变成 </a:t>
            </a:r>
            <a:r>
              <a:rPr lang="en-US" altLang="zh-CN" sz="1600" dirty="0" smtClean="0"/>
              <a:t>224/32 = 7</a:t>
            </a:r>
          </a:p>
          <a:p>
            <a:r>
              <a:rPr lang="en-US" altLang="zh-CN" sz="1600" dirty="0" err="1" smtClean="0"/>
              <a:t>fc_features</a:t>
            </a:r>
            <a:r>
              <a:rPr lang="en-US" altLang="zh-CN" sz="1600" dirty="0" smtClean="0"/>
              <a:t> = 512 * 7 * 7 # c * w * h</a:t>
            </a:r>
          </a:p>
          <a:p>
            <a:r>
              <a:rPr lang="en-US" altLang="zh-CN" sz="1600" dirty="0" err="1" smtClean="0"/>
              <a:t>fc_hidden_units</a:t>
            </a:r>
            <a:r>
              <a:rPr lang="en-US" altLang="zh-CN" sz="1600" dirty="0" smtClean="0"/>
              <a:t> = 4096 # </a:t>
            </a:r>
            <a:r>
              <a:rPr lang="zh-CN" altLang="en-US" sz="1600" dirty="0" smtClean="0"/>
              <a:t>任意</a:t>
            </a:r>
            <a:endParaRPr lang="en-US" altLang="zh-CN" sz="1600" dirty="0" smtClean="0"/>
          </a:p>
        </p:txBody>
      </p:sp>
    </p:spTree>
    <p:extLst>
      <p:ext uri="{BB962C8B-B14F-4D97-AF65-F5344CB8AC3E}">
        <p14:creationId xmlns="" xmlns:p14="http://schemas.microsoft.com/office/powerpoint/2010/main" val="4062276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网络中的网络（</a:t>
            </a:r>
            <a:r>
              <a:rPr lang="en-US" altLang="zh-CN" b="1" dirty="0" err="1" smtClean="0"/>
              <a:t>NiN</a:t>
            </a:r>
            <a:r>
              <a:rPr lang="zh-CN" altLang="en-US" b="1" dirty="0" smtClean="0"/>
              <a:t>）</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altLang="zh-CN" dirty="0" err="1" smtClean="0"/>
              <a:t>LeNet</a:t>
            </a:r>
            <a:r>
              <a:rPr lang="zh-CN" altLang="en-US" dirty="0" smtClean="0"/>
              <a:t>、</a:t>
            </a:r>
            <a:r>
              <a:rPr lang="en-US" altLang="zh-CN" dirty="0" err="1" smtClean="0"/>
              <a:t>AlexNet</a:t>
            </a:r>
            <a:r>
              <a:rPr lang="zh-CN" altLang="en-US" dirty="0" smtClean="0"/>
              <a:t>和</a:t>
            </a:r>
            <a:r>
              <a:rPr lang="en-US" altLang="zh-CN" dirty="0" smtClean="0"/>
              <a:t>VGG</a:t>
            </a:r>
            <a:r>
              <a:rPr lang="zh-CN" altLang="en-US" dirty="0" smtClean="0"/>
              <a:t>在设计上的共同之处是：先以由卷积层构成的模块充分抽取空间特征，再以由全连接层构成的模块来输出分类结果。其中，</a:t>
            </a:r>
            <a:r>
              <a:rPr lang="en-US" altLang="zh-CN" dirty="0" err="1" smtClean="0"/>
              <a:t>AlexNet</a:t>
            </a:r>
            <a:r>
              <a:rPr lang="zh-CN" altLang="en-US" dirty="0" smtClean="0"/>
              <a:t>和</a:t>
            </a:r>
            <a:r>
              <a:rPr lang="en-US" altLang="zh-CN" dirty="0" smtClean="0"/>
              <a:t>VGG</a:t>
            </a:r>
            <a:r>
              <a:rPr lang="zh-CN" altLang="en-US" dirty="0" smtClean="0"/>
              <a:t>对</a:t>
            </a:r>
            <a:r>
              <a:rPr lang="en-US" altLang="zh-CN" dirty="0" err="1" smtClean="0"/>
              <a:t>LeNet</a:t>
            </a:r>
            <a:r>
              <a:rPr lang="zh-CN" altLang="en-US" dirty="0" smtClean="0"/>
              <a:t>的改进主要在于如何对这两个模块加宽（增加通道数）和加深。本节我们介绍网络中的网络（</a:t>
            </a:r>
            <a:r>
              <a:rPr lang="en-US" altLang="zh-CN" dirty="0" err="1" smtClean="0"/>
              <a:t>NiN</a:t>
            </a:r>
            <a:r>
              <a:rPr lang="zh-CN" altLang="en-US" dirty="0" smtClean="0"/>
              <a:t>）。它提出了另外一个思路，即串联多个由卷积层和“全连接”层构成的小网络来构建一个深层网络。</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二维互相关运算</a:t>
            </a:r>
          </a:p>
        </p:txBody>
      </p:sp>
      <p:sp>
        <p:nvSpPr>
          <p:cNvPr id="3" name="内容占位符 2"/>
          <p:cNvSpPr>
            <a:spLocks noGrp="1"/>
          </p:cNvSpPr>
          <p:nvPr>
            <p:ph idx="1"/>
          </p:nvPr>
        </p:nvSpPr>
        <p:spPr>
          <a:xfrm>
            <a:off x="838200" y="1463040"/>
            <a:ext cx="10515600" cy="4713923"/>
          </a:xfrm>
        </p:spPr>
        <p:txBody>
          <a:bodyPr>
            <a:normAutofit fontScale="85000" lnSpcReduction="20000"/>
          </a:bodyPr>
          <a:lstStyle/>
          <a:p>
            <a:pPr>
              <a:lnSpc>
                <a:spcPct val="120000"/>
              </a:lnSpc>
            </a:pPr>
            <a:r>
              <a:rPr lang="zh-CN" altLang="en-US" dirty="0" smtClean="0"/>
              <a:t>在二维互相关运算中，卷积窗口从输入数组的最左上方开始，按从左往右、从上往下的顺序，依次在输入数组上滑动。当卷积窗口滑动到某一位置时，窗口中的输入子数组与核数组按元素相乘并求和，得到输出数组中相应位置的元素。图</a:t>
            </a:r>
            <a:r>
              <a:rPr lang="en-US" altLang="zh-CN" dirty="0" smtClean="0"/>
              <a:t>5.1</a:t>
            </a:r>
            <a:r>
              <a:rPr lang="zh-CN" altLang="en-US" dirty="0" smtClean="0"/>
              <a:t>中的输出数组高和宽分别为</a:t>
            </a:r>
            <a:r>
              <a:rPr lang="en-US" altLang="zh-CN" dirty="0" smtClean="0"/>
              <a:t>2</a:t>
            </a:r>
            <a:r>
              <a:rPr lang="zh-CN" altLang="en-US" dirty="0" smtClean="0"/>
              <a:t>，其中的</a:t>
            </a:r>
            <a:r>
              <a:rPr lang="en-US" altLang="zh-CN" dirty="0" smtClean="0"/>
              <a:t>4</a:t>
            </a:r>
            <a:r>
              <a:rPr lang="zh-CN" altLang="en-US" dirty="0" smtClean="0"/>
              <a:t>个元素由二维互相关运算得出：</a:t>
            </a:r>
          </a:p>
          <a:p>
            <a:r>
              <a:rPr lang="en-US" altLang="zh-CN" dirty="0" smtClean="0"/>
              <a:t>0ⅹ0+1ⅹ1+3ⅹ2+4ⅹ3=19,</a:t>
            </a:r>
          </a:p>
          <a:p>
            <a:r>
              <a:rPr lang="en-US" altLang="zh-CN" dirty="0" smtClean="0"/>
              <a:t>1ⅹ0+2ⅹ1+4ⅹ2+5ⅹ3=25,</a:t>
            </a:r>
          </a:p>
          <a:p>
            <a:r>
              <a:rPr lang="en-US" altLang="zh-CN" dirty="0" smtClean="0"/>
              <a:t>3ⅹ0+4ⅹ1+6ⅹ2+7ⅹ3=37,</a:t>
            </a:r>
          </a:p>
          <a:p>
            <a:r>
              <a:rPr lang="en-US" altLang="zh-CN" dirty="0" smtClean="0"/>
              <a:t>4ⅹ0+5ⅹ1+7ⅹ2+8ⅹ3=43.</a:t>
            </a:r>
          </a:p>
          <a:p>
            <a:endParaRPr lang="en-US" altLang="zh-CN" dirty="0" smtClean="0"/>
          </a:p>
          <a:p>
            <a:pPr marL="0" indent="0">
              <a:buNone/>
            </a:pPr>
            <a:r>
              <a:rPr lang="zh-CN" altLang="en-US" dirty="0" smtClean="0"/>
              <a:t/>
            </a:r>
            <a:br>
              <a:rPr lang="zh-CN" altLang="en-US" dirty="0" smtClean="0"/>
            </a:br>
            <a:endParaRPr lang="zh-CN" altLang="en-US" dirty="0"/>
          </a:p>
        </p:txBody>
      </p:sp>
      <p:pic>
        <p:nvPicPr>
          <p:cNvPr id="6" name="图片 5"/>
          <p:cNvPicPr>
            <a:picLocks noChangeAspect="1"/>
          </p:cNvPicPr>
          <p:nvPr/>
        </p:nvPicPr>
        <p:blipFill rotWithShape="1">
          <a:blip r:embed="rId2"/>
          <a:srcRect t="9094" r="82870" b="80207"/>
          <a:stretch/>
        </p:blipFill>
        <p:spPr>
          <a:xfrm>
            <a:off x="3787833" y="5235478"/>
            <a:ext cx="4617950" cy="1622522"/>
          </a:xfrm>
          <a:prstGeom prst="rect">
            <a:avLst/>
          </a:prstGeom>
        </p:spPr>
      </p:pic>
    </p:spTree>
    <p:extLst>
      <p:ext uri="{BB962C8B-B14F-4D97-AF65-F5344CB8AC3E}">
        <p14:creationId xmlns="" xmlns:p14="http://schemas.microsoft.com/office/powerpoint/2010/main" val="1123321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NiN</a:t>
            </a:r>
            <a:r>
              <a:rPr lang="zh-CN" altLang="en-US" b="1" dirty="0" smtClean="0"/>
              <a:t>块</a:t>
            </a:r>
            <a:endParaRPr lang="zh-CN" altLang="en-US" b="1" dirty="0"/>
          </a:p>
        </p:txBody>
      </p:sp>
      <p:sp>
        <p:nvSpPr>
          <p:cNvPr id="3" name="内容占位符 2"/>
          <p:cNvSpPr>
            <a:spLocks noGrp="1"/>
          </p:cNvSpPr>
          <p:nvPr>
            <p:ph idx="1"/>
          </p:nvPr>
        </p:nvSpPr>
        <p:spPr>
          <a:xfrm>
            <a:off x="838200" y="1218609"/>
            <a:ext cx="11206942" cy="5394960"/>
          </a:xfrm>
        </p:spPr>
        <p:txBody>
          <a:bodyPr>
            <a:noAutofit/>
          </a:bodyPr>
          <a:lstStyle/>
          <a:p>
            <a:pPr>
              <a:lnSpc>
                <a:spcPct val="100000"/>
              </a:lnSpc>
            </a:pPr>
            <a:r>
              <a:rPr lang="zh-CN" altLang="en-US" dirty="0" smtClean="0"/>
              <a:t>卷积层的输入和输出通常是四维数组（样本，通道，高，宽），而全连接层的输入和输出则通常是二维数组（样本，特征）。如果想在全连接层后再接上卷积层，则需要将全连接层的输出变换为四维。回忆</a:t>
            </a:r>
            <a:r>
              <a:rPr lang="en-US" altLang="zh-CN" dirty="0" smtClean="0"/>
              <a:t>1×1</a:t>
            </a:r>
            <a:r>
              <a:rPr lang="zh-CN" altLang="en-US" dirty="0" smtClean="0"/>
              <a:t>卷积层。它可以看成全连接层，其中空间维度（高和宽）上的每个元素相当于样本，通道相当于特征。因此，</a:t>
            </a:r>
            <a:r>
              <a:rPr lang="en-US" altLang="zh-CN" dirty="0" err="1" smtClean="0"/>
              <a:t>NiN</a:t>
            </a:r>
            <a:r>
              <a:rPr lang="zh-CN" altLang="en-US" dirty="0" smtClean="0"/>
              <a:t>使用</a:t>
            </a:r>
            <a:r>
              <a:rPr lang="en-US" altLang="zh-CN" dirty="0" smtClean="0"/>
              <a:t>1×1</a:t>
            </a:r>
            <a:r>
              <a:rPr lang="zh-CN" altLang="en-US" dirty="0" smtClean="0"/>
              <a:t>卷积层来替代全连接层，从而使空间信息能够自然传递到后面的层中去。下图对比了</a:t>
            </a:r>
            <a:r>
              <a:rPr lang="en-US" altLang="zh-CN" dirty="0" err="1" smtClean="0"/>
              <a:t>NiN</a:t>
            </a:r>
            <a:r>
              <a:rPr lang="zh-CN" altLang="en-US" dirty="0" smtClean="0"/>
              <a:t>同</a:t>
            </a:r>
            <a:r>
              <a:rPr lang="en-US" altLang="zh-CN" dirty="0" err="1" smtClean="0"/>
              <a:t>AlexNet</a:t>
            </a:r>
            <a:r>
              <a:rPr lang="zh-CN" altLang="en-US" dirty="0" smtClean="0"/>
              <a:t>和</a:t>
            </a:r>
            <a:r>
              <a:rPr lang="en-US" altLang="zh-CN" dirty="0" smtClean="0"/>
              <a:t>VGG</a:t>
            </a:r>
            <a:r>
              <a:rPr lang="zh-CN" altLang="en-US" dirty="0" smtClean="0"/>
              <a:t>等网络在结构上的主要区别。</a:t>
            </a:r>
            <a:endParaRPr lang="zh-CN" altLang="en-US" dirty="0"/>
          </a:p>
        </p:txBody>
      </p:sp>
      <p:pic>
        <p:nvPicPr>
          <p:cNvPr id="1027" name="Picture 3"/>
          <p:cNvPicPr>
            <a:picLocks noChangeAspect="1" noChangeArrowheads="1"/>
          </p:cNvPicPr>
          <p:nvPr/>
        </p:nvPicPr>
        <p:blipFill>
          <a:blip r:embed="rId2"/>
          <a:srcRect l="38762" t="32871" r="40297" b="38086"/>
          <a:stretch>
            <a:fillRect/>
          </a:stretch>
        </p:blipFill>
        <p:spPr bwMode="auto">
          <a:xfrm>
            <a:off x="4092166" y="4218914"/>
            <a:ext cx="3382827" cy="2639085"/>
          </a:xfrm>
          <a:prstGeom prst="rect">
            <a:avLst/>
          </a:prstGeom>
          <a:noFill/>
          <a:ln w="9525">
            <a:noFill/>
            <a:miter lim="800000"/>
            <a:headEnd/>
            <a:tailEnd/>
          </a:ln>
          <a:effectLst/>
        </p:spPr>
      </p:pic>
    </p:spTree>
    <p:extLst>
      <p:ext uri="{BB962C8B-B14F-4D97-AF65-F5344CB8AC3E}">
        <p14:creationId xmlns="" xmlns:p14="http://schemas.microsoft.com/office/powerpoint/2010/main" val="4064787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NiN</a:t>
            </a:r>
            <a:r>
              <a:rPr lang="zh-CN" altLang="en-US" b="1" dirty="0" smtClean="0"/>
              <a:t>块</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r>
              <a:rPr lang="en-US" altLang="zh-CN" dirty="0" err="1" smtClean="0"/>
              <a:t>NiN</a:t>
            </a:r>
            <a:r>
              <a:rPr lang="zh-CN" altLang="en-US" dirty="0" smtClean="0"/>
              <a:t>块是</a:t>
            </a:r>
            <a:r>
              <a:rPr lang="en-US" altLang="zh-CN" dirty="0" err="1" smtClean="0"/>
              <a:t>NiN</a:t>
            </a:r>
            <a:r>
              <a:rPr lang="zh-CN" altLang="en-US" dirty="0" smtClean="0"/>
              <a:t>中的基础块。它由一个卷积层加两个充当全连接层的</a:t>
            </a:r>
            <a:r>
              <a:rPr lang="en-US" altLang="zh-CN" dirty="0" smtClean="0"/>
              <a:t>1×1</a:t>
            </a:r>
            <a:r>
              <a:rPr lang="zh-CN" altLang="en-US" dirty="0" smtClean="0"/>
              <a:t>卷积层串联而成。其中第一个卷积层的超参数可以自行设置，而第二和第三个卷积层的超参数一般是固定的。</a:t>
            </a:r>
            <a:endParaRPr lang="en-US" altLang="zh-CN" dirty="0" smtClean="0"/>
          </a:p>
          <a:p>
            <a:endParaRPr lang="en-US" altLang="zh-CN" dirty="0" smtClean="0"/>
          </a:p>
          <a:p>
            <a:pPr>
              <a:buNone/>
            </a:pPr>
            <a:r>
              <a:rPr lang="en-US" altLang="zh-CN" sz="2000" dirty="0" smtClean="0"/>
              <a:t>def </a:t>
            </a:r>
            <a:r>
              <a:rPr lang="en-US" altLang="zh-CN" sz="2000" dirty="0" err="1" smtClean="0"/>
              <a:t>nin_block</a:t>
            </a:r>
            <a:r>
              <a:rPr lang="en-US" altLang="zh-CN" sz="2000" dirty="0" smtClean="0"/>
              <a:t>(</a:t>
            </a:r>
            <a:r>
              <a:rPr lang="en-US" altLang="zh-CN" sz="2000" dirty="0" err="1" smtClean="0"/>
              <a:t>in_channels</a:t>
            </a:r>
            <a:r>
              <a:rPr lang="en-US" altLang="zh-CN" sz="2000" dirty="0" smtClean="0"/>
              <a:t>, </a:t>
            </a:r>
            <a:r>
              <a:rPr lang="en-US" altLang="zh-CN" sz="2000" dirty="0" err="1" smtClean="0"/>
              <a:t>out_channels</a:t>
            </a:r>
            <a:r>
              <a:rPr lang="en-US" altLang="zh-CN" sz="2000" dirty="0" smtClean="0"/>
              <a:t>, </a:t>
            </a:r>
            <a:r>
              <a:rPr lang="en-US" altLang="zh-CN" sz="2000" dirty="0" err="1" smtClean="0"/>
              <a:t>kernel_size</a:t>
            </a:r>
            <a:r>
              <a:rPr lang="en-US" altLang="zh-CN" sz="2000" dirty="0" smtClean="0"/>
              <a:t>, stride, padding):</a:t>
            </a:r>
          </a:p>
          <a:p>
            <a:pPr>
              <a:buNone/>
            </a:pPr>
            <a:r>
              <a:rPr lang="en-US" altLang="zh-CN" sz="2000" dirty="0" smtClean="0"/>
              <a:t>    </a:t>
            </a:r>
            <a:r>
              <a:rPr lang="en-US" altLang="zh-CN" sz="2000" dirty="0" err="1" smtClean="0"/>
              <a:t>blk</a:t>
            </a:r>
            <a:r>
              <a:rPr lang="en-US" altLang="zh-CN" sz="2000" dirty="0" smtClean="0"/>
              <a:t> = </a:t>
            </a:r>
            <a:r>
              <a:rPr lang="en-US" altLang="zh-CN" sz="2000" dirty="0" err="1" smtClean="0"/>
              <a:t>nn.Sequential</a:t>
            </a:r>
            <a:r>
              <a:rPr lang="en-US" altLang="zh-CN" sz="2000" dirty="0" smtClean="0"/>
              <a:t>(nn.Conv2d(</a:t>
            </a:r>
            <a:r>
              <a:rPr lang="en-US" altLang="zh-CN" sz="2000" dirty="0" err="1" smtClean="0"/>
              <a:t>in_channels</a:t>
            </a:r>
            <a:r>
              <a:rPr lang="en-US" altLang="zh-CN" sz="2000" dirty="0" smtClean="0"/>
              <a:t>, </a:t>
            </a:r>
            <a:r>
              <a:rPr lang="en-US" altLang="zh-CN" sz="2000" dirty="0" err="1" smtClean="0"/>
              <a:t>out_channels</a:t>
            </a:r>
            <a:r>
              <a:rPr lang="en-US" altLang="zh-CN" sz="2000" dirty="0" smtClean="0"/>
              <a:t>, </a:t>
            </a:r>
            <a:r>
              <a:rPr lang="en-US" altLang="zh-CN" sz="2000" dirty="0" err="1" smtClean="0"/>
              <a:t>kernel_size</a:t>
            </a:r>
            <a:r>
              <a:rPr lang="en-US" altLang="zh-CN" sz="2000" dirty="0" smtClean="0"/>
              <a:t>, stride, padding),</a:t>
            </a:r>
          </a:p>
          <a:p>
            <a:pPr>
              <a:buNone/>
            </a:pPr>
            <a:r>
              <a:rPr lang="en-US" altLang="zh-CN" sz="2000" dirty="0" smtClean="0"/>
              <a:t>                        </a:t>
            </a:r>
            <a:r>
              <a:rPr lang="en-US" altLang="zh-CN" sz="2000" dirty="0" err="1" smtClean="0"/>
              <a:t>nn.ReLU</a:t>
            </a:r>
            <a:r>
              <a:rPr lang="en-US" altLang="zh-CN" sz="2000" dirty="0" smtClean="0"/>
              <a:t>(),</a:t>
            </a:r>
          </a:p>
          <a:p>
            <a:pPr>
              <a:buNone/>
            </a:pPr>
            <a:r>
              <a:rPr lang="en-US" altLang="zh-CN" sz="2000" dirty="0" smtClean="0"/>
              <a:t>                        nn.Conv2d(</a:t>
            </a:r>
            <a:r>
              <a:rPr lang="en-US" altLang="zh-CN" sz="2000" dirty="0" err="1" smtClean="0"/>
              <a:t>out_channels</a:t>
            </a:r>
            <a:r>
              <a:rPr lang="en-US" altLang="zh-CN" sz="2000" dirty="0" smtClean="0"/>
              <a:t>, </a:t>
            </a:r>
            <a:r>
              <a:rPr lang="en-US" altLang="zh-CN" sz="2000" dirty="0" err="1" smtClean="0"/>
              <a:t>out_channels</a:t>
            </a:r>
            <a:r>
              <a:rPr lang="en-US" altLang="zh-CN" sz="2000" dirty="0" smtClean="0"/>
              <a:t>, </a:t>
            </a:r>
            <a:r>
              <a:rPr lang="en-US" altLang="zh-CN" sz="2000" dirty="0" err="1" smtClean="0"/>
              <a:t>kernel_size</a:t>
            </a:r>
            <a:r>
              <a:rPr lang="en-US" altLang="zh-CN" sz="2000" dirty="0" smtClean="0"/>
              <a:t>=1),</a:t>
            </a:r>
          </a:p>
          <a:p>
            <a:pPr>
              <a:buNone/>
            </a:pPr>
            <a:r>
              <a:rPr lang="en-US" altLang="zh-CN" sz="2000" dirty="0" smtClean="0"/>
              <a:t>                        </a:t>
            </a:r>
            <a:r>
              <a:rPr lang="en-US" altLang="zh-CN" sz="2000" dirty="0" err="1" smtClean="0"/>
              <a:t>nn.ReLU</a:t>
            </a:r>
            <a:r>
              <a:rPr lang="en-US" altLang="zh-CN" sz="2000" dirty="0" smtClean="0"/>
              <a:t>(),</a:t>
            </a:r>
          </a:p>
          <a:p>
            <a:pPr>
              <a:buNone/>
            </a:pPr>
            <a:r>
              <a:rPr lang="en-US" altLang="zh-CN" sz="2000" dirty="0" smtClean="0"/>
              <a:t>                        nn.Conv2d(</a:t>
            </a:r>
            <a:r>
              <a:rPr lang="en-US" altLang="zh-CN" sz="2000" dirty="0" err="1" smtClean="0"/>
              <a:t>out_channels</a:t>
            </a:r>
            <a:r>
              <a:rPr lang="en-US" altLang="zh-CN" sz="2000" dirty="0" smtClean="0"/>
              <a:t>, </a:t>
            </a:r>
            <a:r>
              <a:rPr lang="en-US" altLang="zh-CN" sz="2000" dirty="0" err="1" smtClean="0"/>
              <a:t>out_channels</a:t>
            </a:r>
            <a:r>
              <a:rPr lang="en-US" altLang="zh-CN" sz="2000" dirty="0" smtClean="0"/>
              <a:t>, </a:t>
            </a:r>
            <a:r>
              <a:rPr lang="en-US" altLang="zh-CN" sz="2000" dirty="0" err="1" smtClean="0"/>
              <a:t>kernel_size</a:t>
            </a:r>
            <a:r>
              <a:rPr lang="en-US" altLang="zh-CN" sz="2000" dirty="0" smtClean="0"/>
              <a:t>=1),</a:t>
            </a:r>
          </a:p>
          <a:p>
            <a:pPr>
              <a:buNone/>
            </a:pPr>
            <a:r>
              <a:rPr lang="en-US" altLang="zh-CN" sz="2000" dirty="0" smtClean="0"/>
              <a:t>                        </a:t>
            </a:r>
            <a:r>
              <a:rPr lang="en-US" altLang="zh-CN" sz="2000" dirty="0" err="1" smtClean="0"/>
              <a:t>nn.ReLU</a:t>
            </a:r>
            <a:r>
              <a:rPr lang="en-US" altLang="zh-CN" sz="2000" dirty="0" smtClean="0"/>
              <a:t>())</a:t>
            </a:r>
          </a:p>
          <a:p>
            <a:pPr>
              <a:buNone/>
            </a:pPr>
            <a:r>
              <a:rPr lang="en-US" altLang="zh-CN" sz="2000" dirty="0" smtClean="0"/>
              <a:t>    return </a:t>
            </a:r>
            <a:r>
              <a:rPr lang="en-US" altLang="zh-CN" sz="2000" dirty="0" err="1" smtClean="0"/>
              <a:t>blk</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NiN</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altLang="zh-CN" dirty="0" err="1" smtClean="0"/>
              <a:t>NiN</a:t>
            </a:r>
            <a:r>
              <a:rPr lang="zh-CN" altLang="en-US" dirty="0" smtClean="0"/>
              <a:t>是在</a:t>
            </a:r>
            <a:r>
              <a:rPr lang="en-US" altLang="zh-CN" dirty="0" err="1" smtClean="0"/>
              <a:t>AlexNet</a:t>
            </a:r>
            <a:r>
              <a:rPr lang="zh-CN" altLang="en-US" dirty="0" smtClean="0"/>
              <a:t>问世不久后提出的。它们的卷积层设定有类似之处。</a:t>
            </a:r>
            <a:r>
              <a:rPr lang="en-US" altLang="zh-CN" dirty="0" err="1" smtClean="0"/>
              <a:t>NiN</a:t>
            </a:r>
            <a:r>
              <a:rPr lang="zh-CN" altLang="en-US" dirty="0" smtClean="0"/>
              <a:t>使用卷积窗口形状分别为</a:t>
            </a:r>
            <a:r>
              <a:rPr lang="en-US" altLang="zh-CN" dirty="0" smtClean="0"/>
              <a:t>11×11</a:t>
            </a:r>
            <a:r>
              <a:rPr lang="zh-CN" altLang="en-US" dirty="0" smtClean="0"/>
              <a:t>、</a:t>
            </a:r>
            <a:r>
              <a:rPr lang="en-US" altLang="zh-CN" dirty="0" smtClean="0"/>
              <a:t>5×5</a:t>
            </a:r>
            <a:r>
              <a:rPr lang="zh-CN" altLang="en-US" dirty="0" smtClean="0"/>
              <a:t>和</a:t>
            </a:r>
            <a:r>
              <a:rPr lang="en-US" altLang="zh-CN" dirty="0" smtClean="0"/>
              <a:t>3×3</a:t>
            </a:r>
            <a:r>
              <a:rPr lang="zh-CN" altLang="en-US" dirty="0" smtClean="0"/>
              <a:t>的卷积层，相应的输出通道数也与</a:t>
            </a:r>
            <a:r>
              <a:rPr lang="en-US" altLang="zh-CN" dirty="0" err="1" smtClean="0"/>
              <a:t>AlexNet</a:t>
            </a:r>
            <a:r>
              <a:rPr lang="zh-CN" altLang="en-US" dirty="0" smtClean="0"/>
              <a:t>中的一致。每个</a:t>
            </a:r>
            <a:r>
              <a:rPr lang="en-US" altLang="zh-CN" dirty="0" err="1" smtClean="0"/>
              <a:t>NiN</a:t>
            </a:r>
            <a:r>
              <a:rPr lang="zh-CN" altLang="en-US" dirty="0" smtClean="0"/>
              <a:t>块后接一个步幅为</a:t>
            </a:r>
            <a:r>
              <a:rPr lang="en-US" altLang="zh-CN" dirty="0" smtClean="0"/>
              <a:t>2</a:t>
            </a:r>
            <a:r>
              <a:rPr lang="zh-CN" altLang="en-US" dirty="0" smtClean="0"/>
              <a:t>、窗口形状为</a:t>
            </a:r>
            <a:r>
              <a:rPr lang="en-US" altLang="zh-CN" dirty="0" smtClean="0"/>
              <a:t>3×3</a:t>
            </a:r>
            <a:r>
              <a:rPr lang="zh-CN" altLang="en-US" dirty="0" smtClean="0"/>
              <a:t>的最大池化层。</a:t>
            </a:r>
          </a:p>
          <a:p>
            <a:pPr>
              <a:lnSpc>
                <a:spcPct val="100000"/>
              </a:lnSpc>
            </a:pPr>
            <a:r>
              <a:rPr lang="zh-CN" altLang="en-US" dirty="0" smtClean="0"/>
              <a:t>除使用</a:t>
            </a:r>
            <a:r>
              <a:rPr lang="en-US" altLang="zh-CN" dirty="0" err="1" smtClean="0"/>
              <a:t>NiN</a:t>
            </a:r>
            <a:r>
              <a:rPr lang="zh-CN" altLang="en-US" dirty="0" smtClean="0"/>
              <a:t>块以外，</a:t>
            </a:r>
            <a:r>
              <a:rPr lang="en-US" altLang="zh-CN" dirty="0" err="1" smtClean="0"/>
              <a:t>NiN</a:t>
            </a:r>
            <a:r>
              <a:rPr lang="zh-CN" altLang="en-US" dirty="0" smtClean="0"/>
              <a:t>还有一个设计与</a:t>
            </a:r>
            <a:r>
              <a:rPr lang="en-US" altLang="zh-CN" dirty="0" err="1" smtClean="0"/>
              <a:t>AlexNet</a:t>
            </a:r>
            <a:r>
              <a:rPr lang="zh-CN" altLang="en-US" dirty="0" smtClean="0"/>
              <a:t>显著不同：</a:t>
            </a:r>
            <a:r>
              <a:rPr lang="en-US" altLang="zh-CN" dirty="0" err="1" smtClean="0"/>
              <a:t>NiN</a:t>
            </a:r>
            <a:r>
              <a:rPr lang="zh-CN" altLang="en-US" dirty="0" smtClean="0"/>
              <a:t>去掉了</a:t>
            </a:r>
            <a:r>
              <a:rPr lang="en-US" altLang="zh-CN" dirty="0" err="1" smtClean="0"/>
              <a:t>AlexNet</a:t>
            </a:r>
            <a:r>
              <a:rPr lang="zh-CN" altLang="en-US" dirty="0" smtClean="0"/>
              <a:t>最后的</a:t>
            </a:r>
            <a:r>
              <a:rPr lang="en-US" altLang="zh-CN" dirty="0" smtClean="0"/>
              <a:t>3</a:t>
            </a:r>
            <a:r>
              <a:rPr lang="zh-CN" altLang="en-US" dirty="0" smtClean="0"/>
              <a:t>个全连接层，取而代之地，</a:t>
            </a:r>
            <a:r>
              <a:rPr lang="en-US" altLang="zh-CN" dirty="0" err="1" smtClean="0"/>
              <a:t>NiN</a:t>
            </a:r>
            <a:r>
              <a:rPr lang="zh-CN" altLang="en-US" dirty="0" smtClean="0"/>
              <a:t>使用了输出通道数等于标签类别数的</a:t>
            </a:r>
            <a:r>
              <a:rPr lang="en-US" altLang="zh-CN" dirty="0" err="1" smtClean="0"/>
              <a:t>NiN</a:t>
            </a:r>
            <a:r>
              <a:rPr lang="zh-CN" altLang="en-US" dirty="0" smtClean="0"/>
              <a:t>块，然后使用全局平均池化层对每个通道中所有元素求平均并直接用于分类。这里的全局平均池化层即窗口形状等于输入空间维形状的平均池化层。</a:t>
            </a:r>
            <a:r>
              <a:rPr lang="en-US" altLang="zh-CN" dirty="0" err="1" smtClean="0"/>
              <a:t>NiN</a:t>
            </a:r>
            <a:r>
              <a:rPr lang="zh-CN" altLang="en-US" dirty="0" smtClean="0"/>
              <a:t>的这个设计的好处是可以显著减小模型参数尺寸，从而缓解过拟合。然而，该设计有时会造成获得有效模型的训练时间的增加。</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6293" y="135795"/>
            <a:ext cx="10465806" cy="6264998"/>
          </a:xfrm>
        </p:spPr>
        <p:txBody>
          <a:bodyPr>
            <a:noAutofit/>
          </a:bodyPr>
          <a:lstStyle/>
          <a:p>
            <a:pPr marL="0" indent="0">
              <a:buNone/>
            </a:pPr>
            <a:r>
              <a:rPr lang="en-US" altLang="zh-CN" sz="1600" dirty="0" smtClean="0"/>
              <a:t>class GlobalAvgPool2d(</a:t>
            </a:r>
            <a:r>
              <a:rPr lang="en-US" altLang="zh-CN" sz="1600" dirty="0" err="1" smtClean="0"/>
              <a:t>nn.Module</a:t>
            </a:r>
            <a:r>
              <a:rPr lang="en-US" altLang="zh-CN" sz="1600" dirty="0" smtClean="0"/>
              <a:t>):</a:t>
            </a:r>
          </a:p>
          <a:p>
            <a:pPr marL="0" indent="0">
              <a:buNone/>
            </a:pPr>
            <a:r>
              <a:rPr lang="en-US" altLang="zh-CN" sz="1600" dirty="0" smtClean="0"/>
              <a:t>    # </a:t>
            </a:r>
            <a:r>
              <a:rPr lang="zh-CN" altLang="en-US" sz="1600" dirty="0" smtClean="0"/>
              <a:t>全局平均池化层可通过将池化窗口形状设置成输入的高和宽实现</a:t>
            </a:r>
          </a:p>
          <a:p>
            <a:pPr marL="0" indent="0">
              <a:buNone/>
            </a:pPr>
            <a:r>
              <a:rPr lang="zh-CN" altLang="en-US" sz="1600" dirty="0" smtClean="0"/>
              <a:t>    </a:t>
            </a:r>
            <a:r>
              <a:rPr lang="en-US" altLang="zh-CN" sz="1600" dirty="0" smtClean="0"/>
              <a:t>def __init__(self):</a:t>
            </a:r>
          </a:p>
          <a:p>
            <a:pPr marL="0" indent="0">
              <a:buNone/>
            </a:pPr>
            <a:r>
              <a:rPr lang="en-US" altLang="zh-CN" sz="1600" dirty="0" smtClean="0"/>
              <a:t>        super(GlobalAvgPool2d, self).__init__()</a:t>
            </a:r>
          </a:p>
          <a:p>
            <a:pPr marL="0" indent="0">
              <a:buNone/>
            </a:pPr>
            <a:r>
              <a:rPr lang="en-US" altLang="zh-CN" sz="1600" dirty="0" smtClean="0"/>
              <a:t>    def forward(self, x):</a:t>
            </a:r>
          </a:p>
          <a:p>
            <a:pPr marL="0" indent="0">
              <a:buNone/>
            </a:pPr>
            <a:r>
              <a:rPr lang="en-US" altLang="zh-CN" sz="1600" dirty="0" smtClean="0"/>
              <a:t>        return F.avg_pool2d(x, </a:t>
            </a:r>
            <a:r>
              <a:rPr lang="en-US" altLang="zh-CN" sz="1600" dirty="0" err="1" smtClean="0"/>
              <a:t>kernel_size</a:t>
            </a:r>
            <a:r>
              <a:rPr lang="en-US" altLang="zh-CN" sz="1600" dirty="0" smtClean="0"/>
              <a:t>=</a:t>
            </a:r>
            <a:r>
              <a:rPr lang="en-US" altLang="zh-CN" sz="1600" dirty="0" err="1" smtClean="0"/>
              <a:t>x.size</a:t>
            </a:r>
            <a:r>
              <a:rPr lang="en-US" altLang="zh-CN" sz="1600" dirty="0" smtClean="0"/>
              <a:t>()[2:])</a:t>
            </a:r>
          </a:p>
          <a:p>
            <a:pPr marL="0" indent="0">
              <a:buNone/>
            </a:pPr>
            <a:endParaRPr lang="en-US" altLang="zh-CN" sz="1600" dirty="0" smtClean="0"/>
          </a:p>
          <a:p>
            <a:pPr marL="0" indent="0">
              <a:buNone/>
            </a:pPr>
            <a:r>
              <a:rPr lang="en-US" altLang="zh-CN" sz="1600" dirty="0" smtClean="0"/>
              <a:t>net = </a:t>
            </a:r>
            <a:r>
              <a:rPr lang="en-US" altLang="zh-CN" sz="1600" dirty="0" err="1" smtClean="0"/>
              <a:t>nn.Sequential</a:t>
            </a:r>
            <a:r>
              <a:rPr lang="en-US" altLang="zh-CN" sz="1600" dirty="0" smtClean="0"/>
              <a:t>(</a:t>
            </a:r>
          </a:p>
          <a:p>
            <a:pPr marL="0" indent="0">
              <a:buNone/>
            </a:pPr>
            <a:r>
              <a:rPr lang="en-US" altLang="zh-CN" sz="1600" dirty="0" smtClean="0"/>
              <a:t>    </a:t>
            </a:r>
            <a:r>
              <a:rPr lang="en-US" altLang="zh-CN" sz="1600" dirty="0" err="1" smtClean="0"/>
              <a:t>nin_block</a:t>
            </a:r>
            <a:r>
              <a:rPr lang="en-US" altLang="zh-CN" sz="1600" dirty="0" smtClean="0"/>
              <a:t>(1, 96, </a:t>
            </a:r>
            <a:r>
              <a:rPr lang="en-US" altLang="zh-CN" sz="1600" dirty="0" err="1" smtClean="0"/>
              <a:t>kernel_size</a:t>
            </a:r>
            <a:r>
              <a:rPr lang="en-US" altLang="zh-CN" sz="1600" dirty="0" smtClean="0"/>
              <a:t>=11, stride=4, padding=0),</a:t>
            </a:r>
          </a:p>
          <a:p>
            <a:pPr marL="0" indent="0">
              <a:buNone/>
            </a:pPr>
            <a:r>
              <a:rPr lang="en-US" altLang="zh-CN" sz="1600" dirty="0" smtClean="0"/>
              <a:t>    nn.MaxPool2d(</a:t>
            </a:r>
            <a:r>
              <a:rPr lang="en-US" altLang="zh-CN" sz="1600" dirty="0" err="1" smtClean="0"/>
              <a:t>kernel_size</a:t>
            </a:r>
            <a:r>
              <a:rPr lang="en-US" altLang="zh-CN" sz="1600" dirty="0" smtClean="0"/>
              <a:t>=3, stride=2),</a:t>
            </a:r>
          </a:p>
          <a:p>
            <a:pPr marL="0" indent="0">
              <a:buNone/>
            </a:pPr>
            <a:r>
              <a:rPr lang="en-US" altLang="zh-CN" sz="1600" dirty="0" smtClean="0"/>
              <a:t>    </a:t>
            </a:r>
            <a:r>
              <a:rPr lang="en-US" altLang="zh-CN" sz="1600" dirty="0" err="1" smtClean="0"/>
              <a:t>nin_block</a:t>
            </a:r>
            <a:r>
              <a:rPr lang="en-US" altLang="zh-CN" sz="1600" dirty="0" smtClean="0"/>
              <a:t>(96, 256, </a:t>
            </a:r>
            <a:r>
              <a:rPr lang="en-US" altLang="zh-CN" sz="1600" dirty="0" err="1" smtClean="0"/>
              <a:t>kernel_size</a:t>
            </a:r>
            <a:r>
              <a:rPr lang="en-US" altLang="zh-CN" sz="1600" dirty="0" smtClean="0"/>
              <a:t>=5, stride=1, padding=2),</a:t>
            </a:r>
          </a:p>
          <a:p>
            <a:pPr marL="0" indent="0">
              <a:buNone/>
            </a:pPr>
            <a:r>
              <a:rPr lang="en-US" altLang="zh-CN" sz="1600" dirty="0" smtClean="0"/>
              <a:t>    nn.MaxPool2d(</a:t>
            </a:r>
            <a:r>
              <a:rPr lang="en-US" altLang="zh-CN" sz="1600" dirty="0" err="1" smtClean="0"/>
              <a:t>kernel_size</a:t>
            </a:r>
            <a:r>
              <a:rPr lang="en-US" altLang="zh-CN" sz="1600" dirty="0" smtClean="0"/>
              <a:t>=3, stride=2),</a:t>
            </a:r>
          </a:p>
          <a:p>
            <a:pPr marL="0" indent="0">
              <a:buNone/>
            </a:pPr>
            <a:r>
              <a:rPr lang="en-US" altLang="zh-CN" sz="1600" dirty="0" smtClean="0"/>
              <a:t>    </a:t>
            </a:r>
            <a:r>
              <a:rPr lang="en-US" altLang="zh-CN" sz="1600" dirty="0" err="1" smtClean="0"/>
              <a:t>nin_block</a:t>
            </a:r>
            <a:r>
              <a:rPr lang="en-US" altLang="zh-CN" sz="1600" dirty="0" smtClean="0"/>
              <a:t>(256, 384, </a:t>
            </a:r>
            <a:r>
              <a:rPr lang="en-US" altLang="zh-CN" sz="1600" dirty="0" err="1" smtClean="0"/>
              <a:t>kernel_size</a:t>
            </a:r>
            <a:r>
              <a:rPr lang="en-US" altLang="zh-CN" sz="1600" dirty="0" smtClean="0"/>
              <a:t>=3, stride=1, padding=1),</a:t>
            </a:r>
          </a:p>
          <a:p>
            <a:pPr marL="0" indent="0">
              <a:buNone/>
            </a:pPr>
            <a:r>
              <a:rPr lang="en-US" altLang="zh-CN" sz="1600" dirty="0" smtClean="0"/>
              <a:t>    nn.MaxPool2d(</a:t>
            </a:r>
            <a:r>
              <a:rPr lang="en-US" altLang="zh-CN" sz="1600" dirty="0" err="1" smtClean="0"/>
              <a:t>kernel_size</a:t>
            </a:r>
            <a:r>
              <a:rPr lang="en-US" altLang="zh-CN" sz="1600" dirty="0" smtClean="0"/>
              <a:t>=3, stride=2), </a:t>
            </a:r>
          </a:p>
          <a:p>
            <a:pPr marL="0" indent="0">
              <a:buNone/>
            </a:pPr>
            <a:r>
              <a:rPr lang="en-US" altLang="zh-CN" sz="1600" dirty="0" smtClean="0"/>
              <a:t>    </a:t>
            </a:r>
            <a:r>
              <a:rPr lang="en-US" altLang="zh-CN" sz="1600" dirty="0" err="1" smtClean="0"/>
              <a:t>nn.Dropout</a:t>
            </a:r>
            <a:r>
              <a:rPr lang="en-US" altLang="zh-CN" sz="1600" dirty="0" smtClean="0"/>
              <a:t>(0.5),</a:t>
            </a:r>
          </a:p>
          <a:p>
            <a:pPr marL="0" indent="0">
              <a:buNone/>
            </a:pPr>
            <a:r>
              <a:rPr lang="en-US" altLang="zh-CN" sz="1600" dirty="0" smtClean="0"/>
              <a:t>    </a:t>
            </a:r>
            <a:r>
              <a:rPr lang="en-US" altLang="zh-CN" sz="1600" dirty="0" err="1" smtClean="0"/>
              <a:t>nin_block</a:t>
            </a:r>
            <a:r>
              <a:rPr lang="en-US" altLang="zh-CN" sz="1600" dirty="0" smtClean="0"/>
              <a:t>(384, 10, </a:t>
            </a:r>
            <a:r>
              <a:rPr lang="en-US" altLang="zh-CN" sz="1600" dirty="0" err="1" smtClean="0"/>
              <a:t>kernel_size</a:t>
            </a:r>
            <a:r>
              <a:rPr lang="en-US" altLang="zh-CN" sz="1600" dirty="0" smtClean="0"/>
              <a:t>=3, stride=1, padding=1), # </a:t>
            </a:r>
            <a:r>
              <a:rPr lang="zh-CN" altLang="en-US" sz="1600" dirty="0" smtClean="0"/>
              <a:t>标签类别数是</a:t>
            </a:r>
            <a:r>
              <a:rPr lang="en-US" altLang="zh-CN" sz="1600" dirty="0" smtClean="0"/>
              <a:t>10</a:t>
            </a:r>
          </a:p>
          <a:p>
            <a:pPr marL="0" indent="0">
              <a:buNone/>
            </a:pPr>
            <a:r>
              <a:rPr lang="en-US" altLang="zh-CN" sz="1600" dirty="0" smtClean="0"/>
              <a:t>    GlobalAvgPool2d(), </a:t>
            </a:r>
          </a:p>
          <a:p>
            <a:pPr marL="0" indent="0">
              <a:buNone/>
            </a:pPr>
            <a:r>
              <a:rPr lang="en-US" altLang="zh-CN" sz="1600" dirty="0" smtClean="0"/>
              <a:t>    d2l.FlattenLayer()) # </a:t>
            </a:r>
            <a:r>
              <a:rPr lang="zh-CN" altLang="en-US" sz="1600" dirty="0" smtClean="0"/>
              <a:t>将四维的输出转成二维的输出，其形状为</a:t>
            </a:r>
            <a:r>
              <a:rPr lang="en-US" altLang="zh-CN" sz="1600" dirty="0" smtClean="0"/>
              <a:t>(</a:t>
            </a:r>
            <a:r>
              <a:rPr lang="zh-CN" altLang="en-US" sz="1600" dirty="0" smtClean="0"/>
              <a:t>批量大小</a:t>
            </a:r>
            <a:r>
              <a:rPr lang="en-US" altLang="zh-CN" sz="1600" dirty="0" smtClean="0"/>
              <a:t>, 10)</a:t>
            </a:r>
            <a:endParaRPr lang="zh-CN" altLang="en-US" sz="1600" dirty="0"/>
          </a:p>
        </p:txBody>
      </p:sp>
    </p:spTree>
    <p:extLst>
      <p:ext uri="{BB962C8B-B14F-4D97-AF65-F5344CB8AC3E}">
        <p14:creationId xmlns="" xmlns:p14="http://schemas.microsoft.com/office/powerpoint/2010/main" val="4062276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NiN</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r>
              <a:rPr lang="en-US" altLang="zh-CN" dirty="0" err="1" smtClean="0"/>
              <a:t>NiN</a:t>
            </a:r>
            <a:r>
              <a:rPr lang="zh-CN" altLang="en-US" dirty="0" smtClean="0"/>
              <a:t>重复使用由卷积层和代替全连接层</a:t>
            </a:r>
            <a:r>
              <a:rPr lang="zh-CN" altLang="en-US" dirty="0" smtClean="0"/>
              <a:t>的</a:t>
            </a:r>
            <a:r>
              <a:rPr lang="en-US" altLang="zh-CN" dirty="0" smtClean="0"/>
              <a:t>1×1</a:t>
            </a:r>
            <a:r>
              <a:rPr lang="zh-CN" altLang="en-US" dirty="0" smtClean="0"/>
              <a:t>卷积</a:t>
            </a:r>
            <a:r>
              <a:rPr lang="zh-CN" altLang="en-US" dirty="0" smtClean="0"/>
              <a:t>层构成的</a:t>
            </a:r>
            <a:r>
              <a:rPr lang="en-US" altLang="zh-CN" dirty="0" err="1" smtClean="0"/>
              <a:t>NiN</a:t>
            </a:r>
            <a:r>
              <a:rPr lang="zh-CN" altLang="en-US" dirty="0" smtClean="0"/>
              <a:t>块来构建深层网络。</a:t>
            </a:r>
          </a:p>
          <a:p>
            <a:r>
              <a:rPr lang="en-US" altLang="zh-CN" dirty="0" err="1" smtClean="0"/>
              <a:t>NiN</a:t>
            </a:r>
            <a:r>
              <a:rPr lang="zh-CN" altLang="en-US" dirty="0" smtClean="0"/>
              <a:t>去除了容易造成过拟合的全连接输出层，而是将其替换成输出通道数等于标签类别数的</a:t>
            </a:r>
            <a:r>
              <a:rPr lang="en-US" altLang="zh-CN" dirty="0" err="1" smtClean="0"/>
              <a:t>NiN</a:t>
            </a:r>
            <a:r>
              <a:rPr lang="zh-CN" altLang="en-US" dirty="0" smtClean="0"/>
              <a:t>块和全局平均池化层。</a:t>
            </a:r>
          </a:p>
          <a:p>
            <a:r>
              <a:rPr lang="en-US" altLang="zh-CN" dirty="0" err="1" smtClean="0"/>
              <a:t>NiN</a:t>
            </a:r>
            <a:r>
              <a:rPr lang="zh-CN" altLang="en-US" dirty="0" smtClean="0"/>
              <a:t>的以上设计思想影响了后面一系列卷积神经网络的设计。</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含并行连结的网络（</a:t>
            </a:r>
            <a:r>
              <a:rPr lang="en-US" b="1" dirty="0" err="1" smtClean="0"/>
              <a:t>GoogLeNet</a:t>
            </a:r>
            <a:r>
              <a:rPr lang="en-US" b="1" dirty="0" smtClean="0"/>
              <a:t>）</a:t>
            </a:r>
            <a:endParaRPr 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smtClean="0"/>
              <a:t>在</a:t>
            </a:r>
            <a:r>
              <a:rPr lang="en-US" altLang="zh-CN" dirty="0" smtClean="0"/>
              <a:t>2014</a:t>
            </a:r>
            <a:r>
              <a:rPr lang="zh-CN" altLang="en-US" dirty="0" smtClean="0"/>
              <a:t>年的</a:t>
            </a:r>
            <a:r>
              <a:rPr lang="en-US" altLang="zh-CN" dirty="0" err="1" smtClean="0"/>
              <a:t>ImageNet</a:t>
            </a:r>
            <a:r>
              <a:rPr lang="zh-CN" altLang="en-US" dirty="0" smtClean="0"/>
              <a:t>图像识别挑战赛中，一个名叫</a:t>
            </a:r>
            <a:r>
              <a:rPr lang="en-US" altLang="zh-CN" dirty="0" err="1" smtClean="0"/>
              <a:t>GoogLeNet</a:t>
            </a:r>
            <a:r>
              <a:rPr lang="zh-CN" altLang="en-US" dirty="0" smtClean="0"/>
              <a:t>的网络结构大放异彩。它虽然在名字上向</a:t>
            </a:r>
            <a:r>
              <a:rPr lang="en-US" altLang="zh-CN" dirty="0" err="1" smtClean="0"/>
              <a:t>LeNet</a:t>
            </a:r>
            <a:r>
              <a:rPr lang="zh-CN" altLang="en-US" dirty="0" smtClean="0"/>
              <a:t>致敬，但在网络结构上已经很难看到</a:t>
            </a:r>
            <a:r>
              <a:rPr lang="en-US" altLang="zh-CN" dirty="0" err="1" smtClean="0"/>
              <a:t>LeNet</a:t>
            </a:r>
            <a:r>
              <a:rPr lang="zh-CN" altLang="en-US" dirty="0" smtClean="0"/>
              <a:t>的影子。</a:t>
            </a:r>
            <a:r>
              <a:rPr lang="en-US" altLang="zh-CN" dirty="0" err="1" smtClean="0"/>
              <a:t>GoogLeNet</a:t>
            </a:r>
            <a:r>
              <a:rPr lang="zh-CN" altLang="en-US" dirty="0" smtClean="0"/>
              <a:t>吸收了</a:t>
            </a:r>
            <a:r>
              <a:rPr lang="en-US" altLang="zh-CN" dirty="0" err="1" smtClean="0"/>
              <a:t>NiN</a:t>
            </a:r>
            <a:r>
              <a:rPr lang="zh-CN" altLang="en-US" dirty="0" smtClean="0"/>
              <a:t>中网络串联网络的思想，并在此基础上做了很大改进。在随后的几年里，研究人员对</a:t>
            </a:r>
            <a:r>
              <a:rPr lang="en-US" altLang="zh-CN" dirty="0" err="1" smtClean="0"/>
              <a:t>GoogLeNet</a:t>
            </a:r>
            <a:r>
              <a:rPr lang="zh-CN" altLang="en-US" dirty="0" smtClean="0"/>
              <a:t>进行了数次改进，这里介绍这个模型系列的第一个版本。</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Inception </a:t>
            </a:r>
            <a:r>
              <a:rPr lang="zh-CN" altLang="en-US" b="1" dirty="0" smtClean="0"/>
              <a:t>块</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altLang="zh-CN" dirty="0" err="1" smtClean="0"/>
              <a:t>GoogLeNet</a:t>
            </a:r>
            <a:r>
              <a:rPr lang="zh-CN" altLang="en-US" dirty="0" smtClean="0"/>
              <a:t>中的基础卷积块叫作</a:t>
            </a:r>
            <a:r>
              <a:rPr lang="en-US" altLang="zh-CN" dirty="0" smtClean="0"/>
              <a:t>Inception</a:t>
            </a:r>
            <a:r>
              <a:rPr lang="zh-CN" altLang="en-US" dirty="0" smtClean="0"/>
              <a:t>块，得名于同名电影</a:t>
            </a:r>
            <a:r>
              <a:rPr lang="en-US" altLang="zh-CN" dirty="0" smtClean="0"/>
              <a:t>《</a:t>
            </a:r>
            <a:r>
              <a:rPr lang="zh-CN" altLang="en-US" dirty="0" smtClean="0"/>
              <a:t>盗梦空间</a:t>
            </a:r>
            <a:r>
              <a:rPr lang="en-US" altLang="zh-CN" dirty="0" smtClean="0"/>
              <a:t>》</a:t>
            </a:r>
            <a:r>
              <a:rPr lang="zh-CN" altLang="en-US" dirty="0" smtClean="0"/>
              <a:t>（</a:t>
            </a:r>
            <a:r>
              <a:rPr lang="en-US" altLang="zh-CN" dirty="0" smtClean="0"/>
              <a:t>Inception</a:t>
            </a:r>
            <a:r>
              <a:rPr lang="zh-CN" altLang="en-US" dirty="0" smtClean="0"/>
              <a:t>）。与介绍的</a:t>
            </a:r>
            <a:r>
              <a:rPr lang="en-US" altLang="zh-CN" dirty="0" err="1" smtClean="0"/>
              <a:t>NiN</a:t>
            </a:r>
            <a:r>
              <a:rPr lang="zh-CN" altLang="en-US" dirty="0" smtClean="0"/>
              <a:t>块相比，这个基础块在结构上更加复杂，如图所示。</a:t>
            </a:r>
            <a:endParaRPr lang="zh-CN" altLang="en-US" dirty="0"/>
          </a:p>
        </p:txBody>
      </p:sp>
      <p:pic>
        <p:nvPicPr>
          <p:cNvPr id="49154" name="Picture 2"/>
          <p:cNvPicPr>
            <a:picLocks noChangeAspect="1" noChangeArrowheads="1"/>
          </p:cNvPicPr>
          <p:nvPr/>
        </p:nvPicPr>
        <p:blipFill>
          <a:blip r:embed="rId2"/>
          <a:srcRect l="27847" t="38020" r="29752" b="33069"/>
          <a:stretch>
            <a:fillRect/>
          </a:stretch>
        </p:blipFill>
        <p:spPr bwMode="auto">
          <a:xfrm>
            <a:off x="1294645" y="2869948"/>
            <a:ext cx="9714369" cy="3725827"/>
          </a:xfrm>
          <a:prstGeom prst="rect">
            <a:avLst/>
          </a:prstGeom>
          <a:noFill/>
          <a:ln w="9525">
            <a:noFill/>
            <a:miter lim="800000"/>
            <a:headEnd/>
            <a:tailEnd/>
          </a:ln>
          <a:effectLst/>
        </p:spPr>
      </p:pic>
    </p:spTree>
    <p:extLst>
      <p:ext uri="{BB962C8B-B14F-4D97-AF65-F5344CB8AC3E}">
        <p14:creationId xmlns="" xmlns:p14="http://schemas.microsoft.com/office/powerpoint/2010/main" val="4064787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Inception </a:t>
            </a:r>
            <a:r>
              <a:rPr lang="zh-CN" altLang="en-US" b="1" dirty="0" smtClean="0"/>
              <a:t>块</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smtClean="0"/>
              <a:t>由图可以看出，</a:t>
            </a:r>
            <a:r>
              <a:rPr lang="en-US" altLang="zh-CN" dirty="0" smtClean="0"/>
              <a:t>Inception</a:t>
            </a:r>
            <a:r>
              <a:rPr lang="zh-CN" altLang="en-US" dirty="0" smtClean="0"/>
              <a:t>块里有</a:t>
            </a:r>
            <a:r>
              <a:rPr lang="en-US" altLang="zh-CN" dirty="0" smtClean="0"/>
              <a:t>4</a:t>
            </a:r>
            <a:r>
              <a:rPr lang="zh-CN" altLang="en-US" dirty="0" smtClean="0"/>
              <a:t>条并行的线路。前</a:t>
            </a:r>
            <a:r>
              <a:rPr lang="en-US" altLang="zh-CN" dirty="0" smtClean="0"/>
              <a:t>3</a:t>
            </a:r>
            <a:r>
              <a:rPr lang="zh-CN" altLang="en-US" dirty="0" smtClean="0"/>
              <a:t>条线路使用窗口大小分别是</a:t>
            </a:r>
            <a:r>
              <a:rPr lang="en-US" altLang="zh-CN" dirty="0" smtClean="0"/>
              <a:t>1×1</a:t>
            </a:r>
            <a:r>
              <a:rPr lang="zh-CN" altLang="en-US" dirty="0" smtClean="0"/>
              <a:t>、</a:t>
            </a:r>
            <a:r>
              <a:rPr lang="en-US" altLang="zh-CN" dirty="0" smtClean="0"/>
              <a:t>3×3</a:t>
            </a:r>
            <a:r>
              <a:rPr lang="zh-CN" altLang="en-US" dirty="0" smtClean="0"/>
              <a:t>和</a:t>
            </a:r>
            <a:r>
              <a:rPr lang="en-US" altLang="zh-CN" dirty="0" smtClean="0"/>
              <a:t>5×5</a:t>
            </a:r>
            <a:r>
              <a:rPr lang="zh-CN" altLang="en-US" dirty="0" smtClean="0"/>
              <a:t>的卷积层来抽取不同空间尺寸下的信息，其中中间</a:t>
            </a:r>
            <a:r>
              <a:rPr lang="en-US" altLang="zh-CN" dirty="0" smtClean="0"/>
              <a:t>2</a:t>
            </a:r>
            <a:r>
              <a:rPr lang="zh-CN" altLang="en-US" dirty="0" smtClean="0"/>
              <a:t>个线路会对输入先做</a:t>
            </a:r>
            <a:r>
              <a:rPr lang="en-US" altLang="zh-CN" dirty="0" smtClean="0"/>
              <a:t>1×1</a:t>
            </a:r>
            <a:r>
              <a:rPr lang="zh-CN" altLang="en-US" dirty="0" smtClean="0"/>
              <a:t>卷积来减少输入通道数，以降低模型复杂度。第四条线路则使用</a:t>
            </a:r>
            <a:r>
              <a:rPr lang="en-US" altLang="zh-CN" dirty="0" smtClean="0"/>
              <a:t>3×3</a:t>
            </a:r>
            <a:r>
              <a:rPr lang="zh-CN" altLang="en-US" dirty="0" smtClean="0"/>
              <a:t>最大池化层，后接</a:t>
            </a:r>
            <a:r>
              <a:rPr lang="en-US" altLang="zh-CN" dirty="0" smtClean="0"/>
              <a:t>1×1</a:t>
            </a:r>
            <a:r>
              <a:rPr lang="zh-CN" altLang="en-US" dirty="0" smtClean="0"/>
              <a:t>卷积层来改变通道数。</a:t>
            </a:r>
            <a:r>
              <a:rPr lang="en-US" altLang="zh-CN" dirty="0" smtClean="0"/>
              <a:t>4</a:t>
            </a:r>
            <a:r>
              <a:rPr lang="zh-CN" altLang="en-US" dirty="0" smtClean="0"/>
              <a:t>条线路都使用了合适的填充来使输入与输出的高和宽一致。最后我们将每条线路的输出在通道维上连结，并输入接下来的层中去。</a:t>
            </a:r>
            <a:endParaRPr lang="zh-CN" altLang="en-US" dirty="0"/>
          </a:p>
        </p:txBody>
      </p:sp>
      <p:pic>
        <p:nvPicPr>
          <p:cNvPr id="49154" name="Picture 2"/>
          <p:cNvPicPr>
            <a:picLocks noChangeAspect="1" noChangeArrowheads="1"/>
          </p:cNvPicPr>
          <p:nvPr/>
        </p:nvPicPr>
        <p:blipFill>
          <a:blip r:embed="rId2"/>
          <a:srcRect l="27847" t="38020" r="29752" b="33069"/>
          <a:stretch>
            <a:fillRect/>
          </a:stretch>
        </p:blipFill>
        <p:spPr bwMode="auto">
          <a:xfrm>
            <a:off x="2955338" y="4046899"/>
            <a:ext cx="7329397" cy="2811101"/>
          </a:xfrm>
          <a:prstGeom prst="rect">
            <a:avLst/>
          </a:prstGeom>
          <a:noFill/>
          <a:ln w="9525">
            <a:noFill/>
            <a:miter lim="800000"/>
            <a:headEnd/>
            <a:tailEnd/>
          </a:ln>
          <a:effectLst/>
        </p:spPr>
      </p:pic>
    </p:spTree>
    <p:extLst>
      <p:ext uri="{BB962C8B-B14F-4D97-AF65-F5344CB8AC3E}">
        <p14:creationId xmlns="" xmlns:p14="http://schemas.microsoft.com/office/powerpoint/2010/main" val="4064787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6293" y="135795"/>
            <a:ext cx="10465806" cy="6264998"/>
          </a:xfrm>
        </p:spPr>
        <p:txBody>
          <a:bodyPr>
            <a:noAutofit/>
          </a:bodyPr>
          <a:lstStyle/>
          <a:p>
            <a:pPr marL="0" indent="0">
              <a:buNone/>
            </a:pPr>
            <a:r>
              <a:rPr lang="en-US" altLang="zh-CN" sz="1600" dirty="0" smtClean="0"/>
              <a:t>class Inception(</a:t>
            </a:r>
            <a:r>
              <a:rPr lang="en-US" altLang="zh-CN" sz="1600" dirty="0" err="1" smtClean="0"/>
              <a:t>nn.Module</a:t>
            </a:r>
            <a:r>
              <a:rPr lang="en-US" altLang="zh-CN" sz="1600" dirty="0" smtClean="0"/>
              <a:t>):</a:t>
            </a:r>
          </a:p>
          <a:p>
            <a:pPr marL="0" indent="0">
              <a:buNone/>
            </a:pPr>
            <a:r>
              <a:rPr lang="en-US" altLang="zh-CN" sz="1600" dirty="0" smtClean="0"/>
              <a:t> </a:t>
            </a:r>
            <a:r>
              <a:rPr lang="zh-CN" altLang="en-US" sz="1600" dirty="0" smtClean="0"/>
              <a:t>    </a:t>
            </a:r>
            <a:r>
              <a:rPr lang="en-US" altLang="zh-CN" sz="1600" dirty="0" smtClean="0"/>
              <a:t>def __init__(self, </a:t>
            </a:r>
            <a:r>
              <a:rPr lang="en-US" altLang="zh-CN" sz="1600" dirty="0" err="1" smtClean="0"/>
              <a:t>in_c</a:t>
            </a:r>
            <a:r>
              <a:rPr lang="en-US" altLang="zh-CN" sz="1600" dirty="0" smtClean="0"/>
              <a:t>, c1, c2, c3, c4):   # c1 - c4</a:t>
            </a:r>
            <a:r>
              <a:rPr lang="zh-CN" altLang="en-US" sz="1600" dirty="0" smtClean="0"/>
              <a:t>为每条线路里的层的输出通道数</a:t>
            </a:r>
            <a:endParaRPr lang="en-US" altLang="zh-CN" sz="1600" dirty="0" smtClean="0"/>
          </a:p>
          <a:p>
            <a:pPr marL="0" indent="0">
              <a:buNone/>
            </a:pPr>
            <a:r>
              <a:rPr lang="en-US" altLang="zh-CN" sz="1600" dirty="0" smtClean="0"/>
              <a:t>        super(Inception, self).__init__()</a:t>
            </a:r>
            <a:endParaRPr lang="zh-CN" altLang="en-US" sz="1600" dirty="0" smtClean="0"/>
          </a:p>
          <a:p>
            <a:pPr marL="0" indent="0">
              <a:buNone/>
            </a:pPr>
            <a:r>
              <a:rPr lang="zh-CN" altLang="en-US" sz="1600" dirty="0" smtClean="0"/>
              <a:t>        </a:t>
            </a:r>
            <a:r>
              <a:rPr lang="en-US" altLang="zh-CN" sz="1600" dirty="0" smtClean="0"/>
              <a:t>self.p1_1 = nn.Conv2d(</a:t>
            </a:r>
            <a:r>
              <a:rPr lang="en-US" altLang="zh-CN" sz="1600" dirty="0" err="1" smtClean="0"/>
              <a:t>in_c</a:t>
            </a:r>
            <a:r>
              <a:rPr lang="en-US" altLang="zh-CN" sz="1600" dirty="0" smtClean="0"/>
              <a:t>, c1, </a:t>
            </a:r>
            <a:r>
              <a:rPr lang="en-US" altLang="zh-CN" sz="1600" dirty="0" err="1" smtClean="0"/>
              <a:t>kernel_size</a:t>
            </a:r>
            <a:r>
              <a:rPr lang="en-US" altLang="zh-CN" sz="1600" dirty="0" smtClean="0"/>
              <a:t>=1) # </a:t>
            </a:r>
            <a:r>
              <a:rPr lang="zh-CN" altLang="en-US" sz="1600" dirty="0" smtClean="0"/>
              <a:t>线路</a:t>
            </a:r>
            <a:r>
              <a:rPr lang="en-US" altLang="zh-CN" sz="1600" dirty="0" smtClean="0"/>
              <a:t>1</a:t>
            </a:r>
            <a:r>
              <a:rPr lang="zh-CN" altLang="en-US" sz="1600" dirty="0" smtClean="0"/>
              <a:t>，单</a:t>
            </a:r>
            <a:r>
              <a:rPr lang="en-US" altLang="zh-CN" sz="1600" dirty="0" smtClean="0"/>
              <a:t>1 x 1</a:t>
            </a:r>
            <a:r>
              <a:rPr lang="zh-CN" altLang="en-US" sz="1600" dirty="0" smtClean="0"/>
              <a:t>卷积层</a:t>
            </a:r>
          </a:p>
          <a:p>
            <a:pPr marL="0" indent="0">
              <a:buNone/>
            </a:pPr>
            <a:r>
              <a:rPr lang="zh-CN" altLang="en-US" sz="1600" dirty="0" smtClean="0"/>
              <a:t>        </a:t>
            </a:r>
            <a:r>
              <a:rPr lang="en-US" altLang="zh-CN" sz="1600" dirty="0" smtClean="0"/>
              <a:t>self.p2_1 = nn.Conv2d(</a:t>
            </a:r>
            <a:r>
              <a:rPr lang="en-US" altLang="zh-CN" sz="1600" dirty="0" err="1" smtClean="0"/>
              <a:t>in_c</a:t>
            </a:r>
            <a:r>
              <a:rPr lang="en-US" altLang="zh-CN" sz="1600" dirty="0" smtClean="0"/>
              <a:t>, c2[0], </a:t>
            </a:r>
            <a:r>
              <a:rPr lang="en-US" altLang="zh-CN" sz="1600" dirty="0" err="1" smtClean="0"/>
              <a:t>kernel_size</a:t>
            </a:r>
            <a:r>
              <a:rPr lang="en-US" altLang="zh-CN" sz="1600" dirty="0" smtClean="0"/>
              <a:t>=1) # </a:t>
            </a:r>
            <a:r>
              <a:rPr lang="zh-CN" altLang="en-US" sz="1600" dirty="0" smtClean="0"/>
              <a:t>线路</a:t>
            </a:r>
            <a:r>
              <a:rPr lang="en-US" altLang="zh-CN" sz="1600" dirty="0" smtClean="0"/>
              <a:t>2</a:t>
            </a:r>
            <a:r>
              <a:rPr lang="zh-CN" altLang="en-US" sz="1600" dirty="0" smtClean="0"/>
              <a:t>，</a:t>
            </a:r>
            <a:r>
              <a:rPr lang="en-US" altLang="zh-CN" sz="1600" dirty="0" smtClean="0"/>
              <a:t>1 x 1</a:t>
            </a:r>
            <a:r>
              <a:rPr lang="zh-CN" altLang="en-US" sz="1600" dirty="0" smtClean="0"/>
              <a:t>卷积层后接</a:t>
            </a:r>
            <a:r>
              <a:rPr lang="en-US" altLang="zh-CN" sz="1600" dirty="0" smtClean="0"/>
              <a:t>3 x 3</a:t>
            </a:r>
            <a:r>
              <a:rPr lang="zh-CN" altLang="en-US" sz="1600" dirty="0" smtClean="0"/>
              <a:t>卷积层</a:t>
            </a:r>
            <a:endParaRPr lang="en-US" altLang="zh-CN" sz="1600" dirty="0" smtClean="0"/>
          </a:p>
          <a:p>
            <a:pPr marL="0" indent="0">
              <a:buNone/>
            </a:pPr>
            <a:r>
              <a:rPr lang="en-US" altLang="zh-CN" sz="1600" dirty="0" smtClean="0"/>
              <a:t>        self.p2_2 = nn.Conv2d(c2[0], c2[1], </a:t>
            </a:r>
            <a:r>
              <a:rPr lang="en-US" altLang="zh-CN" sz="1600" dirty="0" err="1" smtClean="0"/>
              <a:t>kernel_size</a:t>
            </a:r>
            <a:r>
              <a:rPr lang="en-US" altLang="zh-CN" sz="1600" dirty="0" smtClean="0"/>
              <a:t>=3, padding=1)</a:t>
            </a:r>
            <a:endParaRPr lang="zh-CN" altLang="en-US" sz="1600" dirty="0" smtClean="0"/>
          </a:p>
          <a:p>
            <a:pPr marL="0" indent="0">
              <a:buNone/>
            </a:pPr>
            <a:r>
              <a:rPr lang="zh-CN" altLang="en-US" sz="1600" dirty="0" smtClean="0"/>
              <a:t>        </a:t>
            </a:r>
            <a:r>
              <a:rPr lang="en-US" altLang="zh-CN" sz="1600" dirty="0" smtClean="0"/>
              <a:t>self.p3_1 = nn.Conv2d(</a:t>
            </a:r>
            <a:r>
              <a:rPr lang="en-US" altLang="zh-CN" sz="1600" dirty="0" err="1" smtClean="0"/>
              <a:t>in_c</a:t>
            </a:r>
            <a:r>
              <a:rPr lang="en-US" altLang="zh-CN" sz="1600" dirty="0" smtClean="0"/>
              <a:t>, c3[0], </a:t>
            </a:r>
            <a:r>
              <a:rPr lang="en-US" altLang="zh-CN" sz="1600" dirty="0" err="1" smtClean="0"/>
              <a:t>kernel_size</a:t>
            </a:r>
            <a:r>
              <a:rPr lang="en-US" altLang="zh-CN" sz="1600" dirty="0" smtClean="0"/>
              <a:t>=1) # </a:t>
            </a:r>
            <a:r>
              <a:rPr lang="zh-CN" altLang="en-US" sz="1600" dirty="0" smtClean="0"/>
              <a:t>线路</a:t>
            </a:r>
            <a:r>
              <a:rPr lang="en-US" altLang="zh-CN" sz="1600" dirty="0" smtClean="0"/>
              <a:t>3</a:t>
            </a:r>
            <a:r>
              <a:rPr lang="zh-CN" altLang="en-US" sz="1600" dirty="0" smtClean="0"/>
              <a:t>，</a:t>
            </a:r>
            <a:r>
              <a:rPr lang="en-US" altLang="zh-CN" sz="1600" dirty="0" smtClean="0"/>
              <a:t>1 x 1</a:t>
            </a:r>
            <a:r>
              <a:rPr lang="zh-CN" altLang="en-US" sz="1600" dirty="0" smtClean="0"/>
              <a:t>卷积层后接</a:t>
            </a:r>
            <a:r>
              <a:rPr lang="en-US" altLang="zh-CN" sz="1600" dirty="0" smtClean="0"/>
              <a:t>5 x 5</a:t>
            </a:r>
            <a:r>
              <a:rPr lang="zh-CN" altLang="en-US" sz="1600" dirty="0" smtClean="0"/>
              <a:t>卷积层</a:t>
            </a:r>
            <a:endParaRPr lang="en-US" altLang="zh-CN" sz="1600" dirty="0" smtClean="0"/>
          </a:p>
          <a:p>
            <a:pPr marL="0" indent="0">
              <a:buNone/>
            </a:pPr>
            <a:r>
              <a:rPr lang="en-US" altLang="zh-CN" sz="1600" dirty="0" smtClean="0"/>
              <a:t>        self.p3_2 = nn.Conv2d(c3[0], c3[1], </a:t>
            </a:r>
            <a:r>
              <a:rPr lang="en-US" altLang="zh-CN" sz="1600" dirty="0" err="1" smtClean="0"/>
              <a:t>kernel_size</a:t>
            </a:r>
            <a:r>
              <a:rPr lang="en-US" altLang="zh-CN" sz="1600" dirty="0" smtClean="0"/>
              <a:t>=5, padding=2)</a:t>
            </a:r>
            <a:endParaRPr lang="zh-CN" altLang="en-US" sz="1600" dirty="0" smtClean="0"/>
          </a:p>
          <a:p>
            <a:pPr marL="0" indent="0">
              <a:buNone/>
            </a:pPr>
            <a:r>
              <a:rPr lang="zh-CN" altLang="en-US" sz="1600" dirty="0" smtClean="0"/>
              <a:t>        </a:t>
            </a:r>
            <a:r>
              <a:rPr lang="en-US" altLang="zh-CN" sz="1600" dirty="0" smtClean="0"/>
              <a:t>self.p4_1 = nn.MaxPool2d(</a:t>
            </a:r>
            <a:r>
              <a:rPr lang="en-US" altLang="zh-CN" sz="1600" dirty="0" err="1" smtClean="0"/>
              <a:t>kernel_size</a:t>
            </a:r>
            <a:r>
              <a:rPr lang="en-US" altLang="zh-CN" sz="1600" dirty="0" smtClean="0"/>
              <a:t>=3, stride=1, padding=1) # </a:t>
            </a:r>
            <a:r>
              <a:rPr lang="zh-CN" altLang="en-US" sz="1600" dirty="0" smtClean="0"/>
              <a:t>线路</a:t>
            </a:r>
            <a:r>
              <a:rPr lang="en-US" altLang="zh-CN" sz="1600" dirty="0" smtClean="0"/>
              <a:t>4</a:t>
            </a:r>
            <a:r>
              <a:rPr lang="zh-CN" altLang="en-US" sz="1600" dirty="0" smtClean="0"/>
              <a:t>，</a:t>
            </a:r>
            <a:r>
              <a:rPr lang="en-US" altLang="zh-CN" sz="1600" dirty="0" smtClean="0"/>
              <a:t>3 x 3</a:t>
            </a:r>
            <a:r>
              <a:rPr lang="zh-CN" altLang="en-US" sz="1600" dirty="0" smtClean="0"/>
              <a:t>最大池化层后接</a:t>
            </a:r>
            <a:r>
              <a:rPr lang="en-US" altLang="zh-CN" sz="1600" dirty="0" smtClean="0"/>
              <a:t>1 x 1</a:t>
            </a:r>
            <a:r>
              <a:rPr lang="zh-CN" altLang="en-US" sz="1600" dirty="0" smtClean="0"/>
              <a:t>卷积层</a:t>
            </a:r>
            <a:endParaRPr lang="en-US" altLang="zh-CN" sz="1600" dirty="0" smtClean="0"/>
          </a:p>
          <a:p>
            <a:pPr marL="0" indent="0">
              <a:buNone/>
            </a:pPr>
            <a:r>
              <a:rPr lang="en-US" altLang="zh-CN" sz="1600" dirty="0" smtClean="0"/>
              <a:t>        self.p4_2 = nn.Conv2d(</a:t>
            </a:r>
            <a:r>
              <a:rPr lang="en-US" altLang="zh-CN" sz="1600" dirty="0" err="1" smtClean="0"/>
              <a:t>in_c</a:t>
            </a:r>
            <a:r>
              <a:rPr lang="en-US" altLang="zh-CN" sz="1600" dirty="0" smtClean="0"/>
              <a:t>, c4, </a:t>
            </a:r>
            <a:r>
              <a:rPr lang="en-US" altLang="zh-CN" sz="1600" dirty="0" err="1" smtClean="0"/>
              <a:t>kernel_size</a:t>
            </a:r>
            <a:r>
              <a:rPr lang="en-US" altLang="zh-CN" sz="1600" dirty="0" smtClean="0"/>
              <a:t>=1)</a:t>
            </a:r>
          </a:p>
          <a:p>
            <a:pPr marL="0" indent="0">
              <a:buNone/>
            </a:pPr>
            <a:endParaRPr lang="en-US" altLang="zh-CN" sz="1600" dirty="0" smtClean="0"/>
          </a:p>
          <a:p>
            <a:pPr marL="0" indent="0">
              <a:buNone/>
            </a:pPr>
            <a:r>
              <a:rPr lang="en-US" altLang="zh-CN" sz="1600" dirty="0" smtClean="0"/>
              <a:t>    def forward(self, x):</a:t>
            </a:r>
          </a:p>
          <a:p>
            <a:pPr marL="0" indent="0">
              <a:buNone/>
            </a:pPr>
            <a:r>
              <a:rPr lang="en-US" altLang="zh-CN" sz="1600" dirty="0" smtClean="0"/>
              <a:t>        p1 = </a:t>
            </a:r>
            <a:r>
              <a:rPr lang="en-US" altLang="zh-CN" sz="1600" dirty="0" err="1" smtClean="0"/>
              <a:t>F.relu</a:t>
            </a:r>
            <a:r>
              <a:rPr lang="en-US" altLang="zh-CN" sz="1600" dirty="0" smtClean="0"/>
              <a:t>(self.p1_1(x))</a:t>
            </a:r>
          </a:p>
          <a:p>
            <a:pPr marL="0" indent="0">
              <a:buNone/>
            </a:pPr>
            <a:r>
              <a:rPr lang="en-US" altLang="zh-CN" sz="1600" dirty="0" smtClean="0"/>
              <a:t>        p2 = </a:t>
            </a:r>
            <a:r>
              <a:rPr lang="en-US" altLang="zh-CN" sz="1600" dirty="0" err="1" smtClean="0"/>
              <a:t>F.relu</a:t>
            </a:r>
            <a:r>
              <a:rPr lang="en-US" altLang="zh-CN" sz="1600" dirty="0" smtClean="0"/>
              <a:t>(self.p2_2(</a:t>
            </a:r>
            <a:r>
              <a:rPr lang="en-US" altLang="zh-CN" sz="1600" dirty="0" err="1" smtClean="0"/>
              <a:t>F.relu</a:t>
            </a:r>
            <a:r>
              <a:rPr lang="en-US" altLang="zh-CN" sz="1600" dirty="0" smtClean="0"/>
              <a:t>(self.p2_1(x))))</a:t>
            </a:r>
          </a:p>
          <a:p>
            <a:pPr marL="0" indent="0">
              <a:buNone/>
            </a:pPr>
            <a:r>
              <a:rPr lang="en-US" altLang="zh-CN" sz="1600" dirty="0" smtClean="0"/>
              <a:t>        p3 = </a:t>
            </a:r>
            <a:r>
              <a:rPr lang="en-US" altLang="zh-CN" sz="1600" dirty="0" err="1" smtClean="0"/>
              <a:t>F.relu</a:t>
            </a:r>
            <a:r>
              <a:rPr lang="en-US" altLang="zh-CN" sz="1600" dirty="0" smtClean="0"/>
              <a:t>(self.p3_2(</a:t>
            </a:r>
            <a:r>
              <a:rPr lang="en-US" altLang="zh-CN" sz="1600" dirty="0" err="1" smtClean="0"/>
              <a:t>F.relu</a:t>
            </a:r>
            <a:r>
              <a:rPr lang="en-US" altLang="zh-CN" sz="1600" dirty="0" smtClean="0"/>
              <a:t>(self.p3_1(x))))</a:t>
            </a:r>
          </a:p>
          <a:p>
            <a:pPr marL="0" indent="0">
              <a:buNone/>
            </a:pPr>
            <a:r>
              <a:rPr lang="en-US" altLang="zh-CN" sz="1600" dirty="0" smtClean="0"/>
              <a:t>        p4 = </a:t>
            </a:r>
            <a:r>
              <a:rPr lang="en-US" altLang="zh-CN" sz="1600" dirty="0" err="1" smtClean="0"/>
              <a:t>F.relu</a:t>
            </a:r>
            <a:r>
              <a:rPr lang="en-US" altLang="zh-CN" sz="1600" dirty="0" smtClean="0"/>
              <a:t>(self.p4_2(self.p4_1(x)))</a:t>
            </a:r>
          </a:p>
          <a:p>
            <a:pPr marL="0" indent="0">
              <a:buNone/>
            </a:pPr>
            <a:r>
              <a:rPr lang="en-US" altLang="zh-CN" sz="1600" dirty="0" smtClean="0"/>
              <a:t>        return torch.cat((p1, p2, p3, p4), dim=1)  # </a:t>
            </a:r>
            <a:r>
              <a:rPr lang="zh-CN" altLang="en-US" sz="1600" dirty="0" smtClean="0"/>
              <a:t>在通道维上连结输出</a:t>
            </a:r>
            <a:endParaRPr lang="zh-CN" altLang="en-US" sz="1600" dirty="0"/>
          </a:p>
        </p:txBody>
      </p:sp>
    </p:spTree>
    <p:extLst>
      <p:ext uri="{BB962C8B-B14F-4D97-AF65-F5344CB8AC3E}">
        <p14:creationId xmlns="" xmlns:p14="http://schemas.microsoft.com/office/powerpoint/2010/main" val="4062276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GoogLeNet</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dirty="0" err="1" smtClean="0"/>
              <a:t>GoogLeNet</a:t>
            </a:r>
            <a:r>
              <a:rPr lang="zh-CN" altLang="en-US" dirty="0" smtClean="0"/>
              <a:t>跟</a:t>
            </a:r>
            <a:r>
              <a:rPr lang="en-US" dirty="0" smtClean="0"/>
              <a:t>VGG</a:t>
            </a:r>
            <a:r>
              <a:rPr lang="zh-CN" altLang="en-US" dirty="0" smtClean="0"/>
              <a:t>一样，在主体卷积部分中使用</a:t>
            </a:r>
            <a:r>
              <a:rPr lang="en-US" altLang="zh-CN" dirty="0" smtClean="0"/>
              <a:t>5</a:t>
            </a:r>
            <a:r>
              <a:rPr lang="zh-CN" altLang="en-US" dirty="0" smtClean="0"/>
              <a:t>个模块（</a:t>
            </a:r>
            <a:r>
              <a:rPr lang="en-US" dirty="0" smtClean="0"/>
              <a:t>block），</a:t>
            </a:r>
            <a:r>
              <a:rPr lang="zh-CN" altLang="en-US" dirty="0" smtClean="0"/>
              <a:t>每个模块之间使用步幅为</a:t>
            </a:r>
            <a:r>
              <a:rPr lang="en-US" altLang="zh-CN" dirty="0" smtClean="0"/>
              <a:t>2</a:t>
            </a:r>
            <a:r>
              <a:rPr lang="zh-CN" altLang="en-US" dirty="0" smtClean="0"/>
              <a:t>的</a:t>
            </a:r>
            <a:r>
              <a:rPr lang="en-US" altLang="zh-CN" dirty="0" smtClean="0"/>
              <a:t>3×</a:t>
            </a:r>
            <a:r>
              <a:rPr lang="en-US" dirty="0" smtClean="0"/>
              <a:t>3</a:t>
            </a:r>
            <a:r>
              <a:rPr lang="zh-CN" altLang="en-US" dirty="0" smtClean="0"/>
              <a:t>最大池化层来减小输出高宽。第一模块使用一个</a:t>
            </a:r>
            <a:r>
              <a:rPr lang="en-US" altLang="zh-CN" dirty="0" smtClean="0"/>
              <a:t>64</a:t>
            </a:r>
            <a:r>
              <a:rPr lang="zh-CN" altLang="en-US" dirty="0" smtClean="0"/>
              <a:t>通道的</a:t>
            </a:r>
            <a:r>
              <a:rPr lang="en-US" altLang="zh-CN" dirty="0" smtClean="0"/>
              <a:t>7×</a:t>
            </a:r>
            <a:r>
              <a:rPr lang="en-US" dirty="0" smtClean="0"/>
              <a:t>7</a:t>
            </a:r>
            <a:r>
              <a:rPr lang="zh-CN" altLang="en-US" dirty="0" smtClean="0"/>
              <a:t>卷积层。</a:t>
            </a:r>
            <a:endParaRPr lang="en-US" altLang="zh-CN" dirty="0" smtClean="0"/>
          </a:p>
          <a:p>
            <a:endParaRPr lang="zh-CN" altLang="en-US" dirty="0" smtClean="0"/>
          </a:p>
          <a:p>
            <a:pPr>
              <a:buNone/>
            </a:pPr>
            <a:r>
              <a:rPr lang="en-US" sz="2400" dirty="0" smtClean="0"/>
              <a:t>b1 = </a:t>
            </a:r>
            <a:r>
              <a:rPr lang="en-US" sz="2400" dirty="0" err="1" smtClean="0"/>
              <a:t>nn.Sequential</a:t>
            </a:r>
            <a:r>
              <a:rPr lang="en-US" sz="2400" dirty="0" smtClean="0"/>
              <a:t>(nn.Conv2d(1, 64, </a:t>
            </a:r>
            <a:r>
              <a:rPr lang="en-US" sz="2400" dirty="0" err="1" smtClean="0"/>
              <a:t>kernel_size</a:t>
            </a:r>
            <a:r>
              <a:rPr lang="en-US" sz="2400" dirty="0" smtClean="0"/>
              <a:t>=7, stride=2, padding=3),</a:t>
            </a:r>
          </a:p>
          <a:p>
            <a:pPr>
              <a:buNone/>
            </a:pPr>
            <a:r>
              <a:rPr lang="en-US" sz="2400" dirty="0" smtClean="0"/>
              <a:t>                   </a:t>
            </a:r>
            <a:r>
              <a:rPr lang="en-US" sz="2400" dirty="0" err="1" smtClean="0"/>
              <a:t>nn.ReLU</a:t>
            </a:r>
            <a:r>
              <a:rPr lang="en-US" sz="2400" dirty="0" smtClean="0"/>
              <a:t>(),</a:t>
            </a:r>
          </a:p>
          <a:p>
            <a:pPr>
              <a:buNone/>
            </a:pPr>
            <a:r>
              <a:rPr lang="en-US" sz="2400" dirty="0" smtClean="0"/>
              <a:t>                   nn.MaxPool2d(</a:t>
            </a:r>
            <a:r>
              <a:rPr lang="en-US" sz="2400" dirty="0" err="1" smtClean="0"/>
              <a:t>kernel_size</a:t>
            </a:r>
            <a:r>
              <a:rPr lang="en-US" sz="2400" dirty="0" smtClean="0"/>
              <a:t>=3, stride=2, padding=1))</a:t>
            </a:r>
            <a:endParaRPr lang="en-US" sz="2400" dirty="0"/>
          </a:p>
        </p:txBody>
      </p:sp>
    </p:spTree>
    <p:extLst>
      <p:ext uri="{BB962C8B-B14F-4D97-AF65-F5344CB8AC3E}">
        <p14:creationId xmlns="" xmlns:p14="http://schemas.microsoft.com/office/powerpoint/2010/main" val="406478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二维互相关运算</a:t>
            </a:r>
          </a:p>
        </p:txBody>
      </p:sp>
      <p:sp>
        <p:nvSpPr>
          <p:cNvPr id="3" name="内容占位符 2"/>
          <p:cNvSpPr>
            <a:spLocks noGrp="1"/>
          </p:cNvSpPr>
          <p:nvPr>
            <p:ph idx="1"/>
          </p:nvPr>
        </p:nvSpPr>
        <p:spPr>
          <a:xfrm>
            <a:off x="838200" y="1463040"/>
            <a:ext cx="10515600" cy="5394960"/>
          </a:xfrm>
        </p:spPr>
        <p:txBody>
          <a:bodyPr>
            <a:noAutofit/>
          </a:bodyPr>
          <a:lstStyle/>
          <a:p>
            <a:pPr>
              <a:lnSpc>
                <a:spcPct val="120000"/>
              </a:lnSpc>
            </a:pPr>
            <a:r>
              <a:rPr lang="zh-CN" altLang="en-US" sz="2000" dirty="0" smtClean="0"/>
              <a:t>下面我们将上述过程实现在</a:t>
            </a:r>
            <a:r>
              <a:rPr lang="en-US" altLang="zh-CN" sz="2000" dirty="0" smtClean="0"/>
              <a:t>corr2d</a:t>
            </a:r>
            <a:r>
              <a:rPr lang="zh-CN" altLang="en-US" sz="2000" dirty="0" smtClean="0"/>
              <a:t>函数里。它接受输入数组</a:t>
            </a:r>
            <a:r>
              <a:rPr lang="en-US" altLang="zh-CN" sz="2000" dirty="0" smtClean="0"/>
              <a:t>X</a:t>
            </a:r>
            <a:r>
              <a:rPr lang="zh-CN" altLang="en-US" sz="2000" dirty="0" smtClean="0"/>
              <a:t>与核数组</a:t>
            </a:r>
            <a:r>
              <a:rPr lang="en-US" altLang="zh-CN" sz="2000" dirty="0" smtClean="0"/>
              <a:t>K</a:t>
            </a:r>
            <a:r>
              <a:rPr lang="zh-CN" altLang="en-US" sz="2000" dirty="0" smtClean="0"/>
              <a:t>，并输出数组</a:t>
            </a:r>
            <a:r>
              <a:rPr lang="en-US" altLang="zh-CN" sz="2000" dirty="0" smtClean="0"/>
              <a:t>Y</a:t>
            </a:r>
            <a:r>
              <a:rPr lang="zh-CN" altLang="en-US" sz="2000" dirty="0" smtClean="0"/>
              <a:t>。</a:t>
            </a:r>
            <a:endParaRPr lang="en-US" altLang="zh-CN" sz="2000" dirty="0" smtClean="0"/>
          </a:p>
          <a:p>
            <a:pPr>
              <a:lnSpc>
                <a:spcPct val="120000"/>
              </a:lnSpc>
            </a:pPr>
            <a:endParaRPr lang="en-US" altLang="zh-CN" sz="1000" dirty="0" smtClean="0"/>
          </a:p>
          <a:p>
            <a:pPr marL="0" indent="0">
              <a:lnSpc>
                <a:spcPct val="120000"/>
              </a:lnSpc>
              <a:buNone/>
            </a:pPr>
            <a:r>
              <a:rPr lang="en-US" altLang="zh-CN" sz="2000" dirty="0" smtClean="0"/>
              <a:t>import torch </a:t>
            </a:r>
          </a:p>
          <a:p>
            <a:pPr marL="0" indent="0">
              <a:lnSpc>
                <a:spcPct val="120000"/>
              </a:lnSpc>
              <a:buNone/>
            </a:pPr>
            <a:r>
              <a:rPr lang="en-US" altLang="zh-CN" sz="2000" dirty="0" smtClean="0"/>
              <a:t>from torch import </a:t>
            </a:r>
            <a:r>
              <a:rPr lang="en-US" altLang="zh-CN" sz="2000" dirty="0" err="1" smtClean="0"/>
              <a:t>nn</a:t>
            </a:r>
            <a:endParaRPr lang="en-US" altLang="zh-CN" sz="2000" dirty="0" smtClean="0"/>
          </a:p>
          <a:p>
            <a:pPr marL="0" indent="0">
              <a:lnSpc>
                <a:spcPct val="120000"/>
              </a:lnSpc>
              <a:buNone/>
            </a:pPr>
            <a:r>
              <a:rPr lang="en-US" altLang="zh-CN" sz="2000" dirty="0" smtClean="0"/>
              <a:t>def corr2d(X, K):</a:t>
            </a:r>
            <a:endParaRPr lang="zh-CN" altLang="en-US" sz="2000" dirty="0" smtClean="0"/>
          </a:p>
          <a:p>
            <a:pPr marL="0" indent="0">
              <a:lnSpc>
                <a:spcPct val="120000"/>
              </a:lnSpc>
              <a:buNone/>
            </a:pPr>
            <a:r>
              <a:rPr lang="zh-CN" altLang="en-US" sz="2000" dirty="0" smtClean="0"/>
              <a:t>    </a:t>
            </a:r>
            <a:r>
              <a:rPr lang="en-US" altLang="zh-CN" sz="2000" dirty="0" smtClean="0"/>
              <a:t>h, w = </a:t>
            </a:r>
            <a:r>
              <a:rPr lang="en-US" altLang="zh-CN" sz="2000" dirty="0" err="1" smtClean="0"/>
              <a:t>K.shape</a:t>
            </a:r>
            <a:endParaRPr lang="en-US" altLang="zh-CN" sz="2000" dirty="0" smtClean="0"/>
          </a:p>
          <a:p>
            <a:pPr marL="0" indent="0">
              <a:lnSpc>
                <a:spcPct val="120000"/>
              </a:lnSpc>
              <a:buNone/>
            </a:pPr>
            <a:r>
              <a:rPr lang="en-US" altLang="zh-CN" sz="2000" dirty="0" smtClean="0"/>
              <a:t>    Y = </a:t>
            </a:r>
            <a:r>
              <a:rPr lang="en-US" altLang="zh-CN" sz="2000" dirty="0" err="1" smtClean="0"/>
              <a:t>torch.zeros</a:t>
            </a:r>
            <a:r>
              <a:rPr lang="en-US" altLang="zh-CN" sz="2000" dirty="0" smtClean="0"/>
              <a:t>((</a:t>
            </a:r>
            <a:r>
              <a:rPr lang="en-US" altLang="zh-CN" sz="2000" dirty="0" err="1" smtClean="0"/>
              <a:t>X.shape</a:t>
            </a:r>
            <a:r>
              <a:rPr lang="en-US" altLang="zh-CN" sz="2000" dirty="0" smtClean="0"/>
              <a:t>[0] - h + 1, </a:t>
            </a:r>
            <a:r>
              <a:rPr lang="en-US" altLang="zh-CN" sz="2000" dirty="0" err="1" smtClean="0"/>
              <a:t>X.shape</a:t>
            </a:r>
            <a:r>
              <a:rPr lang="en-US" altLang="zh-CN" sz="2000" dirty="0" smtClean="0"/>
              <a:t>[1] - w + 1))</a:t>
            </a:r>
          </a:p>
          <a:p>
            <a:pPr marL="0" indent="0">
              <a:lnSpc>
                <a:spcPct val="120000"/>
              </a:lnSpc>
              <a:buNone/>
            </a:pPr>
            <a:r>
              <a:rPr lang="en-US" altLang="zh-CN" sz="2000" dirty="0" smtClean="0"/>
              <a:t>    for </a:t>
            </a:r>
            <a:r>
              <a:rPr lang="en-US" altLang="zh-CN" sz="2000" dirty="0" err="1" smtClean="0"/>
              <a:t>i</a:t>
            </a:r>
            <a:r>
              <a:rPr lang="en-US" altLang="zh-CN" sz="2000" dirty="0" smtClean="0"/>
              <a:t> in range(</a:t>
            </a:r>
            <a:r>
              <a:rPr lang="en-US" altLang="zh-CN" sz="2000" dirty="0" err="1" smtClean="0"/>
              <a:t>Y.shape</a:t>
            </a:r>
            <a:r>
              <a:rPr lang="en-US" altLang="zh-CN" sz="2000" dirty="0" smtClean="0"/>
              <a:t>[0]):</a:t>
            </a:r>
          </a:p>
          <a:p>
            <a:pPr marL="0" indent="0">
              <a:lnSpc>
                <a:spcPct val="120000"/>
              </a:lnSpc>
              <a:buNone/>
            </a:pPr>
            <a:r>
              <a:rPr lang="en-US" altLang="zh-CN" sz="2000" dirty="0" smtClean="0"/>
              <a:t>        for j in range(</a:t>
            </a:r>
            <a:r>
              <a:rPr lang="en-US" altLang="zh-CN" sz="2000" dirty="0" err="1" smtClean="0"/>
              <a:t>Y.shape</a:t>
            </a:r>
            <a:r>
              <a:rPr lang="en-US" altLang="zh-CN" sz="2000" dirty="0" smtClean="0"/>
              <a:t>[1]):</a:t>
            </a:r>
          </a:p>
          <a:p>
            <a:pPr marL="0" indent="0">
              <a:lnSpc>
                <a:spcPct val="120000"/>
              </a:lnSpc>
              <a:buNone/>
            </a:pPr>
            <a:r>
              <a:rPr lang="en-US" altLang="zh-CN" sz="2000" dirty="0" smtClean="0"/>
              <a:t>            Y[</a:t>
            </a:r>
            <a:r>
              <a:rPr lang="en-US" altLang="zh-CN" sz="2000" dirty="0" err="1" smtClean="0"/>
              <a:t>i</a:t>
            </a:r>
            <a:r>
              <a:rPr lang="en-US" altLang="zh-CN" sz="2000" dirty="0" smtClean="0"/>
              <a:t>, j] = (X[</a:t>
            </a:r>
            <a:r>
              <a:rPr lang="en-US" altLang="zh-CN" sz="2000" dirty="0" err="1" smtClean="0"/>
              <a:t>i</a:t>
            </a:r>
            <a:r>
              <a:rPr lang="en-US" altLang="zh-CN" sz="2000" dirty="0" smtClean="0"/>
              <a:t>: </a:t>
            </a:r>
            <a:r>
              <a:rPr lang="en-US" altLang="zh-CN" sz="2000" dirty="0" err="1" smtClean="0"/>
              <a:t>i</a:t>
            </a:r>
            <a:r>
              <a:rPr lang="en-US" altLang="zh-CN" sz="2000" dirty="0" smtClean="0"/>
              <a:t> + h, j: j + w] * K).sum()</a:t>
            </a:r>
          </a:p>
          <a:p>
            <a:pPr marL="0" indent="0">
              <a:lnSpc>
                <a:spcPct val="120000"/>
              </a:lnSpc>
              <a:buNone/>
            </a:pPr>
            <a:r>
              <a:rPr lang="en-US" altLang="zh-CN" sz="2000" dirty="0" smtClean="0"/>
              <a:t>    return Y</a:t>
            </a:r>
          </a:p>
          <a:p>
            <a:pPr marL="0" indent="0">
              <a:buNone/>
            </a:pPr>
            <a:r>
              <a:rPr lang="zh-CN" altLang="en-US" sz="2000" dirty="0" smtClean="0"/>
              <a:t/>
            </a:r>
            <a:br>
              <a:rPr lang="zh-CN" altLang="en-US" sz="2000" dirty="0" smtClean="0"/>
            </a:br>
            <a:endParaRPr lang="zh-CN" altLang="en-US" sz="2000" dirty="0"/>
          </a:p>
        </p:txBody>
      </p:sp>
    </p:spTree>
    <p:extLst>
      <p:ext uri="{BB962C8B-B14F-4D97-AF65-F5344CB8AC3E}">
        <p14:creationId xmlns="" xmlns:p14="http://schemas.microsoft.com/office/powerpoint/2010/main" val="4281749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GoogLeNet</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smtClean="0"/>
              <a:t>第二模块使用</a:t>
            </a:r>
            <a:r>
              <a:rPr lang="en-US" altLang="zh-CN" dirty="0" smtClean="0"/>
              <a:t>2</a:t>
            </a:r>
            <a:r>
              <a:rPr lang="zh-CN" altLang="en-US" dirty="0" smtClean="0"/>
              <a:t>个卷积层：首先是</a:t>
            </a:r>
            <a:r>
              <a:rPr lang="en-US" altLang="zh-CN" dirty="0" smtClean="0"/>
              <a:t>64</a:t>
            </a:r>
            <a:r>
              <a:rPr lang="zh-CN" altLang="en-US" dirty="0" smtClean="0"/>
              <a:t>通道的</a:t>
            </a:r>
            <a:r>
              <a:rPr lang="en-US" altLang="zh-CN" dirty="0" smtClean="0"/>
              <a:t>1×1</a:t>
            </a:r>
            <a:r>
              <a:rPr lang="zh-CN" altLang="en-US" dirty="0" smtClean="0"/>
              <a:t>卷积层，然后是将通道增大</a:t>
            </a:r>
            <a:r>
              <a:rPr lang="en-US" altLang="zh-CN" dirty="0" smtClean="0"/>
              <a:t>3</a:t>
            </a:r>
            <a:r>
              <a:rPr lang="zh-CN" altLang="en-US" dirty="0" smtClean="0"/>
              <a:t>倍的</a:t>
            </a:r>
            <a:r>
              <a:rPr lang="en-US" altLang="zh-CN" dirty="0" smtClean="0"/>
              <a:t>3×3</a:t>
            </a:r>
            <a:r>
              <a:rPr lang="zh-CN" altLang="en-US" dirty="0" smtClean="0"/>
              <a:t>卷积层。它对应</a:t>
            </a:r>
            <a:r>
              <a:rPr lang="en-US" altLang="zh-CN" dirty="0" smtClean="0"/>
              <a:t>Inception</a:t>
            </a:r>
            <a:r>
              <a:rPr lang="zh-CN" altLang="en-US" dirty="0" smtClean="0"/>
              <a:t>块中的第二条线路。</a:t>
            </a:r>
            <a:endParaRPr lang="en-US" altLang="zh-CN" dirty="0" smtClean="0"/>
          </a:p>
          <a:p>
            <a:endParaRPr lang="zh-CN" altLang="en-US" dirty="0" smtClean="0"/>
          </a:p>
          <a:p>
            <a:pPr>
              <a:buNone/>
            </a:pPr>
            <a:r>
              <a:rPr lang="en-US" sz="2400" dirty="0" smtClean="0"/>
              <a:t>b2 = </a:t>
            </a:r>
            <a:r>
              <a:rPr lang="en-US" sz="2400" dirty="0" err="1" smtClean="0"/>
              <a:t>nn.Sequential</a:t>
            </a:r>
            <a:r>
              <a:rPr lang="en-US" sz="2400" dirty="0" smtClean="0"/>
              <a:t>(nn.Conv2d(64, 64, </a:t>
            </a:r>
            <a:r>
              <a:rPr lang="en-US" sz="2400" dirty="0" err="1" smtClean="0"/>
              <a:t>kernel_size</a:t>
            </a:r>
            <a:r>
              <a:rPr lang="en-US" sz="2400" dirty="0" smtClean="0"/>
              <a:t>=1),</a:t>
            </a:r>
          </a:p>
          <a:p>
            <a:pPr>
              <a:buNone/>
            </a:pPr>
            <a:r>
              <a:rPr lang="en-US" sz="2400" dirty="0" smtClean="0"/>
              <a:t>                   nn.Conv2d(64, 192, </a:t>
            </a:r>
            <a:r>
              <a:rPr lang="en-US" sz="2400" dirty="0" err="1" smtClean="0"/>
              <a:t>kernel_size</a:t>
            </a:r>
            <a:r>
              <a:rPr lang="en-US" sz="2400" dirty="0" smtClean="0"/>
              <a:t>=3, padding=1),</a:t>
            </a:r>
          </a:p>
          <a:p>
            <a:pPr>
              <a:buNone/>
            </a:pPr>
            <a:r>
              <a:rPr lang="en-US" sz="2400" dirty="0" smtClean="0"/>
              <a:t>                   nn.MaxPool2d(</a:t>
            </a:r>
            <a:r>
              <a:rPr lang="en-US" sz="2400" dirty="0" err="1" smtClean="0"/>
              <a:t>kernel_size</a:t>
            </a:r>
            <a:r>
              <a:rPr lang="en-US" sz="2400" dirty="0" smtClean="0"/>
              <a:t>=3, stride=2, padding=1))</a:t>
            </a:r>
            <a:endParaRPr lang="en-US" sz="2400" dirty="0"/>
          </a:p>
        </p:txBody>
      </p:sp>
    </p:spTree>
    <p:extLst>
      <p:ext uri="{BB962C8B-B14F-4D97-AF65-F5344CB8AC3E}">
        <p14:creationId xmlns="" xmlns:p14="http://schemas.microsoft.com/office/powerpoint/2010/main" val="4064787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GoogLeNet</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smtClean="0"/>
              <a:t>第三模块串联</a:t>
            </a:r>
            <a:r>
              <a:rPr lang="en-US" altLang="zh-CN" dirty="0" smtClean="0"/>
              <a:t>2</a:t>
            </a:r>
            <a:r>
              <a:rPr lang="zh-CN" altLang="en-US" dirty="0" smtClean="0"/>
              <a:t>个完整的</a:t>
            </a:r>
            <a:r>
              <a:rPr lang="en-US" altLang="zh-CN" dirty="0" smtClean="0"/>
              <a:t>Inception</a:t>
            </a:r>
            <a:r>
              <a:rPr lang="zh-CN" altLang="en-US" dirty="0" smtClean="0"/>
              <a:t>块。第一个</a:t>
            </a:r>
            <a:r>
              <a:rPr lang="en-US" altLang="zh-CN" dirty="0" smtClean="0"/>
              <a:t>Inception</a:t>
            </a:r>
            <a:r>
              <a:rPr lang="zh-CN" altLang="en-US" dirty="0" smtClean="0"/>
              <a:t>块的输出通道数为</a:t>
            </a:r>
            <a:r>
              <a:rPr lang="en-US" altLang="zh-CN" dirty="0" smtClean="0"/>
              <a:t>64+128+32+32=256</a:t>
            </a:r>
            <a:r>
              <a:rPr lang="zh-CN" altLang="en-US" dirty="0" smtClean="0"/>
              <a:t>，其中</a:t>
            </a:r>
            <a:r>
              <a:rPr lang="en-US" altLang="zh-CN" dirty="0" smtClean="0"/>
              <a:t>4</a:t>
            </a:r>
            <a:r>
              <a:rPr lang="zh-CN" altLang="en-US" dirty="0" smtClean="0"/>
              <a:t>条线路的输出通道数比例为</a:t>
            </a:r>
            <a:r>
              <a:rPr lang="en-US" altLang="zh-CN" dirty="0" smtClean="0"/>
              <a:t>64:128:32:32=2:4:1:1</a:t>
            </a:r>
            <a:r>
              <a:rPr lang="zh-CN" altLang="en-US" dirty="0" smtClean="0"/>
              <a:t>。其中第二、第三条线路先分别将输入通道数减小至</a:t>
            </a:r>
            <a:r>
              <a:rPr lang="en-US" altLang="zh-CN" dirty="0" smtClean="0"/>
              <a:t>96/192=1/2</a:t>
            </a:r>
            <a:r>
              <a:rPr lang="zh-CN" altLang="en-US" dirty="0" smtClean="0"/>
              <a:t>和</a:t>
            </a:r>
            <a:r>
              <a:rPr lang="en-US" altLang="zh-CN" dirty="0" smtClean="0"/>
              <a:t>16/192=1/12</a:t>
            </a:r>
            <a:r>
              <a:rPr lang="zh-CN" altLang="en-US" dirty="0" smtClean="0"/>
              <a:t>后，再接上第二层卷积层。第二个</a:t>
            </a:r>
            <a:r>
              <a:rPr lang="en-US" altLang="zh-CN" dirty="0" smtClean="0"/>
              <a:t>Inception</a:t>
            </a:r>
            <a:r>
              <a:rPr lang="zh-CN" altLang="en-US" dirty="0" smtClean="0"/>
              <a:t>块输出通道数增至</a:t>
            </a:r>
            <a:r>
              <a:rPr lang="en-US" altLang="zh-CN" dirty="0" smtClean="0"/>
              <a:t>128+192+96+64=480</a:t>
            </a:r>
            <a:r>
              <a:rPr lang="zh-CN" altLang="en-US" dirty="0" smtClean="0"/>
              <a:t>，每条线路的输出通道数之比为</a:t>
            </a:r>
            <a:r>
              <a:rPr lang="en-US" altLang="zh-CN" dirty="0" smtClean="0"/>
              <a:t>128:192:96:64 = 4:6:3:2</a:t>
            </a:r>
            <a:r>
              <a:rPr lang="zh-CN" altLang="en-US" dirty="0" smtClean="0"/>
              <a:t>。其中第二、第三条线路先分别将输入通道数减小至</a:t>
            </a:r>
            <a:r>
              <a:rPr lang="en-US" altLang="zh-CN" dirty="0" smtClean="0"/>
              <a:t>128/256=1/2</a:t>
            </a:r>
            <a:r>
              <a:rPr lang="zh-CN" altLang="en-US" dirty="0" smtClean="0"/>
              <a:t>和</a:t>
            </a:r>
            <a:r>
              <a:rPr lang="en-US" altLang="zh-CN" dirty="0" smtClean="0"/>
              <a:t>32/256=1/8</a:t>
            </a:r>
            <a:r>
              <a:rPr lang="zh-CN" altLang="en-US" dirty="0" smtClean="0"/>
              <a:t>。</a:t>
            </a:r>
            <a:endParaRPr lang="en-US" altLang="zh-CN" dirty="0" smtClean="0"/>
          </a:p>
          <a:p>
            <a:endParaRPr lang="en-US" sz="2400" dirty="0" smtClean="0"/>
          </a:p>
          <a:p>
            <a:pPr>
              <a:buNone/>
            </a:pPr>
            <a:r>
              <a:rPr lang="en-US" sz="2400" dirty="0" smtClean="0"/>
              <a:t>b3 = </a:t>
            </a:r>
            <a:r>
              <a:rPr lang="en-US" sz="2400" dirty="0" err="1" smtClean="0"/>
              <a:t>nn.Sequential</a:t>
            </a:r>
            <a:r>
              <a:rPr lang="en-US" sz="2400" dirty="0" smtClean="0"/>
              <a:t>(Inception(192, 64, (96, 128), (16, 32), 32),</a:t>
            </a:r>
          </a:p>
          <a:p>
            <a:pPr>
              <a:buNone/>
            </a:pPr>
            <a:r>
              <a:rPr lang="en-US" sz="2400" dirty="0" smtClean="0"/>
              <a:t>                   Inception(256, 128, (128, 192), (32, 96), 64),</a:t>
            </a:r>
          </a:p>
          <a:p>
            <a:pPr>
              <a:buNone/>
            </a:pPr>
            <a:r>
              <a:rPr lang="en-US" sz="2400" dirty="0" smtClean="0"/>
              <a:t>                   nn.MaxPool2d(</a:t>
            </a:r>
            <a:r>
              <a:rPr lang="en-US" sz="2400" dirty="0" err="1" smtClean="0"/>
              <a:t>kernel_size</a:t>
            </a:r>
            <a:r>
              <a:rPr lang="en-US" sz="2400" dirty="0" smtClean="0"/>
              <a:t>=3, stride=2, padding=1))</a:t>
            </a:r>
            <a:endParaRPr lang="en-US" sz="2400" dirty="0"/>
          </a:p>
        </p:txBody>
      </p:sp>
    </p:spTree>
    <p:extLst>
      <p:ext uri="{BB962C8B-B14F-4D97-AF65-F5344CB8AC3E}">
        <p14:creationId xmlns="" xmlns:p14="http://schemas.microsoft.com/office/powerpoint/2010/main" val="4064787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GoogLeNet</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smtClean="0"/>
              <a:t>第四模块更加复杂。它串联了</a:t>
            </a:r>
            <a:r>
              <a:rPr lang="en-US" altLang="zh-CN" dirty="0" smtClean="0"/>
              <a:t>5</a:t>
            </a:r>
            <a:r>
              <a:rPr lang="zh-CN" altLang="en-US" dirty="0" smtClean="0"/>
              <a:t>个</a:t>
            </a:r>
            <a:r>
              <a:rPr lang="en-US" altLang="zh-CN" dirty="0" smtClean="0"/>
              <a:t>Inception</a:t>
            </a:r>
            <a:r>
              <a:rPr lang="zh-CN" altLang="en-US" dirty="0" smtClean="0"/>
              <a:t>块，其输出通道数分别是</a:t>
            </a:r>
            <a:r>
              <a:rPr lang="en-US" altLang="zh-CN" dirty="0" smtClean="0"/>
              <a:t>192+208+48+64=512</a:t>
            </a:r>
            <a:r>
              <a:rPr lang="zh-CN" altLang="en-US" dirty="0" smtClean="0"/>
              <a:t>、</a:t>
            </a:r>
            <a:r>
              <a:rPr lang="en-US" altLang="zh-CN" dirty="0" smtClean="0"/>
              <a:t>160+224+64+64=512</a:t>
            </a:r>
            <a:r>
              <a:rPr lang="zh-CN" altLang="en-US" dirty="0" smtClean="0"/>
              <a:t>、</a:t>
            </a:r>
            <a:r>
              <a:rPr lang="en-US" altLang="zh-CN" dirty="0" smtClean="0"/>
              <a:t>128+256+64+64=512</a:t>
            </a:r>
            <a:r>
              <a:rPr lang="zh-CN" altLang="en-US" dirty="0" smtClean="0"/>
              <a:t>、</a:t>
            </a:r>
            <a:r>
              <a:rPr lang="en-US" altLang="zh-CN" dirty="0" smtClean="0"/>
              <a:t>112+288+64+64=528</a:t>
            </a:r>
            <a:r>
              <a:rPr lang="zh-CN" altLang="en-US" dirty="0" smtClean="0"/>
              <a:t>和</a:t>
            </a:r>
            <a:r>
              <a:rPr lang="en-US" altLang="zh-CN" dirty="0" smtClean="0"/>
              <a:t>256+320+128+128=832</a:t>
            </a:r>
            <a:r>
              <a:rPr lang="zh-CN" altLang="en-US" dirty="0" smtClean="0"/>
              <a:t>。这些线路的通道数分配和第三模块中的类似，首先含</a:t>
            </a:r>
            <a:r>
              <a:rPr lang="en-US" altLang="zh-CN" dirty="0" smtClean="0"/>
              <a:t>3×3</a:t>
            </a:r>
            <a:r>
              <a:rPr lang="zh-CN" altLang="en-US" dirty="0" smtClean="0"/>
              <a:t>卷积层的第二条线路输出最多通道，其次是仅含</a:t>
            </a:r>
            <a:r>
              <a:rPr lang="en-US" altLang="zh-CN" dirty="0" smtClean="0"/>
              <a:t>1×1</a:t>
            </a:r>
            <a:r>
              <a:rPr lang="zh-CN" altLang="en-US" dirty="0" smtClean="0"/>
              <a:t>卷积层的第一条线路，之后是含</a:t>
            </a:r>
            <a:r>
              <a:rPr lang="en-US" altLang="zh-CN" dirty="0" smtClean="0"/>
              <a:t>5×5</a:t>
            </a:r>
            <a:r>
              <a:rPr lang="zh-CN" altLang="en-US" dirty="0" smtClean="0"/>
              <a:t>卷积层的第三条线路和含</a:t>
            </a:r>
            <a:r>
              <a:rPr lang="en-US" altLang="zh-CN" dirty="0" smtClean="0"/>
              <a:t>3×3</a:t>
            </a:r>
            <a:r>
              <a:rPr lang="zh-CN" altLang="en-US" dirty="0" smtClean="0"/>
              <a:t>最大池化层的第四条线路。其中第二、第三条线路都会先按比例减小通道数。这些比例在各个</a:t>
            </a:r>
            <a:r>
              <a:rPr lang="en-US" altLang="zh-CN" dirty="0" smtClean="0"/>
              <a:t>Inception</a:t>
            </a:r>
            <a:r>
              <a:rPr lang="zh-CN" altLang="en-US" dirty="0" smtClean="0"/>
              <a:t>块中都略有不同。</a:t>
            </a:r>
            <a:endParaRPr lang="en-US" sz="2400" dirty="0"/>
          </a:p>
        </p:txBody>
      </p:sp>
    </p:spTree>
    <p:extLst>
      <p:ext uri="{BB962C8B-B14F-4D97-AF65-F5344CB8AC3E}">
        <p14:creationId xmlns="" xmlns:p14="http://schemas.microsoft.com/office/powerpoint/2010/main" val="4064787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GoogLeNet</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buNone/>
            </a:pPr>
            <a:r>
              <a:rPr lang="en-US" sz="2400" dirty="0" smtClean="0"/>
              <a:t>b4 = </a:t>
            </a:r>
            <a:r>
              <a:rPr lang="en-US" sz="2400" dirty="0" err="1" smtClean="0"/>
              <a:t>nn.Sequential</a:t>
            </a:r>
            <a:r>
              <a:rPr lang="en-US" sz="2400" dirty="0" smtClean="0"/>
              <a:t>(Inception(480, 192, (96, 208), (16, 48), 64),</a:t>
            </a:r>
          </a:p>
          <a:p>
            <a:pPr>
              <a:buNone/>
            </a:pPr>
            <a:r>
              <a:rPr lang="en-US" sz="2400" dirty="0" smtClean="0"/>
              <a:t>                   Inception(512, 160, (112, 224), (24, 64), 64),</a:t>
            </a:r>
          </a:p>
          <a:p>
            <a:pPr>
              <a:buNone/>
            </a:pPr>
            <a:r>
              <a:rPr lang="en-US" sz="2400" dirty="0" smtClean="0"/>
              <a:t>                   Inception(512, 128, (128, 256), (24, 64), 64),</a:t>
            </a:r>
          </a:p>
          <a:p>
            <a:pPr>
              <a:buNone/>
            </a:pPr>
            <a:r>
              <a:rPr lang="en-US" sz="2400" dirty="0" smtClean="0"/>
              <a:t>                   Inception(512, 112, (144, 288), (32, 64), 64),</a:t>
            </a:r>
          </a:p>
          <a:p>
            <a:pPr>
              <a:buNone/>
            </a:pPr>
            <a:r>
              <a:rPr lang="en-US" sz="2400" dirty="0" smtClean="0"/>
              <a:t>                   Inception(528, 256, (160, 320), (32, 128), 128),</a:t>
            </a:r>
          </a:p>
          <a:p>
            <a:pPr>
              <a:buNone/>
            </a:pPr>
            <a:r>
              <a:rPr lang="en-US" sz="2400" dirty="0" smtClean="0"/>
              <a:t>                   nn.MaxPool2d(</a:t>
            </a:r>
            <a:r>
              <a:rPr lang="en-US" sz="2400" dirty="0" err="1" smtClean="0"/>
              <a:t>kernel_size</a:t>
            </a:r>
            <a:r>
              <a:rPr lang="en-US" sz="2400" dirty="0" smtClean="0"/>
              <a:t>=3, stride=2, padding=1))</a:t>
            </a:r>
            <a:endParaRPr lang="en-US" sz="2000" dirty="0"/>
          </a:p>
        </p:txBody>
      </p:sp>
    </p:spTree>
    <p:extLst>
      <p:ext uri="{BB962C8B-B14F-4D97-AF65-F5344CB8AC3E}">
        <p14:creationId xmlns="" xmlns:p14="http://schemas.microsoft.com/office/powerpoint/2010/main" val="4064787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GoogLeNet</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smtClean="0"/>
              <a:t>第五模块有输出通道数为</a:t>
            </a:r>
            <a:r>
              <a:rPr lang="en-US" altLang="zh-CN" dirty="0" smtClean="0"/>
              <a:t>256+320+128+128=832</a:t>
            </a:r>
            <a:r>
              <a:rPr lang="zh-CN" altLang="en-US" dirty="0" smtClean="0"/>
              <a:t>和</a:t>
            </a:r>
            <a:r>
              <a:rPr lang="en-US" altLang="zh-CN" dirty="0" smtClean="0"/>
              <a:t>384+384+128+128=1024</a:t>
            </a:r>
            <a:r>
              <a:rPr lang="zh-CN" altLang="en-US" dirty="0" smtClean="0"/>
              <a:t>的两个</a:t>
            </a:r>
            <a:r>
              <a:rPr lang="en-US" altLang="zh-CN" dirty="0" smtClean="0"/>
              <a:t>Inception</a:t>
            </a:r>
            <a:r>
              <a:rPr lang="zh-CN" altLang="en-US" dirty="0" smtClean="0"/>
              <a:t>块。其中每条线路的通道数的分配思路和第三、第四模块中的一致，只是在具体数值上有所不同。需要注意的是，第五模块的后面紧跟输出层，该模块同</a:t>
            </a:r>
            <a:r>
              <a:rPr lang="en-US" altLang="zh-CN" dirty="0" err="1" smtClean="0"/>
              <a:t>NiN</a:t>
            </a:r>
            <a:r>
              <a:rPr lang="zh-CN" altLang="en-US" dirty="0" smtClean="0"/>
              <a:t>一样使用全局平均池化层来将每个通道的高和宽变成</a:t>
            </a:r>
            <a:r>
              <a:rPr lang="en-US" altLang="zh-CN" dirty="0" smtClean="0"/>
              <a:t>1</a:t>
            </a:r>
            <a:r>
              <a:rPr lang="zh-CN" altLang="en-US" dirty="0" smtClean="0"/>
              <a:t>。最后我们将输出变成二维数组后接上一个输出个数为标签类别数的全连接层。</a:t>
            </a:r>
            <a:endParaRPr lang="en-US" altLang="zh-CN" dirty="0" smtClean="0"/>
          </a:p>
          <a:p>
            <a:endParaRPr lang="en-US" sz="100" dirty="0" smtClean="0"/>
          </a:p>
          <a:p>
            <a:pPr>
              <a:buNone/>
            </a:pPr>
            <a:r>
              <a:rPr lang="en-US" sz="2400" dirty="0" smtClean="0"/>
              <a:t>b5 = </a:t>
            </a:r>
            <a:r>
              <a:rPr lang="en-US" sz="2400" dirty="0" err="1" smtClean="0"/>
              <a:t>nn.Sequential</a:t>
            </a:r>
            <a:r>
              <a:rPr lang="en-US" sz="2400" dirty="0" smtClean="0"/>
              <a:t>(Inception(832, 256, (160, 320), (32, 128), 128),</a:t>
            </a:r>
          </a:p>
          <a:p>
            <a:pPr>
              <a:buNone/>
            </a:pPr>
            <a:r>
              <a:rPr lang="en-US" sz="2400" dirty="0" smtClean="0"/>
              <a:t>                   Inception(832, 384, (192, 384), (48, 128), 128),</a:t>
            </a:r>
          </a:p>
          <a:p>
            <a:pPr>
              <a:buNone/>
            </a:pPr>
            <a:r>
              <a:rPr lang="en-US" sz="2400" dirty="0" smtClean="0"/>
              <a:t>                   d2l.GlobalAvgPool2d())</a:t>
            </a:r>
          </a:p>
          <a:p>
            <a:pPr>
              <a:buNone/>
            </a:pPr>
            <a:endParaRPr lang="en-US" sz="1200" dirty="0" smtClean="0"/>
          </a:p>
          <a:p>
            <a:pPr>
              <a:buNone/>
            </a:pPr>
            <a:r>
              <a:rPr lang="en-US" sz="2400" dirty="0" smtClean="0"/>
              <a:t>net = </a:t>
            </a:r>
            <a:r>
              <a:rPr lang="en-US" sz="2400" dirty="0" err="1" smtClean="0"/>
              <a:t>nn.Sequential</a:t>
            </a:r>
            <a:r>
              <a:rPr lang="en-US" sz="2400" dirty="0" smtClean="0"/>
              <a:t>(b1, b2, b3, b4, b5, </a:t>
            </a:r>
          </a:p>
          <a:p>
            <a:pPr>
              <a:buNone/>
            </a:pPr>
            <a:r>
              <a:rPr lang="en-US" sz="2400" dirty="0" smtClean="0"/>
              <a:t>                    d2l.FlattenLayer(), </a:t>
            </a:r>
            <a:r>
              <a:rPr lang="en-US" sz="2400" dirty="0" err="1" smtClean="0"/>
              <a:t>nn.Linear</a:t>
            </a:r>
            <a:r>
              <a:rPr lang="en-US" sz="2400" dirty="0" smtClean="0"/>
              <a:t>(1024, 10))</a:t>
            </a:r>
            <a:endParaRPr lang="en-US" sz="2400" dirty="0"/>
          </a:p>
        </p:txBody>
      </p:sp>
    </p:spTree>
    <p:extLst>
      <p:ext uri="{BB962C8B-B14F-4D97-AF65-F5344CB8AC3E}">
        <p14:creationId xmlns="" xmlns:p14="http://schemas.microsoft.com/office/powerpoint/2010/main" val="4064787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GoogLeNet</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r>
              <a:rPr lang="en-US" altLang="zh-CN" dirty="0" smtClean="0"/>
              <a:t>Inception</a:t>
            </a:r>
            <a:r>
              <a:rPr lang="zh-CN" altLang="en-US" dirty="0" smtClean="0"/>
              <a:t>块相当于一个有</a:t>
            </a:r>
            <a:r>
              <a:rPr lang="en-US" altLang="zh-CN" dirty="0" smtClean="0"/>
              <a:t>4</a:t>
            </a:r>
            <a:r>
              <a:rPr lang="zh-CN" altLang="en-US" dirty="0" smtClean="0"/>
              <a:t>条线路的子网络。它通过不同窗口形状的卷积层和最大池化层来并行抽取信息，并使用</a:t>
            </a:r>
            <a:r>
              <a:rPr lang="en-US" altLang="zh-CN" dirty="0" smtClean="0"/>
              <a:t>1×1</a:t>
            </a:r>
            <a:r>
              <a:rPr lang="zh-CN" altLang="en-US" dirty="0" smtClean="0"/>
              <a:t>卷积层减少通道数从而降低模型复杂度。</a:t>
            </a:r>
          </a:p>
          <a:p>
            <a:r>
              <a:rPr lang="en-US" altLang="zh-CN" dirty="0" err="1" smtClean="0"/>
              <a:t>GoogLeNet</a:t>
            </a:r>
            <a:r>
              <a:rPr lang="zh-CN" altLang="en-US" dirty="0" smtClean="0"/>
              <a:t>将多个设计精细的</a:t>
            </a:r>
            <a:r>
              <a:rPr lang="en-US" altLang="zh-CN" dirty="0" smtClean="0"/>
              <a:t>Inception</a:t>
            </a:r>
            <a:r>
              <a:rPr lang="zh-CN" altLang="en-US" dirty="0" smtClean="0"/>
              <a:t>块和其他层串联起来。其中</a:t>
            </a:r>
            <a:r>
              <a:rPr lang="en-US" altLang="zh-CN" dirty="0" smtClean="0"/>
              <a:t>Inception</a:t>
            </a:r>
            <a:r>
              <a:rPr lang="zh-CN" altLang="en-US" dirty="0" smtClean="0"/>
              <a:t>块的通道数分配之比是在</a:t>
            </a:r>
            <a:r>
              <a:rPr lang="en-US" altLang="zh-CN" dirty="0" err="1" smtClean="0"/>
              <a:t>ImageNet</a:t>
            </a:r>
            <a:r>
              <a:rPr lang="zh-CN" altLang="en-US" dirty="0" smtClean="0"/>
              <a:t>数据集上通过大量的实验得来的。</a:t>
            </a:r>
          </a:p>
          <a:p>
            <a:r>
              <a:rPr lang="en-US" altLang="zh-CN" dirty="0" err="1" smtClean="0"/>
              <a:t>GoogLeNet</a:t>
            </a:r>
            <a:r>
              <a:rPr lang="zh-CN" altLang="en-US" dirty="0" smtClean="0"/>
              <a:t>和它的后继者们一度是</a:t>
            </a:r>
            <a:r>
              <a:rPr lang="en-US" altLang="zh-CN" dirty="0" err="1" smtClean="0"/>
              <a:t>ImageNet</a:t>
            </a:r>
            <a:r>
              <a:rPr lang="zh-CN" altLang="en-US" dirty="0" smtClean="0"/>
              <a:t>上最高效的模型之一：在类似的测试精度下，它们的计算复杂度往往更低。</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残差网络（</a:t>
            </a:r>
            <a:r>
              <a:rPr lang="en-US" altLang="zh-CN" b="1" dirty="0" err="1" smtClean="0"/>
              <a:t>ResNet</a:t>
            </a:r>
            <a:r>
              <a:rPr lang="zh-CN" altLang="en-US" b="1" dirty="0" smtClean="0"/>
              <a:t>）</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r>
              <a:rPr lang="zh-CN" altLang="en-US" dirty="0" smtClean="0"/>
              <a:t>先思考一个问题：对神经网络模型添加新的层，充分训练后的模型是否只可能更有效地降低训练误差？理论上，原模型解的空间只是新模型解的空间的子空间。也就是说，如果我们能将新添加的层训练成恒等映射</a:t>
            </a:r>
            <a:r>
              <a:rPr lang="en-US" altLang="zh-CN" dirty="0" smtClean="0"/>
              <a:t>f(x) = x</a:t>
            </a:r>
            <a:r>
              <a:rPr lang="zh-CN" altLang="en-US" dirty="0" smtClean="0"/>
              <a:t>，新模型和原模型将同样有效。由于新模型可能得出更优的解来拟合训练数据集，因此添加层似乎更容易降低训练误差。然而在实践中，添加过多的层后训练误差往往不降反升。即使利用批量归一化带来的数值稳定性使训练深层模型更加容易，该问题仍然存在。针对这一问题，何恺明等人提出了残差网络（</a:t>
            </a:r>
            <a:r>
              <a:rPr lang="en-US" altLang="zh-CN" dirty="0" err="1" smtClean="0"/>
              <a:t>ResNet</a:t>
            </a:r>
            <a:r>
              <a:rPr lang="zh-CN" altLang="en-US" dirty="0" smtClean="0"/>
              <a:t>）。它在</a:t>
            </a:r>
            <a:r>
              <a:rPr lang="en-US" altLang="zh-CN" dirty="0" smtClean="0"/>
              <a:t>2015</a:t>
            </a:r>
            <a:r>
              <a:rPr lang="zh-CN" altLang="en-US" dirty="0" smtClean="0"/>
              <a:t>年的</a:t>
            </a:r>
            <a:r>
              <a:rPr lang="en-US" altLang="zh-CN" dirty="0" err="1" smtClean="0"/>
              <a:t>ImageNet</a:t>
            </a:r>
            <a:r>
              <a:rPr lang="zh-CN" altLang="en-US" dirty="0" smtClean="0"/>
              <a:t>图像识别挑战赛夺魁，并深刻影响了后来的深度神经网络的设计。</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残差块</a:t>
            </a:r>
            <a:r>
              <a:rPr lang="en-US" altLang="zh-CN" b="1" dirty="0" smtClean="0"/>
              <a:t>	</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smtClean="0"/>
              <a:t>让我们聚焦于神经网络局部。如图所示，设输入为</a:t>
            </a:r>
            <a:r>
              <a:rPr lang="en-US" altLang="zh-CN" dirty="0" smtClean="0"/>
              <a:t>x</a:t>
            </a:r>
            <a:r>
              <a:rPr lang="zh-CN" altLang="en-US" dirty="0" smtClean="0"/>
              <a:t>。假设我们希望学出的理想映射为</a:t>
            </a:r>
            <a:r>
              <a:rPr lang="en-US" altLang="zh-CN" dirty="0" smtClean="0"/>
              <a:t>f(x)</a:t>
            </a:r>
            <a:r>
              <a:rPr lang="zh-CN" altLang="en-US" dirty="0" smtClean="0"/>
              <a:t>，从而作为图上方激活函数的输入。左图虚线框中的部分需要直接拟合出该映射</a:t>
            </a:r>
            <a:r>
              <a:rPr lang="en-US" altLang="zh-CN" dirty="0" smtClean="0"/>
              <a:t>f(x)</a:t>
            </a:r>
            <a:r>
              <a:rPr lang="zh-CN" altLang="en-US" dirty="0" smtClean="0"/>
              <a:t>，而右图虚线框中的部分则需要拟合出有关恒等映射的残差映射</a:t>
            </a:r>
            <a:r>
              <a:rPr lang="en-US" altLang="zh-CN" dirty="0" smtClean="0"/>
              <a:t>f(x)-x</a:t>
            </a:r>
            <a:r>
              <a:rPr lang="zh-CN" altLang="en-US" dirty="0" smtClean="0"/>
              <a:t>。残差映射在实际中更容易优化。</a:t>
            </a:r>
            <a:endParaRPr lang="zh-CN" altLang="en-US" dirty="0"/>
          </a:p>
        </p:txBody>
      </p:sp>
      <p:pic>
        <p:nvPicPr>
          <p:cNvPr id="4" name="Picture 2"/>
          <p:cNvPicPr>
            <a:picLocks noChangeAspect="1" noChangeArrowheads="1"/>
          </p:cNvPicPr>
          <p:nvPr/>
        </p:nvPicPr>
        <p:blipFill>
          <a:blip r:embed="rId2"/>
          <a:srcRect l="32896" t="19670" r="33762" b="31353"/>
          <a:stretch>
            <a:fillRect/>
          </a:stretch>
        </p:blipFill>
        <p:spPr bwMode="auto">
          <a:xfrm>
            <a:off x="4173648" y="3289701"/>
            <a:ext cx="4318505" cy="3568298"/>
          </a:xfrm>
          <a:prstGeom prst="rect">
            <a:avLst/>
          </a:prstGeom>
          <a:noFill/>
          <a:ln w="9525">
            <a:noFill/>
            <a:miter lim="800000"/>
            <a:headEnd/>
            <a:tailEnd/>
          </a:ln>
          <a:effectLst/>
        </p:spPr>
      </p:pic>
    </p:spTree>
    <p:extLst>
      <p:ext uri="{BB962C8B-B14F-4D97-AF65-F5344CB8AC3E}">
        <p14:creationId xmlns="" xmlns:p14="http://schemas.microsoft.com/office/powerpoint/2010/main" val="4064787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残差块</a:t>
            </a:r>
            <a:r>
              <a:rPr lang="en-US" altLang="zh-CN" b="1" dirty="0" smtClean="0"/>
              <a:t>	</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zh-CN" altLang="en-US" dirty="0" smtClean="0"/>
              <a:t>以恒等映射作为我们希望学出的理想映射</a:t>
            </a:r>
            <a:r>
              <a:rPr lang="en-US" altLang="zh-CN" dirty="0" smtClean="0"/>
              <a:t>f(x)</a:t>
            </a:r>
            <a:r>
              <a:rPr lang="zh-CN" altLang="en-US" dirty="0" smtClean="0"/>
              <a:t>。我们只需将右图虚线框内上方的加权运算（如仿射）的权重和偏差参数学成</a:t>
            </a:r>
            <a:r>
              <a:rPr lang="en-US" altLang="zh-CN" dirty="0" smtClean="0"/>
              <a:t>1</a:t>
            </a:r>
            <a:r>
              <a:rPr lang="zh-CN" altLang="en-US" dirty="0" smtClean="0"/>
              <a:t>和</a:t>
            </a:r>
            <a:r>
              <a:rPr lang="en-US" altLang="zh-CN" dirty="0" smtClean="0"/>
              <a:t>0</a:t>
            </a:r>
            <a:r>
              <a:rPr lang="zh-CN" altLang="en-US" dirty="0" smtClean="0"/>
              <a:t>，那么</a:t>
            </a:r>
            <a:r>
              <a:rPr lang="en-US" altLang="zh-CN" dirty="0" smtClean="0"/>
              <a:t>f(x)</a:t>
            </a:r>
            <a:r>
              <a:rPr lang="zh-CN" altLang="en-US" dirty="0" smtClean="0"/>
              <a:t>即为恒等映射。实际中，当理想映射</a:t>
            </a:r>
            <a:r>
              <a:rPr lang="en-US" altLang="zh-CN" dirty="0" smtClean="0"/>
              <a:t>f(x)</a:t>
            </a:r>
            <a:r>
              <a:rPr lang="zh-CN" altLang="en-US" dirty="0" smtClean="0"/>
              <a:t>极接近于恒等映射时，残差映射也易于捕捉恒等映射的细微波动。右图也是</a:t>
            </a:r>
            <a:r>
              <a:rPr lang="en-US" altLang="zh-CN" dirty="0" err="1" smtClean="0"/>
              <a:t>ResNet</a:t>
            </a:r>
            <a:r>
              <a:rPr lang="zh-CN" altLang="en-US" dirty="0" smtClean="0"/>
              <a:t>的基础块，即残差块（</a:t>
            </a:r>
            <a:r>
              <a:rPr lang="en-US" altLang="zh-CN" dirty="0" smtClean="0"/>
              <a:t>residual block</a:t>
            </a:r>
            <a:r>
              <a:rPr lang="zh-CN" altLang="en-US" dirty="0" smtClean="0"/>
              <a:t>）。在残差块中，输入可通过跨层的数据线路更快地向前传播。</a:t>
            </a:r>
            <a:endParaRPr lang="zh-CN" altLang="en-US" dirty="0"/>
          </a:p>
        </p:txBody>
      </p:sp>
      <p:pic>
        <p:nvPicPr>
          <p:cNvPr id="1026" name="Picture 2"/>
          <p:cNvPicPr>
            <a:picLocks noChangeAspect="1" noChangeArrowheads="1"/>
          </p:cNvPicPr>
          <p:nvPr/>
        </p:nvPicPr>
        <p:blipFill>
          <a:blip r:embed="rId2"/>
          <a:srcRect l="32896" t="19670" r="33762" b="31353"/>
          <a:stretch>
            <a:fillRect/>
          </a:stretch>
        </p:blipFill>
        <p:spPr bwMode="auto">
          <a:xfrm>
            <a:off x="4311073" y="3657600"/>
            <a:ext cx="3873260" cy="3200400"/>
          </a:xfrm>
          <a:prstGeom prst="rect">
            <a:avLst/>
          </a:prstGeom>
          <a:noFill/>
          <a:ln w="9525">
            <a:noFill/>
            <a:miter lim="800000"/>
            <a:headEnd/>
            <a:tailEnd/>
          </a:ln>
          <a:effectLst/>
        </p:spPr>
      </p:pic>
    </p:spTree>
    <p:extLst>
      <p:ext uri="{BB962C8B-B14F-4D97-AF65-F5344CB8AC3E}">
        <p14:creationId xmlns="" xmlns:p14="http://schemas.microsoft.com/office/powerpoint/2010/main" val="4064787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残差块</a:t>
            </a:r>
            <a:r>
              <a:rPr lang="en-US" altLang="zh-CN" b="1" dirty="0" smtClean="0"/>
              <a:t>	</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altLang="zh-CN" dirty="0" err="1" smtClean="0"/>
              <a:t>ResNet</a:t>
            </a:r>
            <a:r>
              <a:rPr lang="zh-CN" altLang="en-US" dirty="0" smtClean="0"/>
              <a:t>沿用了</a:t>
            </a:r>
            <a:r>
              <a:rPr lang="en-US" altLang="zh-CN" dirty="0" smtClean="0"/>
              <a:t>VGG</a:t>
            </a:r>
            <a:r>
              <a:rPr lang="zh-CN" altLang="en-US" dirty="0" smtClean="0"/>
              <a:t>全</a:t>
            </a:r>
            <a:r>
              <a:rPr lang="en-US" altLang="zh-CN" dirty="0" smtClean="0"/>
              <a:t>3×3</a:t>
            </a:r>
            <a:r>
              <a:rPr lang="zh-CN" altLang="en-US" dirty="0" smtClean="0"/>
              <a:t>卷积层的设计。残差块里首先有</a:t>
            </a:r>
            <a:r>
              <a:rPr lang="en-US" altLang="zh-CN" dirty="0" smtClean="0"/>
              <a:t>2</a:t>
            </a:r>
            <a:r>
              <a:rPr lang="zh-CN" altLang="en-US" dirty="0" smtClean="0"/>
              <a:t>个有相同输出通道数的</a:t>
            </a:r>
            <a:r>
              <a:rPr lang="en-US" altLang="zh-CN" dirty="0" smtClean="0"/>
              <a:t>3×3</a:t>
            </a:r>
            <a:r>
              <a:rPr lang="zh-CN" altLang="en-US" dirty="0" smtClean="0"/>
              <a:t>卷积层。每个卷积层后接一个批量归一化层和</a:t>
            </a:r>
            <a:r>
              <a:rPr lang="en-US" altLang="zh-CN" dirty="0" err="1" smtClean="0"/>
              <a:t>ReLU</a:t>
            </a:r>
            <a:r>
              <a:rPr lang="zh-CN" altLang="en-US" dirty="0" smtClean="0"/>
              <a:t>激活函数。然后我们将输入跳过这两个卷积运算后直接加在最后的</a:t>
            </a:r>
            <a:r>
              <a:rPr lang="en-US" altLang="zh-CN" dirty="0" err="1" smtClean="0"/>
              <a:t>ReLU</a:t>
            </a:r>
            <a:r>
              <a:rPr lang="zh-CN" altLang="en-US" dirty="0" smtClean="0"/>
              <a:t>激活函数前。这样的设计要求两个卷积层的输出与输入形状一样，从而可以相加。如果想改变通道数，就需要引入一个额外的</a:t>
            </a:r>
            <a:r>
              <a:rPr lang="en-US" altLang="zh-CN" dirty="0" smtClean="0"/>
              <a:t>1×1</a:t>
            </a:r>
            <a:r>
              <a:rPr lang="zh-CN" altLang="en-US" dirty="0" smtClean="0"/>
              <a:t>卷积层来将输入变换成需要的形状后再做相加运算。</a:t>
            </a:r>
          </a:p>
          <a:p>
            <a:pPr>
              <a:lnSpc>
                <a:spcPct val="100000"/>
              </a:lnSpc>
            </a:pPr>
            <a:r>
              <a:rPr lang="zh-CN" altLang="en-US" dirty="0" smtClean="0"/>
              <a:t>残差块的实现如下。它可以设定输出通道数、是否使用额外的</a:t>
            </a:r>
            <a:r>
              <a:rPr lang="en-US" altLang="zh-CN" dirty="0" smtClean="0"/>
              <a:t>1×1</a:t>
            </a:r>
            <a:r>
              <a:rPr lang="zh-CN" altLang="en-US" dirty="0" smtClean="0"/>
              <a:t>卷积层来修改通道数以及卷积层的步幅。</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二维互相关运算</a:t>
            </a:r>
          </a:p>
        </p:txBody>
      </p:sp>
      <p:sp>
        <p:nvSpPr>
          <p:cNvPr id="3" name="内容占位符 2"/>
          <p:cNvSpPr>
            <a:spLocks noGrp="1"/>
          </p:cNvSpPr>
          <p:nvPr>
            <p:ph idx="1"/>
          </p:nvPr>
        </p:nvSpPr>
        <p:spPr>
          <a:xfrm>
            <a:off x="838200" y="1463040"/>
            <a:ext cx="10515600" cy="5394960"/>
          </a:xfrm>
        </p:spPr>
        <p:txBody>
          <a:bodyPr>
            <a:noAutofit/>
          </a:bodyPr>
          <a:lstStyle/>
          <a:p>
            <a:pPr marL="0" indent="0">
              <a:lnSpc>
                <a:spcPct val="120000"/>
              </a:lnSpc>
              <a:buNone/>
            </a:pPr>
            <a:r>
              <a:rPr lang="en-US" altLang="zh-CN" sz="2000" dirty="0" smtClean="0"/>
              <a:t>X = </a:t>
            </a:r>
            <a:r>
              <a:rPr lang="en-US" altLang="zh-CN" sz="2000" dirty="0" err="1" smtClean="0"/>
              <a:t>torch.tensor</a:t>
            </a:r>
            <a:r>
              <a:rPr lang="en-US" altLang="zh-CN" sz="2000" dirty="0" smtClean="0"/>
              <a:t>([[0, 1, 2], [3, 4, 5], [6, 7, 8]])</a:t>
            </a:r>
          </a:p>
          <a:p>
            <a:pPr marL="0" indent="0">
              <a:lnSpc>
                <a:spcPct val="120000"/>
              </a:lnSpc>
              <a:buNone/>
            </a:pPr>
            <a:r>
              <a:rPr lang="en-US" altLang="zh-CN" sz="2000" dirty="0" smtClean="0"/>
              <a:t>K = </a:t>
            </a:r>
            <a:r>
              <a:rPr lang="en-US" altLang="zh-CN" sz="2000" dirty="0" err="1" smtClean="0"/>
              <a:t>torch.tensor</a:t>
            </a:r>
            <a:r>
              <a:rPr lang="en-US" altLang="zh-CN" sz="2000" dirty="0" smtClean="0"/>
              <a:t>([[0, 1], [2, 3]])</a:t>
            </a:r>
          </a:p>
          <a:p>
            <a:pPr marL="0" indent="0">
              <a:lnSpc>
                <a:spcPct val="120000"/>
              </a:lnSpc>
              <a:buNone/>
            </a:pPr>
            <a:r>
              <a:rPr lang="en-US" altLang="zh-CN" sz="2000" dirty="0" smtClean="0"/>
              <a:t>corr2d(X, K)</a:t>
            </a:r>
          </a:p>
          <a:p>
            <a:pPr>
              <a:lnSpc>
                <a:spcPct val="120000"/>
              </a:lnSpc>
            </a:pPr>
            <a:endParaRPr lang="en-US" altLang="zh-CN" sz="2000" dirty="0"/>
          </a:p>
          <a:p>
            <a:pPr>
              <a:lnSpc>
                <a:spcPct val="120000"/>
              </a:lnSpc>
            </a:pPr>
            <a:r>
              <a:rPr lang="zh-CN" altLang="en-US" sz="2000" dirty="0" smtClean="0"/>
              <a:t>输出：</a:t>
            </a:r>
          </a:p>
          <a:p>
            <a:pPr>
              <a:lnSpc>
                <a:spcPct val="120000"/>
              </a:lnSpc>
            </a:pPr>
            <a:endParaRPr lang="zh-CN" altLang="en-US" sz="2000" dirty="0" smtClean="0"/>
          </a:p>
          <a:p>
            <a:pPr marL="0" indent="0">
              <a:lnSpc>
                <a:spcPct val="120000"/>
              </a:lnSpc>
              <a:buNone/>
            </a:pPr>
            <a:r>
              <a:rPr lang="en-US" altLang="zh-CN" sz="2000" dirty="0" smtClean="0"/>
              <a:t>tensor([[19., 25.],</a:t>
            </a:r>
          </a:p>
          <a:p>
            <a:pPr marL="0" indent="0">
              <a:lnSpc>
                <a:spcPct val="120000"/>
              </a:lnSpc>
              <a:buNone/>
            </a:pPr>
            <a:r>
              <a:rPr lang="en-US" altLang="zh-CN" sz="2000" dirty="0" smtClean="0"/>
              <a:t>        [37., 43.]])</a:t>
            </a:r>
            <a:endParaRPr lang="zh-CN" altLang="en-US" sz="2000" dirty="0"/>
          </a:p>
        </p:txBody>
      </p:sp>
    </p:spTree>
    <p:extLst>
      <p:ext uri="{BB962C8B-B14F-4D97-AF65-F5344CB8AC3E}">
        <p14:creationId xmlns="" xmlns:p14="http://schemas.microsoft.com/office/powerpoint/2010/main" val="2996220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6293" y="135795"/>
            <a:ext cx="10465806" cy="6264998"/>
          </a:xfrm>
        </p:spPr>
        <p:txBody>
          <a:bodyPr>
            <a:noAutofit/>
          </a:bodyPr>
          <a:lstStyle/>
          <a:p>
            <a:pPr marL="0" indent="0">
              <a:buNone/>
            </a:pPr>
            <a:r>
              <a:rPr lang="en-US" altLang="zh-CN" sz="1600" dirty="0" smtClean="0"/>
              <a:t>class Residual(</a:t>
            </a:r>
            <a:r>
              <a:rPr lang="en-US" altLang="zh-CN" sz="1600" dirty="0" err="1" smtClean="0"/>
              <a:t>nn.Module</a:t>
            </a:r>
            <a:r>
              <a:rPr lang="en-US" altLang="zh-CN" sz="1600" dirty="0" smtClean="0"/>
              <a:t>):  # </a:t>
            </a:r>
            <a:r>
              <a:rPr lang="zh-CN" altLang="en-US" sz="1600" dirty="0" smtClean="0"/>
              <a:t>本类已保存在</a:t>
            </a:r>
            <a:r>
              <a:rPr lang="en-US" altLang="zh-CN" sz="1600" dirty="0" smtClean="0"/>
              <a:t>d2lzh_pytorch</a:t>
            </a:r>
            <a:r>
              <a:rPr lang="zh-CN" altLang="en-US" sz="1600" dirty="0" smtClean="0"/>
              <a:t>包中方便以后使用</a:t>
            </a:r>
          </a:p>
          <a:p>
            <a:pPr marL="0" indent="0">
              <a:buNone/>
            </a:pPr>
            <a:r>
              <a:rPr lang="zh-CN" altLang="en-US" sz="1600" dirty="0" smtClean="0"/>
              <a:t>    </a:t>
            </a:r>
            <a:r>
              <a:rPr lang="en-US" altLang="zh-CN" sz="1600" dirty="0" smtClean="0"/>
              <a:t>def __init__(self, </a:t>
            </a:r>
            <a:r>
              <a:rPr lang="en-US" altLang="zh-CN" sz="1600" dirty="0" err="1" smtClean="0"/>
              <a:t>in_channels</a:t>
            </a:r>
            <a:r>
              <a:rPr lang="en-US" altLang="zh-CN" sz="1600" dirty="0" smtClean="0"/>
              <a:t>, </a:t>
            </a:r>
            <a:r>
              <a:rPr lang="en-US" altLang="zh-CN" sz="1600" dirty="0" err="1" smtClean="0"/>
              <a:t>out_channels</a:t>
            </a:r>
            <a:r>
              <a:rPr lang="en-US" altLang="zh-CN" sz="1600" dirty="0" smtClean="0"/>
              <a:t>, use_1x1conv=False, stride=1):</a:t>
            </a:r>
          </a:p>
          <a:p>
            <a:pPr marL="0" indent="0">
              <a:buNone/>
            </a:pPr>
            <a:r>
              <a:rPr lang="en-US" altLang="zh-CN" sz="1600" dirty="0" smtClean="0"/>
              <a:t>        super(Residual, self).__init__()</a:t>
            </a:r>
          </a:p>
          <a:p>
            <a:pPr marL="0" indent="0">
              <a:buNone/>
            </a:pPr>
            <a:r>
              <a:rPr lang="en-US" altLang="zh-CN" sz="1600" dirty="0" smtClean="0"/>
              <a:t>        self.conv1 = nn.Conv2d(</a:t>
            </a:r>
            <a:r>
              <a:rPr lang="en-US" altLang="zh-CN" sz="1600" dirty="0" err="1" smtClean="0"/>
              <a:t>in_channels</a:t>
            </a:r>
            <a:r>
              <a:rPr lang="en-US" altLang="zh-CN" sz="1600" dirty="0" smtClean="0"/>
              <a:t>, </a:t>
            </a:r>
            <a:r>
              <a:rPr lang="en-US" altLang="zh-CN" sz="1600" dirty="0" err="1" smtClean="0"/>
              <a:t>out_channels</a:t>
            </a:r>
            <a:r>
              <a:rPr lang="en-US" altLang="zh-CN" sz="1600" dirty="0" smtClean="0"/>
              <a:t>, </a:t>
            </a:r>
            <a:r>
              <a:rPr lang="en-US" altLang="zh-CN" sz="1600" dirty="0" err="1" smtClean="0"/>
              <a:t>kernel_size</a:t>
            </a:r>
            <a:r>
              <a:rPr lang="en-US" altLang="zh-CN" sz="1600" dirty="0" smtClean="0"/>
              <a:t>=3, padding=1, stride=stride)</a:t>
            </a:r>
          </a:p>
          <a:p>
            <a:pPr marL="0" indent="0">
              <a:buNone/>
            </a:pPr>
            <a:r>
              <a:rPr lang="en-US" altLang="zh-CN" sz="1600" dirty="0" smtClean="0"/>
              <a:t>        self.conv2 = nn.Conv2d(</a:t>
            </a:r>
            <a:r>
              <a:rPr lang="en-US" altLang="zh-CN" sz="1600" dirty="0" err="1" smtClean="0"/>
              <a:t>out_channels</a:t>
            </a:r>
            <a:r>
              <a:rPr lang="en-US" altLang="zh-CN" sz="1600" dirty="0" smtClean="0"/>
              <a:t>, </a:t>
            </a:r>
            <a:r>
              <a:rPr lang="en-US" altLang="zh-CN" sz="1600" dirty="0" err="1" smtClean="0"/>
              <a:t>out_channels</a:t>
            </a:r>
            <a:r>
              <a:rPr lang="en-US" altLang="zh-CN" sz="1600" dirty="0" smtClean="0"/>
              <a:t>, </a:t>
            </a:r>
            <a:r>
              <a:rPr lang="en-US" altLang="zh-CN" sz="1600" dirty="0" err="1" smtClean="0"/>
              <a:t>kernel_size</a:t>
            </a:r>
            <a:r>
              <a:rPr lang="en-US" altLang="zh-CN" sz="1600" dirty="0" smtClean="0"/>
              <a:t>=3, padding=1)</a:t>
            </a:r>
          </a:p>
          <a:p>
            <a:pPr marL="0" indent="0">
              <a:buNone/>
            </a:pPr>
            <a:r>
              <a:rPr lang="en-US" altLang="zh-CN" sz="1600" dirty="0" smtClean="0"/>
              <a:t>        if use_1x1conv:</a:t>
            </a:r>
          </a:p>
          <a:p>
            <a:pPr marL="0" indent="0">
              <a:buNone/>
            </a:pPr>
            <a:r>
              <a:rPr lang="en-US" altLang="zh-CN" sz="1600" dirty="0" smtClean="0"/>
              <a:t>            self.conv3 = nn.Conv2d(</a:t>
            </a:r>
            <a:r>
              <a:rPr lang="en-US" altLang="zh-CN" sz="1600" dirty="0" err="1" smtClean="0"/>
              <a:t>in_channels</a:t>
            </a:r>
            <a:r>
              <a:rPr lang="en-US" altLang="zh-CN" sz="1600" dirty="0" smtClean="0"/>
              <a:t>, </a:t>
            </a:r>
            <a:r>
              <a:rPr lang="en-US" altLang="zh-CN" sz="1600" dirty="0" err="1" smtClean="0"/>
              <a:t>out_channels</a:t>
            </a:r>
            <a:r>
              <a:rPr lang="en-US" altLang="zh-CN" sz="1600" dirty="0" smtClean="0"/>
              <a:t>, </a:t>
            </a:r>
            <a:r>
              <a:rPr lang="en-US" altLang="zh-CN" sz="1600" dirty="0" err="1" smtClean="0"/>
              <a:t>kernel_size</a:t>
            </a:r>
            <a:r>
              <a:rPr lang="en-US" altLang="zh-CN" sz="1600" dirty="0" smtClean="0"/>
              <a:t>=1, stride=stride)</a:t>
            </a:r>
          </a:p>
          <a:p>
            <a:pPr marL="0" indent="0">
              <a:buNone/>
            </a:pPr>
            <a:r>
              <a:rPr lang="en-US" altLang="zh-CN" sz="1600" dirty="0" smtClean="0"/>
              <a:t>        else:</a:t>
            </a:r>
          </a:p>
          <a:p>
            <a:pPr marL="0" indent="0">
              <a:buNone/>
            </a:pPr>
            <a:r>
              <a:rPr lang="en-US" altLang="zh-CN" sz="1600" dirty="0" smtClean="0"/>
              <a:t>            self.conv3 = None</a:t>
            </a:r>
          </a:p>
          <a:p>
            <a:pPr marL="0" indent="0">
              <a:buNone/>
            </a:pPr>
            <a:r>
              <a:rPr lang="en-US" altLang="zh-CN" sz="1600" dirty="0" smtClean="0"/>
              <a:t>        self.bn1 = nn.BatchNorm2d(</a:t>
            </a:r>
            <a:r>
              <a:rPr lang="en-US" altLang="zh-CN" sz="1600" dirty="0" err="1" smtClean="0"/>
              <a:t>out_channels</a:t>
            </a:r>
            <a:r>
              <a:rPr lang="en-US" altLang="zh-CN" sz="1600" dirty="0" smtClean="0"/>
              <a:t>)</a:t>
            </a:r>
          </a:p>
          <a:p>
            <a:pPr marL="0" indent="0">
              <a:buNone/>
            </a:pPr>
            <a:r>
              <a:rPr lang="en-US" altLang="zh-CN" sz="1600" dirty="0" smtClean="0"/>
              <a:t>        self.bn2 = nn.BatchNorm2d(</a:t>
            </a:r>
            <a:r>
              <a:rPr lang="en-US" altLang="zh-CN" sz="1600" dirty="0" err="1" smtClean="0"/>
              <a:t>out_channels</a:t>
            </a:r>
            <a:r>
              <a:rPr lang="en-US" altLang="zh-CN" sz="1600" dirty="0" smtClean="0"/>
              <a:t>)</a:t>
            </a:r>
          </a:p>
          <a:p>
            <a:pPr marL="0" indent="0">
              <a:buNone/>
            </a:pPr>
            <a:endParaRPr lang="en-US" altLang="zh-CN" sz="1600" dirty="0" smtClean="0"/>
          </a:p>
          <a:p>
            <a:pPr marL="0" indent="0">
              <a:buNone/>
            </a:pPr>
            <a:r>
              <a:rPr lang="en-US" altLang="zh-CN" sz="1600" dirty="0" smtClean="0"/>
              <a:t>    def forward(self, X):</a:t>
            </a:r>
          </a:p>
          <a:p>
            <a:pPr marL="0" indent="0">
              <a:buNone/>
            </a:pPr>
            <a:r>
              <a:rPr lang="en-US" altLang="zh-CN" sz="1600" dirty="0" smtClean="0"/>
              <a:t>        Y = </a:t>
            </a:r>
            <a:r>
              <a:rPr lang="en-US" altLang="zh-CN" sz="1600" dirty="0" err="1" smtClean="0"/>
              <a:t>F.relu</a:t>
            </a:r>
            <a:r>
              <a:rPr lang="en-US" altLang="zh-CN" sz="1600" dirty="0" smtClean="0"/>
              <a:t>(self.bn1(self.conv1(X)))</a:t>
            </a:r>
          </a:p>
          <a:p>
            <a:pPr marL="0" indent="0">
              <a:buNone/>
            </a:pPr>
            <a:r>
              <a:rPr lang="en-US" altLang="zh-CN" sz="1600" dirty="0" smtClean="0"/>
              <a:t>        Y = self.bn2(self.conv2(Y))</a:t>
            </a:r>
          </a:p>
          <a:p>
            <a:pPr marL="0" indent="0">
              <a:buNone/>
            </a:pPr>
            <a:r>
              <a:rPr lang="en-US" altLang="zh-CN" sz="1600" dirty="0" smtClean="0"/>
              <a:t>        if self.conv3:</a:t>
            </a:r>
          </a:p>
          <a:p>
            <a:pPr marL="0" indent="0">
              <a:buNone/>
            </a:pPr>
            <a:r>
              <a:rPr lang="en-US" altLang="zh-CN" sz="1600" dirty="0" smtClean="0"/>
              <a:t>            X = self.conv3(X)</a:t>
            </a:r>
          </a:p>
          <a:p>
            <a:pPr marL="0" indent="0">
              <a:buNone/>
            </a:pPr>
            <a:r>
              <a:rPr lang="en-US" altLang="zh-CN" sz="1600" dirty="0" smtClean="0"/>
              <a:t>        return </a:t>
            </a:r>
            <a:r>
              <a:rPr lang="en-US" altLang="zh-CN" sz="1600" dirty="0" err="1" smtClean="0"/>
              <a:t>F.relu</a:t>
            </a:r>
            <a:r>
              <a:rPr lang="en-US" altLang="zh-CN" sz="1600" dirty="0" smtClean="0"/>
              <a:t>(Y + X)</a:t>
            </a:r>
            <a:endParaRPr lang="zh-CN" altLang="en-US" sz="1600" dirty="0"/>
          </a:p>
        </p:txBody>
      </p:sp>
    </p:spTree>
    <p:extLst>
      <p:ext uri="{BB962C8B-B14F-4D97-AF65-F5344CB8AC3E}">
        <p14:creationId xmlns="" xmlns:p14="http://schemas.microsoft.com/office/powerpoint/2010/main" val="4062276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ResNet</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altLang="zh-CN" dirty="0" err="1" smtClean="0"/>
              <a:t>ResNet</a:t>
            </a:r>
            <a:r>
              <a:rPr lang="zh-CN" altLang="en-US" dirty="0" smtClean="0"/>
              <a:t>的前两层跟之前介绍的</a:t>
            </a:r>
            <a:r>
              <a:rPr lang="en-US" altLang="zh-CN" dirty="0" err="1" smtClean="0"/>
              <a:t>GoogLeNet</a:t>
            </a:r>
            <a:r>
              <a:rPr lang="zh-CN" altLang="en-US" dirty="0" smtClean="0"/>
              <a:t>中的一样：在输出通道数为</a:t>
            </a:r>
            <a:r>
              <a:rPr lang="en-US" altLang="zh-CN" dirty="0" smtClean="0"/>
              <a:t>64</a:t>
            </a:r>
            <a:r>
              <a:rPr lang="zh-CN" altLang="en-US" dirty="0" smtClean="0"/>
              <a:t>、步幅为</a:t>
            </a:r>
            <a:r>
              <a:rPr lang="en-US" altLang="zh-CN" dirty="0" smtClean="0"/>
              <a:t>2</a:t>
            </a:r>
            <a:r>
              <a:rPr lang="zh-CN" altLang="en-US" dirty="0" smtClean="0"/>
              <a:t>的</a:t>
            </a:r>
            <a:r>
              <a:rPr lang="en-US" altLang="zh-CN" dirty="0" smtClean="0"/>
              <a:t>7×7</a:t>
            </a:r>
            <a:r>
              <a:rPr lang="zh-CN" altLang="en-US" dirty="0" smtClean="0"/>
              <a:t>卷积层后接步幅为</a:t>
            </a:r>
            <a:r>
              <a:rPr lang="en-US" altLang="zh-CN" dirty="0" smtClean="0"/>
              <a:t>2</a:t>
            </a:r>
            <a:r>
              <a:rPr lang="zh-CN" altLang="en-US" dirty="0" smtClean="0"/>
              <a:t>的</a:t>
            </a:r>
            <a:r>
              <a:rPr lang="en-US" altLang="zh-CN" dirty="0" smtClean="0"/>
              <a:t>3×3</a:t>
            </a:r>
            <a:r>
              <a:rPr lang="zh-CN" altLang="en-US" dirty="0" smtClean="0"/>
              <a:t>的最大池化层。不同之处在于</a:t>
            </a:r>
            <a:r>
              <a:rPr lang="en-US" altLang="zh-CN" dirty="0" err="1" smtClean="0"/>
              <a:t>ResNet</a:t>
            </a:r>
            <a:r>
              <a:rPr lang="zh-CN" altLang="en-US" dirty="0" smtClean="0"/>
              <a:t>每个卷积层后增加的批量归一化层。</a:t>
            </a:r>
            <a:endParaRPr lang="en-US" altLang="zh-CN" dirty="0" smtClean="0"/>
          </a:p>
          <a:p>
            <a:endParaRPr lang="en-US" altLang="zh-CN" dirty="0" smtClean="0"/>
          </a:p>
          <a:p>
            <a:pPr>
              <a:buNone/>
            </a:pPr>
            <a:r>
              <a:rPr lang="en-US" altLang="zh-CN" dirty="0" smtClean="0"/>
              <a:t>net = </a:t>
            </a:r>
            <a:r>
              <a:rPr lang="en-US" altLang="zh-CN" dirty="0" err="1" smtClean="0"/>
              <a:t>nn.Sequential</a:t>
            </a:r>
            <a:r>
              <a:rPr lang="en-US" altLang="zh-CN" dirty="0" smtClean="0"/>
              <a:t>(</a:t>
            </a:r>
          </a:p>
          <a:p>
            <a:pPr>
              <a:buNone/>
            </a:pPr>
            <a:r>
              <a:rPr lang="en-US" altLang="zh-CN" dirty="0" smtClean="0"/>
              <a:t>        nn.Conv2d(1, 64, </a:t>
            </a:r>
            <a:r>
              <a:rPr lang="en-US" altLang="zh-CN" dirty="0" err="1" smtClean="0"/>
              <a:t>kernel_size</a:t>
            </a:r>
            <a:r>
              <a:rPr lang="en-US" altLang="zh-CN" dirty="0" smtClean="0"/>
              <a:t>=7, stride=2, padding=3),</a:t>
            </a:r>
          </a:p>
          <a:p>
            <a:pPr>
              <a:buNone/>
            </a:pPr>
            <a:r>
              <a:rPr lang="en-US" altLang="zh-CN" dirty="0" smtClean="0"/>
              <a:t>        nn.BatchNorm2d(64), </a:t>
            </a:r>
          </a:p>
          <a:p>
            <a:pPr>
              <a:buNone/>
            </a:pPr>
            <a:r>
              <a:rPr lang="en-US" altLang="zh-CN" dirty="0" smtClean="0"/>
              <a:t>        </a:t>
            </a:r>
            <a:r>
              <a:rPr lang="en-US" altLang="zh-CN" dirty="0" err="1" smtClean="0"/>
              <a:t>nn.ReLU</a:t>
            </a:r>
            <a:r>
              <a:rPr lang="en-US" altLang="zh-CN" dirty="0" smtClean="0"/>
              <a:t>(),</a:t>
            </a:r>
          </a:p>
          <a:p>
            <a:pPr>
              <a:buNone/>
            </a:pPr>
            <a:r>
              <a:rPr lang="en-US" altLang="zh-CN" dirty="0" smtClean="0"/>
              <a:t>        nn.MaxPool2d(</a:t>
            </a:r>
            <a:r>
              <a:rPr lang="en-US" altLang="zh-CN" dirty="0" err="1" smtClean="0"/>
              <a:t>kernel_size</a:t>
            </a:r>
            <a:r>
              <a:rPr lang="en-US" altLang="zh-CN" dirty="0" smtClean="0"/>
              <a:t>=3, stride=2, padding=1))</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ResNet</a:t>
            </a:r>
            <a:r>
              <a:rPr lang="zh-CN" altLang="en-US" b="1" dirty="0" smtClean="0"/>
              <a:t>模型</a:t>
            </a:r>
            <a:endParaRPr lang="zh-CN" altLang="en-US" b="1" dirty="0"/>
          </a:p>
        </p:txBody>
      </p:sp>
      <p:sp>
        <p:nvSpPr>
          <p:cNvPr id="3" name="内容占位符 2"/>
          <p:cNvSpPr>
            <a:spLocks noGrp="1"/>
          </p:cNvSpPr>
          <p:nvPr>
            <p:ph idx="1"/>
          </p:nvPr>
        </p:nvSpPr>
        <p:spPr>
          <a:xfrm>
            <a:off x="838200" y="1463040"/>
            <a:ext cx="11206942" cy="5394960"/>
          </a:xfrm>
        </p:spPr>
        <p:txBody>
          <a:bodyPr>
            <a:noAutofit/>
          </a:bodyPr>
          <a:lstStyle/>
          <a:p>
            <a:pPr>
              <a:lnSpc>
                <a:spcPct val="100000"/>
              </a:lnSpc>
            </a:pPr>
            <a:r>
              <a:rPr lang="en-US" altLang="zh-CN" sz="2400" dirty="0" err="1" smtClean="0"/>
              <a:t>GoogLeNet</a:t>
            </a:r>
            <a:r>
              <a:rPr lang="zh-CN" altLang="en-US" sz="2400" dirty="0" smtClean="0"/>
              <a:t>在后面接了</a:t>
            </a:r>
            <a:r>
              <a:rPr lang="en-US" altLang="zh-CN" sz="2400" dirty="0" smtClean="0"/>
              <a:t>4</a:t>
            </a:r>
            <a:r>
              <a:rPr lang="zh-CN" altLang="en-US" sz="2400" dirty="0" smtClean="0"/>
              <a:t>个由</a:t>
            </a:r>
            <a:r>
              <a:rPr lang="en-US" altLang="zh-CN" sz="2400" dirty="0" smtClean="0"/>
              <a:t>Inception</a:t>
            </a:r>
            <a:r>
              <a:rPr lang="zh-CN" altLang="en-US" sz="2400" dirty="0" smtClean="0"/>
              <a:t>块组成的模块。</a:t>
            </a:r>
            <a:r>
              <a:rPr lang="en-US" altLang="zh-CN" sz="2400" dirty="0" err="1" smtClean="0"/>
              <a:t>ResNet</a:t>
            </a:r>
            <a:r>
              <a:rPr lang="zh-CN" altLang="en-US" sz="2400" dirty="0" smtClean="0"/>
              <a:t>则使用</a:t>
            </a:r>
            <a:r>
              <a:rPr lang="en-US" altLang="zh-CN" sz="2400" dirty="0" smtClean="0"/>
              <a:t>4</a:t>
            </a:r>
            <a:r>
              <a:rPr lang="zh-CN" altLang="en-US" sz="2400" dirty="0" smtClean="0"/>
              <a:t>个由残差块组成的模块，每个模块使用若干个同样输出通道数的残差块。第一个模块的通道数同输入通道数一致。由于之前已经使用了步幅为</a:t>
            </a:r>
            <a:r>
              <a:rPr lang="en-US" altLang="zh-CN" sz="2400" dirty="0" smtClean="0"/>
              <a:t>2</a:t>
            </a:r>
            <a:r>
              <a:rPr lang="zh-CN" altLang="en-US" sz="2400" dirty="0" smtClean="0"/>
              <a:t>的最大池化层，所以无须减小高和宽。之后模块在第一个残差块里将上个模块的通道数翻倍，并将高宽减半。</a:t>
            </a:r>
            <a:endParaRPr lang="en-US" altLang="zh-CN" dirty="0" smtClean="0"/>
          </a:p>
          <a:p>
            <a:pPr>
              <a:lnSpc>
                <a:spcPct val="80000"/>
              </a:lnSpc>
              <a:buNone/>
            </a:pPr>
            <a:r>
              <a:rPr lang="en-US" altLang="zh-CN" sz="2000" dirty="0" smtClean="0"/>
              <a:t>def </a:t>
            </a:r>
            <a:r>
              <a:rPr lang="en-US" altLang="zh-CN" sz="2000" dirty="0" err="1" smtClean="0"/>
              <a:t>resnet_block</a:t>
            </a:r>
            <a:r>
              <a:rPr lang="en-US" altLang="zh-CN" sz="2000" dirty="0" smtClean="0"/>
              <a:t>(</a:t>
            </a:r>
            <a:r>
              <a:rPr lang="en-US" altLang="zh-CN" sz="2000" dirty="0" err="1" smtClean="0"/>
              <a:t>in_channels</a:t>
            </a:r>
            <a:r>
              <a:rPr lang="en-US" altLang="zh-CN" sz="2000" dirty="0" smtClean="0"/>
              <a:t>, </a:t>
            </a:r>
            <a:r>
              <a:rPr lang="en-US" altLang="zh-CN" sz="2000" dirty="0" err="1" smtClean="0"/>
              <a:t>out_channels</a:t>
            </a:r>
            <a:r>
              <a:rPr lang="en-US" altLang="zh-CN" sz="2000" dirty="0" smtClean="0"/>
              <a:t>, </a:t>
            </a:r>
            <a:r>
              <a:rPr lang="en-US" altLang="zh-CN" sz="2000" dirty="0" err="1" smtClean="0"/>
              <a:t>num_residuals</a:t>
            </a:r>
            <a:r>
              <a:rPr lang="en-US" altLang="zh-CN" sz="2000" dirty="0" smtClean="0"/>
              <a:t>, </a:t>
            </a:r>
            <a:r>
              <a:rPr lang="en-US" altLang="zh-CN" sz="2000" dirty="0" err="1" smtClean="0"/>
              <a:t>first_block</a:t>
            </a:r>
            <a:r>
              <a:rPr lang="en-US" altLang="zh-CN" sz="2000" dirty="0" smtClean="0"/>
              <a:t>=False):</a:t>
            </a:r>
          </a:p>
          <a:p>
            <a:pPr>
              <a:lnSpc>
                <a:spcPct val="80000"/>
              </a:lnSpc>
              <a:buNone/>
            </a:pPr>
            <a:r>
              <a:rPr lang="en-US" altLang="zh-CN" sz="2000" dirty="0" smtClean="0"/>
              <a:t>    if </a:t>
            </a:r>
            <a:r>
              <a:rPr lang="en-US" altLang="zh-CN" sz="2000" dirty="0" err="1" smtClean="0"/>
              <a:t>first_block</a:t>
            </a:r>
            <a:r>
              <a:rPr lang="en-US" altLang="zh-CN" sz="2000" dirty="0" smtClean="0"/>
              <a:t>:</a:t>
            </a:r>
          </a:p>
          <a:p>
            <a:pPr>
              <a:lnSpc>
                <a:spcPct val="80000"/>
              </a:lnSpc>
              <a:buNone/>
            </a:pPr>
            <a:r>
              <a:rPr lang="en-US" altLang="zh-CN" sz="2000" dirty="0" smtClean="0"/>
              <a:t>        assert </a:t>
            </a:r>
            <a:r>
              <a:rPr lang="en-US" altLang="zh-CN" sz="2000" dirty="0" err="1" smtClean="0"/>
              <a:t>in_channels</a:t>
            </a:r>
            <a:r>
              <a:rPr lang="en-US" altLang="zh-CN" sz="2000" dirty="0" smtClean="0"/>
              <a:t> == </a:t>
            </a:r>
            <a:r>
              <a:rPr lang="en-US" altLang="zh-CN" sz="2000" dirty="0" err="1" smtClean="0"/>
              <a:t>out_channels</a:t>
            </a:r>
            <a:r>
              <a:rPr lang="en-US" altLang="zh-CN" sz="2000" dirty="0" smtClean="0"/>
              <a:t> # </a:t>
            </a:r>
            <a:r>
              <a:rPr lang="zh-CN" altLang="en-US" sz="2000" dirty="0" smtClean="0"/>
              <a:t>第一个模块的通道数同输入通道数一致</a:t>
            </a:r>
          </a:p>
          <a:p>
            <a:pPr>
              <a:lnSpc>
                <a:spcPct val="80000"/>
              </a:lnSpc>
              <a:buNone/>
            </a:pPr>
            <a:r>
              <a:rPr lang="zh-CN" altLang="en-US" sz="2000" dirty="0" smtClean="0"/>
              <a:t>    </a:t>
            </a:r>
            <a:r>
              <a:rPr lang="en-US" altLang="zh-CN" sz="2000" dirty="0" err="1" smtClean="0"/>
              <a:t>blk</a:t>
            </a:r>
            <a:r>
              <a:rPr lang="en-US" altLang="zh-CN" sz="2000" dirty="0" smtClean="0"/>
              <a:t> = []</a:t>
            </a:r>
          </a:p>
          <a:p>
            <a:pPr>
              <a:lnSpc>
                <a:spcPct val="80000"/>
              </a:lnSpc>
              <a:buNone/>
            </a:pPr>
            <a:r>
              <a:rPr lang="en-US" altLang="zh-CN" sz="2000" dirty="0" smtClean="0"/>
              <a:t>    for </a:t>
            </a:r>
            <a:r>
              <a:rPr lang="en-US" altLang="zh-CN" sz="2000" dirty="0" err="1" smtClean="0"/>
              <a:t>i</a:t>
            </a:r>
            <a:r>
              <a:rPr lang="en-US" altLang="zh-CN" sz="2000" dirty="0" smtClean="0"/>
              <a:t> in range(</a:t>
            </a:r>
            <a:r>
              <a:rPr lang="en-US" altLang="zh-CN" sz="2000" dirty="0" err="1" smtClean="0"/>
              <a:t>num_residuals</a:t>
            </a:r>
            <a:r>
              <a:rPr lang="en-US" altLang="zh-CN" sz="2000" dirty="0" smtClean="0"/>
              <a:t>):</a:t>
            </a:r>
          </a:p>
          <a:p>
            <a:pPr>
              <a:lnSpc>
                <a:spcPct val="80000"/>
              </a:lnSpc>
              <a:buNone/>
            </a:pPr>
            <a:r>
              <a:rPr lang="en-US" altLang="zh-CN" sz="2000" dirty="0" smtClean="0"/>
              <a:t>        if </a:t>
            </a:r>
            <a:r>
              <a:rPr lang="en-US" altLang="zh-CN" sz="2000" dirty="0" err="1" smtClean="0"/>
              <a:t>i</a:t>
            </a:r>
            <a:r>
              <a:rPr lang="en-US" altLang="zh-CN" sz="2000" dirty="0" smtClean="0"/>
              <a:t> == 0 and not </a:t>
            </a:r>
            <a:r>
              <a:rPr lang="en-US" altLang="zh-CN" sz="2000" dirty="0" err="1" smtClean="0"/>
              <a:t>first_block</a:t>
            </a:r>
            <a:r>
              <a:rPr lang="en-US" altLang="zh-CN" sz="2000" dirty="0" smtClean="0"/>
              <a:t>:</a:t>
            </a:r>
          </a:p>
          <a:p>
            <a:pPr>
              <a:lnSpc>
                <a:spcPct val="80000"/>
              </a:lnSpc>
              <a:buNone/>
            </a:pPr>
            <a:r>
              <a:rPr lang="en-US" altLang="zh-CN" sz="2000" dirty="0" smtClean="0"/>
              <a:t>            </a:t>
            </a:r>
            <a:r>
              <a:rPr lang="en-US" altLang="zh-CN" sz="2000" dirty="0" err="1" smtClean="0"/>
              <a:t>blk.append</a:t>
            </a:r>
            <a:r>
              <a:rPr lang="en-US" altLang="zh-CN" sz="2000" dirty="0" smtClean="0"/>
              <a:t>(Residual(</a:t>
            </a:r>
            <a:r>
              <a:rPr lang="en-US" altLang="zh-CN" sz="2000" dirty="0" err="1" smtClean="0"/>
              <a:t>in_channels</a:t>
            </a:r>
            <a:r>
              <a:rPr lang="en-US" altLang="zh-CN" sz="2000" dirty="0" smtClean="0"/>
              <a:t>, </a:t>
            </a:r>
            <a:r>
              <a:rPr lang="en-US" altLang="zh-CN" sz="2000" dirty="0" err="1" smtClean="0"/>
              <a:t>out_channels</a:t>
            </a:r>
            <a:r>
              <a:rPr lang="en-US" altLang="zh-CN" sz="2000" dirty="0" smtClean="0"/>
              <a:t>, use_1x1conv=True, stride=2))</a:t>
            </a:r>
          </a:p>
          <a:p>
            <a:pPr>
              <a:lnSpc>
                <a:spcPct val="80000"/>
              </a:lnSpc>
              <a:buNone/>
            </a:pPr>
            <a:r>
              <a:rPr lang="en-US" altLang="zh-CN" sz="2000" dirty="0" smtClean="0"/>
              <a:t>        else:</a:t>
            </a:r>
          </a:p>
          <a:p>
            <a:pPr>
              <a:lnSpc>
                <a:spcPct val="80000"/>
              </a:lnSpc>
              <a:buNone/>
            </a:pPr>
            <a:r>
              <a:rPr lang="en-US" altLang="zh-CN" sz="2000" dirty="0" smtClean="0"/>
              <a:t>            </a:t>
            </a:r>
            <a:r>
              <a:rPr lang="en-US" altLang="zh-CN" sz="2000" dirty="0" err="1" smtClean="0"/>
              <a:t>blk.append</a:t>
            </a:r>
            <a:r>
              <a:rPr lang="en-US" altLang="zh-CN" sz="2000" dirty="0" smtClean="0"/>
              <a:t>(Residual(</a:t>
            </a:r>
            <a:r>
              <a:rPr lang="en-US" altLang="zh-CN" sz="2000" dirty="0" err="1" smtClean="0"/>
              <a:t>out_channels</a:t>
            </a:r>
            <a:r>
              <a:rPr lang="en-US" altLang="zh-CN" sz="2000" dirty="0" smtClean="0"/>
              <a:t>, </a:t>
            </a:r>
            <a:r>
              <a:rPr lang="en-US" altLang="zh-CN" sz="2000" dirty="0" err="1" smtClean="0"/>
              <a:t>out_channels</a:t>
            </a:r>
            <a:r>
              <a:rPr lang="en-US" altLang="zh-CN" sz="2000" dirty="0" smtClean="0"/>
              <a:t>))</a:t>
            </a:r>
          </a:p>
          <a:p>
            <a:pPr>
              <a:lnSpc>
                <a:spcPct val="80000"/>
              </a:lnSpc>
              <a:buNone/>
            </a:pPr>
            <a:r>
              <a:rPr lang="en-US" altLang="zh-CN" sz="2000" dirty="0" smtClean="0"/>
              <a:t>    return </a:t>
            </a:r>
            <a:r>
              <a:rPr lang="en-US" altLang="zh-CN" sz="2000" dirty="0" err="1" smtClean="0"/>
              <a:t>nn.Sequential</a:t>
            </a:r>
            <a:r>
              <a:rPr lang="en-US" altLang="zh-CN" sz="2000" dirty="0" smtClean="0"/>
              <a:t>(*</a:t>
            </a:r>
            <a:r>
              <a:rPr lang="en-US" altLang="zh-CN" sz="2000" dirty="0" err="1" smtClean="0"/>
              <a:t>blk</a:t>
            </a:r>
            <a:r>
              <a:rPr lang="en-US" altLang="zh-CN" sz="2000" dirty="0" smtClean="0"/>
              <a:t>)</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ResNet</a:t>
            </a:r>
            <a:r>
              <a:rPr lang="zh-CN" altLang="en-US" b="1" dirty="0" smtClean="0"/>
              <a:t>模型</a:t>
            </a:r>
            <a:endParaRPr lang="zh-CN" altLang="en-US" b="1" dirty="0"/>
          </a:p>
        </p:txBody>
      </p:sp>
      <p:sp>
        <p:nvSpPr>
          <p:cNvPr id="3" name="内容占位符 2"/>
          <p:cNvSpPr>
            <a:spLocks noGrp="1"/>
          </p:cNvSpPr>
          <p:nvPr>
            <p:ph idx="1"/>
          </p:nvPr>
        </p:nvSpPr>
        <p:spPr>
          <a:xfrm>
            <a:off x="570368" y="1463040"/>
            <a:ext cx="11474774" cy="5394960"/>
          </a:xfrm>
        </p:spPr>
        <p:txBody>
          <a:bodyPr>
            <a:noAutofit/>
          </a:bodyPr>
          <a:lstStyle/>
          <a:p>
            <a:r>
              <a:rPr lang="zh-CN" altLang="en-US" sz="2400" dirty="0" smtClean="0"/>
              <a:t>接着我们为</a:t>
            </a:r>
            <a:r>
              <a:rPr lang="en-US" altLang="zh-CN" sz="2400" dirty="0" err="1" smtClean="0"/>
              <a:t>ResNet</a:t>
            </a:r>
            <a:r>
              <a:rPr lang="zh-CN" altLang="en-US" sz="2400" dirty="0" smtClean="0"/>
              <a:t>加入所有残差块。这里每个模块使用两个残差块。</a:t>
            </a:r>
          </a:p>
          <a:p>
            <a:endParaRPr lang="zh-CN" altLang="en-US" sz="2400" dirty="0" smtClean="0"/>
          </a:p>
          <a:p>
            <a:pPr>
              <a:buNone/>
            </a:pPr>
            <a:r>
              <a:rPr lang="en-US" altLang="zh-CN" sz="2000" dirty="0" err="1" smtClean="0"/>
              <a:t>net.add_module</a:t>
            </a:r>
            <a:r>
              <a:rPr lang="en-US" altLang="zh-CN" sz="2000" dirty="0" smtClean="0"/>
              <a:t>("resnet_block1", </a:t>
            </a:r>
            <a:r>
              <a:rPr lang="en-US" altLang="zh-CN" sz="2000" dirty="0" err="1" smtClean="0"/>
              <a:t>resnet_block</a:t>
            </a:r>
            <a:r>
              <a:rPr lang="en-US" altLang="zh-CN" sz="2000" dirty="0" smtClean="0"/>
              <a:t>(64, 64, 2, </a:t>
            </a:r>
            <a:r>
              <a:rPr lang="en-US" altLang="zh-CN" sz="2000" dirty="0" err="1" smtClean="0"/>
              <a:t>first_block</a:t>
            </a:r>
            <a:r>
              <a:rPr lang="en-US" altLang="zh-CN" sz="2000" dirty="0" smtClean="0"/>
              <a:t>=True))</a:t>
            </a:r>
          </a:p>
          <a:p>
            <a:pPr>
              <a:buNone/>
            </a:pPr>
            <a:r>
              <a:rPr lang="en-US" altLang="zh-CN" sz="2000" dirty="0" err="1" smtClean="0"/>
              <a:t>net.add_module</a:t>
            </a:r>
            <a:r>
              <a:rPr lang="en-US" altLang="zh-CN" sz="2000" dirty="0" smtClean="0"/>
              <a:t>("resnet_block2", </a:t>
            </a:r>
            <a:r>
              <a:rPr lang="en-US" altLang="zh-CN" sz="2000" dirty="0" err="1" smtClean="0"/>
              <a:t>resnet_block</a:t>
            </a:r>
            <a:r>
              <a:rPr lang="en-US" altLang="zh-CN" sz="2000" dirty="0" smtClean="0"/>
              <a:t>(64, 128, 2))</a:t>
            </a:r>
          </a:p>
          <a:p>
            <a:pPr>
              <a:buNone/>
            </a:pPr>
            <a:r>
              <a:rPr lang="en-US" altLang="zh-CN" sz="2000" dirty="0" err="1" smtClean="0"/>
              <a:t>net.add_module</a:t>
            </a:r>
            <a:r>
              <a:rPr lang="en-US" altLang="zh-CN" sz="2000" dirty="0" smtClean="0"/>
              <a:t>("resnet_block3", </a:t>
            </a:r>
            <a:r>
              <a:rPr lang="en-US" altLang="zh-CN" sz="2000" dirty="0" err="1" smtClean="0"/>
              <a:t>resnet_block</a:t>
            </a:r>
            <a:r>
              <a:rPr lang="en-US" altLang="zh-CN" sz="2000" dirty="0" smtClean="0"/>
              <a:t>(128, 256, 2))</a:t>
            </a:r>
          </a:p>
          <a:p>
            <a:pPr>
              <a:buNone/>
            </a:pPr>
            <a:r>
              <a:rPr lang="en-US" altLang="zh-CN" sz="2000" dirty="0" err="1" smtClean="0"/>
              <a:t>net.add_module</a:t>
            </a:r>
            <a:r>
              <a:rPr lang="en-US" altLang="zh-CN" sz="2000" dirty="0" smtClean="0"/>
              <a:t>("resnet_block4", </a:t>
            </a:r>
            <a:r>
              <a:rPr lang="en-US" altLang="zh-CN" sz="2000" dirty="0" err="1" smtClean="0"/>
              <a:t>resnet_block</a:t>
            </a:r>
            <a:r>
              <a:rPr lang="en-US" altLang="zh-CN" sz="2000" dirty="0" smtClean="0"/>
              <a:t>(256, 512, 2))</a:t>
            </a:r>
          </a:p>
          <a:p>
            <a:pPr>
              <a:buNone/>
            </a:pPr>
            <a:endParaRPr lang="en-US" altLang="zh-CN" sz="2000" dirty="0" smtClean="0"/>
          </a:p>
          <a:p>
            <a:r>
              <a:rPr lang="zh-CN" altLang="en-US" sz="2400" dirty="0" smtClean="0"/>
              <a:t>最后，与</a:t>
            </a:r>
            <a:r>
              <a:rPr lang="en-US" altLang="zh-CN" sz="2400" dirty="0" err="1" smtClean="0"/>
              <a:t>GoogLeNet</a:t>
            </a:r>
            <a:r>
              <a:rPr lang="zh-CN" altLang="en-US" sz="2400" dirty="0" smtClean="0"/>
              <a:t>一样，加入全局平均池化层后接上全连接层输出。</a:t>
            </a:r>
          </a:p>
          <a:p>
            <a:endParaRPr lang="zh-CN" altLang="en-US" sz="2400" dirty="0" smtClean="0"/>
          </a:p>
          <a:p>
            <a:pPr>
              <a:buNone/>
            </a:pPr>
            <a:r>
              <a:rPr lang="en-US" altLang="zh-CN" sz="2000" dirty="0" err="1" smtClean="0"/>
              <a:t>net.add_module</a:t>
            </a:r>
            <a:r>
              <a:rPr lang="en-US" altLang="zh-CN" sz="2000" dirty="0" smtClean="0"/>
              <a:t>("</a:t>
            </a:r>
            <a:r>
              <a:rPr lang="en-US" altLang="zh-CN" sz="2000" dirty="0" err="1" smtClean="0"/>
              <a:t>global_avg_pool</a:t>
            </a:r>
            <a:r>
              <a:rPr lang="en-US" altLang="zh-CN" sz="2000" dirty="0" smtClean="0"/>
              <a:t>", d2l.GlobalAvgPool2d()) # GlobalAvgPool2d</a:t>
            </a:r>
            <a:r>
              <a:rPr lang="zh-CN" altLang="en-US" sz="2000" dirty="0" smtClean="0"/>
              <a:t>的输出</a:t>
            </a:r>
            <a:r>
              <a:rPr lang="en-US" altLang="zh-CN" sz="2000" dirty="0" smtClean="0"/>
              <a:t>: (Batch, 512, 1, 1)</a:t>
            </a:r>
          </a:p>
          <a:p>
            <a:pPr>
              <a:buNone/>
            </a:pPr>
            <a:r>
              <a:rPr lang="en-US" altLang="zh-CN" sz="2000" dirty="0" err="1" smtClean="0"/>
              <a:t>net.add_module</a:t>
            </a:r>
            <a:r>
              <a:rPr lang="en-US" altLang="zh-CN" sz="2000" dirty="0" smtClean="0"/>
              <a:t>("</a:t>
            </a:r>
            <a:r>
              <a:rPr lang="en-US" altLang="zh-CN" sz="2000" dirty="0" err="1" smtClean="0"/>
              <a:t>fc</a:t>
            </a:r>
            <a:r>
              <a:rPr lang="en-US" altLang="zh-CN" sz="2000" dirty="0" smtClean="0"/>
              <a:t>", </a:t>
            </a:r>
            <a:r>
              <a:rPr lang="en-US" altLang="zh-CN" sz="2000" dirty="0" err="1" smtClean="0"/>
              <a:t>nn.Sequential</a:t>
            </a:r>
            <a:r>
              <a:rPr lang="en-US" altLang="zh-CN" sz="2000" dirty="0" smtClean="0"/>
              <a:t>(d2l.FlattenLayer(), </a:t>
            </a:r>
            <a:r>
              <a:rPr lang="en-US" altLang="zh-CN" sz="2000" dirty="0" err="1" smtClean="0"/>
              <a:t>nn.Linear</a:t>
            </a:r>
            <a:r>
              <a:rPr lang="en-US" altLang="zh-CN" sz="2000" dirty="0" smtClean="0"/>
              <a:t>(512, 10))) </a:t>
            </a:r>
            <a:endParaRPr lang="zh-CN" altLang="en-US" sz="2400" dirty="0"/>
          </a:p>
        </p:txBody>
      </p:sp>
    </p:spTree>
    <p:extLst>
      <p:ext uri="{BB962C8B-B14F-4D97-AF65-F5344CB8AC3E}">
        <p14:creationId xmlns="" xmlns:p14="http://schemas.microsoft.com/office/powerpoint/2010/main" val="40647874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ResNet</a:t>
            </a:r>
            <a:r>
              <a:rPr lang="zh-CN" altLang="en-US" b="1" dirty="0" smtClean="0"/>
              <a:t>模型</a:t>
            </a:r>
            <a:endParaRPr lang="zh-CN" altLang="en-US" b="1" dirty="0"/>
          </a:p>
        </p:txBody>
      </p:sp>
      <p:sp>
        <p:nvSpPr>
          <p:cNvPr id="3" name="内容占位符 2"/>
          <p:cNvSpPr>
            <a:spLocks noGrp="1"/>
          </p:cNvSpPr>
          <p:nvPr>
            <p:ph idx="1"/>
          </p:nvPr>
        </p:nvSpPr>
        <p:spPr>
          <a:xfrm>
            <a:off x="570368" y="1463040"/>
            <a:ext cx="11474774" cy="5394960"/>
          </a:xfrm>
        </p:spPr>
        <p:txBody>
          <a:bodyPr>
            <a:noAutofit/>
          </a:bodyPr>
          <a:lstStyle/>
          <a:p>
            <a:pPr>
              <a:lnSpc>
                <a:spcPct val="100000"/>
              </a:lnSpc>
            </a:pPr>
            <a:r>
              <a:rPr lang="zh-CN" altLang="en-US" dirty="0" smtClean="0"/>
              <a:t>这里每个模块里有</a:t>
            </a:r>
            <a:r>
              <a:rPr lang="en-US" altLang="zh-CN" dirty="0" smtClean="0"/>
              <a:t>4</a:t>
            </a:r>
            <a:r>
              <a:rPr lang="zh-CN" altLang="en-US" dirty="0" smtClean="0"/>
              <a:t>个卷积层（不计算</a:t>
            </a:r>
            <a:r>
              <a:rPr lang="en-US" altLang="zh-CN" dirty="0" smtClean="0"/>
              <a:t>1×1</a:t>
            </a:r>
            <a:r>
              <a:rPr lang="zh-CN" altLang="en-US" dirty="0" smtClean="0"/>
              <a:t>卷积层），加上最开始的卷积层和最后的全连接层，共计</a:t>
            </a:r>
            <a:r>
              <a:rPr lang="en-US" altLang="zh-CN" dirty="0" smtClean="0"/>
              <a:t>18</a:t>
            </a:r>
            <a:r>
              <a:rPr lang="zh-CN" altLang="en-US" dirty="0" smtClean="0"/>
              <a:t>层。这个模型通常也被称为</a:t>
            </a:r>
            <a:r>
              <a:rPr lang="en-US" altLang="zh-CN" dirty="0" smtClean="0"/>
              <a:t>ResNet-18</a:t>
            </a:r>
            <a:r>
              <a:rPr lang="zh-CN" altLang="en-US" dirty="0" smtClean="0"/>
              <a:t>。通过配置不同的通道数和模块里的残差块数可以得到不同的</a:t>
            </a:r>
            <a:r>
              <a:rPr lang="en-US" altLang="zh-CN" dirty="0" err="1" smtClean="0"/>
              <a:t>ResNet</a:t>
            </a:r>
            <a:r>
              <a:rPr lang="zh-CN" altLang="en-US" dirty="0" smtClean="0"/>
              <a:t>模型，例如更深的含</a:t>
            </a:r>
            <a:r>
              <a:rPr lang="en-US" altLang="zh-CN" dirty="0" smtClean="0"/>
              <a:t>152</a:t>
            </a:r>
            <a:r>
              <a:rPr lang="zh-CN" altLang="en-US" dirty="0" smtClean="0"/>
              <a:t>层的</a:t>
            </a:r>
            <a:r>
              <a:rPr lang="en-US" altLang="zh-CN" dirty="0" smtClean="0"/>
              <a:t>ResNet-152</a:t>
            </a:r>
            <a:r>
              <a:rPr lang="zh-CN" altLang="en-US" dirty="0" smtClean="0"/>
              <a:t>。虽然</a:t>
            </a:r>
            <a:r>
              <a:rPr lang="en-US" altLang="zh-CN" dirty="0" err="1" smtClean="0"/>
              <a:t>ResNet</a:t>
            </a:r>
            <a:r>
              <a:rPr lang="zh-CN" altLang="en-US" dirty="0" smtClean="0"/>
              <a:t>的主体架构跟</a:t>
            </a:r>
            <a:r>
              <a:rPr lang="en-US" altLang="zh-CN" dirty="0" err="1" smtClean="0"/>
              <a:t>GoogLeNet</a:t>
            </a:r>
            <a:r>
              <a:rPr lang="zh-CN" altLang="en-US" dirty="0" smtClean="0"/>
              <a:t>的类似，但</a:t>
            </a:r>
            <a:r>
              <a:rPr lang="en-US" altLang="zh-CN" dirty="0" err="1" smtClean="0"/>
              <a:t>ResNet</a:t>
            </a:r>
            <a:r>
              <a:rPr lang="zh-CN" altLang="en-US" dirty="0" smtClean="0"/>
              <a:t>结构更简单，修改也更方便。这些因素都导致了</a:t>
            </a:r>
            <a:r>
              <a:rPr lang="en-US" altLang="zh-CN" dirty="0" err="1" smtClean="0"/>
              <a:t>ResNet</a:t>
            </a:r>
            <a:r>
              <a:rPr lang="zh-CN" altLang="en-US" dirty="0" smtClean="0"/>
              <a:t>迅速被广泛使用。</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稠密连接网络（</a:t>
            </a:r>
            <a:r>
              <a:rPr lang="en-US" b="1" dirty="0" err="1" smtClean="0"/>
              <a:t>DenseNet</a:t>
            </a:r>
            <a:r>
              <a:rPr lang="en-US" b="1" dirty="0" smtClean="0"/>
              <a:t>）</a:t>
            </a:r>
            <a:endParaRPr lang="en-US" b="1" dirty="0"/>
          </a:p>
        </p:txBody>
      </p:sp>
      <p:sp>
        <p:nvSpPr>
          <p:cNvPr id="3" name="内容占位符 2"/>
          <p:cNvSpPr>
            <a:spLocks noGrp="1"/>
          </p:cNvSpPr>
          <p:nvPr>
            <p:ph idx="1"/>
          </p:nvPr>
        </p:nvSpPr>
        <p:spPr>
          <a:xfrm>
            <a:off x="570368" y="1463040"/>
            <a:ext cx="11474774" cy="5394960"/>
          </a:xfrm>
        </p:spPr>
        <p:txBody>
          <a:bodyPr>
            <a:noAutofit/>
          </a:bodyPr>
          <a:lstStyle/>
          <a:p>
            <a:pPr>
              <a:lnSpc>
                <a:spcPct val="100000"/>
              </a:lnSpc>
            </a:pPr>
            <a:r>
              <a:rPr lang="en-US" altLang="zh-CN" dirty="0" err="1" smtClean="0"/>
              <a:t>ResNet</a:t>
            </a:r>
            <a:r>
              <a:rPr lang="zh-CN" altLang="en-US" dirty="0" smtClean="0"/>
              <a:t>中的跨层连接设计引申出了数个后续工作。我们介绍其中的一个：稠密连接网络（</a:t>
            </a:r>
            <a:r>
              <a:rPr lang="en-US" altLang="zh-CN" dirty="0" err="1" smtClean="0"/>
              <a:t>DenseNet</a:t>
            </a:r>
            <a:r>
              <a:rPr lang="zh-CN" altLang="en-US" dirty="0" smtClean="0"/>
              <a:t>）。 它与</a:t>
            </a:r>
            <a:r>
              <a:rPr lang="en-US" altLang="zh-CN" dirty="0" err="1" smtClean="0"/>
              <a:t>ResNet</a:t>
            </a:r>
            <a:r>
              <a:rPr lang="zh-CN" altLang="en-US" dirty="0" smtClean="0"/>
              <a:t>的主要区别如图所示。</a:t>
            </a:r>
          </a:p>
          <a:p>
            <a:pPr>
              <a:buNone/>
            </a:pPr>
            <a:r>
              <a:rPr lang="zh-CN" altLang="en-US" dirty="0" smtClean="0"/>
              <a:t/>
            </a:r>
            <a:br>
              <a:rPr lang="zh-CN" altLang="en-US" dirty="0" smtClean="0"/>
            </a:br>
            <a:endParaRPr lang="zh-CN" altLang="en-US" dirty="0"/>
          </a:p>
        </p:txBody>
      </p:sp>
      <p:pic>
        <p:nvPicPr>
          <p:cNvPr id="2050" name="Picture 2"/>
          <p:cNvPicPr>
            <a:picLocks noChangeAspect="1" noChangeArrowheads="1"/>
          </p:cNvPicPr>
          <p:nvPr/>
        </p:nvPicPr>
        <p:blipFill>
          <a:blip r:embed="rId2"/>
          <a:srcRect l="32525" t="26403" r="33688" b="41518"/>
          <a:stretch>
            <a:fillRect/>
          </a:stretch>
        </p:blipFill>
        <p:spPr bwMode="auto">
          <a:xfrm>
            <a:off x="2933323" y="2716040"/>
            <a:ext cx="5984043" cy="3195873"/>
          </a:xfrm>
          <a:prstGeom prst="rect">
            <a:avLst/>
          </a:prstGeom>
          <a:noFill/>
          <a:ln w="9525">
            <a:noFill/>
            <a:miter lim="800000"/>
            <a:headEnd/>
            <a:tailEnd/>
          </a:ln>
          <a:effectLst/>
        </p:spPr>
      </p:pic>
    </p:spTree>
    <p:extLst>
      <p:ext uri="{BB962C8B-B14F-4D97-AF65-F5344CB8AC3E}">
        <p14:creationId xmlns="" xmlns:p14="http://schemas.microsoft.com/office/powerpoint/2010/main" val="4064787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稠密连接网络（</a:t>
            </a:r>
            <a:r>
              <a:rPr lang="en-US" b="1" dirty="0" err="1" smtClean="0"/>
              <a:t>DenseNet</a:t>
            </a:r>
            <a:r>
              <a:rPr lang="en-US" b="1" dirty="0" smtClean="0"/>
              <a:t>）</a:t>
            </a:r>
            <a:endParaRPr lang="en-US" b="1" dirty="0"/>
          </a:p>
        </p:txBody>
      </p:sp>
      <p:sp>
        <p:nvSpPr>
          <p:cNvPr id="3" name="内容占位符 2"/>
          <p:cNvSpPr>
            <a:spLocks noGrp="1"/>
          </p:cNvSpPr>
          <p:nvPr>
            <p:ph idx="1"/>
          </p:nvPr>
        </p:nvSpPr>
        <p:spPr>
          <a:xfrm>
            <a:off x="570368" y="1463040"/>
            <a:ext cx="11474774" cy="5394960"/>
          </a:xfrm>
        </p:spPr>
        <p:txBody>
          <a:bodyPr>
            <a:noAutofit/>
          </a:bodyPr>
          <a:lstStyle/>
          <a:p>
            <a:pPr>
              <a:lnSpc>
                <a:spcPct val="100000"/>
              </a:lnSpc>
            </a:pPr>
            <a:r>
              <a:rPr lang="zh-CN" altLang="en-US" sz="2400" dirty="0" smtClean="0"/>
              <a:t>图中将部分前后相邻的运算抽象为模块</a:t>
            </a:r>
            <a:r>
              <a:rPr lang="en-US" altLang="zh-CN" sz="2400" dirty="0" smtClean="0"/>
              <a:t>A</a:t>
            </a:r>
            <a:r>
              <a:rPr lang="zh-CN" altLang="en-US" sz="2400" dirty="0" smtClean="0"/>
              <a:t>和模块</a:t>
            </a:r>
            <a:r>
              <a:rPr lang="en-US" altLang="zh-CN" sz="2400" dirty="0" smtClean="0"/>
              <a:t>B</a:t>
            </a:r>
            <a:r>
              <a:rPr lang="zh-CN" altLang="en-US" sz="2400" dirty="0" smtClean="0"/>
              <a:t>。与</a:t>
            </a:r>
            <a:r>
              <a:rPr lang="en-US" altLang="zh-CN" sz="2400" dirty="0" err="1" smtClean="0"/>
              <a:t>ResNet</a:t>
            </a:r>
            <a:r>
              <a:rPr lang="zh-CN" altLang="en-US" sz="2400" dirty="0" smtClean="0"/>
              <a:t>的主要区别在于，</a:t>
            </a:r>
            <a:r>
              <a:rPr lang="en-US" altLang="zh-CN" sz="2400" dirty="0" err="1" smtClean="0"/>
              <a:t>DenseNet</a:t>
            </a:r>
            <a:r>
              <a:rPr lang="zh-CN" altLang="en-US" sz="2400" dirty="0" smtClean="0"/>
              <a:t>里模块</a:t>
            </a:r>
            <a:r>
              <a:rPr lang="en-US" altLang="zh-CN" sz="2400" dirty="0" smtClean="0"/>
              <a:t>B</a:t>
            </a:r>
            <a:r>
              <a:rPr lang="zh-CN" altLang="en-US" sz="2400" dirty="0" smtClean="0"/>
              <a:t>的输出不是像</a:t>
            </a:r>
            <a:r>
              <a:rPr lang="en-US" altLang="zh-CN" sz="2400" dirty="0" err="1" smtClean="0"/>
              <a:t>ResNet</a:t>
            </a:r>
            <a:r>
              <a:rPr lang="zh-CN" altLang="en-US" sz="2400" dirty="0" smtClean="0"/>
              <a:t>那样和模块</a:t>
            </a:r>
            <a:r>
              <a:rPr lang="en-US" altLang="zh-CN" sz="2400" dirty="0" smtClean="0"/>
              <a:t>A</a:t>
            </a:r>
            <a:r>
              <a:rPr lang="zh-CN" altLang="en-US" sz="2400" dirty="0" smtClean="0"/>
              <a:t>的输出相加，而是在通道维上连结。这样模块</a:t>
            </a:r>
            <a:r>
              <a:rPr lang="en-US" altLang="zh-CN" sz="2400" dirty="0" smtClean="0"/>
              <a:t>A</a:t>
            </a:r>
            <a:r>
              <a:rPr lang="zh-CN" altLang="en-US" sz="2400" dirty="0" smtClean="0"/>
              <a:t>的输出可以直接传入模块</a:t>
            </a:r>
            <a:r>
              <a:rPr lang="en-US" altLang="zh-CN" sz="2400" dirty="0" smtClean="0"/>
              <a:t>B</a:t>
            </a:r>
            <a:r>
              <a:rPr lang="zh-CN" altLang="en-US" sz="2400" dirty="0" smtClean="0"/>
              <a:t>后面的层。在这个设计里，模块</a:t>
            </a:r>
            <a:r>
              <a:rPr lang="en-US" altLang="zh-CN" sz="2400" dirty="0" smtClean="0"/>
              <a:t>A</a:t>
            </a:r>
            <a:r>
              <a:rPr lang="zh-CN" altLang="en-US" sz="2400" dirty="0" smtClean="0"/>
              <a:t>直接跟模块</a:t>
            </a:r>
            <a:r>
              <a:rPr lang="en-US" altLang="zh-CN" sz="2400" dirty="0" smtClean="0"/>
              <a:t>B</a:t>
            </a:r>
            <a:r>
              <a:rPr lang="zh-CN" altLang="en-US" sz="2400" dirty="0" smtClean="0"/>
              <a:t>后面的所有层连接在了一起。这也是它被称为“稠密连接”的原因。</a:t>
            </a:r>
          </a:p>
          <a:p>
            <a:pPr>
              <a:lnSpc>
                <a:spcPct val="100000"/>
              </a:lnSpc>
            </a:pPr>
            <a:r>
              <a:rPr lang="en-US" altLang="zh-CN" sz="2400" dirty="0" err="1" smtClean="0"/>
              <a:t>DenseNet</a:t>
            </a:r>
            <a:r>
              <a:rPr lang="zh-CN" altLang="en-US" sz="2400" dirty="0" smtClean="0"/>
              <a:t>的主要构建模块是稠密块（</a:t>
            </a:r>
            <a:r>
              <a:rPr lang="en-US" altLang="zh-CN" sz="2400" dirty="0" smtClean="0"/>
              <a:t>dense block</a:t>
            </a:r>
            <a:r>
              <a:rPr lang="zh-CN" altLang="en-US" sz="2400" dirty="0" smtClean="0"/>
              <a:t>）和过渡层（</a:t>
            </a:r>
            <a:r>
              <a:rPr lang="en-US" altLang="zh-CN" sz="2400" dirty="0" smtClean="0"/>
              <a:t>transition layer</a:t>
            </a:r>
            <a:r>
              <a:rPr lang="zh-CN" altLang="en-US" sz="2400" dirty="0" smtClean="0"/>
              <a:t>）。前者定义了输入和输出是如何连结的，后者则用来控制通道数，使之不过大</a:t>
            </a:r>
            <a:r>
              <a:rPr lang="zh-CN" altLang="en-US" dirty="0" smtClean="0"/>
              <a:t>。</a:t>
            </a:r>
            <a:endParaRPr lang="zh-CN" altLang="en-US" dirty="0"/>
          </a:p>
        </p:txBody>
      </p:sp>
      <p:pic>
        <p:nvPicPr>
          <p:cNvPr id="2050" name="Picture 2"/>
          <p:cNvPicPr>
            <a:picLocks noChangeAspect="1" noChangeArrowheads="1"/>
          </p:cNvPicPr>
          <p:nvPr/>
        </p:nvPicPr>
        <p:blipFill>
          <a:blip r:embed="rId2"/>
          <a:srcRect l="32525" t="26403" r="33688" b="41518"/>
          <a:stretch>
            <a:fillRect/>
          </a:stretch>
        </p:blipFill>
        <p:spPr bwMode="auto">
          <a:xfrm>
            <a:off x="3630440" y="3908560"/>
            <a:ext cx="5522614" cy="2949440"/>
          </a:xfrm>
          <a:prstGeom prst="rect">
            <a:avLst/>
          </a:prstGeom>
          <a:noFill/>
          <a:ln w="9525">
            <a:noFill/>
            <a:miter lim="800000"/>
            <a:headEnd/>
            <a:tailEnd/>
          </a:ln>
          <a:effectLst/>
        </p:spPr>
      </p:pic>
    </p:spTree>
    <p:extLst>
      <p:ext uri="{BB962C8B-B14F-4D97-AF65-F5344CB8AC3E}">
        <p14:creationId xmlns="" xmlns:p14="http://schemas.microsoft.com/office/powerpoint/2010/main" val="40647874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稠密块</a:t>
            </a:r>
            <a:endParaRPr lang="zh-CN" altLang="en-US" b="1" dirty="0"/>
          </a:p>
        </p:txBody>
      </p:sp>
      <p:sp>
        <p:nvSpPr>
          <p:cNvPr id="3" name="内容占位符 2"/>
          <p:cNvSpPr>
            <a:spLocks noGrp="1"/>
          </p:cNvSpPr>
          <p:nvPr>
            <p:ph idx="1"/>
          </p:nvPr>
        </p:nvSpPr>
        <p:spPr>
          <a:xfrm>
            <a:off x="570368" y="1463040"/>
            <a:ext cx="11474774" cy="5394960"/>
          </a:xfrm>
        </p:spPr>
        <p:txBody>
          <a:bodyPr>
            <a:noAutofit/>
          </a:bodyPr>
          <a:lstStyle/>
          <a:p>
            <a:pPr>
              <a:lnSpc>
                <a:spcPct val="100000"/>
              </a:lnSpc>
            </a:pPr>
            <a:r>
              <a:rPr lang="en-US" altLang="zh-CN" dirty="0" err="1" smtClean="0"/>
              <a:t>DenseNet</a:t>
            </a:r>
            <a:r>
              <a:rPr lang="zh-CN" altLang="en-US" dirty="0" smtClean="0"/>
              <a:t>使用了</a:t>
            </a:r>
            <a:r>
              <a:rPr lang="en-US" altLang="zh-CN" dirty="0" err="1" smtClean="0"/>
              <a:t>ResNet</a:t>
            </a:r>
            <a:r>
              <a:rPr lang="zh-CN" altLang="en-US" dirty="0" smtClean="0"/>
              <a:t>改良版的“批量归一化、激活和卷积”结构，我们首先在</a:t>
            </a:r>
            <a:r>
              <a:rPr lang="en-US" altLang="zh-CN" dirty="0" err="1" smtClean="0"/>
              <a:t>conv_block</a:t>
            </a:r>
            <a:r>
              <a:rPr lang="zh-CN" altLang="en-US" dirty="0" smtClean="0"/>
              <a:t>函数里实现这个结构。</a:t>
            </a:r>
            <a:endParaRPr lang="en-US" altLang="zh-CN" dirty="0" smtClean="0"/>
          </a:p>
          <a:p>
            <a:endParaRPr lang="en-US" altLang="zh-CN" dirty="0" smtClean="0"/>
          </a:p>
          <a:p>
            <a:pPr>
              <a:buNone/>
            </a:pPr>
            <a:r>
              <a:rPr lang="en-US" sz="2400" dirty="0" smtClean="0"/>
              <a:t>def </a:t>
            </a:r>
            <a:r>
              <a:rPr lang="en-US" sz="2400" dirty="0" err="1" smtClean="0"/>
              <a:t>conv_block</a:t>
            </a:r>
            <a:r>
              <a:rPr lang="en-US" sz="2400" dirty="0" smtClean="0"/>
              <a:t>(</a:t>
            </a:r>
            <a:r>
              <a:rPr lang="en-US" sz="2400" dirty="0" err="1" smtClean="0"/>
              <a:t>in_channels</a:t>
            </a:r>
            <a:r>
              <a:rPr lang="en-US" sz="2400" dirty="0" smtClean="0"/>
              <a:t>, </a:t>
            </a:r>
            <a:r>
              <a:rPr lang="en-US" sz="2400" dirty="0" err="1" smtClean="0"/>
              <a:t>out_channels</a:t>
            </a:r>
            <a:r>
              <a:rPr lang="en-US" sz="2400" dirty="0" smtClean="0"/>
              <a:t>):</a:t>
            </a:r>
          </a:p>
          <a:p>
            <a:pPr>
              <a:buNone/>
            </a:pPr>
            <a:r>
              <a:rPr lang="en-US" sz="2400" dirty="0" smtClean="0"/>
              <a:t>    </a:t>
            </a:r>
            <a:r>
              <a:rPr lang="en-US" sz="2400" dirty="0" err="1" smtClean="0"/>
              <a:t>blk</a:t>
            </a:r>
            <a:r>
              <a:rPr lang="en-US" sz="2400" dirty="0" smtClean="0"/>
              <a:t> = </a:t>
            </a:r>
            <a:r>
              <a:rPr lang="en-US" sz="2400" dirty="0" err="1" smtClean="0"/>
              <a:t>nn.Sequential</a:t>
            </a:r>
            <a:r>
              <a:rPr lang="en-US" sz="2400" dirty="0" smtClean="0"/>
              <a:t>(nn.BatchNorm2d(</a:t>
            </a:r>
            <a:r>
              <a:rPr lang="en-US" sz="2400" dirty="0" err="1" smtClean="0"/>
              <a:t>in_channels</a:t>
            </a:r>
            <a:r>
              <a:rPr lang="en-US" sz="2400" dirty="0" smtClean="0"/>
              <a:t>), </a:t>
            </a:r>
          </a:p>
          <a:p>
            <a:pPr>
              <a:buNone/>
            </a:pPr>
            <a:r>
              <a:rPr lang="en-US" sz="2400" dirty="0" smtClean="0"/>
              <a:t>                        </a:t>
            </a:r>
            <a:r>
              <a:rPr lang="en-US" sz="2400" dirty="0" err="1" smtClean="0"/>
              <a:t>nn.ReLU</a:t>
            </a:r>
            <a:r>
              <a:rPr lang="en-US" sz="2400" dirty="0" smtClean="0"/>
              <a:t>(),</a:t>
            </a:r>
          </a:p>
          <a:p>
            <a:pPr>
              <a:buNone/>
            </a:pPr>
            <a:r>
              <a:rPr lang="en-US" sz="2400" dirty="0" smtClean="0"/>
              <a:t>                        nn.Conv2d(</a:t>
            </a:r>
            <a:r>
              <a:rPr lang="en-US" sz="2400" dirty="0" err="1" smtClean="0"/>
              <a:t>in_channels</a:t>
            </a:r>
            <a:r>
              <a:rPr lang="en-US" sz="2400" dirty="0" smtClean="0"/>
              <a:t>, </a:t>
            </a:r>
            <a:r>
              <a:rPr lang="en-US" sz="2400" dirty="0" err="1" smtClean="0"/>
              <a:t>out_channels</a:t>
            </a:r>
            <a:r>
              <a:rPr lang="en-US" sz="2400" dirty="0" smtClean="0"/>
              <a:t>, </a:t>
            </a:r>
            <a:r>
              <a:rPr lang="en-US" sz="2400" dirty="0" err="1" smtClean="0"/>
              <a:t>kernel_size</a:t>
            </a:r>
            <a:r>
              <a:rPr lang="en-US" sz="2400" dirty="0" smtClean="0"/>
              <a:t>=3, padding=1))</a:t>
            </a:r>
          </a:p>
          <a:p>
            <a:pPr>
              <a:buNone/>
            </a:pPr>
            <a:r>
              <a:rPr lang="en-US" sz="2400" dirty="0" smtClean="0"/>
              <a:t>    return </a:t>
            </a:r>
            <a:r>
              <a:rPr lang="en-US" sz="2400" dirty="0" err="1" smtClean="0"/>
              <a:t>blk</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0368" y="27164"/>
            <a:ext cx="11474774" cy="6830835"/>
          </a:xfrm>
        </p:spPr>
        <p:txBody>
          <a:bodyPr>
            <a:noAutofit/>
          </a:bodyPr>
          <a:lstStyle/>
          <a:p>
            <a:pPr>
              <a:lnSpc>
                <a:spcPct val="100000"/>
              </a:lnSpc>
            </a:pPr>
            <a:r>
              <a:rPr lang="zh-CN" altLang="en-US" dirty="0" smtClean="0"/>
              <a:t>稠密块由多个</a:t>
            </a:r>
            <a:r>
              <a:rPr lang="en-US" altLang="zh-CN" dirty="0" err="1" smtClean="0"/>
              <a:t>conv_block</a:t>
            </a:r>
            <a:r>
              <a:rPr lang="zh-CN" altLang="en-US" dirty="0" smtClean="0"/>
              <a:t>组成，每块使用相同的输出通道数。但在前向计算时，我们将每块的输入和输出在通道维上连结。</a:t>
            </a:r>
            <a:endParaRPr lang="en-US" altLang="zh-CN" dirty="0" smtClean="0"/>
          </a:p>
          <a:p>
            <a:pPr>
              <a:buNone/>
            </a:pPr>
            <a:r>
              <a:rPr lang="en-US" altLang="zh-CN" sz="2000" dirty="0" smtClean="0"/>
              <a:t>class </a:t>
            </a:r>
            <a:r>
              <a:rPr lang="en-US" altLang="zh-CN" sz="2000" dirty="0" err="1" smtClean="0"/>
              <a:t>DenseBlock</a:t>
            </a:r>
            <a:r>
              <a:rPr lang="en-US" altLang="zh-CN" sz="2000" dirty="0" smtClean="0"/>
              <a:t>(</a:t>
            </a:r>
            <a:r>
              <a:rPr lang="en-US" altLang="zh-CN" sz="2000" dirty="0" err="1" smtClean="0"/>
              <a:t>nn.Module</a:t>
            </a:r>
            <a:r>
              <a:rPr lang="en-US" altLang="zh-CN" sz="2000" dirty="0" smtClean="0"/>
              <a:t>):</a:t>
            </a:r>
          </a:p>
          <a:p>
            <a:pPr>
              <a:buNone/>
            </a:pPr>
            <a:r>
              <a:rPr lang="en-US" altLang="zh-CN" sz="2000" dirty="0" smtClean="0"/>
              <a:t>    def __init__(self, </a:t>
            </a:r>
            <a:r>
              <a:rPr lang="en-US" altLang="zh-CN" sz="2000" dirty="0" err="1" smtClean="0"/>
              <a:t>num_convs</a:t>
            </a:r>
            <a:r>
              <a:rPr lang="en-US" altLang="zh-CN" sz="2000" dirty="0" smtClean="0"/>
              <a:t>, </a:t>
            </a:r>
            <a:r>
              <a:rPr lang="en-US" altLang="zh-CN" sz="2000" dirty="0" err="1" smtClean="0"/>
              <a:t>in_channels</a:t>
            </a:r>
            <a:r>
              <a:rPr lang="en-US" altLang="zh-CN" sz="2000" dirty="0" smtClean="0"/>
              <a:t>, </a:t>
            </a:r>
            <a:r>
              <a:rPr lang="en-US" altLang="zh-CN" sz="2000" dirty="0" err="1" smtClean="0"/>
              <a:t>out_channels</a:t>
            </a:r>
            <a:r>
              <a:rPr lang="en-US" altLang="zh-CN" sz="2000" dirty="0" smtClean="0"/>
              <a:t>):</a:t>
            </a:r>
          </a:p>
          <a:p>
            <a:pPr>
              <a:buNone/>
            </a:pPr>
            <a:r>
              <a:rPr lang="en-US" altLang="zh-CN" sz="2000" dirty="0" smtClean="0"/>
              <a:t>        super(</a:t>
            </a:r>
            <a:r>
              <a:rPr lang="en-US" altLang="zh-CN" sz="2000" dirty="0" err="1" smtClean="0"/>
              <a:t>DenseBlock</a:t>
            </a:r>
            <a:r>
              <a:rPr lang="en-US" altLang="zh-CN" sz="2000" dirty="0" smtClean="0"/>
              <a:t>, self).__init__()</a:t>
            </a:r>
          </a:p>
          <a:p>
            <a:pPr>
              <a:buNone/>
            </a:pPr>
            <a:r>
              <a:rPr lang="en-US" altLang="zh-CN" sz="2000" dirty="0" smtClean="0"/>
              <a:t>        net = []</a:t>
            </a:r>
          </a:p>
          <a:p>
            <a:pPr>
              <a:buNone/>
            </a:pPr>
            <a:r>
              <a:rPr lang="en-US" altLang="zh-CN" sz="2000" dirty="0" smtClean="0"/>
              <a:t>        for </a:t>
            </a:r>
            <a:r>
              <a:rPr lang="en-US" altLang="zh-CN" sz="2000" dirty="0" err="1" smtClean="0"/>
              <a:t>i</a:t>
            </a:r>
            <a:r>
              <a:rPr lang="en-US" altLang="zh-CN" sz="2000" dirty="0" smtClean="0"/>
              <a:t> in range(</a:t>
            </a:r>
            <a:r>
              <a:rPr lang="en-US" altLang="zh-CN" sz="2000" dirty="0" err="1" smtClean="0"/>
              <a:t>num_convs</a:t>
            </a:r>
            <a:r>
              <a:rPr lang="en-US" altLang="zh-CN" sz="2000" dirty="0" smtClean="0"/>
              <a:t>):</a:t>
            </a:r>
          </a:p>
          <a:p>
            <a:pPr>
              <a:buNone/>
            </a:pPr>
            <a:r>
              <a:rPr lang="en-US" altLang="zh-CN" sz="2000" dirty="0" smtClean="0"/>
              <a:t>            </a:t>
            </a:r>
            <a:r>
              <a:rPr lang="en-US" altLang="zh-CN" sz="2000" dirty="0" err="1" smtClean="0"/>
              <a:t>in_c</a:t>
            </a:r>
            <a:r>
              <a:rPr lang="en-US" altLang="zh-CN" sz="2000" dirty="0" smtClean="0"/>
              <a:t> = </a:t>
            </a:r>
            <a:r>
              <a:rPr lang="en-US" altLang="zh-CN" sz="2000" dirty="0" err="1" smtClean="0"/>
              <a:t>in_channels</a:t>
            </a:r>
            <a:r>
              <a:rPr lang="en-US" altLang="zh-CN" sz="2000" dirty="0" smtClean="0"/>
              <a:t> + </a:t>
            </a:r>
            <a:r>
              <a:rPr lang="en-US" altLang="zh-CN" sz="2000" dirty="0" err="1" smtClean="0"/>
              <a:t>i</a:t>
            </a:r>
            <a:r>
              <a:rPr lang="en-US" altLang="zh-CN" sz="2000" dirty="0" smtClean="0"/>
              <a:t> * </a:t>
            </a:r>
            <a:r>
              <a:rPr lang="en-US" altLang="zh-CN" sz="2000" dirty="0" err="1" smtClean="0"/>
              <a:t>out_channels</a:t>
            </a:r>
            <a:endParaRPr lang="en-US" altLang="zh-CN" sz="2000" dirty="0" smtClean="0"/>
          </a:p>
          <a:p>
            <a:pPr>
              <a:buNone/>
            </a:pPr>
            <a:r>
              <a:rPr lang="en-US" altLang="zh-CN" sz="2000" dirty="0" smtClean="0"/>
              <a:t>            </a:t>
            </a:r>
            <a:r>
              <a:rPr lang="en-US" altLang="zh-CN" sz="2000" dirty="0" err="1" smtClean="0"/>
              <a:t>net.append</a:t>
            </a:r>
            <a:r>
              <a:rPr lang="en-US" altLang="zh-CN" sz="2000" dirty="0" smtClean="0"/>
              <a:t>(</a:t>
            </a:r>
            <a:r>
              <a:rPr lang="en-US" altLang="zh-CN" sz="2000" dirty="0" err="1" smtClean="0"/>
              <a:t>conv_block</a:t>
            </a:r>
            <a:r>
              <a:rPr lang="en-US" altLang="zh-CN" sz="2000" dirty="0" smtClean="0"/>
              <a:t>(</a:t>
            </a:r>
            <a:r>
              <a:rPr lang="en-US" altLang="zh-CN" sz="2000" dirty="0" err="1" smtClean="0"/>
              <a:t>in_c</a:t>
            </a:r>
            <a:r>
              <a:rPr lang="en-US" altLang="zh-CN" sz="2000" dirty="0" smtClean="0"/>
              <a:t>, </a:t>
            </a:r>
            <a:r>
              <a:rPr lang="en-US" altLang="zh-CN" sz="2000" dirty="0" err="1" smtClean="0"/>
              <a:t>out_channels</a:t>
            </a:r>
            <a:r>
              <a:rPr lang="en-US" altLang="zh-CN" sz="2000" dirty="0" smtClean="0"/>
              <a:t>))</a:t>
            </a:r>
          </a:p>
          <a:p>
            <a:pPr>
              <a:buNone/>
            </a:pPr>
            <a:r>
              <a:rPr lang="en-US" altLang="zh-CN" sz="2000" dirty="0" smtClean="0"/>
              <a:t>        self.net = </a:t>
            </a:r>
            <a:r>
              <a:rPr lang="en-US" altLang="zh-CN" sz="2000" dirty="0" err="1" smtClean="0"/>
              <a:t>nn.ModuleList</a:t>
            </a:r>
            <a:r>
              <a:rPr lang="en-US" altLang="zh-CN" sz="2000" dirty="0" smtClean="0"/>
              <a:t>(net)</a:t>
            </a:r>
          </a:p>
          <a:p>
            <a:pPr>
              <a:buNone/>
            </a:pPr>
            <a:r>
              <a:rPr lang="en-US" altLang="zh-CN" sz="2000" dirty="0" smtClean="0"/>
              <a:t>        </a:t>
            </a:r>
            <a:r>
              <a:rPr lang="en-US" altLang="zh-CN" sz="2000" dirty="0" err="1" smtClean="0"/>
              <a:t>self.out_channels</a:t>
            </a:r>
            <a:r>
              <a:rPr lang="en-US" altLang="zh-CN" sz="2000" dirty="0" smtClean="0"/>
              <a:t> = </a:t>
            </a:r>
            <a:r>
              <a:rPr lang="en-US" altLang="zh-CN" sz="2000" dirty="0" err="1" smtClean="0"/>
              <a:t>in_channels</a:t>
            </a:r>
            <a:r>
              <a:rPr lang="en-US" altLang="zh-CN" sz="2000" dirty="0" smtClean="0"/>
              <a:t> + </a:t>
            </a:r>
            <a:r>
              <a:rPr lang="en-US" altLang="zh-CN" sz="2000" dirty="0" err="1" smtClean="0"/>
              <a:t>num_convs</a:t>
            </a:r>
            <a:r>
              <a:rPr lang="en-US" altLang="zh-CN" sz="2000" dirty="0" smtClean="0"/>
              <a:t> * </a:t>
            </a:r>
            <a:r>
              <a:rPr lang="en-US" altLang="zh-CN" sz="2000" dirty="0" err="1" smtClean="0"/>
              <a:t>out_channels</a:t>
            </a:r>
            <a:r>
              <a:rPr lang="en-US" altLang="zh-CN" sz="2000" dirty="0" smtClean="0"/>
              <a:t> # </a:t>
            </a:r>
            <a:r>
              <a:rPr lang="zh-CN" altLang="en-US" sz="2000" dirty="0" smtClean="0"/>
              <a:t>计算输出通道数</a:t>
            </a:r>
          </a:p>
          <a:p>
            <a:pPr>
              <a:buNone/>
            </a:pPr>
            <a:endParaRPr lang="zh-CN" altLang="en-US" sz="100" dirty="0" smtClean="0"/>
          </a:p>
          <a:p>
            <a:pPr>
              <a:buNone/>
            </a:pPr>
            <a:r>
              <a:rPr lang="zh-CN" altLang="en-US" sz="2000" dirty="0" smtClean="0"/>
              <a:t>    </a:t>
            </a:r>
            <a:r>
              <a:rPr lang="en-US" altLang="zh-CN" sz="2000" dirty="0" smtClean="0"/>
              <a:t>def forward(self, X):</a:t>
            </a:r>
          </a:p>
          <a:p>
            <a:pPr>
              <a:buNone/>
            </a:pPr>
            <a:r>
              <a:rPr lang="en-US" altLang="zh-CN" sz="2000" dirty="0" smtClean="0"/>
              <a:t>        for </a:t>
            </a:r>
            <a:r>
              <a:rPr lang="en-US" altLang="zh-CN" sz="2000" dirty="0" err="1" smtClean="0"/>
              <a:t>blk</a:t>
            </a:r>
            <a:r>
              <a:rPr lang="en-US" altLang="zh-CN" sz="2000" dirty="0" smtClean="0"/>
              <a:t> in self.net:</a:t>
            </a:r>
          </a:p>
          <a:p>
            <a:pPr>
              <a:buNone/>
            </a:pPr>
            <a:r>
              <a:rPr lang="en-US" altLang="zh-CN" sz="2000" dirty="0" smtClean="0"/>
              <a:t>            Y = </a:t>
            </a:r>
            <a:r>
              <a:rPr lang="en-US" altLang="zh-CN" sz="2000" dirty="0" err="1" smtClean="0"/>
              <a:t>blk</a:t>
            </a:r>
            <a:r>
              <a:rPr lang="en-US" altLang="zh-CN" sz="2000" dirty="0" smtClean="0"/>
              <a:t>(X)</a:t>
            </a:r>
          </a:p>
          <a:p>
            <a:pPr>
              <a:buNone/>
            </a:pPr>
            <a:r>
              <a:rPr lang="en-US" altLang="zh-CN" sz="2000" dirty="0" smtClean="0"/>
              <a:t>            X = torch.cat((X, Y), dim=1)  # </a:t>
            </a:r>
            <a:r>
              <a:rPr lang="zh-CN" altLang="en-US" sz="2000" dirty="0" smtClean="0"/>
              <a:t>在通道维上将输入和输出连结</a:t>
            </a:r>
          </a:p>
          <a:p>
            <a:pPr>
              <a:buNone/>
            </a:pPr>
            <a:r>
              <a:rPr lang="zh-CN" altLang="en-US" sz="2000" dirty="0" smtClean="0"/>
              <a:t>        </a:t>
            </a:r>
            <a:r>
              <a:rPr lang="en-US" altLang="zh-CN" sz="2000" dirty="0" smtClean="0"/>
              <a:t>return X</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稠密块</a:t>
            </a:r>
            <a:endParaRPr lang="zh-CN" altLang="en-US" b="1" dirty="0"/>
          </a:p>
        </p:txBody>
      </p:sp>
      <p:sp>
        <p:nvSpPr>
          <p:cNvPr id="3" name="内容占位符 2"/>
          <p:cNvSpPr>
            <a:spLocks noGrp="1"/>
          </p:cNvSpPr>
          <p:nvPr>
            <p:ph idx="1"/>
          </p:nvPr>
        </p:nvSpPr>
        <p:spPr>
          <a:xfrm>
            <a:off x="570368" y="1463040"/>
            <a:ext cx="11474774" cy="5394960"/>
          </a:xfrm>
        </p:spPr>
        <p:txBody>
          <a:bodyPr>
            <a:noAutofit/>
          </a:bodyPr>
          <a:lstStyle/>
          <a:p>
            <a:r>
              <a:rPr lang="zh-CN" altLang="en-US" dirty="0" smtClean="0"/>
              <a:t>在下面的例子中，我们定义一个有</a:t>
            </a:r>
            <a:r>
              <a:rPr lang="en-US" altLang="zh-CN" dirty="0" smtClean="0"/>
              <a:t>2</a:t>
            </a:r>
            <a:r>
              <a:rPr lang="zh-CN" altLang="en-US" dirty="0" smtClean="0"/>
              <a:t>个输出通道数为</a:t>
            </a:r>
            <a:r>
              <a:rPr lang="en-US" altLang="zh-CN" dirty="0" smtClean="0"/>
              <a:t>10</a:t>
            </a:r>
            <a:r>
              <a:rPr lang="zh-CN" altLang="en-US" dirty="0" smtClean="0"/>
              <a:t>的卷积块。使用通道数为</a:t>
            </a:r>
            <a:r>
              <a:rPr lang="en-US" altLang="zh-CN" dirty="0" smtClean="0"/>
              <a:t>3</a:t>
            </a:r>
            <a:r>
              <a:rPr lang="zh-CN" altLang="en-US" dirty="0" smtClean="0"/>
              <a:t>的输入时，我们会得到通道数为</a:t>
            </a:r>
            <a:r>
              <a:rPr lang="en-US" altLang="zh-CN" dirty="0" smtClean="0"/>
              <a:t>3+2×10=23</a:t>
            </a:r>
            <a:r>
              <a:rPr lang="zh-CN" altLang="en-US" dirty="0" smtClean="0"/>
              <a:t>的输出。卷积块的通道数控制了输出通道数相对于输入通道数的增长，因此也被称为增长率（</a:t>
            </a:r>
            <a:r>
              <a:rPr lang="en-US" altLang="zh-CN" dirty="0" smtClean="0"/>
              <a:t>growth rate</a:t>
            </a:r>
            <a:r>
              <a:rPr lang="zh-CN" altLang="en-US" dirty="0" smtClean="0"/>
              <a:t>）。</a:t>
            </a:r>
          </a:p>
          <a:p>
            <a:endParaRPr lang="zh-CN" altLang="en-US" dirty="0" smtClean="0"/>
          </a:p>
          <a:p>
            <a:pPr>
              <a:buNone/>
            </a:pPr>
            <a:r>
              <a:rPr lang="en-US" altLang="zh-CN" dirty="0" err="1" smtClean="0"/>
              <a:t>blk</a:t>
            </a:r>
            <a:r>
              <a:rPr lang="en-US" altLang="zh-CN" dirty="0" smtClean="0"/>
              <a:t> = </a:t>
            </a:r>
            <a:r>
              <a:rPr lang="en-US" altLang="zh-CN" dirty="0" err="1" smtClean="0"/>
              <a:t>DenseBlock</a:t>
            </a:r>
            <a:r>
              <a:rPr lang="en-US" altLang="zh-CN" dirty="0" smtClean="0"/>
              <a:t>(2, 3, 10)</a:t>
            </a:r>
          </a:p>
          <a:p>
            <a:pPr>
              <a:buNone/>
            </a:pPr>
            <a:r>
              <a:rPr lang="en-US" altLang="zh-CN" dirty="0" smtClean="0"/>
              <a:t>X = </a:t>
            </a:r>
            <a:r>
              <a:rPr lang="en-US" altLang="zh-CN" dirty="0" err="1" smtClean="0"/>
              <a:t>torch.rand</a:t>
            </a:r>
            <a:r>
              <a:rPr lang="en-US" altLang="zh-CN" dirty="0" smtClean="0"/>
              <a:t>(4, 3, 8, 8)</a:t>
            </a:r>
          </a:p>
          <a:p>
            <a:pPr>
              <a:buNone/>
            </a:pPr>
            <a:r>
              <a:rPr lang="en-US" altLang="zh-CN" dirty="0" smtClean="0"/>
              <a:t>Y = </a:t>
            </a:r>
            <a:r>
              <a:rPr lang="en-US" altLang="zh-CN" dirty="0" err="1" smtClean="0"/>
              <a:t>blk</a:t>
            </a:r>
            <a:r>
              <a:rPr lang="en-US" altLang="zh-CN" dirty="0" smtClean="0"/>
              <a:t>(X)</a:t>
            </a:r>
          </a:p>
          <a:p>
            <a:pPr>
              <a:buNone/>
            </a:pPr>
            <a:r>
              <a:rPr lang="en-US" altLang="zh-CN" dirty="0" err="1" smtClean="0"/>
              <a:t>Y.shape</a:t>
            </a:r>
            <a:r>
              <a:rPr lang="en-US" altLang="zh-CN" dirty="0" smtClean="0"/>
              <a:t> # </a:t>
            </a:r>
            <a:r>
              <a:rPr lang="en-US" altLang="zh-CN" dirty="0" err="1" smtClean="0"/>
              <a:t>torch.Size</a:t>
            </a:r>
            <a:r>
              <a:rPr lang="en-US" altLang="zh-CN" dirty="0" smtClean="0"/>
              <a:t>([4, 23, 8, 8])</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二维卷积层</a:t>
            </a:r>
          </a:p>
        </p:txBody>
      </p:sp>
      <p:sp>
        <p:nvSpPr>
          <p:cNvPr id="3" name="内容占位符 2"/>
          <p:cNvSpPr>
            <a:spLocks noGrp="1"/>
          </p:cNvSpPr>
          <p:nvPr>
            <p:ph idx="1"/>
          </p:nvPr>
        </p:nvSpPr>
        <p:spPr>
          <a:xfrm>
            <a:off x="838200" y="1463040"/>
            <a:ext cx="10515600" cy="5394960"/>
          </a:xfrm>
        </p:spPr>
        <p:txBody>
          <a:bodyPr>
            <a:noAutofit/>
          </a:bodyPr>
          <a:lstStyle/>
          <a:p>
            <a:pPr marL="0" indent="0">
              <a:lnSpc>
                <a:spcPct val="120000"/>
              </a:lnSpc>
              <a:buNone/>
            </a:pPr>
            <a:r>
              <a:rPr lang="zh-CN" altLang="en-US" sz="2000" dirty="0" smtClean="0"/>
              <a:t>二维卷积层将输入和卷积核做互相关运算，并加上一个标量偏差来得到输出。下面基于</a:t>
            </a:r>
            <a:r>
              <a:rPr lang="en-US" altLang="zh-CN" sz="2000" dirty="0" smtClean="0"/>
              <a:t>corr2d</a:t>
            </a:r>
            <a:r>
              <a:rPr lang="zh-CN" altLang="en-US" sz="2000" dirty="0" smtClean="0"/>
              <a:t>函数来实现一个自定义的二维卷积层。在构造函数</a:t>
            </a:r>
            <a:r>
              <a:rPr lang="en-US" altLang="zh-CN" sz="2000" dirty="0" smtClean="0"/>
              <a:t>__</a:t>
            </a:r>
            <a:r>
              <a:rPr lang="en-US" altLang="zh-CN" sz="2000" dirty="0" err="1" smtClean="0"/>
              <a:t>init</a:t>
            </a:r>
            <a:r>
              <a:rPr lang="en-US" altLang="zh-CN" sz="2000" dirty="0" smtClean="0"/>
              <a:t>__</a:t>
            </a:r>
            <a:r>
              <a:rPr lang="zh-CN" altLang="en-US" sz="2000" dirty="0" smtClean="0"/>
              <a:t>里我们声明</a:t>
            </a:r>
            <a:r>
              <a:rPr lang="en-US" altLang="zh-CN" sz="2000" dirty="0" smtClean="0"/>
              <a:t>weight</a:t>
            </a:r>
            <a:r>
              <a:rPr lang="zh-CN" altLang="en-US" sz="2000" dirty="0" smtClean="0"/>
              <a:t>和</a:t>
            </a:r>
            <a:r>
              <a:rPr lang="en-US" altLang="zh-CN" sz="2000" dirty="0" smtClean="0"/>
              <a:t>bias</a:t>
            </a:r>
            <a:r>
              <a:rPr lang="zh-CN" altLang="en-US" sz="2000" dirty="0" smtClean="0"/>
              <a:t>这两个模型参数。前向计算函数</a:t>
            </a:r>
            <a:r>
              <a:rPr lang="en-US" altLang="zh-CN" sz="2000" dirty="0" smtClean="0"/>
              <a:t>forward</a:t>
            </a:r>
            <a:r>
              <a:rPr lang="zh-CN" altLang="en-US" sz="2000" dirty="0" smtClean="0"/>
              <a:t>则是直接调用</a:t>
            </a:r>
            <a:r>
              <a:rPr lang="en-US" altLang="zh-CN" sz="2000" dirty="0" smtClean="0"/>
              <a:t>corr2d</a:t>
            </a:r>
            <a:r>
              <a:rPr lang="zh-CN" altLang="en-US" sz="2000" dirty="0" smtClean="0"/>
              <a:t>函数再加上偏差。</a:t>
            </a:r>
            <a:endParaRPr lang="en-US" altLang="zh-CN" sz="2000" dirty="0" smtClean="0"/>
          </a:p>
          <a:p>
            <a:pPr marL="0" indent="0">
              <a:lnSpc>
                <a:spcPct val="120000"/>
              </a:lnSpc>
              <a:buNone/>
            </a:pPr>
            <a:r>
              <a:rPr lang="en-US" altLang="zh-CN" sz="2000" dirty="0" smtClean="0"/>
              <a:t>class Conv2D(</a:t>
            </a:r>
            <a:r>
              <a:rPr lang="en-US" altLang="zh-CN" sz="2000" dirty="0" err="1" smtClean="0"/>
              <a:t>nn.Module</a:t>
            </a:r>
            <a:r>
              <a:rPr lang="en-US" altLang="zh-CN" sz="2000" dirty="0" smtClean="0"/>
              <a:t>):</a:t>
            </a:r>
          </a:p>
          <a:p>
            <a:pPr marL="0" indent="0">
              <a:lnSpc>
                <a:spcPct val="120000"/>
              </a:lnSpc>
              <a:buNone/>
            </a:pPr>
            <a:r>
              <a:rPr lang="en-US" altLang="zh-CN" sz="2000" dirty="0" smtClean="0"/>
              <a:t>    </a:t>
            </a:r>
            <a:r>
              <a:rPr lang="en-US" altLang="zh-CN" sz="2000" dirty="0" err="1" smtClean="0"/>
              <a:t>def</a:t>
            </a:r>
            <a:r>
              <a:rPr lang="en-US" altLang="zh-CN" sz="2000" dirty="0" smtClean="0"/>
              <a:t> __</a:t>
            </a:r>
            <a:r>
              <a:rPr lang="en-US" altLang="zh-CN" sz="2000" dirty="0" err="1" smtClean="0"/>
              <a:t>init</a:t>
            </a:r>
            <a:r>
              <a:rPr lang="en-US" altLang="zh-CN" sz="2000" dirty="0" smtClean="0"/>
              <a:t>__(self, </a:t>
            </a:r>
            <a:r>
              <a:rPr lang="en-US" altLang="zh-CN" sz="2000" dirty="0" err="1" smtClean="0"/>
              <a:t>kernel_size</a:t>
            </a:r>
            <a:r>
              <a:rPr lang="en-US" altLang="zh-CN" sz="2000" dirty="0" smtClean="0"/>
              <a:t>):</a:t>
            </a:r>
          </a:p>
          <a:p>
            <a:pPr marL="0" indent="0">
              <a:lnSpc>
                <a:spcPct val="120000"/>
              </a:lnSpc>
              <a:buNone/>
            </a:pPr>
            <a:r>
              <a:rPr lang="en-US" altLang="zh-CN" sz="2000" dirty="0" smtClean="0"/>
              <a:t>        super(Conv2D, self).__</a:t>
            </a:r>
            <a:r>
              <a:rPr lang="en-US" altLang="zh-CN" sz="2000" dirty="0" err="1" smtClean="0"/>
              <a:t>init</a:t>
            </a:r>
            <a:r>
              <a:rPr lang="en-US" altLang="zh-CN" sz="2000" dirty="0" smtClean="0"/>
              <a:t>__()</a:t>
            </a:r>
          </a:p>
          <a:p>
            <a:pPr marL="0" indent="0">
              <a:lnSpc>
                <a:spcPct val="120000"/>
              </a:lnSpc>
              <a:buNone/>
            </a:pPr>
            <a:r>
              <a:rPr lang="en-US" altLang="zh-CN" sz="2000" dirty="0" smtClean="0"/>
              <a:t>        </a:t>
            </a:r>
            <a:r>
              <a:rPr lang="en-US" altLang="zh-CN" sz="2000" dirty="0" err="1" smtClean="0"/>
              <a:t>self.weight</a:t>
            </a:r>
            <a:r>
              <a:rPr lang="en-US" altLang="zh-CN" sz="2000" dirty="0" smtClean="0"/>
              <a:t> = </a:t>
            </a:r>
            <a:r>
              <a:rPr lang="en-US" altLang="zh-CN" sz="2000" dirty="0" err="1" smtClean="0"/>
              <a:t>nn.Parameter</a:t>
            </a:r>
            <a:r>
              <a:rPr lang="en-US" altLang="zh-CN" sz="2000" dirty="0" smtClean="0"/>
              <a:t>(</a:t>
            </a:r>
            <a:r>
              <a:rPr lang="en-US" altLang="zh-CN" sz="2000" dirty="0" err="1" smtClean="0"/>
              <a:t>torch.randn</a:t>
            </a:r>
            <a:r>
              <a:rPr lang="en-US" altLang="zh-CN" sz="2000" dirty="0" smtClean="0"/>
              <a:t>(</a:t>
            </a:r>
            <a:r>
              <a:rPr lang="en-US" altLang="zh-CN" sz="2000" dirty="0" err="1" smtClean="0"/>
              <a:t>kernel_size</a:t>
            </a:r>
            <a:r>
              <a:rPr lang="en-US" altLang="zh-CN" sz="2000" dirty="0" smtClean="0"/>
              <a:t>))</a:t>
            </a:r>
          </a:p>
          <a:p>
            <a:pPr marL="0" indent="0">
              <a:lnSpc>
                <a:spcPct val="120000"/>
              </a:lnSpc>
              <a:buNone/>
            </a:pPr>
            <a:r>
              <a:rPr lang="en-US" altLang="zh-CN" sz="2000" dirty="0" smtClean="0"/>
              <a:t>        </a:t>
            </a:r>
            <a:r>
              <a:rPr lang="en-US" altLang="zh-CN" sz="2000" dirty="0" err="1" smtClean="0"/>
              <a:t>self.bias</a:t>
            </a:r>
            <a:r>
              <a:rPr lang="en-US" altLang="zh-CN" sz="2000" dirty="0" smtClean="0"/>
              <a:t> = </a:t>
            </a:r>
            <a:r>
              <a:rPr lang="en-US" altLang="zh-CN" sz="2000" dirty="0" err="1" smtClean="0"/>
              <a:t>nn.Parameter</a:t>
            </a:r>
            <a:r>
              <a:rPr lang="en-US" altLang="zh-CN" sz="2000" dirty="0" smtClean="0"/>
              <a:t>(</a:t>
            </a:r>
            <a:r>
              <a:rPr lang="en-US" altLang="zh-CN" sz="2000" dirty="0" err="1" smtClean="0"/>
              <a:t>torch.randn</a:t>
            </a:r>
            <a:r>
              <a:rPr lang="en-US" altLang="zh-CN" sz="2000" dirty="0" smtClean="0"/>
              <a:t>(1))</a:t>
            </a:r>
          </a:p>
          <a:p>
            <a:pPr marL="0" indent="0">
              <a:lnSpc>
                <a:spcPct val="120000"/>
              </a:lnSpc>
              <a:buNone/>
            </a:pPr>
            <a:endParaRPr lang="en-US" altLang="zh-CN" sz="2000" dirty="0" smtClean="0"/>
          </a:p>
          <a:p>
            <a:pPr marL="0" indent="0">
              <a:lnSpc>
                <a:spcPct val="120000"/>
              </a:lnSpc>
              <a:buNone/>
            </a:pPr>
            <a:r>
              <a:rPr lang="en-US" altLang="zh-CN" sz="2000" dirty="0" smtClean="0"/>
              <a:t>    </a:t>
            </a:r>
            <a:r>
              <a:rPr lang="en-US" altLang="zh-CN" sz="2000" dirty="0" err="1" smtClean="0"/>
              <a:t>def</a:t>
            </a:r>
            <a:r>
              <a:rPr lang="en-US" altLang="zh-CN" sz="2000" dirty="0" smtClean="0"/>
              <a:t> forward(self, x):</a:t>
            </a:r>
          </a:p>
          <a:p>
            <a:pPr marL="0" indent="0">
              <a:lnSpc>
                <a:spcPct val="120000"/>
              </a:lnSpc>
              <a:buNone/>
            </a:pPr>
            <a:r>
              <a:rPr lang="en-US" altLang="zh-CN" sz="2000" dirty="0" smtClean="0"/>
              <a:t>        return corr2d(x, </a:t>
            </a:r>
            <a:r>
              <a:rPr lang="en-US" altLang="zh-CN" sz="2000" dirty="0" err="1" smtClean="0"/>
              <a:t>self.weight</a:t>
            </a:r>
            <a:r>
              <a:rPr lang="en-US" altLang="zh-CN" sz="2000" dirty="0" smtClean="0"/>
              <a:t>) + </a:t>
            </a:r>
            <a:r>
              <a:rPr lang="en-US" altLang="zh-CN" sz="2000" dirty="0" err="1" smtClean="0"/>
              <a:t>self.bias</a:t>
            </a:r>
            <a:endParaRPr lang="zh-CN" altLang="en-US" sz="2000" dirty="0"/>
          </a:p>
        </p:txBody>
      </p:sp>
    </p:spTree>
    <p:extLst>
      <p:ext uri="{BB962C8B-B14F-4D97-AF65-F5344CB8AC3E}">
        <p14:creationId xmlns="" xmlns:p14="http://schemas.microsoft.com/office/powerpoint/2010/main" val="4263558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过渡层</a:t>
            </a:r>
            <a:endParaRPr lang="zh-CN" altLang="en-US" b="1" dirty="0"/>
          </a:p>
        </p:txBody>
      </p:sp>
      <p:sp>
        <p:nvSpPr>
          <p:cNvPr id="3" name="内容占位符 2"/>
          <p:cNvSpPr>
            <a:spLocks noGrp="1"/>
          </p:cNvSpPr>
          <p:nvPr>
            <p:ph idx="1"/>
          </p:nvPr>
        </p:nvSpPr>
        <p:spPr>
          <a:xfrm>
            <a:off x="570368" y="1463040"/>
            <a:ext cx="11474774" cy="5394960"/>
          </a:xfrm>
        </p:spPr>
        <p:txBody>
          <a:bodyPr>
            <a:noAutofit/>
          </a:bodyPr>
          <a:lstStyle/>
          <a:p>
            <a:r>
              <a:rPr lang="zh-CN" altLang="en-US" dirty="0" smtClean="0"/>
              <a:t>由于每个稠密块都会带来通道数的增加，使用过多则会带来过于复杂的模型。过渡层用来控制模型复杂度。它通过</a:t>
            </a:r>
            <a:r>
              <a:rPr lang="en-US" altLang="zh-CN" dirty="0" smtClean="0"/>
              <a:t>1×1</a:t>
            </a:r>
            <a:r>
              <a:rPr lang="zh-CN" altLang="en-US" dirty="0" smtClean="0"/>
              <a:t>卷积层来减小通道数，并使用步幅为</a:t>
            </a:r>
            <a:r>
              <a:rPr lang="en-US" altLang="zh-CN" dirty="0" smtClean="0"/>
              <a:t>2</a:t>
            </a:r>
            <a:r>
              <a:rPr lang="zh-CN" altLang="en-US" dirty="0" smtClean="0"/>
              <a:t>的平均池化层减半高和宽，从而进一步降低模型复杂度。</a:t>
            </a:r>
          </a:p>
          <a:p>
            <a:endParaRPr lang="zh-CN" altLang="en-US" dirty="0" smtClean="0"/>
          </a:p>
          <a:p>
            <a:pPr>
              <a:buNone/>
            </a:pPr>
            <a:r>
              <a:rPr lang="en-US" altLang="zh-CN" sz="2400" dirty="0" smtClean="0"/>
              <a:t>def </a:t>
            </a:r>
            <a:r>
              <a:rPr lang="en-US" altLang="zh-CN" sz="2400" dirty="0" err="1" smtClean="0"/>
              <a:t>transition_block</a:t>
            </a:r>
            <a:r>
              <a:rPr lang="en-US" altLang="zh-CN" sz="2400" dirty="0" smtClean="0"/>
              <a:t>(</a:t>
            </a:r>
            <a:r>
              <a:rPr lang="en-US" altLang="zh-CN" sz="2400" dirty="0" err="1" smtClean="0"/>
              <a:t>in_channels</a:t>
            </a:r>
            <a:r>
              <a:rPr lang="en-US" altLang="zh-CN" sz="2400" dirty="0" smtClean="0"/>
              <a:t>, </a:t>
            </a:r>
            <a:r>
              <a:rPr lang="en-US" altLang="zh-CN" sz="2400" dirty="0" err="1" smtClean="0"/>
              <a:t>out_channels</a:t>
            </a:r>
            <a:r>
              <a:rPr lang="en-US" altLang="zh-CN" sz="2400" dirty="0" smtClean="0"/>
              <a:t>):</a:t>
            </a:r>
          </a:p>
          <a:p>
            <a:pPr>
              <a:buNone/>
            </a:pPr>
            <a:r>
              <a:rPr lang="en-US" altLang="zh-CN" sz="2400" dirty="0" smtClean="0"/>
              <a:t>    </a:t>
            </a:r>
            <a:r>
              <a:rPr lang="en-US" altLang="zh-CN" sz="2400" dirty="0" err="1" smtClean="0"/>
              <a:t>blk</a:t>
            </a:r>
            <a:r>
              <a:rPr lang="en-US" altLang="zh-CN" sz="2400" dirty="0" smtClean="0"/>
              <a:t> = </a:t>
            </a:r>
            <a:r>
              <a:rPr lang="en-US" altLang="zh-CN" sz="2400" dirty="0" err="1" smtClean="0"/>
              <a:t>nn.Sequential</a:t>
            </a:r>
            <a:r>
              <a:rPr lang="en-US" altLang="zh-CN" sz="2400" dirty="0" smtClean="0"/>
              <a:t>(</a:t>
            </a:r>
          </a:p>
          <a:p>
            <a:pPr>
              <a:buNone/>
            </a:pPr>
            <a:r>
              <a:rPr lang="en-US" altLang="zh-CN" sz="2400" dirty="0" smtClean="0"/>
              <a:t>            nn.BatchNorm2d(</a:t>
            </a:r>
            <a:r>
              <a:rPr lang="en-US" altLang="zh-CN" sz="2400" dirty="0" err="1" smtClean="0"/>
              <a:t>in_channels</a:t>
            </a:r>
            <a:r>
              <a:rPr lang="en-US" altLang="zh-CN" sz="2400" dirty="0" smtClean="0"/>
              <a:t>), </a:t>
            </a:r>
          </a:p>
          <a:p>
            <a:pPr>
              <a:buNone/>
            </a:pPr>
            <a:r>
              <a:rPr lang="en-US" altLang="zh-CN" sz="2400" dirty="0" smtClean="0"/>
              <a:t>            </a:t>
            </a:r>
            <a:r>
              <a:rPr lang="en-US" altLang="zh-CN" sz="2400" dirty="0" err="1" smtClean="0"/>
              <a:t>nn.ReLU</a:t>
            </a:r>
            <a:r>
              <a:rPr lang="en-US" altLang="zh-CN" sz="2400" dirty="0" smtClean="0"/>
              <a:t>(),</a:t>
            </a:r>
          </a:p>
          <a:p>
            <a:pPr>
              <a:buNone/>
            </a:pPr>
            <a:r>
              <a:rPr lang="en-US" altLang="zh-CN" sz="2400" dirty="0" smtClean="0"/>
              <a:t>            nn.Conv2d(</a:t>
            </a:r>
            <a:r>
              <a:rPr lang="en-US" altLang="zh-CN" sz="2400" dirty="0" err="1" smtClean="0"/>
              <a:t>in_channels</a:t>
            </a:r>
            <a:r>
              <a:rPr lang="en-US" altLang="zh-CN" sz="2400" dirty="0" smtClean="0"/>
              <a:t>, </a:t>
            </a:r>
            <a:r>
              <a:rPr lang="en-US" altLang="zh-CN" sz="2400" dirty="0" err="1" smtClean="0"/>
              <a:t>out_channels</a:t>
            </a:r>
            <a:r>
              <a:rPr lang="en-US" altLang="zh-CN" sz="2400" dirty="0" smtClean="0"/>
              <a:t>, </a:t>
            </a:r>
            <a:r>
              <a:rPr lang="en-US" altLang="zh-CN" sz="2400" dirty="0" err="1" smtClean="0"/>
              <a:t>kernel_size</a:t>
            </a:r>
            <a:r>
              <a:rPr lang="en-US" altLang="zh-CN" sz="2400" dirty="0" smtClean="0"/>
              <a:t>=1),</a:t>
            </a:r>
          </a:p>
          <a:p>
            <a:pPr>
              <a:buNone/>
            </a:pPr>
            <a:r>
              <a:rPr lang="en-US" altLang="zh-CN" sz="2400" dirty="0" smtClean="0"/>
              <a:t>            nn.AvgPool2d(</a:t>
            </a:r>
            <a:r>
              <a:rPr lang="en-US" altLang="zh-CN" sz="2400" dirty="0" err="1" smtClean="0"/>
              <a:t>kernel_size</a:t>
            </a:r>
            <a:r>
              <a:rPr lang="en-US" altLang="zh-CN" sz="2400" dirty="0" smtClean="0"/>
              <a:t>=2, stride=2))</a:t>
            </a:r>
          </a:p>
          <a:p>
            <a:pPr>
              <a:buNone/>
            </a:pPr>
            <a:r>
              <a:rPr lang="en-US" altLang="zh-CN" sz="2400" dirty="0" smtClean="0"/>
              <a:t>    return </a:t>
            </a:r>
            <a:r>
              <a:rPr lang="en-US" altLang="zh-CN" sz="2400" dirty="0" err="1" smtClean="0"/>
              <a:t>blk</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DenseNet</a:t>
            </a:r>
            <a:r>
              <a:rPr lang="zh-CN" altLang="en-US" b="1" dirty="0" smtClean="0"/>
              <a:t>模型</a:t>
            </a:r>
            <a:endParaRPr lang="zh-CN" altLang="en-US" b="1" dirty="0"/>
          </a:p>
        </p:txBody>
      </p:sp>
      <p:sp>
        <p:nvSpPr>
          <p:cNvPr id="3" name="内容占位符 2"/>
          <p:cNvSpPr>
            <a:spLocks noGrp="1"/>
          </p:cNvSpPr>
          <p:nvPr>
            <p:ph idx="1"/>
          </p:nvPr>
        </p:nvSpPr>
        <p:spPr>
          <a:xfrm>
            <a:off x="570368" y="1463040"/>
            <a:ext cx="11474774" cy="5394960"/>
          </a:xfrm>
        </p:spPr>
        <p:txBody>
          <a:bodyPr>
            <a:noAutofit/>
          </a:bodyPr>
          <a:lstStyle/>
          <a:p>
            <a:pPr>
              <a:lnSpc>
                <a:spcPct val="100000"/>
              </a:lnSpc>
            </a:pPr>
            <a:r>
              <a:rPr lang="zh-CN" altLang="en-US" dirty="0" smtClean="0"/>
              <a:t>我们来构造</a:t>
            </a:r>
            <a:r>
              <a:rPr lang="en-US" altLang="zh-CN" dirty="0" err="1" smtClean="0"/>
              <a:t>DenseNet</a:t>
            </a:r>
            <a:r>
              <a:rPr lang="zh-CN" altLang="en-US" dirty="0" smtClean="0"/>
              <a:t>模型。</a:t>
            </a:r>
            <a:r>
              <a:rPr lang="en-US" altLang="zh-CN" dirty="0" err="1" smtClean="0"/>
              <a:t>DenseNet</a:t>
            </a:r>
            <a:r>
              <a:rPr lang="zh-CN" altLang="en-US" dirty="0" smtClean="0"/>
              <a:t>首先使用同</a:t>
            </a:r>
            <a:r>
              <a:rPr lang="en-US" altLang="zh-CN" dirty="0" err="1" smtClean="0"/>
              <a:t>ResNet</a:t>
            </a:r>
            <a:r>
              <a:rPr lang="zh-CN" altLang="en-US" dirty="0" smtClean="0"/>
              <a:t>一样的单卷积层和最大池化层。</a:t>
            </a:r>
          </a:p>
          <a:p>
            <a:endParaRPr lang="zh-CN" altLang="en-US" dirty="0" smtClean="0"/>
          </a:p>
          <a:p>
            <a:pPr>
              <a:buNone/>
            </a:pPr>
            <a:r>
              <a:rPr lang="en-US" altLang="zh-CN" dirty="0" smtClean="0"/>
              <a:t>net = </a:t>
            </a:r>
            <a:r>
              <a:rPr lang="en-US" altLang="zh-CN" dirty="0" err="1" smtClean="0"/>
              <a:t>nn.Sequential</a:t>
            </a:r>
            <a:r>
              <a:rPr lang="en-US" altLang="zh-CN" dirty="0" smtClean="0"/>
              <a:t>(</a:t>
            </a:r>
          </a:p>
          <a:p>
            <a:pPr>
              <a:buNone/>
            </a:pPr>
            <a:r>
              <a:rPr lang="en-US" altLang="zh-CN" dirty="0" smtClean="0"/>
              <a:t>        nn.Conv2d(1, 64, </a:t>
            </a:r>
            <a:r>
              <a:rPr lang="en-US" altLang="zh-CN" dirty="0" err="1" smtClean="0"/>
              <a:t>kernel_size</a:t>
            </a:r>
            <a:r>
              <a:rPr lang="en-US" altLang="zh-CN" dirty="0" smtClean="0"/>
              <a:t>=7, stride=2, padding=3),</a:t>
            </a:r>
          </a:p>
          <a:p>
            <a:pPr>
              <a:buNone/>
            </a:pPr>
            <a:r>
              <a:rPr lang="en-US" altLang="zh-CN" dirty="0" smtClean="0"/>
              <a:t>        nn.BatchNorm2d(64), </a:t>
            </a:r>
          </a:p>
          <a:p>
            <a:pPr>
              <a:buNone/>
            </a:pPr>
            <a:r>
              <a:rPr lang="en-US" altLang="zh-CN" dirty="0" smtClean="0"/>
              <a:t>        </a:t>
            </a:r>
            <a:r>
              <a:rPr lang="en-US" altLang="zh-CN" dirty="0" err="1" smtClean="0"/>
              <a:t>nn.ReLU</a:t>
            </a:r>
            <a:r>
              <a:rPr lang="en-US" altLang="zh-CN" dirty="0" smtClean="0"/>
              <a:t>(),</a:t>
            </a:r>
          </a:p>
          <a:p>
            <a:pPr>
              <a:buNone/>
            </a:pPr>
            <a:r>
              <a:rPr lang="en-US" altLang="zh-CN" dirty="0" smtClean="0"/>
              <a:t>        nn.MaxPool2d(</a:t>
            </a:r>
            <a:r>
              <a:rPr lang="en-US" altLang="zh-CN" dirty="0" err="1" smtClean="0"/>
              <a:t>kernel_size</a:t>
            </a:r>
            <a:r>
              <a:rPr lang="en-US" altLang="zh-CN" dirty="0" smtClean="0"/>
              <a:t>=3, stride=2, padding=1))</a:t>
            </a:r>
            <a:endParaRPr lang="en-US" dirty="0"/>
          </a:p>
        </p:txBody>
      </p:sp>
    </p:spTree>
    <p:extLst>
      <p:ext uri="{BB962C8B-B14F-4D97-AF65-F5344CB8AC3E}">
        <p14:creationId xmlns="" xmlns:p14="http://schemas.microsoft.com/office/powerpoint/2010/main" val="4064787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DenseNet</a:t>
            </a:r>
            <a:r>
              <a:rPr lang="zh-CN" altLang="en-US" b="1" dirty="0" smtClean="0"/>
              <a:t>模型</a:t>
            </a:r>
            <a:endParaRPr lang="zh-CN" altLang="en-US" b="1" dirty="0"/>
          </a:p>
        </p:txBody>
      </p:sp>
      <p:sp>
        <p:nvSpPr>
          <p:cNvPr id="3" name="内容占位符 2"/>
          <p:cNvSpPr>
            <a:spLocks noGrp="1"/>
          </p:cNvSpPr>
          <p:nvPr>
            <p:ph idx="1"/>
          </p:nvPr>
        </p:nvSpPr>
        <p:spPr>
          <a:xfrm>
            <a:off x="570368" y="1463040"/>
            <a:ext cx="11474774" cy="5394960"/>
          </a:xfrm>
        </p:spPr>
        <p:txBody>
          <a:bodyPr>
            <a:noAutofit/>
          </a:bodyPr>
          <a:lstStyle/>
          <a:p>
            <a:pPr>
              <a:lnSpc>
                <a:spcPct val="100000"/>
              </a:lnSpc>
            </a:pPr>
            <a:r>
              <a:rPr lang="zh-CN" altLang="en-US" dirty="0" smtClean="0"/>
              <a:t>类似于</a:t>
            </a:r>
            <a:r>
              <a:rPr lang="en-US" altLang="zh-CN" dirty="0" err="1" smtClean="0"/>
              <a:t>ResNet</a:t>
            </a:r>
            <a:r>
              <a:rPr lang="zh-CN" altLang="en-US" dirty="0" smtClean="0"/>
              <a:t>接下来使用的</a:t>
            </a:r>
            <a:r>
              <a:rPr lang="en-US" altLang="zh-CN" dirty="0" smtClean="0"/>
              <a:t>4</a:t>
            </a:r>
            <a:r>
              <a:rPr lang="zh-CN" altLang="en-US" dirty="0" smtClean="0"/>
              <a:t>个残差块，</a:t>
            </a:r>
            <a:r>
              <a:rPr lang="en-US" altLang="zh-CN" dirty="0" err="1" smtClean="0"/>
              <a:t>DenseNet</a:t>
            </a:r>
            <a:r>
              <a:rPr lang="zh-CN" altLang="en-US" dirty="0" smtClean="0"/>
              <a:t>使用的是</a:t>
            </a:r>
            <a:r>
              <a:rPr lang="en-US" altLang="zh-CN" dirty="0" smtClean="0"/>
              <a:t>4</a:t>
            </a:r>
            <a:r>
              <a:rPr lang="zh-CN" altLang="en-US" dirty="0" smtClean="0"/>
              <a:t>个稠密块。同</a:t>
            </a:r>
            <a:r>
              <a:rPr lang="en-US" altLang="zh-CN" dirty="0" err="1" smtClean="0"/>
              <a:t>ResNet</a:t>
            </a:r>
            <a:r>
              <a:rPr lang="zh-CN" altLang="en-US" dirty="0" smtClean="0"/>
              <a:t>一样，我们可以设置每个稠密块使用多少个卷积层。这里我们设成</a:t>
            </a:r>
            <a:r>
              <a:rPr lang="en-US" altLang="zh-CN" dirty="0" smtClean="0"/>
              <a:t>4</a:t>
            </a:r>
            <a:r>
              <a:rPr lang="zh-CN" altLang="en-US" dirty="0" smtClean="0"/>
              <a:t>，从而</a:t>
            </a:r>
            <a:r>
              <a:rPr lang="zh-CN" altLang="en-US" dirty="0" smtClean="0"/>
              <a:t>与</a:t>
            </a:r>
            <a:r>
              <a:rPr lang="en-US" altLang="zh-CN" dirty="0" smtClean="0"/>
              <a:t>ResNet-18</a:t>
            </a:r>
            <a:r>
              <a:rPr lang="zh-CN" altLang="en-US" dirty="0" smtClean="0"/>
              <a:t>保持一致。稠密块里的卷积层通道数（即增长率）设为</a:t>
            </a:r>
            <a:r>
              <a:rPr lang="en-US" altLang="zh-CN" dirty="0" smtClean="0"/>
              <a:t>32</a:t>
            </a:r>
            <a:r>
              <a:rPr lang="zh-CN" altLang="en-US" dirty="0" smtClean="0"/>
              <a:t>，所以每个稠密块将增加</a:t>
            </a:r>
            <a:r>
              <a:rPr lang="en-US" altLang="zh-CN" dirty="0" smtClean="0"/>
              <a:t>128</a:t>
            </a:r>
            <a:r>
              <a:rPr lang="zh-CN" altLang="en-US" dirty="0" smtClean="0"/>
              <a:t>个通道。</a:t>
            </a:r>
          </a:p>
          <a:p>
            <a:pPr>
              <a:lnSpc>
                <a:spcPct val="100000"/>
              </a:lnSpc>
            </a:pPr>
            <a:r>
              <a:rPr lang="en-US" altLang="zh-CN" dirty="0" err="1" smtClean="0"/>
              <a:t>ResNet</a:t>
            </a:r>
            <a:r>
              <a:rPr lang="zh-CN" altLang="en-US" dirty="0" smtClean="0"/>
              <a:t>里通过步幅为</a:t>
            </a:r>
            <a:r>
              <a:rPr lang="en-US" altLang="zh-CN" dirty="0" smtClean="0"/>
              <a:t>2</a:t>
            </a:r>
            <a:r>
              <a:rPr lang="zh-CN" altLang="en-US" dirty="0" smtClean="0"/>
              <a:t>的残差块在每个模块之间减小高和宽。这里我们则使用过渡层来减半高和宽，并减半通道数。</a:t>
            </a:r>
            <a:endParaRPr lang="zh-CN" altLang="en-US" dirty="0"/>
          </a:p>
        </p:txBody>
      </p:sp>
    </p:spTree>
    <p:extLst>
      <p:ext uri="{BB962C8B-B14F-4D97-AF65-F5344CB8AC3E}">
        <p14:creationId xmlns="" xmlns:p14="http://schemas.microsoft.com/office/powerpoint/2010/main" val="4064787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DenseNet</a:t>
            </a:r>
            <a:r>
              <a:rPr lang="zh-CN" altLang="en-US" b="1" dirty="0" smtClean="0"/>
              <a:t>模型</a:t>
            </a:r>
            <a:endParaRPr lang="zh-CN" altLang="en-US" b="1" dirty="0"/>
          </a:p>
        </p:txBody>
      </p:sp>
      <p:sp>
        <p:nvSpPr>
          <p:cNvPr id="3" name="内容占位符 2"/>
          <p:cNvSpPr>
            <a:spLocks noGrp="1"/>
          </p:cNvSpPr>
          <p:nvPr>
            <p:ph idx="1"/>
          </p:nvPr>
        </p:nvSpPr>
        <p:spPr>
          <a:xfrm>
            <a:off x="570368" y="1463040"/>
            <a:ext cx="11474774" cy="5394960"/>
          </a:xfrm>
        </p:spPr>
        <p:txBody>
          <a:bodyPr>
            <a:noAutofit/>
          </a:bodyPr>
          <a:lstStyle/>
          <a:p>
            <a:pPr>
              <a:buNone/>
            </a:pPr>
            <a:r>
              <a:rPr lang="en-US" altLang="zh-CN" sz="2000" dirty="0" err="1" smtClean="0"/>
              <a:t>num_channels</a:t>
            </a:r>
            <a:r>
              <a:rPr lang="en-US" altLang="zh-CN" sz="2000" dirty="0" smtClean="0"/>
              <a:t>, </a:t>
            </a:r>
            <a:r>
              <a:rPr lang="en-US" altLang="zh-CN" sz="2000" dirty="0" err="1" smtClean="0"/>
              <a:t>growth_rate</a:t>
            </a:r>
            <a:r>
              <a:rPr lang="en-US" altLang="zh-CN" sz="2000" dirty="0" smtClean="0"/>
              <a:t> = 64, 32  # </a:t>
            </a:r>
            <a:r>
              <a:rPr lang="en-US" altLang="zh-CN" sz="2000" dirty="0" err="1" smtClean="0"/>
              <a:t>num_channels</a:t>
            </a:r>
            <a:r>
              <a:rPr lang="zh-CN" altLang="en-US" sz="2000" dirty="0" smtClean="0"/>
              <a:t>为当前的通道数</a:t>
            </a:r>
          </a:p>
          <a:p>
            <a:pPr>
              <a:buNone/>
            </a:pPr>
            <a:r>
              <a:rPr lang="en-US" altLang="zh-CN" sz="2000" dirty="0" err="1" smtClean="0"/>
              <a:t>num_convs_in_dense_blocks</a:t>
            </a:r>
            <a:r>
              <a:rPr lang="en-US" altLang="zh-CN" sz="2000" dirty="0" smtClean="0"/>
              <a:t> = [4, 4, 4, 4]</a:t>
            </a:r>
          </a:p>
          <a:p>
            <a:pPr>
              <a:buNone/>
            </a:pPr>
            <a:endParaRPr lang="en-US" altLang="zh-CN" sz="2000" dirty="0" smtClean="0"/>
          </a:p>
          <a:p>
            <a:pPr>
              <a:buNone/>
            </a:pPr>
            <a:r>
              <a:rPr lang="en-US" altLang="zh-CN" sz="2000" dirty="0" smtClean="0"/>
              <a:t>for </a:t>
            </a:r>
            <a:r>
              <a:rPr lang="en-US" altLang="zh-CN" sz="2000" dirty="0" err="1" smtClean="0"/>
              <a:t>i</a:t>
            </a:r>
            <a:r>
              <a:rPr lang="en-US" altLang="zh-CN" sz="2000" dirty="0" smtClean="0"/>
              <a:t>, </a:t>
            </a:r>
            <a:r>
              <a:rPr lang="en-US" altLang="zh-CN" sz="2000" dirty="0" err="1" smtClean="0"/>
              <a:t>num_convs</a:t>
            </a:r>
            <a:r>
              <a:rPr lang="en-US" altLang="zh-CN" sz="2000" dirty="0" smtClean="0"/>
              <a:t> in enumerate(</a:t>
            </a:r>
            <a:r>
              <a:rPr lang="en-US" altLang="zh-CN" sz="2000" dirty="0" err="1" smtClean="0"/>
              <a:t>num_convs_in_dense_blocks</a:t>
            </a:r>
            <a:r>
              <a:rPr lang="en-US" altLang="zh-CN" sz="2000" dirty="0" smtClean="0"/>
              <a:t>):</a:t>
            </a:r>
          </a:p>
          <a:p>
            <a:pPr>
              <a:buNone/>
            </a:pPr>
            <a:r>
              <a:rPr lang="en-US" altLang="zh-CN" sz="2000" dirty="0" smtClean="0"/>
              <a:t>    DB = </a:t>
            </a:r>
            <a:r>
              <a:rPr lang="en-US" altLang="zh-CN" sz="2000" dirty="0" err="1" smtClean="0"/>
              <a:t>DenseBlock</a:t>
            </a:r>
            <a:r>
              <a:rPr lang="en-US" altLang="zh-CN" sz="2000" dirty="0" smtClean="0"/>
              <a:t>(</a:t>
            </a:r>
            <a:r>
              <a:rPr lang="en-US" altLang="zh-CN" sz="2000" dirty="0" err="1" smtClean="0"/>
              <a:t>num_convs</a:t>
            </a:r>
            <a:r>
              <a:rPr lang="en-US" altLang="zh-CN" sz="2000" dirty="0" smtClean="0"/>
              <a:t>, </a:t>
            </a:r>
            <a:r>
              <a:rPr lang="en-US" altLang="zh-CN" sz="2000" dirty="0" err="1" smtClean="0"/>
              <a:t>num_channels</a:t>
            </a:r>
            <a:r>
              <a:rPr lang="en-US" altLang="zh-CN" sz="2000" dirty="0" smtClean="0"/>
              <a:t>, </a:t>
            </a:r>
            <a:r>
              <a:rPr lang="en-US" altLang="zh-CN" sz="2000" dirty="0" err="1" smtClean="0"/>
              <a:t>growth_rate</a:t>
            </a:r>
            <a:r>
              <a:rPr lang="en-US" altLang="zh-CN" sz="2000" dirty="0" smtClean="0"/>
              <a:t>)</a:t>
            </a:r>
          </a:p>
          <a:p>
            <a:pPr>
              <a:buNone/>
            </a:pPr>
            <a:r>
              <a:rPr lang="en-US" altLang="zh-CN" sz="2000" dirty="0" smtClean="0"/>
              <a:t>    </a:t>
            </a:r>
            <a:r>
              <a:rPr lang="en-US" altLang="zh-CN" sz="2000" dirty="0" err="1" smtClean="0"/>
              <a:t>net.add_module</a:t>
            </a:r>
            <a:r>
              <a:rPr lang="en-US" altLang="zh-CN" sz="2000" dirty="0" smtClean="0"/>
              <a:t>("</a:t>
            </a:r>
            <a:r>
              <a:rPr lang="en-US" altLang="zh-CN" sz="2000" dirty="0" err="1" smtClean="0"/>
              <a:t>DenseBlosk_%d</a:t>
            </a:r>
            <a:r>
              <a:rPr lang="en-US" altLang="zh-CN" sz="2000" dirty="0" smtClean="0"/>
              <a:t>" % </a:t>
            </a:r>
            <a:r>
              <a:rPr lang="en-US" altLang="zh-CN" sz="2000" dirty="0" err="1" smtClean="0"/>
              <a:t>i</a:t>
            </a:r>
            <a:r>
              <a:rPr lang="en-US" altLang="zh-CN" sz="2000" dirty="0" smtClean="0"/>
              <a:t>, DB)</a:t>
            </a:r>
          </a:p>
          <a:p>
            <a:pPr>
              <a:buNone/>
            </a:pPr>
            <a:r>
              <a:rPr lang="en-US" altLang="zh-CN" sz="2000" dirty="0" smtClean="0"/>
              <a:t>    # </a:t>
            </a:r>
            <a:r>
              <a:rPr lang="zh-CN" altLang="en-US" sz="2000" dirty="0" smtClean="0"/>
              <a:t>上一个稠密块的输出通道数</a:t>
            </a:r>
          </a:p>
          <a:p>
            <a:pPr>
              <a:buNone/>
            </a:pPr>
            <a:r>
              <a:rPr lang="zh-CN" altLang="en-US" sz="2000" dirty="0" smtClean="0"/>
              <a:t>    </a:t>
            </a:r>
            <a:r>
              <a:rPr lang="en-US" altLang="zh-CN" sz="2000" dirty="0" err="1" smtClean="0"/>
              <a:t>num_channels</a:t>
            </a:r>
            <a:r>
              <a:rPr lang="en-US" altLang="zh-CN" sz="2000" dirty="0" smtClean="0"/>
              <a:t> = </a:t>
            </a:r>
            <a:r>
              <a:rPr lang="en-US" altLang="zh-CN" sz="2000" dirty="0" err="1" smtClean="0"/>
              <a:t>DB.out_channels</a:t>
            </a:r>
            <a:endParaRPr lang="en-US" altLang="zh-CN" sz="2000" dirty="0" smtClean="0"/>
          </a:p>
          <a:p>
            <a:pPr>
              <a:buNone/>
            </a:pPr>
            <a:r>
              <a:rPr lang="en-US" altLang="zh-CN" sz="2000" dirty="0" smtClean="0"/>
              <a:t>    # </a:t>
            </a:r>
            <a:r>
              <a:rPr lang="zh-CN" altLang="en-US" sz="2000" dirty="0" smtClean="0"/>
              <a:t>在稠密块之间加入通道数减半的过渡层</a:t>
            </a:r>
          </a:p>
          <a:p>
            <a:pPr>
              <a:buNone/>
            </a:pPr>
            <a:r>
              <a:rPr lang="zh-CN" altLang="en-US" sz="2000" dirty="0" smtClean="0"/>
              <a:t>    </a:t>
            </a:r>
            <a:r>
              <a:rPr lang="en-US" altLang="zh-CN" sz="2000" dirty="0" smtClean="0"/>
              <a:t>if </a:t>
            </a:r>
            <a:r>
              <a:rPr lang="en-US" altLang="zh-CN" sz="2000" dirty="0" err="1" smtClean="0"/>
              <a:t>i</a:t>
            </a:r>
            <a:r>
              <a:rPr lang="en-US" altLang="zh-CN" sz="2000" dirty="0" smtClean="0"/>
              <a:t> != </a:t>
            </a:r>
            <a:r>
              <a:rPr lang="en-US" altLang="zh-CN" sz="2000" dirty="0" err="1" smtClean="0"/>
              <a:t>len</a:t>
            </a:r>
            <a:r>
              <a:rPr lang="en-US" altLang="zh-CN" sz="2000" dirty="0" smtClean="0"/>
              <a:t>(</a:t>
            </a:r>
            <a:r>
              <a:rPr lang="en-US" altLang="zh-CN" sz="2000" dirty="0" err="1" smtClean="0"/>
              <a:t>num_convs_in_dense_blocks</a:t>
            </a:r>
            <a:r>
              <a:rPr lang="en-US" altLang="zh-CN" sz="2000" dirty="0" smtClean="0"/>
              <a:t>) - 1:</a:t>
            </a:r>
          </a:p>
          <a:p>
            <a:pPr>
              <a:buNone/>
            </a:pPr>
            <a:r>
              <a:rPr lang="en-US" altLang="zh-CN" sz="2000" dirty="0" smtClean="0"/>
              <a:t>        </a:t>
            </a:r>
            <a:r>
              <a:rPr lang="en-US" altLang="zh-CN" sz="2000" dirty="0" err="1" smtClean="0"/>
              <a:t>net.add_module</a:t>
            </a:r>
            <a:r>
              <a:rPr lang="en-US" altLang="zh-CN" sz="2000" dirty="0" smtClean="0"/>
              <a:t>("</a:t>
            </a:r>
            <a:r>
              <a:rPr lang="en-US" altLang="zh-CN" sz="2000" dirty="0" err="1" smtClean="0"/>
              <a:t>transition_block_%d</a:t>
            </a:r>
            <a:r>
              <a:rPr lang="en-US" altLang="zh-CN" sz="2000" dirty="0" smtClean="0"/>
              <a:t>" % </a:t>
            </a:r>
            <a:r>
              <a:rPr lang="en-US" altLang="zh-CN" sz="2000" dirty="0" err="1" smtClean="0"/>
              <a:t>i</a:t>
            </a:r>
            <a:r>
              <a:rPr lang="en-US" altLang="zh-CN" sz="2000" dirty="0" smtClean="0"/>
              <a:t>, </a:t>
            </a:r>
            <a:r>
              <a:rPr lang="en-US" altLang="zh-CN" sz="2000" dirty="0" err="1" smtClean="0"/>
              <a:t>transition_block</a:t>
            </a:r>
            <a:r>
              <a:rPr lang="en-US" altLang="zh-CN" sz="2000" dirty="0" smtClean="0"/>
              <a:t>(</a:t>
            </a:r>
            <a:r>
              <a:rPr lang="en-US" altLang="zh-CN" sz="2000" dirty="0" err="1" smtClean="0"/>
              <a:t>num_channels</a:t>
            </a:r>
            <a:r>
              <a:rPr lang="en-US" altLang="zh-CN" sz="2000" dirty="0" smtClean="0"/>
              <a:t>, </a:t>
            </a:r>
            <a:r>
              <a:rPr lang="en-US" altLang="zh-CN" sz="2000" dirty="0" err="1" smtClean="0"/>
              <a:t>num_channels</a:t>
            </a:r>
            <a:r>
              <a:rPr lang="en-US" altLang="zh-CN" sz="2000" dirty="0" smtClean="0"/>
              <a:t> // 2))</a:t>
            </a:r>
          </a:p>
          <a:p>
            <a:pPr>
              <a:buNone/>
            </a:pPr>
            <a:r>
              <a:rPr lang="en-US" altLang="zh-CN" sz="2000" dirty="0" smtClean="0"/>
              <a:t>        </a:t>
            </a:r>
            <a:r>
              <a:rPr lang="en-US" altLang="zh-CN" sz="2000" dirty="0" err="1" smtClean="0"/>
              <a:t>num_channels</a:t>
            </a:r>
            <a:r>
              <a:rPr lang="en-US" altLang="zh-CN" sz="2000" dirty="0" smtClean="0"/>
              <a:t> = </a:t>
            </a:r>
            <a:r>
              <a:rPr lang="en-US" altLang="zh-CN" sz="2000" dirty="0" err="1" smtClean="0"/>
              <a:t>num_channels</a:t>
            </a:r>
            <a:r>
              <a:rPr lang="en-US" altLang="zh-CN" sz="2000" dirty="0" smtClean="0"/>
              <a:t> // 2</a:t>
            </a:r>
            <a:endParaRPr lang="zh-CN" altLang="en-US" sz="2000" dirty="0"/>
          </a:p>
        </p:txBody>
      </p:sp>
    </p:spTree>
    <p:extLst>
      <p:ext uri="{BB962C8B-B14F-4D97-AF65-F5344CB8AC3E}">
        <p14:creationId xmlns="" xmlns:p14="http://schemas.microsoft.com/office/powerpoint/2010/main" val="40647874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DenseNet</a:t>
            </a:r>
            <a:r>
              <a:rPr lang="zh-CN" altLang="en-US" b="1" dirty="0" smtClean="0"/>
              <a:t>模型</a:t>
            </a:r>
            <a:endParaRPr lang="zh-CN" altLang="en-US" b="1" dirty="0"/>
          </a:p>
        </p:txBody>
      </p:sp>
      <p:sp>
        <p:nvSpPr>
          <p:cNvPr id="3" name="内容占位符 2"/>
          <p:cNvSpPr>
            <a:spLocks noGrp="1"/>
          </p:cNvSpPr>
          <p:nvPr>
            <p:ph idx="1"/>
          </p:nvPr>
        </p:nvSpPr>
        <p:spPr>
          <a:xfrm>
            <a:off x="570368" y="1463040"/>
            <a:ext cx="11474774" cy="5394960"/>
          </a:xfrm>
        </p:spPr>
        <p:txBody>
          <a:bodyPr>
            <a:noAutofit/>
          </a:bodyPr>
          <a:lstStyle/>
          <a:p>
            <a:r>
              <a:rPr lang="zh-CN" altLang="en-US" dirty="0" smtClean="0"/>
              <a:t>同</a:t>
            </a:r>
            <a:r>
              <a:rPr lang="en-US" altLang="zh-CN" dirty="0" err="1" smtClean="0"/>
              <a:t>ResNet</a:t>
            </a:r>
            <a:r>
              <a:rPr lang="zh-CN" altLang="en-US" dirty="0" smtClean="0"/>
              <a:t>一样，最后接上全局池化层和全连接层来输出。</a:t>
            </a:r>
          </a:p>
          <a:p>
            <a:pPr>
              <a:buNone/>
            </a:pPr>
            <a:endParaRPr lang="zh-CN" altLang="en-US" sz="2000" dirty="0" smtClean="0"/>
          </a:p>
          <a:p>
            <a:pPr>
              <a:buNone/>
            </a:pPr>
            <a:r>
              <a:rPr lang="en-US" altLang="zh-CN" sz="2400" dirty="0" err="1" smtClean="0"/>
              <a:t>net.add_module</a:t>
            </a:r>
            <a:r>
              <a:rPr lang="en-US" altLang="zh-CN" sz="2400" dirty="0" smtClean="0"/>
              <a:t>("BN", nn.BatchNorm2d(</a:t>
            </a:r>
            <a:r>
              <a:rPr lang="en-US" altLang="zh-CN" sz="2400" dirty="0" err="1" smtClean="0"/>
              <a:t>num_channels</a:t>
            </a:r>
            <a:r>
              <a:rPr lang="en-US" altLang="zh-CN" sz="2400" dirty="0" smtClean="0"/>
              <a:t>))</a:t>
            </a:r>
          </a:p>
          <a:p>
            <a:pPr>
              <a:buNone/>
            </a:pPr>
            <a:r>
              <a:rPr lang="en-US" altLang="zh-CN" sz="2400" dirty="0" err="1" smtClean="0"/>
              <a:t>net.add_module</a:t>
            </a:r>
            <a:r>
              <a:rPr lang="en-US" altLang="zh-CN" sz="2400" dirty="0" smtClean="0"/>
              <a:t>("</a:t>
            </a:r>
            <a:r>
              <a:rPr lang="en-US" altLang="zh-CN" sz="2400" dirty="0" err="1" smtClean="0"/>
              <a:t>relu</a:t>
            </a:r>
            <a:r>
              <a:rPr lang="en-US" altLang="zh-CN" sz="2400" dirty="0" smtClean="0"/>
              <a:t>", </a:t>
            </a:r>
            <a:r>
              <a:rPr lang="en-US" altLang="zh-CN" sz="2400" dirty="0" err="1" smtClean="0"/>
              <a:t>nn.ReLU</a:t>
            </a:r>
            <a:r>
              <a:rPr lang="en-US" altLang="zh-CN" sz="2400" dirty="0" smtClean="0"/>
              <a:t>())</a:t>
            </a:r>
          </a:p>
          <a:p>
            <a:pPr>
              <a:buNone/>
            </a:pPr>
            <a:r>
              <a:rPr lang="en-US" altLang="zh-CN" sz="2400" dirty="0" err="1" smtClean="0"/>
              <a:t>net.add_module</a:t>
            </a:r>
            <a:r>
              <a:rPr lang="en-US" altLang="zh-CN" sz="2400" dirty="0" smtClean="0"/>
              <a:t>("</a:t>
            </a:r>
            <a:r>
              <a:rPr lang="en-US" altLang="zh-CN" sz="2400" dirty="0" err="1" smtClean="0"/>
              <a:t>global_avg_pool</a:t>
            </a:r>
            <a:r>
              <a:rPr lang="en-US" altLang="zh-CN" sz="2400" dirty="0" smtClean="0"/>
              <a:t>", d2l.GlobalAvgPool2d())</a:t>
            </a:r>
          </a:p>
          <a:p>
            <a:pPr>
              <a:buNone/>
            </a:pPr>
            <a:r>
              <a:rPr lang="en-US" altLang="zh-CN" sz="2400" dirty="0" smtClean="0"/>
              <a:t># GlobalAvgPool2d</a:t>
            </a:r>
            <a:r>
              <a:rPr lang="zh-CN" altLang="en-US" sz="2400" dirty="0" smtClean="0"/>
              <a:t>的输出</a:t>
            </a:r>
            <a:r>
              <a:rPr lang="en-US" altLang="zh-CN" sz="2400" dirty="0" smtClean="0"/>
              <a:t>: (Batch, </a:t>
            </a:r>
            <a:r>
              <a:rPr lang="en-US" altLang="zh-CN" sz="2400" dirty="0" err="1" smtClean="0"/>
              <a:t>num_channels</a:t>
            </a:r>
            <a:r>
              <a:rPr lang="en-US" altLang="zh-CN" sz="2400" dirty="0" smtClean="0"/>
              <a:t>, 1, 1)</a:t>
            </a:r>
          </a:p>
          <a:p>
            <a:pPr>
              <a:buNone/>
            </a:pPr>
            <a:r>
              <a:rPr lang="en-US" altLang="zh-CN" sz="2400" dirty="0" err="1" smtClean="0"/>
              <a:t>net.add_module</a:t>
            </a:r>
            <a:r>
              <a:rPr lang="en-US" altLang="zh-CN" sz="2400" dirty="0" smtClean="0"/>
              <a:t>("</a:t>
            </a:r>
            <a:r>
              <a:rPr lang="en-US" altLang="zh-CN" sz="2400" dirty="0" err="1" smtClean="0"/>
              <a:t>fc</a:t>
            </a:r>
            <a:r>
              <a:rPr lang="en-US" altLang="zh-CN" sz="2400" dirty="0" smtClean="0"/>
              <a:t>", </a:t>
            </a:r>
            <a:r>
              <a:rPr lang="en-US" altLang="zh-CN" sz="2400" dirty="0" err="1" smtClean="0"/>
              <a:t>nn.Sequential</a:t>
            </a:r>
            <a:r>
              <a:rPr lang="en-US" altLang="zh-CN" sz="2400" dirty="0" smtClean="0"/>
              <a:t>(d2l.FlattenLayer(), </a:t>
            </a:r>
            <a:r>
              <a:rPr lang="en-US" altLang="zh-CN" sz="2400" dirty="0" err="1" smtClean="0"/>
              <a:t>nn.Linear</a:t>
            </a:r>
            <a:r>
              <a:rPr lang="en-US" altLang="zh-CN" sz="2400" dirty="0" smtClean="0"/>
              <a:t>(</a:t>
            </a:r>
            <a:r>
              <a:rPr lang="en-US" altLang="zh-CN" sz="2400" dirty="0" err="1" smtClean="0"/>
              <a:t>num_channels</a:t>
            </a:r>
            <a:r>
              <a:rPr lang="en-US" altLang="zh-CN" sz="2400" dirty="0" smtClean="0"/>
              <a:t>, 10))) </a:t>
            </a:r>
            <a:endParaRPr lang="zh-CN" altLang="en-US" sz="2400" dirty="0"/>
          </a:p>
        </p:txBody>
      </p:sp>
    </p:spTree>
    <p:extLst>
      <p:ext uri="{BB962C8B-B14F-4D97-AF65-F5344CB8AC3E}">
        <p14:creationId xmlns="" xmlns:p14="http://schemas.microsoft.com/office/powerpoint/2010/main" val="406478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特征图和感受野</a:t>
            </a:r>
          </a:p>
        </p:txBody>
      </p:sp>
      <p:sp>
        <p:nvSpPr>
          <p:cNvPr id="3" name="内容占位符 2"/>
          <p:cNvSpPr>
            <a:spLocks noGrp="1"/>
          </p:cNvSpPr>
          <p:nvPr>
            <p:ph idx="1"/>
          </p:nvPr>
        </p:nvSpPr>
        <p:spPr>
          <a:xfrm>
            <a:off x="838200" y="1463040"/>
            <a:ext cx="10515600" cy="5394960"/>
          </a:xfrm>
        </p:spPr>
        <p:txBody>
          <a:bodyPr>
            <a:noAutofit/>
          </a:bodyPr>
          <a:lstStyle/>
          <a:p>
            <a:pPr marL="0" indent="0">
              <a:lnSpc>
                <a:spcPct val="120000"/>
              </a:lnSpc>
              <a:buNone/>
            </a:pPr>
            <a:r>
              <a:rPr lang="zh-CN" altLang="en-US" dirty="0"/>
              <a:t>二维卷积层输出的二维数组可以看作是输入在空间维度（宽和高）上某一级的表征，也叫特征图（</a:t>
            </a:r>
            <a:r>
              <a:rPr lang="en-US" altLang="zh-CN" dirty="0"/>
              <a:t>feature map</a:t>
            </a:r>
            <a:r>
              <a:rPr lang="zh-CN" altLang="en-US" dirty="0"/>
              <a:t>）。影响</a:t>
            </a:r>
            <a:r>
              <a:rPr lang="zh-CN" altLang="en-US" dirty="0" smtClean="0"/>
              <a:t>元素</a:t>
            </a:r>
            <a:r>
              <a:rPr lang="en-US" altLang="zh-CN" dirty="0" smtClean="0"/>
              <a:t>x</a:t>
            </a:r>
            <a:r>
              <a:rPr lang="zh-CN" altLang="en-US" dirty="0" smtClean="0"/>
              <a:t>的</a:t>
            </a:r>
            <a:r>
              <a:rPr lang="zh-CN" altLang="en-US" dirty="0"/>
              <a:t>前向计算的所有可能输入区域（可能大于输入的实际尺寸）</a:t>
            </a:r>
            <a:r>
              <a:rPr lang="zh-CN" altLang="en-US" dirty="0" smtClean="0"/>
              <a:t>叫做</a:t>
            </a:r>
            <a:r>
              <a:rPr lang="en-US" altLang="zh-CN" dirty="0" smtClean="0"/>
              <a:t>x</a:t>
            </a:r>
            <a:r>
              <a:rPr lang="zh-CN" altLang="en-US" dirty="0" smtClean="0"/>
              <a:t>的</a:t>
            </a:r>
            <a:r>
              <a:rPr lang="zh-CN" altLang="en-US" dirty="0"/>
              <a:t>感受野（</a:t>
            </a:r>
            <a:r>
              <a:rPr lang="en-US" altLang="zh-CN" dirty="0"/>
              <a:t>receptive field</a:t>
            </a:r>
            <a:r>
              <a:rPr lang="zh-CN" altLang="en-US" dirty="0"/>
              <a:t>）</a:t>
            </a:r>
            <a:r>
              <a:rPr lang="zh-CN" altLang="en-US" dirty="0" smtClean="0"/>
              <a:t>。</a:t>
            </a:r>
            <a:endParaRPr lang="en-US" altLang="zh-CN" dirty="0" smtClean="0"/>
          </a:p>
          <a:p>
            <a:pPr marL="0" indent="0">
              <a:lnSpc>
                <a:spcPct val="120000"/>
              </a:lnSpc>
              <a:buNone/>
            </a:pPr>
            <a:r>
              <a:rPr lang="zh-CN" altLang="en-US" dirty="0" smtClean="0"/>
              <a:t>以图为</a:t>
            </a:r>
            <a:r>
              <a:rPr lang="zh-CN" altLang="en-US" dirty="0"/>
              <a:t>例，输入中阴影部分的四个元素是输出中阴影部分元素的感受野。我们将</a:t>
            </a:r>
            <a:r>
              <a:rPr lang="zh-CN" altLang="en-US" dirty="0" smtClean="0"/>
              <a:t>图中</a:t>
            </a:r>
            <a:r>
              <a:rPr lang="zh-CN" altLang="en-US" dirty="0"/>
              <a:t>形状</a:t>
            </a:r>
            <a:r>
              <a:rPr lang="zh-CN" altLang="en-US" dirty="0" smtClean="0"/>
              <a:t>为</a:t>
            </a:r>
            <a:r>
              <a:rPr lang="en-US" altLang="zh-CN" dirty="0" smtClean="0"/>
              <a:t>2ⅹ2</a:t>
            </a:r>
            <a:r>
              <a:rPr lang="zh-CN" altLang="en-US" dirty="0" smtClean="0"/>
              <a:t>的</a:t>
            </a:r>
            <a:r>
              <a:rPr lang="zh-CN" altLang="en-US" dirty="0"/>
              <a:t>输出记</a:t>
            </a:r>
            <a:r>
              <a:rPr lang="zh-CN" altLang="en-US" dirty="0" smtClean="0"/>
              <a:t>为</a:t>
            </a:r>
            <a:r>
              <a:rPr lang="en-US" altLang="zh-CN" dirty="0" smtClean="0"/>
              <a:t>Y</a:t>
            </a:r>
            <a:r>
              <a:rPr lang="zh-CN" altLang="en-US" dirty="0" smtClean="0"/>
              <a:t>，</a:t>
            </a:r>
            <a:r>
              <a:rPr lang="zh-CN" altLang="en-US" dirty="0"/>
              <a:t>并考虑一个更深的卷积神经网络：</a:t>
            </a:r>
            <a:r>
              <a:rPr lang="zh-CN" altLang="en-US" dirty="0" smtClean="0"/>
              <a:t>将</a:t>
            </a:r>
            <a:r>
              <a:rPr lang="en-US" altLang="zh-CN" dirty="0" smtClean="0"/>
              <a:t>Y</a:t>
            </a:r>
            <a:r>
              <a:rPr lang="zh-CN" altLang="en-US" dirty="0" smtClean="0"/>
              <a:t>与</a:t>
            </a:r>
            <a:r>
              <a:rPr lang="zh-CN" altLang="en-US" dirty="0"/>
              <a:t>另一个形状</a:t>
            </a:r>
            <a:r>
              <a:rPr lang="zh-CN" altLang="en-US" dirty="0" smtClean="0"/>
              <a:t>为</a:t>
            </a:r>
            <a:r>
              <a:rPr lang="en-US" altLang="zh-CN" dirty="0" smtClean="0"/>
              <a:t>2ⅹ2</a:t>
            </a:r>
            <a:r>
              <a:rPr lang="zh-CN" altLang="en-US" dirty="0" smtClean="0"/>
              <a:t>的</a:t>
            </a:r>
            <a:r>
              <a:rPr lang="zh-CN" altLang="en-US" dirty="0"/>
              <a:t>核数组做互相关运算，输出单个</a:t>
            </a:r>
            <a:r>
              <a:rPr lang="zh-CN" altLang="en-US" dirty="0" smtClean="0"/>
              <a:t>元素</a:t>
            </a:r>
            <a:r>
              <a:rPr lang="en-US" altLang="zh-CN" dirty="0" smtClean="0"/>
              <a:t>z</a:t>
            </a:r>
            <a:r>
              <a:rPr lang="zh-CN" altLang="en-US" dirty="0" smtClean="0"/>
              <a:t>。</a:t>
            </a:r>
            <a:r>
              <a:rPr lang="zh-CN" altLang="en-US" dirty="0"/>
              <a:t>那么</a:t>
            </a:r>
            <a:r>
              <a:rPr lang="zh-CN" altLang="en-US" dirty="0" smtClean="0"/>
              <a:t>，</a:t>
            </a:r>
            <a:r>
              <a:rPr lang="en-US" altLang="zh-CN" dirty="0" smtClean="0"/>
              <a:t>z</a:t>
            </a:r>
            <a:r>
              <a:rPr lang="zh-CN" altLang="en-US" dirty="0" smtClean="0"/>
              <a:t>在</a:t>
            </a:r>
            <a:r>
              <a:rPr lang="en-US" altLang="zh-CN" dirty="0" smtClean="0"/>
              <a:t>Y</a:t>
            </a:r>
            <a:r>
              <a:rPr lang="zh-CN" altLang="en-US" dirty="0" smtClean="0"/>
              <a:t>上</a:t>
            </a:r>
            <a:r>
              <a:rPr lang="zh-CN" altLang="en-US" dirty="0"/>
              <a:t>的感受野</a:t>
            </a:r>
            <a:r>
              <a:rPr lang="zh-CN" altLang="en-US" dirty="0" smtClean="0"/>
              <a:t>包括</a:t>
            </a:r>
            <a:r>
              <a:rPr lang="en-US" altLang="zh-CN" dirty="0" smtClean="0"/>
              <a:t>Y</a:t>
            </a:r>
            <a:r>
              <a:rPr lang="zh-CN" altLang="en-US" dirty="0" smtClean="0"/>
              <a:t>的</a:t>
            </a:r>
            <a:r>
              <a:rPr lang="zh-CN" altLang="en-US" dirty="0"/>
              <a:t>全部四个元素，在输入上的感受野包括其中全部</a:t>
            </a:r>
            <a:r>
              <a:rPr lang="en-US" altLang="zh-CN" dirty="0"/>
              <a:t>9</a:t>
            </a:r>
            <a:r>
              <a:rPr lang="zh-CN" altLang="en-US" dirty="0"/>
              <a:t>个元素</a:t>
            </a:r>
            <a:r>
              <a:rPr lang="zh-CN" altLang="en-US" dirty="0" smtClean="0"/>
              <a:t>。</a:t>
            </a:r>
            <a:endParaRPr lang="zh-CN" altLang="en-US" sz="2000" dirty="0"/>
          </a:p>
        </p:txBody>
      </p:sp>
      <p:pic>
        <p:nvPicPr>
          <p:cNvPr id="4" name="图片 3"/>
          <p:cNvPicPr>
            <a:picLocks noChangeAspect="1"/>
          </p:cNvPicPr>
          <p:nvPr/>
        </p:nvPicPr>
        <p:blipFill rotWithShape="1">
          <a:blip r:embed="rId2"/>
          <a:srcRect t="9094" r="82870" b="80207"/>
          <a:stretch/>
        </p:blipFill>
        <p:spPr>
          <a:xfrm>
            <a:off x="7437120" y="0"/>
            <a:ext cx="4617950" cy="1622522"/>
          </a:xfrm>
          <a:prstGeom prst="rect">
            <a:avLst/>
          </a:prstGeom>
        </p:spPr>
      </p:pic>
    </p:spTree>
    <p:extLst>
      <p:ext uri="{BB962C8B-B14F-4D97-AF65-F5344CB8AC3E}">
        <p14:creationId xmlns="" xmlns:p14="http://schemas.microsoft.com/office/powerpoint/2010/main" val="307319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填充和步幅</a:t>
            </a:r>
          </a:p>
        </p:txBody>
      </p:sp>
      <p:sp>
        <p:nvSpPr>
          <p:cNvPr id="3" name="内容占位符 2"/>
          <p:cNvSpPr>
            <a:spLocks noGrp="1"/>
          </p:cNvSpPr>
          <p:nvPr>
            <p:ph idx="1"/>
          </p:nvPr>
        </p:nvSpPr>
        <p:spPr>
          <a:xfrm>
            <a:off x="838200" y="1463040"/>
            <a:ext cx="10515600" cy="5394960"/>
          </a:xfrm>
        </p:spPr>
        <p:txBody>
          <a:bodyPr>
            <a:noAutofit/>
          </a:bodyPr>
          <a:lstStyle/>
          <a:p>
            <a:pPr>
              <a:lnSpc>
                <a:spcPct val="100000"/>
              </a:lnSpc>
            </a:pPr>
            <a:r>
              <a:rPr lang="zh-CN" altLang="en-US" dirty="0"/>
              <a:t>我们使用高和宽为</a:t>
            </a:r>
            <a:r>
              <a:rPr lang="en-US" altLang="zh-CN" dirty="0"/>
              <a:t>3</a:t>
            </a:r>
            <a:r>
              <a:rPr lang="zh-CN" altLang="en-US" dirty="0"/>
              <a:t>的输入与高和宽为</a:t>
            </a:r>
            <a:r>
              <a:rPr lang="en-US" altLang="zh-CN" dirty="0"/>
              <a:t>2</a:t>
            </a:r>
            <a:r>
              <a:rPr lang="zh-CN" altLang="en-US" dirty="0"/>
              <a:t>的卷积核得到高和宽为</a:t>
            </a:r>
            <a:r>
              <a:rPr lang="en-US" altLang="zh-CN" dirty="0"/>
              <a:t>2</a:t>
            </a:r>
            <a:r>
              <a:rPr lang="zh-CN" altLang="en-US" dirty="0"/>
              <a:t>的输出。一般来说，假设输入形状</a:t>
            </a:r>
            <a:r>
              <a:rPr lang="zh-CN" altLang="en-US" dirty="0" smtClean="0"/>
              <a:t>是</a:t>
            </a:r>
            <a:r>
              <a:rPr lang="en-US" altLang="zh-CN" dirty="0" err="1" smtClean="0"/>
              <a:t>n_hⅹn_w</a:t>
            </a:r>
            <a:r>
              <a:rPr lang="zh-CN" altLang="en-US" dirty="0" smtClean="0"/>
              <a:t>，</a:t>
            </a:r>
            <a:r>
              <a:rPr lang="zh-CN" altLang="en-US" dirty="0"/>
              <a:t>卷积核窗口形状</a:t>
            </a:r>
            <a:r>
              <a:rPr lang="zh-CN" altLang="en-US" dirty="0" smtClean="0"/>
              <a:t>是</a:t>
            </a:r>
            <a:r>
              <a:rPr lang="en-US" altLang="zh-CN" dirty="0" err="1" smtClean="0"/>
              <a:t>k_hⅹk_w</a:t>
            </a:r>
            <a:r>
              <a:rPr lang="zh-CN" altLang="en-US" dirty="0" smtClean="0"/>
              <a:t>，</a:t>
            </a:r>
            <a:r>
              <a:rPr lang="zh-CN" altLang="en-US" dirty="0"/>
              <a:t>那么输出形状将会是</a:t>
            </a:r>
          </a:p>
          <a:p>
            <a:pPr>
              <a:lnSpc>
                <a:spcPct val="100000"/>
              </a:lnSpc>
            </a:pPr>
            <a:r>
              <a:rPr lang="en-US" altLang="zh-CN" dirty="0" smtClean="0"/>
              <a:t>(n_h-k_h+1)ⅹ(n_w-k_w+1).</a:t>
            </a:r>
            <a:endParaRPr lang="en-US" altLang="zh-CN" dirty="0"/>
          </a:p>
          <a:p>
            <a:pPr>
              <a:lnSpc>
                <a:spcPct val="100000"/>
              </a:lnSpc>
            </a:pPr>
            <a:r>
              <a:rPr lang="zh-CN" altLang="en-US" dirty="0"/>
              <a:t>所以卷积层的输出形状由输入形状和卷积核窗口形状决定</a:t>
            </a:r>
            <a:r>
              <a:rPr lang="zh-CN" altLang="en-US" dirty="0" smtClean="0"/>
              <a:t>。卷积</a:t>
            </a:r>
            <a:r>
              <a:rPr lang="zh-CN" altLang="en-US" dirty="0"/>
              <a:t>层的两个超参数，即填充和</a:t>
            </a:r>
            <a:r>
              <a:rPr lang="zh-CN" altLang="en-US" dirty="0" smtClean="0"/>
              <a:t>步幅，可以</a:t>
            </a:r>
            <a:r>
              <a:rPr lang="zh-CN" altLang="en-US" dirty="0"/>
              <a:t>对给定形状的输入和卷积核改变输出形状。</a:t>
            </a:r>
          </a:p>
        </p:txBody>
      </p:sp>
    </p:spTree>
    <p:extLst>
      <p:ext uri="{BB962C8B-B14F-4D97-AF65-F5344CB8AC3E}">
        <p14:creationId xmlns="" xmlns:p14="http://schemas.microsoft.com/office/powerpoint/2010/main" val="4806902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9490</Words>
  <Application>Microsoft Office PowerPoint</Application>
  <PresentationFormat>自定义</PresentationFormat>
  <Paragraphs>523</Paragraphs>
  <Slides>74</Slides>
  <Notes>0</Notes>
  <HiddenSlides>0</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Office 主题​​</vt:lpstr>
      <vt:lpstr>CNN</vt:lpstr>
      <vt:lpstr>CNN</vt:lpstr>
      <vt:lpstr>二维互相关运算</vt:lpstr>
      <vt:lpstr>二维互相关运算</vt:lpstr>
      <vt:lpstr>二维互相关运算</vt:lpstr>
      <vt:lpstr>二维互相关运算</vt:lpstr>
      <vt:lpstr>二维卷积层</vt:lpstr>
      <vt:lpstr>特征图和感受野</vt:lpstr>
      <vt:lpstr>填充和步幅</vt:lpstr>
      <vt:lpstr>填充</vt:lpstr>
      <vt:lpstr>填充</vt:lpstr>
      <vt:lpstr>步幅</vt:lpstr>
      <vt:lpstr>步幅</vt:lpstr>
      <vt:lpstr>多输入通道和多输出通道</vt:lpstr>
      <vt:lpstr>多输入通道</vt:lpstr>
      <vt:lpstr>多输入通道</vt:lpstr>
      <vt:lpstr>多输出通道</vt:lpstr>
      <vt:lpstr>1ⅹ1卷积层</vt:lpstr>
      <vt:lpstr>1ⅹ1卷积层</vt:lpstr>
      <vt:lpstr>池化层</vt:lpstr>
      <vt:lpstr>池化层</vt:lpstr>
      <vt:lpstr>批量归一化</vt:lpstr>
      <vt:lpstr>对全连接层做批量归一化</vt:lpstr>
      <vt:lpstr>对全连接层做批量归一化</vt:lpstr>
      <vt:lpstr>对卷积层做批量归一化</vt:lpstr>
      <vt:lpstr>预测时的批量归一化</vt:lpstr>
      <vt:lpstr>卷积神经网络（LeNet）</vt:lpstr>
      <vt:lpstr>LeNet模型</vt:lpstr>
      <vt:lpstr>幻灯片 29</vt:lpstr>
      <vt:lpstr>幻灯片 30</vt:lpstr>
      <vt:lpstr>深度卷积神经网络（AlexNet）</vt:lpstr>
      <vt:lpstr>幻灯片 32</vt:lpstr>
      <vt:lpstr>幻灯片 33</vt:lpstr>
      <vt:lpstr>幻灯片 34</vt:lpstr>
      <vt:lpstr>使用重复元素的网络（VGG）</vt:lpstr>
      <vt:lpstr>VGG块</vt:lpstr>
      <vt:lpstr>VGG网络</vt:lpstr>
      <vt:lpstr>幻灯片 38</vt:lpstr>
      <vt:lpstr>网络中的网络（NiN）</vt:lpstr>
      <vt:lpstr>NiN块</vt:lpstr>
      <vt:lpstr>NiN块</vt:lpstr>
      <vt:lpstr>NiN模型</vt:lpstr>
      <vt:lpstr>幻灯片 43</vt:lpstr>
      <vt:lpstr>NiN模型</vt:lpstr>
      <vt:lpstr>含并行连结的网络（GoogLeNet）</vt:lpstr>
      <vt:lpstr>Inception 块</vt:lpstr>
      <vt:lpstr>Inception 块</vt:lpstr>
      <vt:lpstr>幻灯片 48</vt:lpstr>
      <vt:lpstr>GoogLeNet模型</vt:lpstr>
      <vt:lpstr>GoogLeNet模型</vt:lpstr>
      <vt:lpstr>GoogLeNet模型</vt:lpstr>
      <vt:lpstr>GoogLeNet模型</vt:lpstr>
      <vt:lpstr>GoogLeNet模型</vt:lpstr>
      <vt:lpstr>GoogLeNet模型</vt:lpstr>
      <vt:lpstr>GoogLeNet模型</vt:lpstr>
      <vt:lpstr>残差网络（ResNet）</vt:lpstr>
      <vt:lpstr>残差块 </vt:lpstr>
      <vt:lpstr>残差块 </vt:lpstr>
      <vt:lpstr>残差块 </vt:lpstr>
      <vt:lpstr>幻灯片 60</vt:lpstr>
      <vt:lpstr>ResNet模型</vt:lpstr>
      <vt:lpstr>ResNet模型</vt:lpstr>
      <vt:lpstr>ResNet模型</vt:lpstr>
      <vt:lpstr>ResNet模型</vt:lpstr>
      <vt:lpstr>稠密连接网络（DenseNet）</vt:lpstr>
      <vt:lpstr>稠密连接网络（DenseNet）</vt:lpstr>
      <vt:lpstr>稠密块</vt:lpstr>
      <vt:lpstr>幻灯片 68</vt:lpstr>
      <vt:lpstr>稠密块</vt:lpstr>
      <vt:lpstr>过渡层</vt:lpstr>
      <vt:lpstr>DenseNet模型</vt:lpstr>
      <vt:lpstr>DenseNet模型</vt:lpstr>
      <vt:lpstr>DenseNet模型</vt:lpstr>
      <vt:lpstr>DenseNet模型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dc:title>
  <dc:creator>Administrator</dc:creator>
  <cp:lastModifiedBy>DC</cp:lastModifiedBy>
  <cp:revision>86</cp:revision>
  <dcterms:created xsi:type="dcterms:W3CDTF">2019-11-15T05:59:26Z</dcterms:created>
  <dcterms:modified xsi:type="dcterms:W3CDTF">2019-11-21T13:38:02Z</dcterms:modified>
</cp:coreProperties>
</file>