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8" r:id="rId73"/>
    <p:sldId id="329" r:id="rId74"/>
    <p:sldId id="330" r:id="rId75"/>
    <p:sldId id="331" r:id="rId76"/>
    <p:sldId id="332" r:id="rId77"/>
    <p:sldId id="333" r:id="rId78"/>
    <p:sldId id="334"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0" d="100"/>
          <a:sy n="70" d="100"/>
        </p:scale>
        <p:origin x="-400"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47713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1601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42615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33748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03659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72101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1291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62430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416236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186003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C45D09-9BF8-4CCE-AFF8-73449974D108}" type="datetimeFigureOut">
              <a:rPr lang="zh-CN" altLang="en-US" smtClean="0"/>
              <a:pPr/>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354407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45D09-9BF8-4CCE-AFF8-73449974D108}" type="datetimeFigureOut">
              <a:rPr lang="zh-CN" altLang="en-US" smtClean="0"/>
              <a:pPr/>
              <a:t>2019/11/28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196D5-BA96-4A30-85A6-51C055C07F10}" type="slidenum">
              <a:rPr lang="zh-CN" altLang="en-US" smtClean="0"/>
              <a:pPr/>
              <a:t>‹#›</a:t>
            </a:fld>
            <a:endParaRPr lang="zh-CN" altLang="en-US"/>
          </a:p>
        </p:txBody>
      </p:sp>
    </p:spTree>
    <p:extLst>
      <p:ext uri="{BB962C8B-B14F-4D97-AF65-F5344CB8AC3E}">
        <p14:creationId xmlns="" xmlns:p14="http://schemas.microsoft.com/office/powerpoint/2010/main" val="210833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RNN</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72711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含隐藏状态的循环神经网络</a:t>
            </a:r>
            <a:endParaRPr lang="zh-CN" altLang="en-US" b="1" dirty="0"/>
          </a:p>
        </p:txBody>
      </p:sp>
      <p:sp>
        <p:nvSpPr>
          <p:cNvPr id="3" name="内容占位符 2"/>
          <p:cNvSpPr>
            <a:spLocks noGrp="1"/>
          </p:cNvSpPr>
          <p:nvPr>
            <p:ph idx="1"/>
          </p:nvPr>
        </p:nvSpPr>
        <p:spPr>
          <a:xfrm>
            <a:off x="838200" y="1825625"/>
            <a:ext cx="11353800" cy="4720030"/>
          </a:xfrm>
        </p:spPr>
        <p:txBody>
          <a:bodyPr>
            <a:noAutofit/>
          </a:bodyPr>
          <a:lstStyle/>
          <a:p>
            <a:pPr>
              <a:lnSpc>
                <a:spcPct val="100000"/>
              </a:lnSpc>
            </a:pPr>
            <a:r>
              <a:rPr lang="zh-CN" altLang="en-US" sz="2400" dirty="0" smtClean="0"/>
              <a:t>下图展示了循环神经网络在 </a:t>
            </a:r>
            <a:r>
              <a:rPr lang="en-US" altLang="zh-CN" sz="2400" dirty="0" smtClean="0"/>
              <a:t>3 </a:t>
            </a:r>
            <a:r>
              <a:rPr lang="zh-CN" altLang="en-US" sz="2400" dirty="0" smtClean="0"/>
              <a:t>个相邻时间步的计算逻辑。在时间步 </a:t>
            </a:r>
            <a:r>
              <a:rPr lang="en-US" altLang="zh-CN" sz="2400" dirty="0" smtClean="0"/>
              <a:t>t</a:t>
            </a:r>
            <a:r>
              <a:rPr lang="zh-CN" altLang="en-US" sz="2400" dirty="0" smtClean="0"/>
              <a:t>，隐藏状态的计算可以看成是将输入 </a:t>
            </a:r>
            <a:r>
              <a:rPr lang="en-US" altLang="zh-CN" sz="2400" b="1" i="1" dirty="0" err="1" smtClean="0"/>
              <a:t>X</a:t>
            </a:r>
            <a:r>
              <a:rPr lang="en-US" altLang="zh-CN" sz="2400" i="1" baseline="-25000" dirty="0" err="1" smtClean="0"/>
              <a:t>t</a:t>
            </a:r>
            <a:r>
              <a:rPr lang="zh-CN" altLang="en-US" sz="2400" baseline="-25000" dirty="0" smtClean="0"/>
              <a:t>​ </a:t>
            </a:r>
            <a:r>
              <a:rPr lang="zh-CN" altLang="en-US" sz="2400" dirty="0" smtClean="0"/>
              <a:t>和前一时间步隐藏状态 </a:t>
            </a:r>
            <a:r>
              <a:rPr lang="en-US" altLang="zh-CN" sz="2400" b="1" i="1" dirty="0" smtClean="0"/>
              <a:t>H</a:t>
            </a:r>
            <a:r>
              <a:rPr lang="en-US" altLang="zh-CN" sz="2400" i="1" baseline="-25000" dirty="0" smtClean="0"/>
              <a:t>t</a:t>
            </a:r>
            <a:r>
              <a:rPr lang="zh-CN" altLang="en-US" sz="2400" baseline="-25000" dirty="0" smtClean="0"/>
              <a:t>−</a:t>
            </a:r>
            <a:r>
              <a:rPr lang="en-US" altLang="zh-CN" sz="2400" baseline="-25000" dirty="0" smtClean="0"/>
              <a:t>1</a:t>
            </a:r>
            <a:r>
              <a:rPr lang="en-US" altLang="zh-CN" sz="2400" dirty="0" smtClean="0"/>
              <a:t>​ </a:t>
            </a:r>
            <a:r>
              <a:rPr lang="zh-CN" altLang="en-US" sz="2400" dirty="0" smtClean="0"/>
              <a:t>连结后输入一个激活函数为 </a:t>
            </a:r>
            <a:r>
              <a:rPr lang="en-US" altLang="zh-CN" sz="2400" dirty="0" smtClean="0"/>
              <a:t>ϕ </a:t>
            </a:r>
            <a:r>
              <a:rPr lang="zh-CN" altLang="en-US" sz="2400" dirty="0" smtClean="0"/>
              <a:t>的全连接层。该全连接层的输出就是当前时间步的隐藏状态</a:t>
            </a:r>
            <a:r>
              <a:rPr lang="en-US" altLang="zh-CN" sz="2400" b="1" i="1" dirty="0" smtClean="0"/>
              <a:t>H</a:t>
            </a:r>
            <a:r>
              <a:rPr lang="en-US" altLang="zh-CN" sz="2400" i="1" baseline="-25000" dirty="0" smtClean="0"/>
              <a:t>t</a:t>
            </a:r>
            <a:r>
              <a:rPr lang="zh-CN" altLang="en-US" sz="2400" dirty="0" smtClean="0"/>
              <a:t>​，且模型参数为 </a:t>
            </a:r>
            <a:r>
              <a:rPr lang="en-US" altLang="zh-CN" sz="2400" b="1" i="1" dirty="0" err="1" smtClean="0"/>
              <a:t>W</a:t>
            </a:r>
            <a:r>
              <a:rPr lang="en-US" altLang="zh-CN" sz="2400" i="1" baseline="-25000" dirty="0" err="1" smtClean="0"/>
              <a:t>xh</a:t>
            </a:r>
            <a:r>
              <a:rPr lang="zh-CN" altLang="en-US" sz="2400" dirty="0" smtClean="0"/>
              <a:t>​与</a:t>
            </a:r>
            <a:r>
              <a:rPr lang="en-US" altLang="zh-CN" sz="2400" b="1" i="1" dirty="0" err="1" smtClean="0"/>
              <a:t>W</a:t>
            </a:r>
            <a:r>
              <a:rPr lang="en-US" altLang="zh-CN" sz="2400" i="1" baseline="-25000" dirty="0" err="1" smtClean="0"/>
              <a:t>hh</a:t>
            </a:r>
            <a:r>
              <a:rPr lang="zh-CN" altLang="en-US" sz="2400" dirty="0" smtClean="0"/>
              <a:t>​ 的连结，偏差为 </a:t>
            </a:r>
            <a:r>
              <a:rPr lang="en-US" altLang="zh-CN" sz="2400" b="1" i="1" dirty="0" err="1" smtClean="0"/>
              <a:t>b</a:t>
            </a:r>
            <a:r>
              <a:rPr lang="en-US" altLang="zh-CN" sz="2400" i="1" baseline="-25000" dirty="0" err="1" smtClean="0"/>
              <a:t>h</a:t>
            </a:r>
            <a:r>
              <a:rPr lang="zh-CN" altLang="en-US" sz="2400" dirty="0" smtClean="0"/>
              <a:t>​。当前时间步 </a:t>
            </a:r>
            <a:r>
              <a:rPr lang="en-US" altLang="zh-CN" sz="2400" dirty="0" smtClean="0"/>
              <a:t>t </a:t>
            </a:r>
            <a:r>
              <a:rPr lang="zh-CN" altLang="en-US" sz="2400" dirty="0" smtClean="0"/>
              <a:t>的隐藏状态 </a:t>
            </a:r>
            <a:r>
              <a:rPr lang="en-US" altLang="zh-CN" sz="2400" b="1" i="1" dirty="0" smtClean="0"/>
              <a:t>H</a:t>
            </a:r>
            <a:r>
              <a:rPr lang="en-US" altLang="zh-CN" sz="2400" i="1" baseline="-25000" dirty="0" smtClean="0"/>
              <a:t>t</a:t>
            </a:r>
            <a:r>
              <a:rPr lang="en-US" altLang="zh-CN" sz="2400" i="1" dirty="0" smtClean="0"/>
              <a:t> </a:t>
            </a:r>
            <a:r>
              <a:rPr lang="zh-CN" altLang="en-US" sz="2400" dirty="0" smtClean="0"/>
              <a:t>​将参与下一个时间步 </a:t>
            </a:r>
            <a:r>
              <a:rPr lang="en-US" altLang="zh-CN" sz="2400" dirty="0" smtClean="0"/>
              <a:t>t+1 </a:t>
            </a:r>
            <a:r>
              <a:rPr lang="zh-CN" altLang="en-US" sz="2400" dirty="0" smtClean="0"/>
              <a:t>的隐藏状态 </a:t>
            </a:r>
            <a:r>
              <a:rPr lang="en-US" altLang="zh-CN" sz="2400" b="1" i="1" dirty="0" smtClean="0"/>
              <a:t>H</a:t>
            </a:r>
            <a:r>
              <a:rPr lang="en-US" altLang="zh-CN" sz="2400" i="1" baseline="-25000" dirty="0" smtClean="0"/>
              <a:t>t</a:t>
            </a:r>
            <a:r>
              <a:rPr lang="en-US" altLang="zh-CN" sz="2400" baseline="-25000" dirty="0" smtClean="0"/>
              <a:t>+1</a:t>
            </a:r>
            <a:r>
              <a:rPr lang="en-US" altLang="zh-CN" sz="2400" dirty="0" smtClean="0"/>
              <a:t>​ </a:t>
            </a:r>
            <a:r>
              <a:rPr lang="zh-CN" altLang="en-US" sz="2400" dirty="0" smtClean="0"/>
              <a:t>的计算，并输入到当前时间步的全连接输出层。</a:t>
            </a:r>
            <a:endParaRPr lang="zh-CN" altLang="en-US" sz="2400" dirty="0"/>
          </a:p>
        </p:txBody>
      </p:sp>
      <p:pic>
        <p:nvPicPr>
          <p:cNvPr id="5122" name="Picture 2"/>
          <p:cNvPicPr>
            <a:picLocks noChangeAspect="1" noChangeArrowheads="1"/>
          </p:cNvPicPr>
          <p:nvPr/>
        </p:nvPicPr>
        <p:blipFill>
          <a:blip r:embed="rId2"/>
          <a:srcRect/>
          <a:stretch>
            <a:fillRect/>
          </a:stretch>
        </p:blipFill>
        <p:spPr bwMode="auto">
          <a:xfrm>
            <a:off x="3087232" y="3704696"/>
            <a:ext cx="6889874" cy="3153303"/>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应用：基于字符级循环神经网络的语言模型</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我们介绍如何应用循环神经网络来构建一个语言模型。设小批量中样本数为</a:t>
            </a:r>
            <a:r>
              <a:rPr lang="en-US" altLang="zh-CN" sz="2400" dirty="0" smtClean="0"/>
              <a:t>1</a:t>
            </a:r>
            <a:r>
              <a:rPr lang="zh-CN" altLang="en-US" sz="2400" dirty="0" smtClean="0"/>
              <a:t>，文本序列为“想”“要”“有”“直”“升”“机”。下图演示了如何使用循环神经网络基于当前和过去的字符来预测下一个字符。在训练时，我们对每个时间步的输出层输出使用</a:t>
            </a:r>
            <a:r>
              <a:rPr lang="en-US" altLang="zh-CN" sz="2400" dirty="0" err="1" smtClean="0"/>
              <a:t>softmax</a:t>
            </a:r>
            <a:r>
              <a:rPr lang="zh-CN" altLang="en-US" sz="2400" dirty="0" smtClean="0"/>
              <a:t>运算，然后使用交叉熵损失函数来计算它与标签的误差。在图中，由于隐藏层中隐藏状态的循环计算，时间步 </a:t>
            </a:r>
            <a:r>
              <a:rPr lang="en-US" altLang="zh-CN" sz="2400" dirty="0" smtClean="0"/>
              <a:t>3 </a:t>
            </a:r>
            <a:r>
              <a:rPr lang="zh-CN" altLang="en-US" sz="2400" dirty="0" smtClean="0"/>
              <a:t>的输出 </a:t>
            </a:r>
            <a:r>
              <a:rPr lang="en-US" altLang="zh-CN" sz="2400" dirty="0" smtClean="0"/>
              <a:t>O</a:t>
            </a:r>
            <a:r>
              <a:rPr lang="en-US" altLang="zh-CN" sz="2400" baseline="-25000" dirty="0" smtClean="0"/>
              <a:t>3 </a:t>
            </a:r>
            <a:r>
              <a:rPr lang="zh-CN" altLang="en-US" sz="2400" dirty="0" smtClean="0"/>
              <a:t>取决于文本序列“想”“要”“有”。 由于训练数据中该序列的下一个词为“直”，时间步 </a:t>
            </a:r>
            <a:r>
              <a:rPr lang="en-US" altLang="zh-CN" sz="2400" dirty="0" smtClean="0"/>
              <a:t>3 </a:t>
            </a:r>
            <a:r>
              <a:rPr lang="zh-CN" altLang="en-US" sz="2400" dirty="0" smtClean="0"/>
              <a:t>的损失将取决于该时间步基于序列“想”“要”“有”生成下一个词的概率分布与该时间步的标签“直”。</a:t>
            </a:r>
            <a:endParaRPr lang="en-US" altLang="zh-CN" sz="2400" dirty="0" smtClean="0"/>
          </a:p>
        </p:txBody>
      </p:sp>
      <p:pic>
        <p:nvPicPr>
          <p:cNvPr id="6146" name="Picture 2"/>
          <p:cNvPicPr>
            <a:picLocks noChangeAspect="1" noChangeArrowheads="1"/>
          </p:cNvPicPr>
          <p:nvPr/>
        </p:nvPicPr>
        <p:blipFill>
          <a:blip r:embed="rId2"/>
          <a:srcRect/>
          <a:stretch>
            <a:fillRect/>
          </a:stretch>
        </p:blipFill>
        <p:spPr bwMode="auto">
          <a:xfrm>
            <a:off x="3820563" y="4441333"/>
            <a:ext cx="5039150" cy="2416667"/>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应用：基于字符级循环神经网络的语言模型</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因为每个输入词是一个字符，因此这个模型被称为字符级循环神经网络（</a:t>
            </a:r>
            <a:r>
              <a:rPr lang="en-US" altLang="zh-CN" sz="2400" dirty="0" smtClean="0"/>
              <a:t>character-level recurrent neural network</a:t>
            </a:r>
            <a:r>
              <a:rPr lang="zh-CN" altLang="en-US" sz="2400" dirty="0" smtClean="0"/>
              <a:t>）。因为不同字符的个数远小于不同词的个数（对于英文尤其如此），所以字符级循环神经网络的计算通常更加简单。接下来将介绍它的具体实现。</a:t>
            </a:r>
            <a:endParaRPr lang="en-US" altLang="zh-CN" sz="2400" dirty="0" smtClean="0"/>
          </a:p>
        </p:txBody>
      </p:sp>
      <p:pic>
        <p:nvPicPr>
          <p:cNvPr id="6146" name="Picture 2"/>
          <p:cNvPicPr>
            <a:picLocks noChangeAspect="1" noChangeArrowheads="1"/>
          </p:cNvPicPr>
          <p:nvPr/>
        </p:nvPicPr>
        <p:blipFill>
          <a:blip r:embed="rId2"/>
          <a:srcRect/>
          <a:stretch>
            <a:fillRect/>
          </a:stretch>
        </p:blipFill>
        <p:spPr bwMode="auto">
          <a:xfrm>
            <a:off x="2743200" y="3358836"/>
            <a:ext cx="7296335" cy="3499164"/>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语言模型数据集（周杰伦专辑歌词）</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我们介绍如何预处理一个语言模型数据集，并将其转换成字符级循环神经网络所需要的输入格式。为此，我们收集了周杰伦从第一张专辑</a:t>
            </a:r>
            <a:r>
              <a:rPr lang="en-US" altLang="zh-CN" sz="2400" dirty="0" smtClean="0"/>
              <a:t>《Jay》</a:t>
            </a:r>
            <a:r>
              <a:rPr lang="zh-CN" altLang="en-US" sz="2400" dirty="0" smtClean="0"/>
              <a:t>到第十张专辑</a:t>
            </a:r>
            <a:r>
              <a:rPr lang="en-US" altLang="zh-CN" sz="2400" dirty="0" smtClean="0"/>
              <a:t>《</a:t>
            </a:r>
            <a:r>
              <a:rPr lang="zh-CN" altLang="en-US" sz="2400" dirty="0" smtClean="0"/>
              <a:t>跨时代</a:t>
            </a:r>
            <a:r>
              <a:rPr lang="en-US" altLang="zh-CN" sz="2400" dirty="0" smtClean="0"/>
              <a:t>》</a:t>
            </a:r>
            <a:r>
              <a:rPr lang="zh-CN" altLang="en-US" sz="2400" dirty="0" smtClean="0"/>
              <a:t>中的歌词，并在后面几节里应用循环神经网络来训练一个语言模型。当模型训练好后，我们就可以用这个模型来创作歌词。首先读取这个数据集，看看前</a:t>
            </a:r>
            <a:r>
              <a:rPr lang="en-US" altLang="zh-CN" sz="2400" dirty="0" smtClean="0"/>
              <a:t>40</a:t>
            </a:r>
            <a:r>
              <a:rPr lang="zh-CN" altLang="en-US" sz="2400" dirty="0" smtClean="0"/>
              <a:t>个字符是什么样的。</a:t>
            </a:r>
          </a:p>
          <a:p>
            <a:pPr>
              <a:buNone/>
            </a:pPr>
            <a:r>
              <a:rPr lang="en-US" sz="2400" dirty="0" smtClean="0"/>
              <a:t>with </a:t>
            </a:r>
            <a:r>
              <a:rPr lang="en-US" sz="2400" dirty="0" err="1" smtClean="0"/>
              <a:t>zipfile.ZipFile</a:t>
            </a:r>
            <a:r>
              <a:rPr lang="en-US" sz="2400" dirty="0" smtClean="0"/>
              <a:t>('../../data/</a:t>
            </a:r>
            <a:r>
              <a:rPr lang="en-US" sz="2400" dirty="0" err="1" smtClean="0"/>
              <a:t>jaychou_lyrics.txt.zip</a:t>
            </a:r>
            <a:r>
              <a:rPr lang="en-US" sz="2400" dirty="0" smtClean="0"/>
              <a:t>') as </a:t>
            </a:r>
            <a:r>
              <a:rPr lang="en-US" sz="2400" dirty="0" err="1" smtClean="0"/>
              <a:t>zin</a:t>
            </a:r>
            <a:r>
              <a:rPr lang="en-US" sz="2400" dirty="0" smtClean="0"/>
              <a:t>:</a:t>
            </a:r>
          </a:p>
          <a:p>
            <a:pPr>
              <a:buNone/>
            </a:pPr>
            <a:r>
              <a:rPr lang="en-US" sz="2400" dirty="0" smtClean="0"/>
              <a:t>    with </a:t>
            </a:r>
            <a:r>
              <a:rPr lang="en-US" sz="2400" dirty="0" err="1" smtClean="0"/>
              <a:t>zin.open</a:t>
            </a:r>
            <a:r>
              <a:rPr lang="en-US" sz="2400" dirty="0" smtClean="0"/>
              <a:t>('jaychou_lyrics.txt') as f:</a:t>
            </a:r>
          </a:p>
          <a:p>
            <a:pPr>
              <a:buNone/>
            </a:pPr>
            <a:r>
              <a:rPr lang="en-US" sz="2400" dirty="0" smtClean="0"/>
              <a:t>        </a:t>
            </a:r>
            <a:r>
              <a:rPr lang="en-US" sz="2400" dirty="0" err="1" smtClean="0"/>
              <a:t>corpus_chars</a:t>
            </a:r>
            <a:r>
              <a:rPr lang="en-US" sz="2400" dirty="0" smtClean="0"/>
              <a:t> = </a:t>
            </a:r>
            <a:r>
              <a:rPr lang="en-US" sz="2400" dirty="0" err="1" smtClean="0"/>
              <a:t>f.read</a:t>
            </a:r>
            <a:r>
              <a:rPr lang="en-US" sz="2400" dirty="0" smtClean="0"/>
              <a:t>().decode('utf-8')</a:t>
            </a:r>
          </a:p>
          <a:p>
            <a:pPr>
              <a:buNone/>
            </a:pPr>
            <a:r>
              <a:rPr lang="en-US" sz="2400" dirty="0" err="1" smtClean="0"/>
              <a:t>corpus_chars</a:t>
            </a:r>
            <a:r>
              <a:rPr lang="en-US" sz="2400" dirty="0" smtClean="0"/>
              <a:t>[:40]</a:t>
            </a:r>
          </a:p>
          <a:p>
            <a:r>
              <a:rPr lang="zh-CN" altLang="en-US" sz="2400" dirty="0" smtClean="0"/>
              <a:t>输出：</a:t>
            </a:r>
          </a:p>
          <a:p>
            <a:pPr>
              <a:buNone/>
            </a:pPr>
            <a:r>
              <a:rPr lang="en-US" altLang="zh-CN" sz="2400" dirty="0" smtClean="0"/>
              <a:t>'</a:t>
            </a:r>
            <a:r>
              <a:rPr lang="zh-CN" altLang="en-US" sz="2400" dirty="0" smtClean="0"/>
              <a:t>想要有直升机</a:t>
            </a:r>
            <a:r>
              <a:rPr lang="en-US" altLang="zh-CN" sz="2400" dirty="0" smtClean="0"/>
              <a:t>\</a:t>
            </a:r>
            <a:r>
              <a:rPr lang="en-US" sz="2400" dirty="0" smtClean="0"/>
              <a:t>n</a:t>
            </a:r>
            <a:r>
              <a:rPr lang="zh-CN" altLang="en-US" sz="2400" dirty="0" smtClean="0"/>
              <a:t>想要和你飞到宇宙去</a:t>
            </a:r>
            <a:r>
              <a:rPr lang="en-US" altLang="zh-CN" sz="2400" dirty="0" smtClean="0"/>
              <a:t>\</a:t>
            </a:r>
            <a:r>
              <a:rPr lang="en-US" sz="2400" dirty="0" smtClean="0"/>
              <a:t>n</a:t>
            </a:r>
            <a:r>
              <a:rPr lang="zh-CN" altLang="en-US" sz="2400" dirty="0" smtClean="0"/>
              <a:t>想要和你融化在一起</a:t>
            </a:r>
            <a:r>
              <a:rPr lang="en-US" altLang="zh-CN" sz="2400" dirty="0" smtClean="0"/>
              <a:t>\</a:t>
            </a:r>
            <a:r>
              <a:rPr lang="en-US" sz="2400" dirty="0" smtClean="0"/>
              <a:t>n</a:t>
            </a:r>
            <a:r>
              <a:rPr lang="zh-CN" altLang="en-US" sz="2400" dirty="0" smtClean="0"/>
              <a:t>融化在宇宙里</a:t>
            </a:r>
            <a:r>
              <a:rPr lang="en-US" altLang="zh-CN" sz="2400" dirty="0" smtClean="0"/>
              <a:t>\</a:t>
            </a:r>
            <a:r>
              <a:rPr lang="en-US" sz="2400" dirty="0" smtClean="0"/>
              <a:t>n</a:t>
            </a:r>
            <a:r>
              <a:rPr lang="zh-CN" altLang="en-US" sz="2400" dirty="0" smtClean="0"/>
              <a:t>我每天每天每</a:t>
            </a:r>
            <a:r>
              <a:rPr lang="en-US" altLang="zh-CN" sz="2400" dirty="0" smtClean="0"/>
              <a:t>'</a:t>
            </a:r>
          </a:p>
        </p:txBody>
      </p:sp>
    </p:spTree>
    <p:extLst>
      <p:ext uri="{BB962C8B-B14F-4D97-AF65-F5344CB8AC3E}">
        <p14:creationId xmlns="" xmlns:p14="http://schemas.microsoft.com/office/powerpoint/2010/main" val="426397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建立字符索引</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我们将每个字符映射成一个从</a:t>
            </a:r>
            <a:r>
              <a:rPr lang="en-US" altLang="zh-CN" sz="2400" dirty="0" smtClean="0"/>
              <a:t>0</a:t>
            </a:r>
            <a:r>
              <a:rPr lang="zh-CN" altLang="en-US" sz="2400" dirty="0" smtClean="0"/>
              <a:t>开始的连续整数，又称索引</a:t>
            </a:r>
            <a:r>
              <a:rPr lang="zh-CN" altLang="en-US" sz="2400" dirty="0" smtClean="0"/>
              <a:t>，方便</a:t>
            </a:r>
            <a:r>
              <a:rPr lang="zh-CN" altLang="en-US" sz="2400" dirty="0" smtClean="0"/>
              <a:t>之后的数据处理。为了得到索引，我们将数据集里所有不同字符取出来，然后将其逐一映射到索引来构造词典。接着，打印</a:t>
            </a:r>
            <a:r>
              <a:rPr lang="en-US" altLang="zh-CN" sz="2400" dirty="0" err="1" smtClean="0"/>
              <a:t>vocab_size</a:t>
            </a:r>
            <a:r>
              <a:rPr lang="zh-CN" altLang="en-US" sz="2400" dirty="0" smtClean="0"/>
              <a:t>，即词典中不同字符的个数，又称词典大小。</a:t>
            </a:r>
            <a:endParaRPr lang="en-US" altLang="zh-CN" sz="2400" dirty="0" smtClean="0"/>
          </a:p>
          <a:p>
            <a:pPr>
              <a:lnSpc>
                <a:spcPct val="100000"/>
              </a:lnSpc>
            </a:pPr>
            <a:endParaRPr lang="zh-CN" altLang="en-US" sz="2400" dirty="0" smtClean="0"/>
          </a:p>
          <a:p>
            <a:pPr>
              <a:lnSpc>
                <a:spcPct val="100000"/>
              </a:lnSpc>
              <a:buNone/>
            </a:pPr>
            <a:r>
              <a:rPr lang="en-US" altLang="zh-CN" sz="2400" dirty="0" err="1" smtClean="0"/>
              <a:t>idx_to_char</a:t>
            </a:r>
            <a:r>
              <a:rPr lang="en-US" altLang="zh-CN" sz="2400" dirty="0" smtClean="0"/>
              <a:t> = list(set(</a:t>
            </a:r>
            <a:r>
              <a:rPr lang="en-US" altLang="zh-CN" sz="2400" dirty="0" err="1" smtClean="0"/>
              <a:t>corpus_chars</a:t>
            </a:r>
            <a:r>
              <a:rPr lang="en-US" altLang="zh-CN" sz="2400" dirty="0" smtClean="0"/>
              <a:t>))</a:t>
            </a:r>
          </a:p>
          <a:p>
            <a:pPr>
              <a:lnSpc>
                <a:spcPct val="100000"/>
              </a:lnSpc>
              <a:buNone/>
            </a:pPr>
            <a:r>
              <a:rPr lang="en-US" altLang="zh-CN" sz="2400" dirty="0" err="1" smtClean="0"/>
              <a:t>char_to_idx</a:t>
            </a:r>
            <a:r>
              <a:rPr lang="en-US" altLang="zh-CN" sz="2400" dirty="0" smtClean="0"/>
              <a:t> = </a:t>
            </a:r>
            <a:r>
              <a:rPr lang="en-US" altLang="zh-CN" sz="2400" dirty="0" err="1" smtClean="0"/>
              <a:t>dict</a:t>
            </a:r>
            <a:r>
              <a:rPr lang="en-US" altLang="zh-CN" sz="2400" dirty="0" smtClean="0"/>
              <a:t>([(char, </a:t>
            </a:r>
            <a:r>
              <a:rPr lang="en-US" altLang="zh-CN" sz="2400" dirty="0" err="1" smtClean="0"/>
              <a:t>i</a:t>
            </a:r>
            <a:r>
              <a:rPr lang="en-US" altLang="zh-CN" sz="2400" dirty="0" smtClean="0"/>
              <a:t>) for </a:t>
            </a:r>
            <a:r>
              <a:rPr lang="en-US" altLang="zh-CN" sz="2400" dirty="0" err="1" smtClean="0"/>
              <a:t>i</a:t>
            </a:r>
            <a:r>
              <a:rPr lang="en-US" altLang="zh-CN" sz="2400" dirty="0" smtClean="0"/>
              <a:t>, char in enumerate(</a:t>
            </a:r>
            <a:r>
              <a:rPr lang="en-US" altLang="zh-CN" sz="2400" dirty="0" err="1" smtClean="0"/>
              <a:t>idx_to_char</a:t>
            </a:r>
            <a:r>
              <a:rPr lang="en-US" altLang="zh-CN" sz="2400" dirty="0" smtClean="0"/>
              <a:t>)])</a:t>
            </a:r>
          </a:p>
          <a:p>
            <a:pPr>
              <a:lnSpc>
                <a:spcPct val="100000"/>
              </a:lnSpc>
              <a:buNone/>
            </a:pPr>
            <a:r>
              <a:rPr lang="en-US" altLang="zh-CN" sz="2400" dirty="0" err="1" smtClean="0"/>
              <a:t>vocab_size</a:t>
            </a:r>
            <a:r>
              <a:rPr lang="en-US" altLang="zh-CN" sz="2400" dirty="0" smtClean="0"/>
              <a:t> = </a:t>
            </a:r>
            <a:r>
              <a:rPr lang="en-US" altLang="zh-CN" sz="2400" dirty="0" err="1" smtClean="0"/>
              <a:t>len</a:t>
            </a:r>
            <a:r>
              <a:rPr lang="en-US" altLang="zh-CN" sz="2400" dirty="0" smtClean="0"/>
              <a:t>(</a:t>
            </a:r>
            <a:r>
              <a:rPr lang="en-US" altLang="zh-CN" sz="2400" dirty="0" err="1" smtClean="0"/>
              <a:t>char_to_idx</a:t>
            </a:r>
            <a:r>
              <a:rPr lang="en-US" altLang="zh-CN" sz="2400" dirty="0" smtClean="0"/>
              <a:t>)</a:t>
            </a:r>
          </a:p>
          <a:p>
            <a:pPr>
              <a:lnSpc>
                <a:spcPct val="100000"/>
              </a:lnSpc>
              <a:buNone/>
            </a:pPr>
            <a:r>
              <a:rPr lang="en-US" altLang="zh-CN" sz="2400" dirty="0" err="1" smtClean="0"/>
              <a:t>vocab_size</a:t>
            </a:r>
            <a:r>
              <a:rPr lang="en-US" altLang="zh-CN" sz="2400" dirty="0" smtClean="0"/>
              <a:t> # 1027</a:t>
            </a:r>
          </a:p>
        </p:txBody>
      </p:sp>
    </p:spTree>
    <p:extLst>
      <p:ext uri="{BB962C8B-B14F-4D97-AF65-F5344CB8AC3E}">
        <p14:creationId xmlns="" xmlns:p14="http://schemas.microsoft.com/office/powerpoint/2010/main" val="426397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建立字符索引</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之后，将训练数据集中每个字符转化为索引，并打印前</a:t>
            </a:r>
            <a:r>
              <a:rPr lang="en-US" altLang="zh-CN" sz="2400" dirty="0" smtClean="0"/>
              <a:t>20</a:t>
            </a:r>
            <a:r>
              <a:rPr lang="zh-CN" altLang="en-US" sz="2400" dirty="0" smtClean="0"/>
              <a:t>个字符及其对应的索引。</a:t>
            </a:r>
          </a:p>
          <a:p>
            <a:pPr>
              <a:lnSpc>
                <a:spcPct val="100000"/>
              </a:lnSpc>
              <a:buNone/>
            </a:pPr>
            <a:r>
              <a:rPr lang="en-US" altLang="zh-CN" sz="2400" dirty="0" err="1" smtClean="0"/>
              <a:t>corpus_indices</a:t>
            </a:r>
            <a:r>
              <a:rPr lang="en-US" altLang="zh-CN" sz="2400" dirty="0" smtClean="0"/>
              <a:t> = [</a:t>
            </a:r>
            <a:r>
              <a:rPr lang="en-US" altLang="zh-CN" sz="2400" dirty="0" err="1" smtClean="0"/>
              <a:t>char_to_idx</a:t>
            </a:r>
            <a:r>
              <a:rPr lang="en-US" altLang="zh-CN" sz="2400" dirty="0" smtClean="0"/>
              <a:t>[char] for char in </a:t>
            </a:r>
            <a:r>
              <a:rPr lang="en-US" altLang="zh-CN" sz="2400" dirty="0" err="1" smtClean="0"/>
              <a:t>corpus_chars</a:t>
            </a:r>
            <a:r>
              <a:rPr lang="en-US" altLang="zh-CN" sz="2400" dirty="0" smtClean="0"/>
              <a:t>]</a:t>
            </a:r>
          </a:p>
          <a:p>
            <a:pPr>
              <a:lnSpc>
                <a:spcPct val="100000"/>
              </a:lnSpc>
              <a:buNone/>
            </a:pPr>
            <a:r>
              <a:rPr lang="en-US" altLang="zh-CN" sz="2400" dirty="0" smtClean="0"/>
              <a:t>sample = </a:t>
            </a:r>
            <a:r>
              <a:rPr lang="en-US" altLang="zh-CN" sz="2400" dirty="0" err="1" smtClean="0"/>
              <a:t>corpus_indices</a:t>
            </a:r>
            <a:r>
              <a:rPr lang="en-US" altLang="zh-CN" sz="2400" dirty="0" smtClean="0"/>
              <a:t>[:20]</a:t>
            </a:r>
          </a:p>
          <a:p>
            <a:pPr>
              <a:lnSpc>
                <a:spcPct val="100000"/>
              </a:lnSpc>
              <a:buNone/>
            </a:pPr>
            <a:r>
              <a:rPr lang="en-US" altLang="zh-CN" sz="2400" dirty="0" smtClean="0"/>
              <a:t>print('chars:', ''.join([</a:t>
            </a:r>
            <a:r>
              <a:rPr lang="en-US" altLang="zh-CN" sz="2400" dirty="0" err="1" smtClean="0"/>
              <a:t>idx_to_char</a:t>
            </a:r>
            <a:r>
              <a:rPr lang="en-US" altLang="zh-CN" sz="2400" dirty="0" smtClean="0"/>
              <a:t>[</a:t>
            </a:r>
            <a:r>
              <a:rPr lang="en-US" altLang="zh-CN" sz="2400" dirty="0" err="1" smtClean="0"/>
              <a:t>idx</a:t>
            </a:r>
            <a:r>
              <a:rPr lang="en-US" altLang="zh-CN" sz="2400" dirty="0" smtClean="0"/>
              <a:t>] for </a:t>
            </a:r>
            <a:r>
              <a:rPr lang="en-US" altLang="zh-CN" sz="2400" dirty="0" err="1" smtClean="0"/>
              <a:t>idx</a:t>
            </a:r>
            <a:r>
              <a:rPr lang="en-US" altLang="zh-CN" sz="2400" dirty="0" smtClean="0"/>
              <a:t> in sample]))</a:t>
            </a:r>
          </a:p>
          <a:p>
            <a:pPr>
              <a:lnSpc>
                <a:spcPct val="100000"/>
              </a:lnSpc>
              <a:buNone/>
            </a:pPr>
            <a:r>
              <a:rPr lang="en-US" altLang="zh-CN" sz="2400" dirty="0" smtClean="0"/>
              <a:t>print('indices:', sample)</a:t>
            </a:r>
          </a:p>
          <a:p>
            <a:pPr>
              <a:lnSpc>
                <a:spcPct val="100000"/>
              </a:lnSpc>
              <a:buNone/>
            </a:pPr>
            <a:endParaRPr lang="en-US" altLang="zh-CN" sz="2400" dirty="0" smtClean="0"/>
          </a:p>
          <a:p>
            <a:pPr>
              <a:lnSpc>
                <a:spcPct val="100000"/>
              </a:lnSpc>
            </a:pPr>
            <a:r>
              <a:rPr lang="zh-CN" altLang="en-US" sz="2400" dirty="0" smtClean="0"/>
              <a:t>输出：</a:t>
            </a:r>
          </a:p>
          <a:p>
            <a:pPr>
              <a:lnSpc>
                <a:spcPct val="100000"/>
              </a:lnSpc>
              <a:buNone/>
            </a:pPr>
            <a:r>
              <a:rPr lang="en-US" altLang="zh-CN" sz="2400" dirty="0" smtClean="0"/>
              <a:t>chars: </a:t>
            </a:r>
            <a:r>
              <a:rPr lang="zh-CN" altLang="en-US" sz="2400" dirty="0" smtClean="0"/>
              <a:t>想要有直升机 想要和你飞到宇宙去 想要和</a:t>
            </a:r>
          </a:p>
          <a:p>
            <a:pPr>
              <a:lnSpc>
                <a:spcPct val="100000"/>
              </a:lnSpc>
              <a:buNone/>
            </a:pPr>
            <a:r>
              <a:rPr lang="en-US" altLang="zh-CN" sz="2400" dirty="0" smtClean="0"/>
              <a:t>indices: [250, 164, 576, 421, 674, 653, 357, 250, 164, 850, 217, 910, 1012, 261, 275, 366, 357, 250, 164, 850]</a:t>
            </a:r>
          </a:p>
        </p:txBody>
      </p:sp>
    </p:spTree>
    <p:extLst>
      <p:ext uri="{BB962C8B-B14F-4D97-AF65-F5344CB8AC3E}">
        <p14:creationId xmlns="" xmlns:p14="http://schemas.microsoft.com/office/powerpoint/2010/main" val="426397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时序数据的采样</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在训练中我们需要每次随机读取小批量样本和标签。与之前章节的实验数据不同的是，时序数据的一个样本通常包含连续的字符。假设时间步数为</a:t>
            </a:r>
            <a:r>
              <a:rPr lang="en-US" altLang="zh-CN" sz="2400" dirty="0" smtClean="0"/>
              <a:t>5</a:t>
            </a:r>
            <a:r>
              <a:rPr lang="zh-CN" altLang="en-US" sz="2400" dirty="0" smtClean="0"/>
              <a:t>，样本序列为</a:t>
            </a:r>
            <a:r>
              <a:rPr lang="en-US" altLang="zh-CN" sz="2400" dirty="0" smtClean="0"/>
              <a:t>5</a:t>
            </a:r>
            <a:r>
              <a:rPr lang="zh-CN" altLang="en-US" sz="2400" dirty="0" smtClean="0"/>
              <a:t>个字符，即“想”“要”“有”“直”“升”。该样本的标签序列为这些字符分别在训练集中的下一个字符，即“要”“有”“直”“升”“机”。我们有两种方式对时序数据进行采样，分别是随机采样和相邻采样。</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随机采样</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下面的代码每次从数据里随机采样一个小批量。其中批量大小</a:t>
            </a:r>
            <a:r>
              <a:rPr lang="en-US" altLang="zh-CN" sz="2400" dirty="0" err="1" smtClean="0"/>
              <a:t>batch_size</a:t>
            </a:r>
            <a:r>
              <a:rPr lang="zh-CN" altLang="en-US" sz="2400" dirty="0" smtClean="0"/>
              <a:t>指每个小批量的样本数，</a:t>
            </a:r>
            <a:r>
              <a:rPr lang="en-US" altLang="zh-CN" sz="2400" dirty="0" err="1" smtClean="0"/>
              <a:t>num_steps</a:t>
            </a:r>
            <a:r>
              <a:rPr lang="zh-CN" altLang="en-US" sz="2400" dirty="0" smtClean="0"/>
              <a:t>为每个样本所包含的时间步数。 在随机采样中，每个样本是原始序列上任意截取的一段序列。相邻的两个随机小批量在原始序列上的位置不一定相毗邻。因此，我们无法用一个小批量最终时间步的隐藏状态来初始化下一个小批量的隐藏状态。在训练模型时，每次随机采样前都需要重新初始化隐藏状态。</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527549"/>
          </a:xfrm>
        </p:spPr>
        <p:txBody>
          <a:bodyPr>
            <a:noAutofit/>
          </a:bodyPr>
          <a:lstStyle/>
          <a:p>
            <a:pPr>
              <a:buNone/>
            </a:pPr>
            <a:r>
              <a:rPr lang="en-US" sz="1800" dirty="0" smtClean="0"/>
              <a:t>def </a:t>
            </a:r>
            <a:r>
              <a:rPr lang="en-US" sz="1800" b="1" dirty="0" err="1" smtClean="0"/>
              <a:t>data_iter_random</a:t>
            </a:r>
            <a:r>
              <a:rPr lang="en-US" sz="1800" b="1" dirty="0" smtClean="0"/>
              <a:t> </a:t>
            </a:r>
            <a:r>
              <a:rPr lang="en-US" sz="1800" dirty="0" smtClean="0"/>
              <a:t>( </a:t>
            </a:r>
            <a:r>
              <a:rPr lang="en-US" sz="1800" b="1" dirty="0" err="1" smtClean="0"/>
              <a:t>corpus_indices</a:t>
            </a:r>
            <a:r>
              <a:rPr lang="en-US" sz="1800" dirty="0" smtClean="0"/>
              <a:t>, </a:t>
            </a:r>
            <a:r>
              <a:rPr lang="en-US" sz="1800" b="1" dirty="0" err="1" smtClean="0"/>
              <a:t>batch_size</a:t>
            </a:r>
            <a:r>
              <a:rPr lang="en-US" sz="1800" dirty="0" smtClean="0"/>
              <a:t>, </a:t>
            </a:r>
            <a:r>
              <a:rPr lang="en-US" sz="1800" b="1" dirty="0" err="1" smtClean="0"/>
              <a:t>num_steps</a:t>
            </a:r>
            <a:r>
              <a:rPr lang="en-US" sz="1800" dirty="0" smtClean="0"/>
              <a:t>, device=None): </a:t>
            </a:r>
          </a:p>
          <a:p>
            <a:pPr>
              <a:buNone/>
            </a:pPr>
            <a:r>
              <a:rPr lang="en-US" sz="1800" dirty="0" smtClean="0"/>
              <a:t>    </a:t>
            </a:r>
            <a:r>
              <a:rPr lang="en-US" sz="1800" dirty="0" err="1" smtClean="0"/>
              <a:t>num_examples</a:t>
            </a:r>
            <a:r>
              <a:rPr lang="en-US" sz="1800" dirty="0" smtClean="0"/>
              <a:t> = (</a:t>
            </a:r>
            <a:r>
              <a:rPr lang="en-US" sz="1800" dirty="0" err="1" smtClean="0"/>
              <a:t>len</a:t>
            </a:r>
            <a:r>
              <a:rPr lang="en-US" sz="1800" dirty="0" smtClean="0"/>
              <a:t>(</a:t>
            </a:r>
            <a:r>
              <a:rPr lang="en-US" sz="1800" b="1" dirty="0" err="1" smtClean="0"/>
              <a:t>corpus_indices</a:t>
            </a:r>
            <a:r>
              <a:rPr lang="en-US" sz="1800" dirty="0" smtClean="0"/>
              <a:t>) - 1) // </a:t>
            </a:r>
            <a:r>
              <a:rPr lang="en-US" sz="1800" b="1" dirty="0" err="1" smtClean="0"/>
              <a:t>num_steps</a:t>
            </a:r>
            <a:endParaRPr lang="en-US" sz="1800" b="1" dirty="0" smtClean="0"/>
          </a:p>
          <a:p>
            <a:pPr>
              <a:buNone/>
            </a:pPr>
            <a:r>
              <a:rPr lang="en-US" sz="1800" dirty="0" smtClean="0"/>
              <a:t>    </a:t>
            </a:r>
            <a:r>
              <a:rPr lang="en-US" sz="1800" dirty="0" err="1" smtClean="0"/>
              <a:t>epoch_size</a:t>
            </a:r>
            <a:r>
              <a:rPr lang="en-US" sz="1800" dirty="0" smtClean="0"/>
              <a:t> = </a:t>
            </a:r>
            <a:r>
              <a:rPr lang="en-US" sz="1800" dirty="0" err="1" smtClean="0"/>
              <a:t>num_examples</a:t>
            </a:r>
            <a:r>
              <a:rPr lang="en-US" sz="1800" dirty="0" smtClean="0"/>
              <a:t> // </a:t>
            </a:r>
            <a:r>
              <a:rPr lang="en-US" sz="1800" b="1" dirty="0" err="1" smtClean="0"/>
              <a:t>batch_size</a:t>
            </a:r>
            <a:endParaRPr lang="en-US" sz="1800" b="1" dirty="0" smtClean="0"/>
          </a:p>
          <a:p>
            <a:pPr>
              <a:buNone/>
            </a:pPr>
            <a:r>
              <a:rPr lang="en-US" sz="1800" dirty="0" smtClean="0"/>
              <a:t>    </a:t>
            </a:r>
            <a:r>
              <a:rPr lang="en-US" sz="1800" dirty="0" err="1" smtClean="0"/>
              <a:t>example_indices</a:t>
            </a:r>
            <a:r>
              <a:rPr lang="en-US" sz="1800" dirty="0" smtClean="0"/>
              <a:t> = list(range(</a:t>
            </a:r>
            <a:r>
              <a:rPr lang="en-US" sz="1800" dirty="0" err="1" smtClean="0"/>
              <a:t>num_examples</a:t>
            </a:r>
            <a:r>
              <a:rPr lang="en-US" sz="1800" dirty="0" smtClean="0"/>
              <a:t>))</a:t>
            </a:r>
          </a:p>
          <a:p>
            <a:pPr>
              <a:buNone/>
            </a:pPr>
            <a:r>
              <a:rPr lang="en-US" sz="1800" dirty="0" smtClean="0"/>
              <a:t>    </a:t>
            </a:r>
            <a:r>
              <a:rPr lang="en-US" sz="1800" dirty="0" err="1" smtClean="0"/>
              <a:t>random.shuffle</a:t>
            </a:r>
            <a:r>
              <a:rPr lang="en-US" sz="1800" dirty="0" smtClean="0"/>
              <a:t>(</a:t>
            </a:r>
            <a:r>
              <a:rPr lang="en-US" sz="1800" dirty="0" err="1" smtClean="0"/>
              <a:t>example_indices</a:t>
            </a:r>
            <a:r>
              <a:rPr lang="en-US" sz="1800" dirty="0" smtClean="0"/>
              <a:t>)</a:t>
            </a:r>
          </a:p>
          <a:p>
            <a:pPr>
              <a:buNone/>
            </a:pPr>
            <a:r>
              <a:rPr lang="en-US" sz="1800" dirty="0" smtClean="0"/>
              <a:t>    </a:t>
            </a:r>
            <a:endParaRPr lang="zh-CN" altLang="en-US" sz="1800" dirty="0" smtClean="0"/>
          </a:p>
          <a:p>
            <a:pPr>
              <a:buNone/>
            </a:pPr>
            <a:r>
              <a:rPr lang="zh-CN" altLang="en-US" sz="1800" dirty="0" smtClean="0"/>
              <a:t>    </a:t>
            </a:r>
            <a:r>
              <a:rPr lang="en-US" sz="1800" dirty="0" smtClean="0"/>
              <a:t>def _data(pos): # </a:t>
            </a:r>
            <a:r>
              <a:rPr lang="zh-CN" altLang="en-US" sz="1800" dirty="0" smtClean="0"/>
              <a:t>返回从</a:t>
            </a:r>
            <a:r>
              <a:rPr lang="en-US" sz="1800" dirty="0" smtClean="0"/>
              <a:t>pos</a:t>
            </a:r>
            <a:r>
              <a:rPr lang="zh-CN" altLang="en-US" sz="1800" dirty="0" smtClean="0"/>
              <a:t>开始的长为</a:t>
            </a:r>
            <a:r>
              <a:rPr lang="en-US" sz="1800" dirty="0" err="1" smtClean="0"/>
              <a:t>num_steps</a:t>
            </a:r>
            <a:r>
              <a:rPr lang="zh-CN" altLang="en-US" sz="1800" dirty="0" smtClean="0"/>
              <a:t>的序列</a:t>
            </a:r>
            <a:endParaRPr lang="en-US" sz="1800" dirty="0" smtClean="0"/>
          </a:p>
          <a:p>
            <a:pPr>
              <a:buNone/>
            </a:pPr>
            <a:r>
              <a:rPr lang="en-US" sz="1800" dirty="0" smtClean="0"/>
              <a:t>        return </a:t>
            </a:r>
            <a:r>
              <a:rPr lang="en-US" sz="1800" dirty="0" err="1" smtClean="0"/>
              <a:t>corpus_indices</a:t>
            </a:r>
            <a:r>
              <a:rPr lang="en-US" sz="1800" dirty="0" smtClean="0"/>
              <a:t>[pos: pos + </a:t>
            </a:r>
            <a:r>
              <a:rPr lang="en-US" sz="1800" dirty="0" err="1" smtClean="0"/>
              <a:t>num_steps</a:t>
            </a:r>
            <a:r>
              <a:rPr lang="en-US" sz="1800" dirty="0" smtClean="0"/>
              <a:t>]</a:t>
            </a:r>
          </a:p>
          <a:p>
            <a:pPr>
              <a:buNone/>
            </a:pPr>
            <a:r>
              <a:rPr lang="en-US" sz="1800" dirty="0" smtClean="0"/>
              <a:t>    if device is None:</a:t>
            </a:r>
          </a:p>
          <a:p>
            <a:pPr>
              <a:buNone/>
            </a:pPr>
            <a:r>
              <a:rPr lang="en-US" sz="1800" dirty="0" smtClean="0"/>
              <a:t>        device = </a:t>
            </a:r>
            <a:r>
              <a:rPr lang="en-US" sz="1800" dirty="0" err="1" smtClean="0"/>
              <a:t>torch.device</a:t>
            </a:r>
            <a:r>
              <a:rPr lang="en-US" sz="1800" dirty="0" smtClean="0"/>
              <a:t>('</a:t>
            </a:r>
            <a:r>
              <a:rPr lang="en-US" sz="1800" dirty="0" err="1" smtClean="0"/>
              <a:t>cuda</a:t>
            </a:r>
            <a:r>
              <a:rPr lang="en-US" sz="1800" dirty="0" smtClean="0"/>
              <a:t>' if </a:t>
            </a:r>
            <a:r>
              <a:rPr lang="en-US" sz="1800" dirty="0" err="1" smtClean="0"/>
              <a:t>torch.cuda.is_available</a:t>
            </a:r>
            <a:r>
              <a:rPr lang="en-US" sz="1800" dirty="0" smtClean="0"/>
              <a:t>() else '</a:t>
            </a:r>
            <a:r>
              <a:rPr lang="en-US" sz="1800" dirty="0" err="1" smtClean="0"/>
              <a:t>cpu</a:t>
            </a:r>
            <a:r>
              <a:rPr lang="en-US" sz="1800" dirty="0" smtClean="0"/>
              <a:t>')</a:t>
            </a:r>
          </a:p>
          <a:p>
            <a:pPr>
              <a:buNone/>
            </a:pPr>
            <a:r>
              <a:rPr lang="en-US" sz="1800" dirty="0" smtClean="0"/>
              <a:t>    </a:t>
            </a:r>
          </a:p>
          <a:p>
            <a:pPr>
              <a:buNone/>
            </a:pPr>
            <a:r>
              <a:rPr lang="en-US" sz="1800" dirty="0" smtClean="0"/>
              <a:t>    for </a:t>
            </a:r>
            <a:r>
              <a:rPr lang="en-US" sz="1800" dirty="0" err="1" smtClean="0"/>
              <a:t>i</a:t>
            </a:r>
            <a:r>
              <a:rPr lang="en-US" sz="1800" dirty="0" smtClean="0"/>
              <a:t> in range(</a:t>
            </a:r>
            <a:r>
              <a:rPr lang="en-US" sz="1800" dirty="0" err="1" smtClean="0"/>
              <a:t>epoch_size</a:t>
            </a:r>
            <a:r>
              <a:rPr lang="en-US" sz="1800" dirty="0" smtClean="0"/>
              <a:t>):        </a:t>
            </a:r>
            <a:endParaRPr lang="zh-CN" altLang="en-US" sz="1800" dirty="0" smtClean="0"/>
          </a:p>
          <a:p>
            <a:pPr>
              <a:buNone/>
            </a:pPr>
            <a:r>
              <a:rPr lang="zh-CN" altLang="en-US" sz="1800" dirty="0" smtClean="0"/>
              <a:t>        </a:t>
            </a:r>
            <a:r>
              <a:rPr lang="en-US" sz="1800" dirty="0" err="1" smtClean="0"/>
              <a:t>i</a:t>
            </a:r>
            <a:r>
              <a:rPr lang="en-US" sz="1800" dirty="0" smtClean="0"/>
              <a:t> = </a:t>
            </a:r>
            <a:r>
              <a:rPr lang="en-US" sz="1800" dirty="0" err="1" smtClean="0"/>
              <a:t>i</a:t>
            </a:r>
            <a:r>
              <a:rPr lang="en-US" sz="1800" dirty="0" smtClean="0"/>
              <a:t> * </a:t>
            </a:r>
            <a:r>
              <a:rPr lang="en-US" sz="1800" dirty="0" err="1" smtClean="0"/>
              <a:t>batch_size</a:t>
            </a:r>
            <a:r>
              <a:rPr lang="en-US" sz="1800" dirty="0" smtClean="0"/>
              <a:t> # </a:t>
            </a:r>
            <a:r>
              <a:rPr lang="zh-CN" altLang="en-US" sz="1800" dirty="0" smtClean="0"/>
              <a:t>每次读取</a:t>
            </a:r>
            <a:r>
              <a:rPr lang="en-US" sz="1800" dirty="0" err="1" smtClean="0"/>
              <a:t>batch_size</a:t>
            </a:r>
            <a:r>
              <a:rPr lang="zh-CN" altLang="en-US" sz="1800" dirty="0" smtClean="0"/>
              <a:t>个随机样本</a:t>
            </a:r>
            <a:endParaRPr lang="en-US" sz="1800" dirty="0" smtClean="0"/>
          </a:p>
          <a:p>
            <a:pPr>
              <a:buNone/>
            </a:pPr>
            <a:r>
              <a:rPr lang="en-US" sz="1800" dirty="0" smtClean="0"/>
              <a:t>        </a:t>
            </a:r>
            <a:r>
              <a:rPr lang="en-US" sz="1800" dirty="0" err="1" smtClean="0"/>
              <a:t>batch_indices</a:t>
            </a:r>
            <a:r>
              <a:rPr lang="en-US" sz="1800" dirty="0" smtClean="0"/>
              <a:t> = </a:t>
            </a:r>
            <a:r>
              <a:rPr lang="en-US" sz="1800" dirty="0" err="1" smtClean="0"/>
              <a:t>example_indices</a:t>
            </a:r>
            <a:r>
              <a:rPr lang="en-US" sz="1800" dirty="0" smtClean="0"/>
              <a:t>[</a:t>
            </a:r>
            <a:r>
              <a:rPr lang="en-US" sz="1800" dirty="0" err="1" smtClean="0"/>
              <a:t>i</a:t>
            </a:r>
            <a:r>
              <a:rPr lang="en-US" sz="1800" dirty="0" smtClean="0"/>
              <a:t>: </a:t>
            </a:r>
            <a:r>
              <a:rPr lang="en-US" sz="1800" dirty="0" err="1" smtClean="0"/>
              <a:t>i</a:t>
            </a:r>
            <a:r>
              <a:rPr lang="en-US" sz="1800" dirty="0" smtClean="0"/>
              <a:t> + </a:t>
            </a:r>
            <a:r>
              <a:rPr lang="en-US" sz="1800" dirty="0" err="1" smtClean="0"/>
              <a:t>batch_size</a:t>
            </a:r>
            <a:r>
              <a:rPr lang="en-US" sz="1800" dirty="0" smtClean="0"/>
              <a:t>]</a:t>
            </a:r>
          </a:p>
          <a:p>
            <a:pPr>
              <a:buNone/>
            </a:pPr>
            <a:r>
              <a:rPr lang="en-US" sz="1800" dirty="0" smtClean="0"/>
              <a:t>        X = [_data(j * </a:t>
            </a:r>
            <a:r>
              <a:rPr lang="en-US" sz="1800" dirty="0" err="1" smtClean="0"/>
              <a:t>num_steps</a:t>
            </a:r>
            <a:r>
              <a:rPr lang="en-US" sz="1800" dirty="0" smtClean="0"/>
              <a:t>) for j in </a:t>
            </a:r>
            <a:r>
              <a:rPr lang="en-US" sz="1800" dirty="0" err="1" smtClean="0"/>
              <a:t>batch_indices</a:t>
            </a:r>
            <a:r>
              <a:rPr lang="en-US" sz="1800" dirty="0" smtClean="0"/>
              <a:t>]</a:t>
            </a:r>
          </a:p>
          <a:p>
            <a:pPr>
              <a:buNone/>
            </a:pPr>
            <a:r>
              <a:rPr lang="en-US" sz="1800" dirty="0" smtClean="0"/>
              <a:t>        Y = [_data(j * </a:t>
            </a:r>
            <a:r>
              <a:rPr lang="en-US" sz="1800" dirty="0" err="1" smtClean="0"/>
              <a:t>num_steps</a:t>
            </a:r>
            <a:r>
              <a:rPr lang="en-US" sz="1800" dirty="0" smtClean="0"/>
              <a:t> + 1) for j in </a:t>
            </a:r>
            <a:r>
              <a:rPr lang="en-US" sz="1800" dirty="0" err="1" smtClean="0"/>
              <a:t>batch_indices</a:t>
            </a:r>
            <a:r>
              <a:rPr lang="en-US" sz="1800" dirty="0" smtClean="0"/>
              <a:t>]</a:t>
            </a:r>
          </a:p>
          <a:p>
            <a:pPr>
              <a:buNone/>
            </a:pPr>
            <a:r>
              <a:rPr lang="en-US" sz="1800" dirty="0" smtClean="0"/>
              <a:t>        yield </a:t>
            </a:r>
            <a:r>
              <a:rPr lang="en-US" sz="1800" dirty="0" err="1" smtClean="0"/>
              <a:t>torch.tensor</a:t>
            </a:r>
            <a:r>
              <a:rPr lang="en-US" sz="1800" dirty="0" smtClean="0"/>
              <a:t>(X, </a:t>
            </a:r>
            <a:r>
              <a:rPr lang="en-US" sz="1800" dirty="0" err="1" smtClean="0"/>
              <a:t>dtype</a:t>
            </a:r>
            <a:r>
              <a:rPr lang="en-US" sz="1800" dirty="0" smtClean="0"/>
              <a:t>=torch.float32, device=device), </a:t>
            </a:r>
            <a:r>
              <a:rPr lang="en-US" sz="1800" dirty="0" err="1" smtClean="0"/>
              <a:t>torch.tensor</a:t>
            </a:r>
            <a:r>
              <a:rPr lang="en-US" sz="1800" dirty="0" smtClean="0"/>
              <a:t>(Y, </a:t>
            </a:r>
            <a:r>
              <a:rPr lang="en-US" sz="1800" dirty="0" err="1" smtClean="0"/>
              <a:t>dtype</a:t>
            </a:r>
            <a:r>
              <a:rPr lang="en-US" sz="1800" dirty="0" smtClean="0"/>
              <a:t>=torch.float32, device=device)</a:t>
            </a:r>
          </a:p>
        </p:txBody>
      </p:sp>
    </p:spTree>
    <p:extLst>
      <p:ext uri="{BB962C8B-B14F-4D97-AF65-F5344CB8AC3E}">
        <p14:creationId xmlns="" xmlns:p14="http://schemas.microsoft.com/office/powerpoint/2010/main" val="426397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858001"/>
          </a:xfrm>
        </p:spPr>
        <p:txBody>
          <a:bodyPr>
            <a:noAutofit/>
          </a:bodyPr>
          <a:lstStyle/>
          <a:p>
            <a:pPr>
              <a:lnSpc>
                <a:spcPct val="100000"/>
              </a:lnSpc>
            </a:pPr>
            <a:r>
              <a:rPr lang="zh-CN" altLang="en-US" sz="2400" dirty="0" smtClean="0"/>
              <a:t>让我们输入一个从</a:t>
            </a:r>
            <a:r>
              <a:rPr lang="en-US" altLang="zh-CN" sz="2400" dirty="0" smtClean="0"/>
              <a:t>0</a:t>
            </a:r>
            <a:r>
              <a:rPr lang="zh-CN" altLang="en-US" sz="2400" dirty="0" smtClean="0"/>
              <a:t>到</a:t>
            </a:r>
            <a:r>
              <a:rPr lang="en-US" altLang="zh-CN" sz="2400" dirty="0" smtClean="0"/>
              <a:t>29</a:t>
            </a:r>
            <a:r>
              <a:rPr lang="zh-CN" altLang="en-US" sz="2400" dirty="0" smtClean="0"/>
              <a:t>的连续整数的人工序列。设批量大小和时间步数分别为</a:t>
            </a:r>
            <a:r>
              <a:rPr lang="en-US" altLang="zh-CN" sz="2400" dirty="0" smtClean="0"/>
              <a:t>2</a:t>
            </a:r>
            <a:r>
              <a:rPr lang="zh-CN" altLang="en-US" sz="2400" dirty="0" smtClean="0"/>
              <a:t>和</a:t>
            </a:r>
            <a:r>
              <a:rPr lang="en-US" altLang="zh-CN" sz="2400" dirty="0" smtClean="0"/>
              <a:t>6</a:t>
            </a:r>
            <a:r>
              <a:rPr lang="zh-CN" altLang="en-US" sz="2400" dirty="0" smtClean="0"/>
              <a:t>。打印随机采样每次读取的小批量样本的输入</a:t>
            </a:r>
            <a:r>
              <a:rPr lang="en-US" sz="2400" dirty="0" smtClean="0"/>
              <a:t>X</a:t>
            </a:r>
            <a:r>
              <a:rPr lang="zh-CN" altLang="en-US" sz="2400" dirty="0" smtClean="0"/>
              <a:t>和标签</a:t>
            </a:r>
            <a:r>
              <a:rPr lang="en-US" sz="2400" dirty="0" smtClean="0"/>
              <a:t>Y。</a:t>
            </a:r>
            <a:r>
              <a:rPr lang="zh-CN" altLang="en-US" sz="2400" dirty="0" smtClean="0"/>
              <a:t>可见，相邻的两个随机小批量在原始序列上的位置不一定相毗邻。</a:t>
            </a:r>
          </a:p>
          <a:p>
            <a:pPr>
              <a:buNone/>
            </a:pPr>
            <a:endParaRPr lang="zh-CN" altLang="en-US" sz="1800" dirty="0" smtClean="0"/>
          </a:p>
          <a:p>
            <a:pPr>
              <a:buNone/>
            </a:pPr>
            <a:r>
              <a:rPr lang="en-US" sz="1800" dirty="0" err="1" smtClean="0"/>
              <a:t>my_seq</a:t>
            </a:r>
            <a:r>
              <a:rPr lang="en-US" sz="1800" dirty="0" smtClean="0"/>
              <a:t> = list(range(30))</a:t>
            </a:r>
          </a:p>
          <a:p>
            <a:pPr>
              <a:buNone/>
            </a:pPr>
            <a:r>
              <a:rPr lang="en-US" sz="1800" dirty="0" smtClean="0"/>
              <a:t>for X, Y in </a:t>
            </a:r>
            <a:r>
              <a:rPr lang="en-US" sz="1800" b="1" dirty="0" err="1" smtClean="0"/>
              <a:t>data_iter_random</a:t>
            </a:r>
            <a:r>
              <a:rPr lang="en-US" sz="1800" dirty="0" smtClean="0"/>
              <a:t>(</a:t>
            </a:r>
            <a:r>
              <a:rPr lang="en-US" sz="1800" dirty="0" err="1" smtClean="0"/>
              <a:t>my_seq</a:t>
            </a:r>
            <a:r>
              <a:rPr lang="en-US" sz="1800" dirty="0" smtClean="0"/>
              <a:t>, </a:t>
            </a:r>
            <a:r>
              <a:rPr lang="en-US" sz="1800" dirty="0" err="1" smtClean="0"/>
              <a:t>batch_size</a:t>
            </a:r>
            <a:r>
              <a:rPr lang="en-US" sz="1800" dirty="0" smtClean="0"/>
              <a:t>=2, </a:t>
            </a:r>
            <a:r>
              <a:rPr lang="en-US" sz="1800" dirty="0" err="1" smtClean="0"/>
              <a:t>num_steps</a:t>
            </a:r>
            <a:r>
              <a:rPr lang="en-US" sz="1800" dirty="0" smtClean="0"/>
              <a:t>=6):</a:t>
            </a:r>
          </a:p>
          <a:p>
            <a:pPr>
              <a:buNone/>
            </a:pPr>
            <a:r>
              <a:rPr lang="en-US" sz="1800" dirty="0" smtClean="0"/>
              <a:t>    print('X: ', X, '\</a:t>
            </a:r>
            <a:r>
              <a:rPr lang="en-US" sz="1800" dirty="0" err="1" smtClean="0"/>
              <a:t>nY</a:t>
            </a:r>
            <a:r>
              <a:rPr lang="en-US" sz="1800" dirty="0" smtClean="0"/>
              <a:t>:', Y, '\n')</a:t>
            </a:r>
          </a:p>
          <a:p>
            <a:pPr>
              <a:buNone/>
            </a:pPr>
            <a:r>
              <a:rPr lang="zh-CN" altLang="en-US" sz="1800" dirty="0" smtClean="0"/>
              <a:t>输出：</a:t>
            </a:r>
          </a:p>
          <a:p>
            <a:pPr>
              <a:buNone/>
            </a:pPr>
            <a:endParaRPr lang="zh-CN" altLang="en-US" sz="1800" dirty="0" smtClean="0"/>
          </a:p>
          <a:p>
            <a:pPr>
              <a:buNone/>
            </a:pPr>
            <a:r>
              <a:rPr lang="en-US" sz="1800" dirty="0" smtClean="0"/>
              <a:t>X:  tensor([[18., 19., 20., 21., 22., 23.],</a:t>
            </a:r>
          </a:p>
          <a:p>
            <a:pPr>
              <a:buNone/>
            </a:pPr>
            <a:r>
              <a:rPr lang="en-US" sz="1800" dirty="0" smtClean="0"/>
              <a:t>        [12., 13., 14., 15., 16., 17.]]) </a:t>
            </a:r>
          </a:p>
          <a:p>
            <a:pPr>
              <a:buNone/>
            </a:pPr>
            <a:r>
              <a:rPr lang="en-US" sz="1800" dirty="0" smtClean="0"/>
              <a:t>Y: tensor([[19., 20., 21., 22., 23., 24.],</a:t>
            </a:r>
          </a:p>
          <a:p>
            <a:pPr>
              <a:buNone/>
            </a:pPr>
            <a:r>
              <a:rPr lang="en-US" sz="1800" dirty="0" smtClean="0"/>
              <a:t>        [13., 14., 15., 16., 17., 18.]]) </a:t>
            </a:r>
          </a:p>
          <a:p>
            <a:pPr>
              <a:buNone/>
            </a:pPr>
            <a:endParaRPr lang="en-US" sz="1800" dirty="0" smtClean="0"/>
          </a:p>
          <a:p>
            <a:pPr>
              <a:buNone/>
            </a:pPr>
            <a:r>
              <a:rPr lang="en-US" sz="1800" dirty="0" smtClean="0"/>
              <a:t>X:  tensor([[ 0.,  1.,  2.,  3.,  4.,  5.],</a:t>
            </a:r>
          </a:p>
          <a:p>
            <a:pPr>
              <a:buNone/>
            </a:pPr>
            <a:r>
              <a:rPr lang="en-US" sz="1800" dirty="0" smtClean="0"/>
              <a:t>        [ 6.,  7.,  8.,  9., 10., 11.]]) </a:t>
            </a:r>
          </a:p>
          <a:p>
            <a:pPr>
              <a:buNone/>
            </a:pPr>
            <a:r>
              <a:rPr lang="en-US" sz="1800" dirty="0" smtClean="0"/>
              <a:t>Y: tensor([[ 1.,  2.,  3.,  4.,  5.,  6.],</a:t>
            </a:r>
          </a:p>
          <a:p>
            <a:pPr>
              <a:buNone/>
            </a:pPr>
            <a:r>
              <a:rPr lang="en-US" sz="1800" dirty="0" smtClean="0"/>
              <a:t>        [ 7.,  8.,  9., 10., 11., 12.]])</a:t>
            </a:r>
          </a:p>
        </p:txBody>
      </p:sp>
    </p:spTree>
    <p:extLst>
      <p:ext uri="{BB962C8B-B14F-4D97-AF65-F5344CB8AC3E}">
        <p14:creationId xmlns="" xmlns:p14="http://schemas.microsoft.com/office/powerpoint/2010/main" val="426397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RNN</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RNN</a:t>
            </a:r>
            <a:r>
              <a:rPr lang="zh-CN" altLang="en-US" dirty="0" smtClean="0"/>
              <a:t>是神经网络中的一种，它擅长对序列数据进行建模处理。循环神经网络（</a:t>
            </a:r>
            <a:r>
              <a:rPr lang="en-US" altLang="zh-CN" dirty="0" smtClean="0"/>
              <a:t>Recurrent Neural Network, RNN</a:t>
            </a:r>
            <a:r>
              <a:rPr lang="zh-CN" altLang="en-US" dirty="0" smtClean="0"/>
              <a:t>）是一类以序列（</a:t>
            </a:r>
            <a:r>
              <a:rPr lang="en-US" altLang="zh-CN" dirty="0" smtClean="0"/>
              <a:t>sequence</a:t>
            </a:r>
            <a:r>
              <a:rPr lang="zh-CN" altLang="en-US" dirty="0" smtClean="0"/>
              <a:t>）数据为输入，在序列的演进方向进行递归（</a:t>
            </a:r>
            <a:r>
              <a:rPr lang="en-US" altLang="zh-CN" dirty="0" smtClean="0"/>
              <a:t>recursion</a:t>
            </a:r>
            <a:r>
              <a:rPr lang="zh-CN" altLang="en-US" dirty="0" smtClean="0"/>
              <a:t>）且所有节点（循环单元）按链式连接的递归神经网络（</a:t>
            </a:r>
            <a:r>
              <a:rPr lang="en-US" altLang="zh-CN" dirty="0" smtClean="0"/>
              <a:t>recursive neural network</a:t>
            </a:r>
            <a:r>
              <a:rPr lang="zh-CN" altLang="en-US" dirty="0" smtClean="0"/>
              <a:t>）。</a:t>
            </a:r>
            <a:endParaRPr lang="zh-CN" altLang="en-US" dirty="0"/>
          </a:p>
        </p:txBody>
      </p:sp>
    </p:spTree>
    <p:extLst>
      <p:ext uri="{BB962C8B-B14F-4D97-AF65-F5344CB8AC3E}">
        <p14:creationId xmlns="" xmlns:p14="http://schemas.microsoft.com/office/powerpoint/2010/main" val="44302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相邻采样</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除对原始序列做随机采样之外，我们还可以令相邻的两个随机小批量在原始序列上的位置相毗邻。这时候，我们就可以用一个小批量最终时间步的隐藏状态来初始化下一个小批量的隐藏状态，从而使下一个小批量的输出也取决于当前小批量的输入，并如此循环下去。这对实现循环神经网络造成了两方面影响：一方面， 在训练模型时，我们只需在每一个迭代周期开始时初始化隐藏状态；另一方面，当多个相邻小批量通过传递隐藏状态串联起来时，模型参数的梯度计算将依赖所有串联起来的小批量序列。同一迭代周期中，随着迭代次数的增加，梯度的计算开销会越来越大。 为了使模型参数的梯度计算只依赖一次迭代读取的小批量序列，我们可以在每次读取小批量前将隐藏状态从计算图中分离出来。我们将在下一节（循环神经网络的从零开始实现）的实现中了解这种处理方式。</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527549"/>
          </a:xfrm>
        </p:spPr>
        <p:txBody>
          <a:bodyPr>
            <a:noAutofit/>
          </a:bodyPr>
          <a:lstStyle/>
          <a:p>
            <a:pPr>
              <a:buNone/>
            </a:pPr>
            <a:r>
              <a:rPr lang="en-US" sz="2000" dirty="0" smtClean="0"/>
              <a:t>def </a:t>
            </a:r>
            <a:r>
              <a:rPr lang="en-US" sz="2000" b="1" dirty="0" err="1" smtClean="0"/>
              <a:t>data_iter_consecutive</a:t>
            </a:r>
            <a:r>
              <a:rPr lang="en-US" sz="2000" b="1" dirty="0" smtClean="0"/>
              <a:t> </a:t>
            </a:r>
            <a:r>
              <a:rPr lang="en-US" sz="2000" dirty="0" smtClean="0"/>
              <a:t>( </a:t>
            </a:r>
            <a:r>
              <a:rPr lang="en-US" sz="2000" b="1" dirty="0" err="1" smtClean="0"/>
              <a:t>corpus_indices</a:t>
            </a:r>
            <a:r>
              <a:rPr lang="en-US" sz="2000" dirty="0" smtClean="0"/>
              <a:t>, </a:t>
            </a:r>
            <a:r>
              <a:rPr lang="en-US" sz="2000" b="1" dirty="0" err="1" smtClean="0"/>
              <a:t>batch_size</a:t>
            </a:r>
            <a:r>
              <a:rPr lang="en-US" sz="2000" dirty="0" smtClean="0"/>
              <a:t>, </a:t>
            </a:r>
            <a:r>
              <a:rPr lang="en-US" sz="2000" b="1" dirty="0" err="1" smtClean="0"/>
              <a:t>num_steps</a:t>
            </a:r>
            <a:r>
              <a:rPr lang="en-US" sz="2000" dirty="0" smtClean="0"/>
              <a:t>, device=None):</a:t>
            </a:r>
          </a:p>
          <a:p>
            <a:pPr>
              <a:buNone/>
            </a:pPr>
            <a:r>
              <a:rPr lang="en-US" sz="2000" dirty="0" smtClean="0"/>
              <a:t>    if device is None:</a:t>
            </a:r>
          </a:p>
          <a:p>
            <a:pPr>
              <a:buNone/>
            </a:pPr>
            <a:r>
              <a:rPr lang="en-US" sz="2000" dirty="0" smtClean="0"/>
              <a:t>        device = </a:t>
            </a:r>
            <a:r>
              <a:rPr lang="en-US" sz="2000" dirty="0" err="1" smtClean="0"/>
              <a:t>torch.device</a:t>
            </a:r>
            <a:r>
              <a:rPr lang="en-US" sz="2000" dirty="0" smtClean="0"/>
              <a:t>('</a:t>
            </a:r>
            <a:r>
              <a:rPr lang="en-US" sz="2000" dirty="0" err="1" smtClean="0"/>
              <a:t>cuda</a:t>
            </a:r>
            <a:r>
              <a:rPr lang="en-US" sz="2000" dirty="0" smtClean="0"/>
              <a:t>' if </a:t>
            </a:r>
            <a:r>
              <a:rPr lang="en-US" sz="2000" dirty="0" err="1" smtClean="0"/>
              <a:t>torch.cuda.is_available</a:t>
            </a:r>
            <a:r>
              <a:rPr lang="en-US" sz="2000" dirty="0" smtClean="0"/>
              <a:t>() else '</a:t>
            </a:r>
            <a:r>
              <a:rPr lang="en-US" sz="2000" dirty="0" err="1" smtClean="0"/>
              <a:t>cpu</a:t>
            </a:r>
            <a:r>
              <a:rPr lang="en-US" sz="2000" dirty="0" smtClean="0"/>
              <a:t>')</a:t>
            </a:r>
          </a:p>
          <a:p>
            <a:pPr>
              <a:buNone/>
            </a:pPr>
            <a:r>
              <a:rPr lang="en-US" sz="2000" dirty="0" smtClean="0"/>
              <a:t>    </a:t>
            </a:r>
            <a:r>
              <a:rPr lang="en-US" sz="2000" dirty="0" err="1" smtClean="0"/>
              <a:t>corpus_indices</a:t>
            </a:r>
            <a:r>
              <a:rPr lang="en-US" sz="2000" dirty="0" smtClean="0"/>
              <a:t> = </a:t>
            </a:r>
            <a:r>
              <a:rPr lang="en-US" sz="2000" dirty="0" err="1" smtClean="0"/>
              <a:t>torch.tensor</a:t>
            </a:r>
            <a:r>
              <a:rPr lang="en-US" sz="2000" dirty="0" smtClean="0"/>
              <a:t>(</a:t>
            </a:r>
            <a:r>
              <a:rPr lang="en-US" sz="2000" b="1" dirty="0" err="1" smtClean="0"/>
              <a:t>corpus_indices</a:t>
            </a:r>
            <a:r>
              <a:rPr lang="en-US" sz="2000" dirty="0" smtClean="0"/>
              <a:t>, </a:t>
            </a:r>
            <a:r>
              <a:rPr lang="en-US" sz="2000" dirty="0" err="1" smtClean="0"/>
              <a:t>dtype</a:t>
            </a:r>
            <a:r>
              <a:rPr lang="en-US" sz="2000" dirty="0" smtClean="0"/>
              <a:t>=torch.float32, device=device)</a:t>
            </a:r>
          </a:p>
          <a:p>
            <a:pPr>
              <a:buNone/>
            </a:pPr>
            <a:r>
              <a:rPr lang="en-US" sz="2000" dirty="0" smtClean="0"/>
              <a:t>    </a:t>
            </a:r>
            <a:r>
              <a:rPr lang="en-US" sz="2000" dirty="0" err="1" smtClean="0"/>
              <a:t>data_len</a:t>
            </a:r>
            <a:r>
              <a:rPr lang="en-US" sz="2000" dirty="0" smtClean="0"/>
              <a:t> = </a:t>
            </a:r>
            <a:r>
              <a:rPr lang="en-US" sz="2000" dirty="0" err="1" smtClean="0"/>
              <a:t>len</a:t>
            </a:r>
            <a:r>
              <a:rPr lang="en-US" sz="2000" dirty="0" smtClean="0"/>
              <a:t>(</a:t>
            </a:r>
            <a:r>
              <a:rPr lang="en-US" sz="2000" b="1" dirty="0" err="1" smtClean="0"/>
              <a:t>corpus_indices</a:t>
            </a:r>
            <a:r>
              <a:rPr lang="en-US" sz="2000" dirty="0" smtClean="0"/>
              <a:t>)</a:t>
            </a:r>
          </a:p>
          <a:p>
            <a:pPr>
              <a:buNone/>
            </a:pPr>
            <a:r>
              <a:rPr lang="en-US" sz="2000" dirty="0" smtClean="0"/>
              <a:t>    </a:t>
            </a:r>
            <a:r>
              <a:rPr lang="en-US" sz="2000" dirty="0" err="1" smtClean="0"/>
              <a:t>batch_len</a:t>
            </a:r>
            <a:r>
              <a:rPr lang="en-US" sz="2000" dirty="0" smtClean="0"/>
              <a:t> = </a:t>
            </a:r>
            <a:r>
              <a:rPr lang="en-US" sz="2000" dirty="0" err="1" smtClean="0"/>
              <a:t>data_len</a:t>
            </a:r>
            <a:r>
              <a:rPr lang="en-US" sz="2000" dirty="0" smtClean="0"/>
              <a:t> // </a:t>
            </a:r>
            <a:r>
              <a:rPr lang="en-US" sz="2000" b="1" dirty="0" err="1" smtClean="0"/>
              <a:t>batch_size</a:t>
            </a:r>
            <a:endParaRPr lang="en-US" sz="2000" b="1" dirty="0" smtClean="0"/>
          </a:p>
          <a:p>
            <a:pPr>
              <a:buNone/>
            </a:pPr>
            <a:r>
              <a:rPr lang="en-US" sz="2000" dirty="0" smtClean="0"/>
              <a:t>    indices = </a:t>
            </a:r>
            <a:r>
              <a:rPr lang="en-US" sz="2000" b="1" dirty="0" err="1" smtClean="0"/>
              <a:t>corpus_indices</a:t>
            </a:r>
            <a:r>
              <a:rPr lang="en-US" sz="2000" dirty="0" smtClean="0"/>
              <a:t>[0: </a:t>
            </a:r>
            <a:r>
              <a:rPr lang="en-US" sz="2000" dirty="0" err="1" smtClean="0"/>
              <a:t>batch_size</a:t>
            </a:r>
            <a:r>
              <a:rPr lang="en-US" sz="2000" dirty="0" smtClean="0"/>
              <a:t>*</a:t>
            </a:r>
            <a:r>
              <a:rPr lang="en-US" sz="2000" dirty="0" err="1" smtClean="0"/>
              <a:t>batch_len</a:t>
            </a:r>
            <a:r>
              <a:rPr lang="en-US" sz="2000" dirty="0" smtClean="0"/>
              <a:t>].view(</a:t>
            </a:r>
            <a:r>
              <a:rPr lang="en-US" sz="2000" dirty="0" err="1" smtClean="0"/>
              <a:t>batch_size</a:t>
            </a:r>
            <a:r>
              <a:rPr lang="en-US" sz="2000" dirty="0" smtClean="0"/>
              <a:t>, </a:t>
            </a:r>
            <a:r>
              <a:rPr lang="en-US" sz="2000" dirty="0" err="1" smtClean="0"/>
              <a:t>batch_len</a:t>
            </a:r>
            <a:r>
              <a:rPr lang="en-US" sz="2000" dirty="0" smtClean="0"/>
              <a:t>)</a:t>
            </a:r>
          </a:p>
          <a:p>
            <a:pPr>
              <a:buNone/>
            </a:pPr>
            <a:r>
              <a:rPr lang="en-US" sz="2000" dirty="0" smtClean="0"/>
              <a:t>    </a:t>
            </a:r>
            <a:r>
              <a:rPr lang="en-US" sz="2000" dirty="0" err="1" smtClean="0"/>
              <a:t>epoch_size</a:t>
            </a:r>
            <a:r>
              <a:rPr lang="en-US" sz="2000" dirty="0" smtClean="0"/>
              <a:t> = (</a:t>
            </a:r>
            <a:r>
              <a:rPr lang="en-US" sz="2000" dirty="0" err="1" smtClean="0"/>
              <a:t>batch_len</a:t>
            </a:r>
            <a:r>
              <a:rPr lang="en-US" sz="2000" dirty="0" smtClean="0"/>
              <a:t> - 1) // </a:t>
            </a:r>
            <a:r>
              <a:rPr lang="en-US" sz="2000" b="1" dirty="0" err="1" smtClean="0"/>
              <a:t>num_steps</a:t>
            </a:r>
            <a:endParaRPr lang="en-US" sz="2000" b="1" dirty="0" smtClean="0"/>
          </a:p>
          <a:p>
            <a:pPr>
              <a:buNone/>
            </a:pPr>
            <a:r>
              <a:rPr lang="en-US" sz="2000" dirty="0" smtClean="0"/>
              <a:t>    for </a:t>
            </a:r>
            <a:r>
              <a:rPr lang="en-US" sz="2000" dirty="0" err="1" smtClean="0"/>
              <a:t>i</a:t>
            </a:r>
            <a:r>
              <a:rPr lang="en-US" sz="2000" dirty="0" smtClean="0"/>
              <a:t> in range(</a:t>
            </a:r>
            <a:r>
              <a:rPr lang="en-US" sz="2000" dirty="0" err="1" smtClean="0"/>
              <a:t>epoch_size</a:t>
            </a:r>
            <a:r>
              <a:rPr lang="en-US" sz="2000" dirty="0" smtClean="0"/>
              <a:t>):</a:t>
            </a:r>
          </a:p>
          <a:p>
            <a:pPr>
              <a:buNone/>
            </a:pPr>
            <a:r>
              <a:rPr lang="en-US" sz="2000" dirty="0" smtClean="0"/>
              <a:t>        </a:t>
            </a:r>
            <a:r>
              <a:rPr lang="en-US" sz="2000" dirty="0" err="1" smtClean="0"/>
              <a:t>i</a:t>
            </a:r>
            <a:r>
              <a:rPr lang="en-US" sz="2000" dirty="0" smtClean="0"/>
              <a:t> = </a:t>
            </a:r>
            <a:r>
              <a:rPr lang="en-US" sz="2000" dirty="0" err="1" smtClean="0"/>
              <a:t>i</a:t>
            </a:r>
            <a:r>
              <a:rPr lang="en-US" sz="2000" dirty="0" smtClean="0"/>
              <a:t> * </a:t>
            </a:r>
            <a:r>
              <a:rPr lang="en-US" sz="2000" dirty="0" err="1" smtClean="0"/>
              <a:t>num_steps</a:t>
            </a:r>
            <a:endParaRPr lang="en-US" sz="2000" dirty="0" smtClean="0"/>
          </a:p>
          <a:p>
            <a:pPr>
              <a:buNone/>
            </a:pPr>
            <a:r>
              <a:rPr lang="en-US" sz="2000" dirty="0" smtClean="0"/>
              <a:t>        X = indices[:, </a:t>
            </a:r>
            <a:r>
              <a:rPr lang="en-US" sz="2000" dirty="0" err="1" smtClean="0"/>
              <a:t>i</a:t>
            </a:r>
            <a:r>
              <a:rPr lang="en-US" sz="2000" dirty="0" smtClean="0"/>
              <a:t>: </a:t>
            </a:r>
            <a:r>
              <a:rPr lang="en-US" sz="2000" dirty="0" err="1" smtClean="0"/>
              <a:t>i</a:t>
            </a:r>
            <a:r>
              <a:rPr lang="en-US" sz="2000" dirty="0" smtClean="0"/>
              <a:t> + </a:t>
            </a:r>
            <a:r>
              <a:rPr lang="en-US" sz="2000" dirty="0" err="1" smtClean="0"/>
              <a:t>num_steps</a:t>
            </a:r>
            <a:r>
              <a:rPr lang="en-US" sz="2000" dirty="0" smtClean="0"/>
              <a:t>]</a:t>
            </a:r>
          </a:p>
          <a:p>
            <a:pPr>
              <a:buNone/>
            </a:pPr>
            <a:r>
              <a:rPr lang="en-US" sz="2000" dirty="0" smtClean="0"/>
              <a:t>        Y = indices[:, </a:t>
            </a:r>
            <a:r>
              <a:rPr lang="en-US" sz="2000" dirty="0" err="1" smtClean="0"/>
              <a:t>i</a:t>
            </a:r>
            <a:r>
              <a:rPr lang="en-US" sz="2000" dirty="0" smtClean="0"/>
              <a:t> + 1: </a:t>
            </a:r>
            <a:r>
              <a:rPr lang="en-US" sz="2000" dirty="0" err="1" smtClean="0"/>
              <a:t>i</a:t>
            </a:r>
            <a:r>
              <a:rPr lang="en-US" sz="2000" dirty="0" smtClean="0"/>
              <a:t> + </a:t>
            </a:r>
            <a:r>
              <a:rPr lang="en-US" sz="2000" dirty="0" err="1" smtClean="0"/>
              <a:t>num_steps</a:t>
            </a:r>
            <a:r>
              <a:rPr lang="en-US" sz="2000" dirty="0" smtClean="0"/>
              <a:t> + 1]</a:t>
            </a:r>
          </a:p>
          <a:p>
            <a:pPr>
              <a:buNone/>
            </a:pPr>
            <a:r>
              <a:rPr lang="en-US" sz="2000" dirty="0" smtClean="0"/>
              <a:t>        yield X, Y</a:t>
            </a:r>
          </a:p>
        </p:txBody>
      </p:sp>
    </p:spTree>
    <p:extLst>
      <p:ext uri="{BB962C8B-B14F-4D97-AF65-F5344CB8AC3E}">
        <p14:creationId xmlns="" xmlns:p14="http://schemas.microsoft.com/office/powerpoint/2010/main" val="426397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527549"/>
          </a:xfrm>
        </p:spPr>
        <p:txBody>
          <a:bodyPr>
            <a:noAutofit/>
          </a:bodyPr>
          <a:lstStyle/>
          <a:p>
            <a:pPr>
              <a:lnSpc>
                <a:spcPct val="100000"/>
              </a:lnSpc>
            </a:pPr>
            <a:r>
              <a:rPr lang="zh-CN" altLang="en-US" sz="2400" dirty="0" smtClean="0"/>
              <a:t>同样的设置下，打印相邻采样每次读取的小批量样本的输入</a:t>
            </a:r>
            <a:r>
              <a:rPr lang="en-US" altLang="zh-CN" sz="2400" dirty="0" smtClean="0"/>
              <a:t>X</a:t>
            </a:r>
            <a:r>
              <a:rPr lang="zh-CN" altLang="en-US" sz="2400" dirty="0" smtClean="0"/>
              <a:t>和标签</a:t>
            </a:r>
            <a:r>
              <a:rPr lang="en-US" altLang="zh-CN" sz="2400" dirty="0" smtClean="0"/>
              <a:t>Y</a:t>
            </a:r>
            <a:r>
              <a:rPr lang="zh-CN" altLang="en-US" sz="2400" dirty="0" smtClean="0"/>
              <a:t>。相邻的两个随机小批量在原始序列上的位置相毗邻。</a:t>
            </a:r>
          </a:p>
          <a:p>
            <a:endParaRPr lang="zh-CN" altLang="en-US" sz="2000" dirty="0" smtClean="0"/>
          </a:p>
          <a:p>
            <a:pPr>
              <a:buNone/>
            </a:pPr>
            <a:r>
              <a:rPr lang="en-US" altLang="zh-CN" sz="2000" dirty="0" smtClean="0"/>
              <a:t>for X, Y in </a:t>
            </a:r>
            <a:r>
              <a:rPr lang="en-US" altLang="zh-CN" sz="2000" b="1" dirty="0" err="1" smtClean="0"/>
              <a:t>data_iter_consecutive</a:t>
            </a:r>
            <a:r>
              <a:rPr lang="en-US" altLang="zh-CN" sz="2000" dirty="0" smtClean="0"/>
              <a:t>(</a:t>
            </a:r>
            <a:r>
              <a:rPr lang="en-US" altLang="zh-CN" sz="2000" dirty="0" err="1" smtClean="0"/>
              <a:t>my_seq</a:t>
            </a:r>
            <a:r>
              <a:rPr lang="en-US" altLang="zh-CN" sz="2000" dirty="0" smtClean="0"/>
              <a:t>, </a:t>
            </a:r>
            <a:r>
              <a:rPr lang="en-US" altLang="zh-CN" sz="2000" dirty="0" err="1" smtClean="0"/>
              <a:t>batch_size</a:t>
            </a:r>
            <a:r>
              <a:rPr lang="en-US" altLang="zh-CN" sz="2000" dirty="0" smtClean="0"/>
              <a:t>=2, </a:t>
            </a:r>
            <a:r>
              <a:rPr lang="en-US" altLang="zh-CN" sz="2000" dirty="0" err="1" smtClean="0"/>
              <a:t>num_steps</a:t>
            </a:r>
            <a:r>
              <a:rPr lang="en-US" altLang="zh-CN" sz="2000" dirty="0" smtClean="0"/>
              <a:t>=6):</a:t>
            </a:r>
          </a:p>
          <a:p>
            <a:pPr>
              <a:buNone/>
            </a:pPr>
            <a:r>
              <a:rPr lang="en-US" altLang="zh-CN" sz="2000" dirty="0" smtClean="0"/>
              <a:t>    print('X: ', X, '\</a:t>
            </a:r>
            <a:r>
              <a:rPr lang="en-US" altLang="zh-CN" sz="2000" dirty="0" err="1" smtClean="0"/>
              <a:t>nY</a:t>
            </a:r>
            <a:r>
              <a:rPr lang="en-US" altLang="zh-CN" sz="2000" dirty="0" smtClean="0"/>
              <a:t>:', Y, '\n')</a:t>
            </a:r>
          </a:p>
          <a:p>
            <a:pPr>
              <a:buNone/>
            </a:pPr>
            <a:endParaRPr lang="en-US" altLang="zh-CN" sz="2000" dirty="0" smtClean="0"/>
          </a:p>
          <a:p>
            <a:r>
              <a:rPr lang="zh-CN" altLang="en-US" sz="2400" dirty="0" smtClean="0"/>
              <a:t>输出：</a:t>
            </a:r>
            <a:endParaRPr lang="zh-CN" altLang="en-US" sz="2000" dirty="0" smtClean="0"/>
          </a:p>
          <a:p>
            <a:pPr>
              <a:buNone/>
            </a:pPr>
            <a:r>
              <a:rPr lang="en-US" altLang="zh-CN" sz="2000" dirty="0" smtClean="0"/>
              <a:t>X:  tensor([[ 0.,  1.,  2.,  3.,  4.,  5.],</a:t>
            </a:r>
          </a:p>
          <a:p>
            <a:pPr>
              <a:buNone/>
            </a:pPr>
            <a:r>
              <a:rPr lang="en-US" altLang="zh-CN" sz="2000" dirty="0" smtClean="0"/>
              <a:t>        [15., 16., 17., 18., 19., 20.]]) </a:t>
            </a:r>
          </a:p>
          <a:p>
            <a:pPr>
              <a:buNone/>
            </a:pPr>
            <a:r>
              <a:rPr lang="en-US" altLang="zh-CN" sz="2000" dirty="0" smtClean="0"/>
              <a:t>Y: tensor([[ 1.,  2.,  3.,  4.,  5.,  6.],</a:t>
            </a:r>
          </a:p>
          <a:p>
            <a:pPr>
              <a:buNone/>
            </a:pPr>
            <a:r>
              <a:rPr lang="en-US" altLang="zh-CN" sz="2000" dirty="0" smtClean="0"/>
              <a:t>        [16., 17., 18., 19., 20., 21.]]) </a:t>
            </a:r>
          </a:p>
          <a:p>
            <a:pPr>
              <a:buNone/>
            </a:pPr>
            <a:endParaRPr lang="en-US" altLang="zh-CN" sz="2000" dirty="0" smtClean="0"/>
          </a:p>
          <a:p>
            <a:pPr>
              <a:buNone/>
            </a:pPr>
            <a:r>
              <a:rPr lang="en-US" altLang="zh-CN" sz="2000" dirty="0" smtClean="0"/>
              <a:t>X:  tensor([[ 6.,  7.,  8.,  9., 10., 11.],</a:t>
            </a:r>
          </a:p>
          <a:p>
            <a:pPr>
              <a:buNone/>
            </a:pPr>
            <a:r>
              <a:rPr lang="en-US" altLang="zh-CN" sz="2000" dirty="0" smtClean="0"/>
              <a:t>        [21., 22., 23., 24., 25., 26.]]) </a:t>
            </a:r>
          </a:p>
          <a:p>
            <a:pPr>
              <a:buNone/>
            </a:pPr>
            <a:r>
              <a:rPr lang="en-US" altLang="zh-CN" sz="2000" dirty="0" smtClean="0"/>
              <a:t>Y: tensor([[ 7.,  8.,  9., 10., 11., 12.],</a:t>
            </a:r>
          </a:p>
          <a:p>
            <a:pPr>
              <a:buNone/>
            </a:pPr>
            <a:r>
              <a:rPr lang="en-US" altLang="zh-CN" sz="2000" dirty="0" smtClean="0"/>
              <a:t>        [22., 23., 24., 25., 26., 27.]])</a:t>
            </a:r>
            <a:endParaRPr lang="en-US" sz="2000" dirty="0" smtClean="0"/>
          </a:p>
        </p:txBody>
      </p:sp>
    </p:spTree>
    <p:extLst>
      <p:ext uri="{BB962C8B-B14F-4D97-AF65-F5344CB8AC3E}">
        <p14:creationId xmlns="" xmlns:p14="http://schemas.microsoft.com/office/powerpoint/2010/main" val="4263979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循环神经网络的从零开始实现</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我们将从零开始实现一个基于字符级循环神经网络的语言模型，并在周杰伦专辑歌词数据集上训练一个模型来进行歌词创作。首先，我们读取周杰伦专辑歌词数据集：</a:t>
            </a:r>
          </a:p>
          <a:p>
            <a:pPr>
              <a:lnSpc>
                <a:spcPct val="100000"/>
              </a:lnSpc>
            </a:pPr>
            <a:endParaRPr lang="zh-CN" altLang="en-US" sz="2400" dirty="0" smtClean="0"/>
          </a:p>
          <a:p>
            <a:pPr>
              <a:lnSpc>
                <a:spcPct val="100000"/>
              </a:lnSpc>
              <a:buNone/>
            </a:pPr>
            <a:r>
              <a:rPr lang="en-US" altLang="zh-CN" sz="2400" dirty="0" smtClean="0"/>
              <a:t>from torch import </a:t>
            </a:r>
            <a:r>
              <a:rPr lang="en-US" altLang="zh-CN" sz="2400" dirty="0" err="1" smtClean="0"/>
              <a:t>nn</a:t>
            </a:r>
            <a:r>
              <a:rPr lang="en-US" altLang="zh-CN" sz="2400" dirty="0" smtClean="0"/>
              <a:t>, </a:t>
            </a:r>
            <a:r>
              <a:rPr lang="en-US" altLang="zh-CN" sz="2400" dirty="0" err="1" smtClean="0"/>
              <a:t>optim</a:t>
            </a:r>
            <a:endParaRPr lang="en-US" altLang="zh-CN" sz="2400" dirty="0" smtClean="0"/>
          </a:p>
          <a:p>
            <a:pPr>
              <a:lnSpc>
                <a:spcPct val="100000"/>
              </a:lnSpc>
              <a:buNone/>
            </a:pPr>
            <a:r>
              <a:rPr lang="en-US" altLang="zh-CN" sz="2400" dirty="0" smtClean="0"/>
              <a:t>import </a:t>
            </a:r>
            <a:r>
              <a:rPr lang="en-US" altLang="zh-CN" sz="2400" dirty="0" err="1" smtClean="0"/>
              <a:t>torch.nn.functional</a:t>
            </a:r>
            <a:r>
              <a:rPr lang="en-US" altLang="zh-CN" sz="2400" dirty="0" smtClean="0"/>
              <a:t> as F</a:t>
            </a:r>
          </a:p>
          <a:p>
            <a:pPr>
              <a:lnSpc>
                <a:spcPct val="100000"/>
              </a:lnSpc>
              <a:buNone/>
            </a:pPr>
            <a:endParaRPr lang="en-US" altLang="zh-CN" sz="2400" dirty="0" smtClean="0"/>
          </a:p>
          <a:p>
            <a:pPr>
              <a:lnSpc>
                <a:spcPct val="100000"/>
              </a:lnSpc>
              <a:buNone/>
            </a:pPr>
            <a:r>
              <a:rPr lang="en-US" altLang="zh-CN" sz="2400" dirty="0" smtClean="0"/>
              <a:t>device = </a:t>
            </a:r>
            <a:r>
              <a:rPr lang="en-US" altLang="zh-CN" sz="2400" dirty="0" err="1" smtClean="0"/>
              <a:t>torch.device</a:t>
            </a:r>
            <a:r>
              <a:rPr lang="en-US" altLang="zh-CN" sz="2400" dirty="0" smtClean="0"/>
              <a:t>('</a:t>
            </a:r>
            <a:r>
              <a:rPr lang="en-US" altLang="zh-CN" sz="2400" dirty="0" err="1" smtClean="0"/>
              <a:t>cuda</a:t>
            </a:r>
            <a:r>
              <a:rPr lang="en-US" altLang="zh-CN" sz="2400" dirty="0" smtClean="0"/>
              <a:t>' if </a:t>
            </a:r>
            <a:r>
              <a:rPr lang="en-US" altLang="zh-CN" sz="2400" dirty="0" err="1" smtClean="0"/>
              <a:t>torch.cuda.is_available</a:t>
            </a:r>
            <a:r>
              <a:rPr lang="en-US" altLang="zh-CN" sz="2400" dirty="0" smtClean="0"/>
              <a:t>() else '</a:t>
            </a:r>
            <a:r>
              <a:rPr lang="en-US" altLang="zh-CN" sz="2400" dirty="0" err="1" smtClean="0"/>
              <a:t>cpu</a:t>
            </a:r>
            <a:r>
              <a:rPr lang="en-US" altLang="zh-CN" sz="2400" dirty="0" smtClean="0"/>
              <a:t>')</a:t>
            </a:r>
          </a:p>
          <a:p>
            <a:pPr>
              <a:lnSpc>
                <a:spcPct val="100000"/>
              </a:lnSpc>
              <a:buNone/>
            </a:pPr>
            <a:endParaRPr lang="en-US" altLang="zh-CN" sz="2400" dirty="0" smtClean="0"/>
          </a:p>
          <a:p>
            <a:pPr>
              <a:lnSpc>
                <a:spcPct val="100000"/>
              </a:lnSpc>
              <a:buNone/>
            </a:pPr>
            <a:r>
              <a:rPr lang="en-US" altLang="zh-CN" sz="2400" dirty="0" smtClean="0"/>
              <a:t>(</a:t>
            </a:r>
            <a:r>
              <a:rPr lang="en-US" altLang="zh-CN" sz="2400" dirty="0" err="1" smtClean="0"/>
              <a:t>corpus_indices</a:t>
            </a:r>
            <a:r>
              <a:rPr lang="en-US" altLang="zh-CN" sz="2400" dirty="0" smtClean="0"/>
              <a:t>, </a:t>
            </a:r>
            <a:r>
              <a:rPr lang="en-US" altLang="zh-CN" sz="2400" dirty="0" err="1" smtClean="0"/>
              <a:t>char_to_idx</a:t>
            </a:r>
            <a:r>
              <a:rPr lang="en-US" altLang="zh-CN" sz="2400" dirty="0" smtClean="0"/>
              <a:t>, </a:t>
            </a:r>
            <a:r>
              <a:rPr lang="en-US" altLang="zh-CN" sz="2400" dirty="0" err="1" smtClean="0"/>
              <a:t>idx_to_char</a:t>
            </a:r>
            <a:r>
              <a:rPr lang="en-US" altLang="zh-CN" sz="2400" dirty="0" smtClean="0"/>
              <a:t>, </a:t>
            </a:r>
            <a:r>
              <a:rPr lang="en-US" altLang="zh-CN" sz="2400" dirty="0" err="1" smtClean="0"/>
              <a:t>vocab_size</a:t>
            </a:r>
            <a:r>
              <a:rPr lang="en-US" altLang="zh-CN" sz="2400" dirty="0" smtClean="0"/>
              <a:t>) = d2l.load_data_jay_lyrics()</a:t>
            </a:r>
          </a:p>
        </p:txBody>
      </p:sp>
    </p:spTree>
    <p:extLst>
      <p:ext uri="{BB962C8B-B14F-4D97-AF65-F5344CB8AC3E}">
        <p14:creationId xmlns="" xmlns:p14="http://schemas.microsoft.com/office/powerpoint/2010/main" val="426397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循环神经网络的从零开始实现</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buNone/>
            </a:pPr>
            <a:r>
              <a:rPr lang="en-US" altLang="zh-CN" sz="2000" dirty="0" smtClean="0"/>
              <a:t>def </a:t>
            </a:r>
            <a:r>
              <a:rPr lang="en-US" altLang="zh-CN" sz="2000" dirty="0" err="1" smtClean="0"/>
              <a:t>load_data_jay_lyrics</a:t>
            </a:r>
            <a:r>
              <a:rPr lang="en-US" altLang="zh-CN" sz="2000" dirty="0" smtClean="0"/>
              <a:t>():</a:t>
            </a:r>
          </a:p>
          <a:p>
            <a:pPr>
              <a:lnSpc>
                <a:spcPct val="100000"/>
              </a:lnSpc>
              <a:buNone/>
            </a:pPr>
            <a:r>
              <a:rPr lang="en-US" altLang="zh-CN" sz="2000" dirty="0" smtClean="0"/>
              <a:t>    """</a:t>
            </a:r>
            <a:r>
              <a:rPr lang="zh-CN" altLang="en-US" sz="2000" dirty="0" smtClean="0"/>
              <a:t>加载周杰伦歌词数据集</a:t>
            </a:r>
            <a:r>
              <a:rPr lang="en-US" altLang="zh-CN" sz="2000" dirty="0" smtClean="0"/>
              <a:t>"""</a:t>
            </a:r>
          </a:p>
          <a:p>
            <a:pPr>
              <a:lnSpc>
                <a:spcPct val="100000"/>
              </a:lnSpc>
              <a:buNone/>
            </a:pPr>
            <a:r>
              <a:rPr lang="en-US" altLang="zh-CN" sz="2000" dirty="0" smtClean="0"/>
              <a:t>    with </a:t>
            </a:r>
            <a:r>
              <a:rPr lang="en-US" altLang="zh-CN" sz="2000" dirty="0" err="1" smtClean="0"/>
              <a:t>zipfile.ZipFile</a:t>
            </a:r>
            <a:r>
              <a:rPr lang="en-US" altLang="zh-CN" sz="2000" dirty="0" smtClean="0"/>
              <a:t>('../../data/</a:t>
            </a:r>
            <a:r>
              <a:rPr lang="en-US" altLang="zh-CN" sz="2000" dirty="0" err="1" smtClean="0"/>
              <a:t>jaychou_lyrics.txt.zip</a:t>
            </a:r>
            <a:r>
              <a:rPr lang="en-US" altLang="zh-CN" sz="2000" dirty="0" smtClean="0"/>
              <a:t>') as </a:t>
            </a:r>
            <a:r>
              <a:rPr lang="en-US" altLang="zh-CN" sz="2000" dirty="0" err="1" smtClean="0"/>
              <a:t>zin</a:t>
            </a:r>
            <a:r>
              <a:rPr lang="en-US" altLang="zh-CN" sz="2000" dirty="0" smtClean="0"/>
              <a:t>:</a:t>
            </a:r>
          </a:p>
          <a:p>
            <a:pPr>
              <a:lnSpc>
                <a:spcPct val="100000"/>
              </a:lnSpc>
              <a:buNone/>
            </a:pPr>
            <a:r>
              <a:rPr lang="en-US" altLang="zh-CN" sz="2000" dirty="0" smtClean="0"/>
              <a:t>        with </a:t>
            </a:r>
            <a:r>
              <a:rPr lang="en-US" altLang="zh-CN" sz="2000" dirty="0" err="1" smtClean="0"/>
              <a:t>zin.open</a:t>
            </a:r>
            <a:r>
              <a:rPr lang="en-US" altLang="zh-CN" sz="2000" dirty="0" smtClean="0"/>
              <a:t>('jaychou_lyrics.txt') as f:</a:t>
            </a:r>
          </a:p>
          <a:p>
            <a:pPr>
              <a:lnSpc>
                <a:spcPct val="100000"/>
              </a:lnSpc>
              <a:buNone/>
            </a:pPr>
            <a:r>
              <a:rPr lang="en-US" altLang="zh-CN" sz="2000" dirty="0" smtClean="0"/>
              <a:t>            </a:t>
            </a:r>
            <a:r>
              <a:rPr lang="en-US" altLang="zh-CN" sz="2000" dirty="0" err="1" smtClean="0"/>
              <a:t>corpus_chars</a:t>
            </a:r>
            <a:r>
              <a:rPr lang="en-US" altLang="zh-CN" sz="2000" dirty="0" smtClean="0"/>
              <a:t> = </a:t>
            </a:r>
            <a:r>
              <a:rPr lang="en-US" altLang="zh-CN" sz="2000" dirty="0" err="1" smtClean="0"/>
              <a:t>f.read</a:t>
            </a:r>
            <a:r>
              <a:rPr lang="en-US" altLang="zh-CN" sz="2000" dirty="0" smtClean="0"/>
              <a:t>().decode('utf-8')</a:t>
            </a:r>
          </a:p>
          <a:p>
            <a:pPr>
              <a:lnSpc>
                <a:spcPct val="100000"/>
              </a:lnSpc>
              <a:buNone/>
            </a:pPr>
            <a:r>
              <a:rPr lang="en-US" altLang="zh-CN" sz="2000" dirty="0" smtClean="0"/>
              <a:t>    </a:t>
            </a:r>
            <a:r>
              <a:rPr lang="en-US" altLang="zh-CN" sz="2000" dirty="0" err="1" smtClean="0"/>
              <a:t>corpus_chars</a:t>
            </a:r>
            <a:r>
              <a:rPr lang="en-US" altLang="zh-CN" sz="2000" dirty="0" smtClean="0"/>
              <a:t> = </a:t>
            </a:r>
            <a:r>
              <a:rPr lang="en-US" altLang="zh-CN" sz="2000" dirty="0" err="1" smtClean="0"/>
              <a:t>corpus_chars.replace</a:t>
            </a:r>
            <a:r>
              <a:rPr lang="en-US" altLang="zh-CN" sz="2000" dirty="0" smtClean="0"/>
              <a:t>('\n', ' ').replace('\r', ' ')</a:t>
            </a:r>
          </a:p>
          <a:p>
            <a:pPr>
              <a:lnSpc>
                <a:spcPct val="100000"/>
              </a:lnSpc>
              <a:buNone/>
            </a:pPr>
            <a:r>
              <a:rPr lang="en-US" altLang="zh-CN" sz="2000" dirty="0" smtClean="0"/>
              <a:t>    </a:t>
            </a:r>
            <a:r>
              <a:rPr lang="en-US" altLang="zh-CN" sz="2000" dirty="0" err="1" smtClean="0"/>
              <a:t>corpus_chars</a:t>
            </a:r>
            <a:r>
              <a:rPr lang="en-US" altLang="zh-CN" sz="2000" dirty="0" smtClean="0"/>
              <a:t> = </a:t>
            </a:r>
            <a:r>
              <a:rPr lang="en-US" altLang="zh-CN" sz="2000" dirty="0" err="1" smtClean="0"/>
              <a:t>corpus_chars</a:t>
            </a:r>
            <a:r>
              <a:rPr lang="en-US" altLang="zh-CN" sz="2000" dirty="0" smtClean="0"/>
              <a:t>[0:10000]</a:t>
            </a:r>
          </a:p>
          <a:p>
            <a:pPr>
              <a:lnSpc>
                <a:spcPct val="100000"/>
              </a:lnSpc>
              <a:buNone/>
            </a:pPr>
            <a:r>
              <a:rPr lang="en-US" altLang="zh-CN" sz="2000" dirty="0" smtClean="0"/>
              <a:t>    </a:t>
            </a:r>
            <a:r>
              <a:rPr lang="en-US" altLang="zh-CN" sz="2000" dirty="0" err="1" smtClean="0"/>
              <a:t>idx_to_char</a:t>
            </a:r>
            <a:r>
              <a:rPr lang="en-US" altLang="zh-CN" sz="2000" dirty="0" smtClean="0"/>
              <a:t> = list(set(</a:t>
            </a:r>
            <a:r>
              <a:rPr lang="en-US" altLang="zh-CN" sz="2000" dirty="0" err="1" smtClean="0"/>
              <a:t>corpus_chars</a:t>
            </a:r>
            <a:r>
              <a:rPr lang="en-US" altLang="zh-CN" sz="2000" dirty="0" smtClean="0"/>
              <a:t>))</a:t>
            </a:r>
          </a:p>
          <a:p>
            <a:pPr>
              <a:lnSpc>
                <a:spcPct val="100000"/>
              </a:lnSpc>
              <a:buNone/>
            </a:pPr>
            <a:r>
              <a:rPr lang="en-US" altLang="zh-CN" sz="2000" dirty="0" smtClean="0"/>
              <a:t>    </a:t>
            </a:r>
            <a:r>
              <a:rPr lang="en-US" altLang="zh-CN" sz="2000" dirty="0" err="1" smtClean="0"/>
              <a:t>char_to_idx</a:t>
            </a:r>
            <a:r>
              <a:rPr lang="en-US" altLang="zh-CN" sz="2000" dirty="0" smtClean="0"/>
              <a:t> = </a:t>
            </a:r>
            <a:r>
              <a:rPr lang="en-US" altLang="zh-CN" sz="2000" dirty="0" err="1" smtClean="0"/>
              <a:t>dict</a:t>
            </a:r>
            <a:r>
              <a:rPr lang="en-US" altLang="zh-CN" sz="2000" dirty="0" smtClean="0"/>
              <a:t>([(char, </a:t>
            </a:r>
            <a:r>
              <a:rPr lang="en-US" altLang="zh-CN" sz="2000" dirty="0" err="1" smtClean="0"/>
              <a:t>i</a:t>
            </a:r>
            <a:r>
              <a:rPr lang="en-US" altLang="zh-CN" sz="2000" dirty="0" smtClean="0"/>
              <a:t>) for </a:t>
            </a:r>
            <a:r>
              <a:rPr lang="en-US" altLang="zh-CN" sz="2000" dirty="0" err="1" smtClean="0"/>
              <a:t>i</a:t>
            </a:r>
            <a:r>
              <a:rPr lang="en-US" altLang="zh-CN" sz="2000" dirty="0" smtClean="0"/>
              <a:t>, char in enumerate(</a:t>
            </a:r>
            <a:r>
              <a:rPr lang="en-US" altLang="zh-CN" sz="2000" dirty="0" err="1" smtClean="0"/>
              <a:t>idx_to_char</a:t>
            </a:r>
            <a:r>
              <a:rPr lang="en-US" altLang="zh-CN" sz="2000" dirty="0" smtClean="0"/>
              <a:t>)])</a:t>
            </a:r>
          </a:p>
          <a:p>
            <a:pPr>
              <a:lnSpc>
                <a:spcPct val="100000"/>
              </a:lnSpc>
              <a:buNone/>
            </a:pPr>
            <a:r>
              <a:rPr lang="en-US" altLang="zh-CN" sz="2000" dirty="0" smtClean="0"/>
              <a:t>    </a:t>
            </a:r>
            <a:r>
              <a:rPr lang="en-US" altLang="zh-CN" sz="2000" dirty="0" err="1" smtClean="0"/>
              <a:t>vocab_size</a:t>
            </a:r>
            <a:r>
              <a:rPr lang="en-US" altLang="zh-CN" sz="2000" dirty="0" smtClean="0"/>
              <a:t> = </a:t>
            </a:r>
            <a:r>
              <a:rPr lang="en-US" altLang="zh-CN" sz="2000" dirty="0" err="1" smtClean="0"/>
              <a:t>len</a:t>
            </a:r>
            <a:r>
              <a:rPr lang="en-US" altLang="zh-CN" sz="2000" dirty="0" smtClean="0"/>
              <a:t>(</a:t>
            </a:r>
            <a:r>
              <a:rPr lang="en-US" altLang="zh-CN" sz="2000" dirty="0" err="1" smtClean="0"/>
              <a:t>char_to_idx</a:t>
            </a:r>
            <a:r>
              <a:rPr lang="en-US" altLang="zh-CN" sz="2000" dirty="0" smtClean="0"/>
              <a:t>)</a:t>
            </a:r>
          </a:p>
          <a:p>
            <a:pPr>
              <a:lnSpc>
                <a:spcPct val="100000"/>
              </a:lnSpc>
              <a:buNone/>
            </a:pPr>
            <a:r>
              <a:rPr lang="en-US" altLang="zh-CN" sz="2000" dirty="0" smtClean="0"/>
              <a:t>    </a:t>
            </a:r>
            <a:r>
              <a:rPr lang="en-US" altLang="zh-CN" sz="2000" dirty="0" err="1" smtClean="0"/>
              <a:t>corpus_indices</a:t>
            </a:r>
            <a:r>
              <a:rPr lang="en-US" altLang="zh-CN" sz="2000" dirty="0" smtClean="0"/>
              <a:t> = [</a:t>
            </a:r>
            <a:r>
              <a:rPr lang="en-US" altLang="zh-CN" sz="2000" dirty="0" err="1" smtClean="0"/>
              <a:t>char_to_idx</a:t>
            </a:r>
            <a:r>
              <a:rPr lang="en-US" altLang="zh-CN" sz="2000" dirty="0" smtClean="0"/>
              <a:t>[char] for char in </a:t>
            </a:r>
            <a:r>
              <a:rPr lang="en-US" altLang="zh-CN" sz="2000" dirty="0" err="1" smtClean="0"/>
              <a:t>corpus_chars</a:t>
            </a:r>
            <a:r>
              <a:rPr lang="en-US" altLang="zh-CN" sz="2000" dirty="0" smtClean="0"/>
              <a:t>]</a:t>
            </a:r>
          </a:p>
          <a:p>
            <a:pPr>
              <a:lnSpc>
                <a:spcPct val="100000"/>
              </a:lnSpc>
              <a:buNone/>
            </a:pPr>
            <a:r>
              <a:rPr lang="en-US" altLang="zh-CN" sz="2000" dirty="0" smtClean="0"/>
              <a:t>    return </a:t>
            </a:r>
            <a:r>
              <a:rPr lang="en-US" altLang="zh-CN" sz="2000" dirty="0" err="1" smtClean="0"/>
              <a:t>corpus_indices</a:t>
            </a:r>
            <a:r>
              <a:rPr lang="en-US" altLang="zh-CN" sz="2000" dirty="0" smtClean="0"/>
              <a:t>, </a:t>
            </a:r>
            <a:r>
              <a:rPr lang="en-US" altLang="zh-CN" sz="2000" dirty="0" err="1" smtClean="0"/>
              <a:t>char_to_idx</a:t>
            </a:r>
            <a:r>
              <a:rPr lang="en-US" altLang="zh-CN" sz="2000" dirty="0" smtClean="0"/>
              <a:t>, </a:t>
            </a:r>
            <a:r>
              <a:rPr lang="en-US" altLang="zh-CN" sz="2000" dirty="0" err="1" smtClean="0"/>
              <a:t>idx_to_char</a:t>
            </a:r>
            <a:r>
              <a:rPr lang="en-US" altLang="zh-CN" sz="2000" dirty="0" smtClean="0"/>
              <a:t>, </a:t>
            </a:r>
            <a:r>
              <a:rPr lang="en-US" altLang="zh-CN" sz="2000" dirty="0" err="1" smtClean="0"/>
              <a:t>vocab_size</a:t>
            </a:r>
            <a:endParaRPr lang="en-US" altLang="zh-CN" sz="2000" dirty="0" smtClean="0"/>
          </a:p>
        </p:txBody>
      </p:sp>
    </p:spTree>
    <p:extLst>
      <p:ext uri="{BB962C8B-B14F-4D97-AF65-F5344CB8AC3E}">
        <p14:creationId xmlns="" xmlns:p14="http://schemas.microsoft.com/office/powerpoint/2010/main" val="4263979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en-US" sz="4000" b="1" dirty="0" smtClean="0"/>
              <a:t>one-hot</a:t>
            </a:r>
            <a:r>
              <a:rPr lang="zh-CN" altLang="en-US" sz="4000" b="1" dirty="0" smtClean="0"/>
              <a:t>向量</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为了将词表示成向量输入到神经网络，一个简单的办法是使用</a:t>
            </a:r>
            <a:r>
              <a:rPr lang="en-US" altLang="zh-CN" sz="2400" dirty="0" smtClean="0"/>
              <a:t>one-hot</a:t>
            </a:r>
            <a:r>
              <a:rPr lang="zh-CN" altLang="en-US" sz="2400" dirty="0" smtClean="0"/>
              <a:t>向量。假设词典中不同字符的数量为</a:t>
            </a:r>
            <a:r>
              <a:rPr lang="en-US" altLang="zh-CN" sz="2400" dirty="0" smtClean="0"/>
              <a:t>N</a:t>
            </a:r>
            <a:r>
              <a:rPr lang="zh-CN" altLang="en-US" sz="2400" dirty="0" smtClean="0"/>
              <a:t>（即词典大小</a:t>
            </a:r>
            <a:r>
              <a:rPr lang="en-US" altLang="zh-CN" sz="2400" dirty="0" err="1" smtClean="0"/>
              <a:t>vocab_size</a:t>
            </a:r>
            <a:r>
              <a:rPr lang="zh-CN" altLang="en-US" sz="2400" dirty="0" smtClean="0"/>
              <a:t>），每个字符已经同一个从</a:t>
            </a:r>
            <a:r>
              <a:rPr lang="en-US" altLang="zh-CN" sz="2400" dirty="0" smtClean="0"/>
              <a:t>0</a:t>
            </a:r>
            <a:r>
              <a:rPr lang="zh-CN" altLang="en-US" sz="2400" dirty="0" smtClean="0"/>
              <a:t>到</a:t>
            </a:r>
            <a:r>
              <a:rPr lang="en-US" altLang="zh-CN" sz="2400" dirty="0" smtClean="0"/>
              <a:t>N-1</a:t>
            </a:r>
            <a:r>
              <a:rPr lang="zh-CN" altLang="en-US" sz="2400" dirty="0" smtClean="0"/>
              <a:t>的连续整数值索引一一对应。如果一个字符的索引是整数</a:t>
            </a:r>
            <a:r>
              <a:rPr lang="en-US" altLang="zh-CN" sz="2400" dirty="0" err="1" smtClean="0"/>
              <a:t>i</a:t>
            </a:r>
            <a:r>
              <a:rPr lang="en-US" altLang="zh-CN" sz="2400" dirty="0" smtClean="0"/>
              <a:t>, </a:t>
            </a:r>
            <a:r>
              <a:rPr lang="zh-CN" altLang="en-US" sz="2400" dirty="0" smtClean="0"/>
              <a:t>那么我们创建一个全</a:t>
            </a:r>
            <a:r>
              <a:rPr lang="en-US" altLang="zh-CN" sz="2400" dirty="0" smtClean="0"/>
              <a:t>0</a:t>
            </a:r>
            <a:r>
              <a:rPr lang="zh-CN" altLang="en-US" sz="2400" dirty="0" smtClean="0"/>
              <a:t>的长为</a:t>
            </a:r>
            <a:r>
              <a:rPr lang="en-US" altLang="zh-CN" sz="2400" dirty="0" smtClean="0"/>
              <a:t>N</a:t>
            </a:r>
            <a:r>
              <a:rPr lang="zh-CN" altLang="en-US" sz="2400" dirty="0" smtClean="0"/>
              <a:t>的向量，并将其位置为</a:t>
            </a:r>
            <a:r>
              <a:rPr lang="en-US" altLang="zh-CN" sz="2400" dirty="0" err="1" smtClean="0"/>
              <a:t>i</a:t>
            </a:r>
            <a:r>
              <a:rPr lang="zh-CN" altLang="en-US" sz="2400" dirty="0" smtClean="0"/>
              <a:t>的元素设成</a:t>
            </a:r>
            <a:r>
              <a:rPr lang="en-US" altLang="zh-CN" sz="2400" dirty="0" smtClean="0"/>
              <a:t>1</a:t>
            </a:r>
            <a:r>
              <a:rPr lang="zh-CN" altLang="en-US" sz="2400" dirty="0" smtClean="0"/>
              <a:t>。该向量就是对原字符的</a:t>
            </a:r>
            <a:r>
              <a:rPr lang="en-US" altLang="zh-CN" sz="2400" dirty="0" smtClean="0"/>
              <a:t>one-hot</a:t>
            </a:r>
            <a:r>
              <a:rPr lang="zh-CN" altLang="en-US" sz="2400" dirty="0" smtClean="0"/>
              <a:t>向量。</a:t>
            </a:r>
            <a:endParaRPr lang="en-US" altLang="zh-CN" sz="2400" dirty="0" smtClean="0"/>
          </a:p>
          <a:p>
            <a:pPr>
              <a:lnSpc>
                <a:spcPct val="100000"/>
              </a:lnSpc>
              <a:buNone/>
            </a:pPr>
            <a:r>
              <a:rPr lang="en-US" altLang="zh-CN" sz="2400" dirty="0" smtClean="0"/>
              <a:t>def </a:t>
            </a:r>
            <a:r>
              <a:rPr lang="en-US" altLang="zh-CN" sz="2400" dirty="0" err="1" smtClean="0"/>
              <a:t>one_hot</a:t>
            </a:r>
            <a:r>
              <a:rPr lang="en-US" altLang="zh-CN" sz="2400" dirty="0" smtClean="0"/>
              <a:t>(x, </a:t>
            </a:r>
            <a:r>
              <a:rPr lang="en-US" altLang="zh-CN" sz="2400" dirty="0" err="1" smtClean="0"/>
              <a:t>n_class</a:t>
            </a:r>
            <a:r>
              <a:rPr lang="en-US" altLang="zh-CN" sz="2400" dirty="0" smtClean="0"/>
              <a:t>, </a:t>
            </a:r>
            <a:r>
              <a:rPr lang="en-US" altLang="zh-CN" sz="2400" dirty="0" err="1" smtClean="0"/>
              <a:t>dtype</a:t>
            </a:r>
            <a:r>
              <a:rPr lang="en-US" altLang="zh-CN" sz="2400" dirty="0" smtClean="0"/>
              <a:t>=torch.float32): </a:t>
            </a:r>
          </a:p>
          <a:p>
            <a:pPr>
              <a:lnSpc>
                <a:spcPct val="100000"/>
              </a:lnSpc>
              <a:buNone/>
            </a:pPr>
            <a:r>
              <a:rPr lang="en-US" altLang="zh-CN" sz="2400" dirty="0" smtClean="0"/>
              <a:t>    # X shape: (batch), output shape: (batch, </a:t>
            </a:r>
            <a:r>
              <a:rPr lang="en-US" altLang="zh-CN" sz="2400" dirty="0" err="1" smtClean="0"/>
              <a:t>n_class</a:t>
            </a:r>
            <a:r>
              <a:rPr lang="en-US" altLang="zh-CN" sz="2400" dirty="0" smtClean="0"/>
              <a:t>)</a:t>
            </a:r>
          </a:p>
          <a:p>
            <a:pPr>
              <a:lnSpc>
                <a:spcPct val="100000"/>
              </a:lnSpc>
              <a:buNone/>
            </a:pPr>
            <a:r>
              <a:rPr lang="en-US" altLang="zh-CN" sz="2400" dirty="0" smtClean="0"/>
              <a:t>    x = </a:t>
            </a:r>
            <a:r>
              <a:rPr lang="en-US" altLang="zh-CN" sz="2400" dirty="0" err="1" smtClean="0"/>
              <a:t>x.long</a:t>
            </a:r>
            <a:r>
              <a:rPr lang="en-US" altLang="zh-CN" sz="2400" dirty="0" smtClean="0"/>
              <a:t>()</a:t>
            </a:r>
          </a:p>
          <a:p>
            <a:pPr>
              <a:lnSpc>
                <a:spcPct val="100000"/>
              </a:lnSpc>
              <a:buNone/>
            </a:pPr>
            <a:r>
              <a:rPr lang="en-US" altLang="zh-CN" sz="2400" dirty="0" smtClean="0"/>
              <a:t>    res = </a:t>
            </a:r>
            <a:r>
              <a:rPr lang="en-US" altLang="zh-CN" sz="2400" dirty="0" err="1" smtClean="0"/>
              <a:t>torch.zeros</a:t>
            </a:r>
            <a:r>
              <a:rPr lang="en-US" altLang="zh-CN" sz="2400" dirty="0" smtClean="0"/>
              <a:t>(</a:t>
            </a:r>
            <a:r>
              <a:rPr lang="en-US" altLang="zh-CN" sz="2400" dirty="0" err="1" smtClean="0"/>
              <a:t>x.shape</a:t>
            </a:r>
            <a:r>
              <a:rPr lang="en-US" altLang="zh-CN" sz="2400" dirty="0" smtClean="0"/>
              <a:t>[0], </a:t>
            </a:r>
            <a:r>
              <a:rPr lang="en-US" altLang="zh-CN" sz="2400" dirty="0" err="1" smtClean="0"/>
              <a:t>n_class</a:t>
            </a:r>
            <a:r>
              <a:rPr lang="en-US" altLang="zh-CN" sz="2400" dirty="0" smtClean="0"/>
              <a:t>, </a:t>
            </a:r>
            <a:r>
              <a:rPr lang="en-US" altLang="zh-CN" sz="2400" dirty="0" err="1" smtClean="0"/>
              <a:t>dtype</a:t>
            </a:r>
            <a:r>
              <a:rPr lang="en-US" altLang="zh-CN" sz="2400" dirty="0" smtClean="0"/>
              <a:t>=</a:t>
            </a:r>
            <a:r>
              <a:rPr lang="en-US" altLang="zh-CN" sz="2400" dirty="0" err="1" smtClean="0"/>
              <a:t>dtype</a:t>
            </a:r>
            <a:r>
              <a:rPr lang="en-US" altLang="zh-CN" sz="2400" dirty="0" smtClean="0"/>
              <a:t>, device=</a:t>
            </a:r>
            <a:r>
              <a:rPr lang="en-US" altLang="zh-CN" sz="2400" dirty="0" err="1" smtClean="0"/>
              <a:t>x.device</a:t>
            </a:r>
            <a:r>
              <a:rPr lang="en-US" altLang="zh-CN" sz="2400" dirty="0" smtClean="0"/>
              <a:t>)</a:t>
            </a:r>
          </a:p>
          <a:p>
            <a:pPr>
              <a:lnSpc>
                <a:spcPct val="100000"/>
              </a:lnSpc>
              <a:buNone/>
            </a:pPr>
            <a:r>
              <a:rPr lang="en-US" altLang="zh-CN" sz="2400" dirty="0" smtClean="0"/>
              <a:t>    </a:t>
            </a:r>
            <a:r>
              <a:rPr lang="en-US" altLang="zh-CN" sz="2400" dirty="0" err="1" smtClean="0"/>
              <a:t>res.scatter</a:t>
            </a:r>
            <a:r>
              <a:rPr lang="en-US" altLang="zh-CN" sz="2400" dirty="0" smtClean="0"/>
              <a:t>_(1, </a:t>
            </a:r>
            <a:r>
              <a:rPr lang="en-US" altLang="zh-CN" sz="2400" dirty="0" err="1" smtClean="0"/>
              <a:t>x.view</a:t>
            </a:r>
            <a:r>
              <a:rPr lang="en-US" altLang="zh-CN" sz="2400" dirty="0" smtClean="0"/>
              <a:t>(-1, 1), 1)</a:t>
            </a:r>
          </a:p>
          <a:p>
            <a:pPr>
              <a:lnSpc>
                <a:spcPct val="100000"/>
              </a:lnSpc>
              <a:buNone/>
            </a:pPr>
            <a:r>
              <a:rPr lang="en-US" altLang="zh-CN" sz="2400" dirty="0" smtClean="0"/>
              <a:t>    return res</a:t>
            </a:r>
          </a:p>
        </p:txBody>
      </p:sp>
    </p:spTree>
    <p:extLst>
      <p:ext uri="{BB962C8B-B14F-4D97-AF65-F5344CB8AC3E}">
        <p14:creationId xmlns="" xmlns:p14="http://schemas.microsoft.com/office/powerpoint/2010/main" val="426397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en-US" sz="4000" b="1" dirty="0" smtClean="0"/>
              <a:t>one-hot</a:t>
            </a:r>
            <a:r>
              <a:rPr lang="zh-CN" altLang="en-US" sz="4000" b="1" dirty="0" smtClean="0"/>
              <a:t>向量</a:t>
            </a:r>
            <a:endParaRPr lang="zh-CN" altLang="en-US" sz="4000" b="1" dirty="0"/>
          </a:p>
        </p:txBody>
      </p:sp>
      <p:sp>
        <p:nvSpPr>
          <p:cNvPr id="3" name="内容占位符 2"/>
          <p:cNvSpPr>
            <a:spLocks noGrp="1"/>
          </p:cNvSpPr>
          <p:nvPr>
            <p:ph idx="1"/>
          </p:nvPr>
        </p:nvSpPr>
        <p:spPr>
          <a:xfrm>
            <a:off x="838200" y="1454452"/>
            <a:ext cx="11353800" cy="4720030"/>
          </a:xfrm>
        </p:spPr>
        <p:txBody>
          <a:bodyPr>
            <a:noAutofit/>
          </a:bodyPr>
          <a:lstStyle/>
          <a:p>
            <a:pPr>
              <a:lnSpc>
                <a:spcPct val="100000"/>
              </a:lnSpc>
            </a:pPr>
            <a:r>
              <a:rPr lang="zh-CN" altLang="en-US" sz="2400" dirty="0" smtClean="0"/>
              <a:t>我们每次采样的小批量的形状是</a:t>
            </a:r>
            <a:r>
              <a:rPr lang="en-US" altLang="zh-CN" sz="2400" dirty="0" smtClean="0"/>
              <a:t>(</a:t>
            </a:r>
            <a:r>
              <a:rPr lang="zh-CN" altLang="en-US" sz="2400" dirty="0" smtClean="0"/>
              <a:t>批量大小</a:t>
            </a:r>
            <a:r>
              <a:rPr lang="en-US" altLang="zh-CN" sz="2400" dirty="0" smtClean="0"/>
              <a:t>, </a:t>
            </a:r>
            <a:r>
              <a:rPr lang="zh-CN" altLang="en-US" sz="2400" dirty="0" smtClean="0"/>
              <a:t>时间步数</a:t>
            </a:r>
            <a:r>
              <a:rPr lang="en-US" altLang="zh-CN" sz="2400" dirty="0" smtClean="0"/>
              <a:t>)</a:t>
            </a:r>
            <a:r>
              <a:rPr lang="zh-CN" altLang="en-US" sz="2400" dirty="0" smtClean="0"/>
              <a:t>。下面的函数将这样的小批量变换成数个可以输入进网络的形状为</a:t>
            </a:r>
            <a:r>
              <a:rPr lang="en-US" altLang="zh-CN" sz="2400" dirty="0" smtClean="0"/>
              <a:t>(</a:t>
            </a:r>
            <a:r>
              <a:rPr lang="zh-CN" altLang="en-US" sz="2400" dirty="0" smtClean="0"/>
              <a:t>批量大小</a:t>
            </a:r>
            <a:r>
              <a:rPr lang="en-US" altLang="zh-CN" sz="2400" dirty="0" smtClean="0"/>
              <a:t>, </a:t>
            </a:r>
            <a:r>
              <a:rPr lang="zh-CN" altLang="en-US" sz="2400" dirty="0" smtClean="0"/>
              <a:t>词典大小</a:t>
            </a:r>
            <a:r>
              <a:rPr lang="en-US" altLang="zh-CN" sz="2400" dirty="0" smtClean="0"/>
              <a:t>)</a:t>
            </a:r>
            <a:r>
              <a:rPr lang="zh-CN" altLang="en-US" sz="2400" dirty="0" smtClean="0"/>
              <a:t>的矩阵，矩阵个数等于时间步数。也就是说，时间步 </a:t>
            </a:r>
            <a:r>
              <a:rPr lang="en-US" altLang="zh-CN" sz="2400" dirty="0" smtClean="0"/>
              <a:t>t </a:t>
            </a:r>
            <a:r>
              <a:rPr lang="zh-CN" altLang="en-US" sz="2400" dirty="0" smtClean="0"/>
              <a:t>的输入为</a:t>
            </a:r>
            <a:r>
              <a:rPr lang="en-US" sz="2400" b="1" i="1" dirty="0" err="1" smtClean="0"/>
              <a:t>X</a:t>
            </a:r>
            <a:r>
              <a:rPr lang="en-US" sz="2400" i="1" baseline="-25000" dirty="0" err="1" smtClean="0"/>
              <a:t>t</a:t>
            </a:r>
            <a:r>
              <a:rPr lang="en-US" sz="2400" baseline="-25000" dirty="0" smtClean="0"/>
              <a:t>​</a:t>
            </a:r>
            <a:r>
              <a:rPr lang="en-US" sz="2400" dirty="0" smtClean="0"/>
              <a:t>∈</a:t>
            </a:r>
            <a:r>
              <a:rPr lang="en-US" sz="2400" dirty="0" err="1" smtClean="0"/>
              <a:t>R</a:t>
            </a:r>
            <a:r>
              <a:rPr lang="en-US" sz="2400" i="1" baseline="30000" dirty="0" err="1" smtClean="0"/>
              <a:t>n</a:t>
            </a:r>
            <a:r>
              <a:rPr lang="en-US" sz="2400" baseline="30000" dirty="0" err="1" smtClean="0"/>
              <a:t>×</a:t>
            </a:r>
            <a:r>
              <a:rPr lang="en-US" sz="2400" i="1" baseline="30000" dirty="0" err="1" smtClean="0"/>
              <a:t>d</a:t>
            </a:r>
            <a:r>
              <a:rPr lang="zh-CN" altLang="en-US" sz="2400" dirty="0" smtClean="0"/>
              <a:t>，其中 </a:t>
            </a:r>
            <a:r>
              <a:rPr lang="en-US" altLang="zh-CN" sz="2400" dirty="0" smtClean="0"/>
              <a:t>n </a:t>
            </a:r>
            <a:r>
              <a:rPr lang="zh-CN" altLang="en-US" sz="2400" dirty="0" smtClean="0"/>
              <a:t>为批量大小，</a:t>
            </a:r>
            <a:r>
              <a:rPr lang="en-US" altLang="zh-CN" sz="2400" dirty="0" smtClean="0"/>
              <a:t>d </a:t>
            </a:r>
            <a:r>
              <a:rPr lang="zh-CN" altLang="en-US" sz="2400" dirty="0" smtClean="0"/>
              <a:t>为输入个数，即</a:t>
            </a:r>
            <a:r>
              <a:rPr lang="en-US" altLang="zh-CN" sz="2400" dirty="0" smtClean="0"/>
              <a:t>one-hot</a:t>
            </a:r>
            <a:r>
              <a:rPr lang="zh-CN" altLang="en-US" sz="2400" dirty="0" smtClean="0"/>
              <a:t>向量长度（词典大小）。</a:t>
            </a:r>
            <a:endParaRPr lang="en-US" altLang="zh-CN" sz="2400" dirty="0" smtClean="0"/>
          </a:p>
          <a:p>
            <a:pPr>
              <a:lnSpc>
                <a:spcPct val="100000"/>
              </a:lnSpc>
            </a:pPr>
            <a:endParaRPr lang="en-US" altLang="zh-CN" sz="2400" dirty="0" smtClean="0"/>
          </a:p>
          <a:p>
            <a:pPr>
              <a:lnSpc>
                <a:spcPct val="100000"/>
              </a:lnSpc>
              <a:buNone/>
            </a:pPr>
            <a:r>
              <a:rPr lang="en-US" altLang="zh-CN" sz="2400" dirty="0" smtClean="0"/>
              <a:t>def </a:t>
            </a:r>
            <a:r>
              <a:rPr lang="en-US" altLang="zh-CN" sz="2400" dirty="0" err="1" smtClean="0"/>
              <a:t>to_onehot</a:t>
            </a:r>
            <a:r>
              <a:rPr lang="en-US" altLang="zh-CN" sz="2400" dirty="0" smtClean="0"/>
              <a:t>(X, </a:t>
            </a:r>
            <a:r>
              <a:rPr lang="en-US" altLang="zh-CN" sz="2400" dirty="0" err="1" smtClean="0"/>
              <a:t>n_class</a:t>
            </a:r>
            <a:r>
              <a:rPr lang="en-US" altLang="zh-CN" sz="2400" dirty="0" smtClean="0"/>
              <a:t>):  </a:t>
            </a:r>
          </a:p>
          <a:p>
            <a:pPr>
              <a:lnSpc>
                <a:spcPct val="100000"/>
              </a:lnSpc>
              <a:buNone/>
            </a:pPr>
            <a:r>
              <a:rPr lang="en-US" altLang="zh-CN" sz="2400" dirty="0" smtClean="0"/>
              <a:t>    # X shape: (batch, </a:t>
            </a:r>
            <a:r>
              <a:rPr lang="en-US" altLang="zh-CN" sz="2400" dirty="0" err="1" smtClean="0"/>
              <a:t>seq_len</a:t>
            </a:r>
            <a:r>
              <a:rPr lang="en-US" altLang="zh-CN" sz="2400" dirty="0" smtClean="0"/>
              <a:t>), output: </a:t>
            </a:r>
            <a:r>
              <a:rPr lang="en-US" altLang="zh-CN" sz="2400" dirty="0" err="1" smtClean="0"/>
              <a:t>seq_len</a:t>
            </a:r>
            <a:r>
              <a:rPr lang="en-US" altLang="zh-CN" sz="2400" dirty="0" smtClean="0"/>
              <a:t> elements of (batch, </a:t>
            </a:r>
            <a:r>
              <a:rPr lang="en-US" altLang="zh-CN" sz="2400" dirty="0" err="1" smtClean="0"/>
              <a:t>n_class</a:t>
            </a:r>
            <a:r>
              <a:rPr lang="en-US" altLang="zh-CN" sz="2400" dirty="0" smtClean="0"/>
              <a:t>)</a:t>
            </a:r>
          </a:p>
          <a:p>
            <a:pPr>
              <a:lnSpc>
                <a:spcPct val="100000"/>
              </a:lnSpc>
              <a:buNone/>
            </a:pPr>
            <a:r>
              <a:rPr lang="en-US" altLang="zh-CN" sz="2400" dirty="0" smtClean="0"/>
              <a:t>    return [</a:t>
            </a:r>
            <a:r>
              <a:rPr lang="en-US" altLang="zh-CN" sz="2400" dirty="0" err="1" smtClean="0"/>
              <a:t>one_hot</a:t>
            </a:r>
            <a:r>
              <a:rPr lang="en-US" altLang="zh-CN" sz="2400" dirty="0" smtClean="0"/>
              <a:t>(X[:, </a:t>
            </a:r>
            <a:r>
              <a:rPr lang="en-US" altLang="zh-CN" sz="2400" dirty="0" err="1" smtClean="0"/>
              <a:t>i</a:t>
            </a:r>
            <a:r>
              <a:rPr lang="en-US" altLang="zh-CN" sz="2400" dirty="0" smtClean="0"/>
              <a:t>], </a:t>
            </a:r>
            <a:r>
              <a:rPr lang="en-US" altLang="zh-CN" sz="2400" dirty="0" err="1" smtClean="0"/>
              <a:t>n_class</a:t>
            </a:r>
            <a:r>
              <a:rPr lang="en-US" altLang="zh-CN" sz="2400" dirty="0" smtClean="0"/>
              <a:t>) for </a:t>
            </a:r>
            <a:r>
              <a:rPr lang="en-US" altLang="zh-CN" sz="2400" dirty="0" err="1" smtClean="0"/>
              <a:t>i</a:t>
            </a:r>
            <a:r>
              <a:rPr lang="en-US" altLang="zh-CN" sz="2400" dirty="0" smtClean="0"/>
              <a:t> in range(</a:t>
            </a:r>
            <a:r>
              <a:rPr lang="en-US" altLang="zh-CN" sz="2400" dirty="0" err="1" smtClean="0"/>
              <a:t>X.shape</a:t>
            </a:r>
            <a:r>
              <a:rPr lang="en-US" altLang="zh-CN" sz="2400" dirty="0" smtClean="0"/>
              <a:t>[1])]</a:t>
            </a:r>
          </a:p>
        </p:txBody>
      </p:sp>
    </p:spTree>
    <p:extLst>
      <p:ext uri="{BB962C8B-B14F-4D97-AF65-F5344CB8AC3E}">
        <p14:creationId xmlns="" xmlns:p14="http://schemas.microsoft.com/office/powerpoint/2010/main" val="426397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初始化模型参数</a:t>
            </a:r>
            <a:endParaRPr lang="zh-CN" altLang="en-US" sz="4000" b="1" dirty="0"/>
          </a:p>
        </p:txBody>
      </p:sp>
      <p:sp>
        <p:nvSpPr>
          <p:cNvPr id="3" name="内容占位符 2"/>
          <p:cNvSpPr>
            <a:spLocks noGrp="1"/>
          </p:cNvSpPr>
          <p:nvPr>
            <p:ph idx="1"/>
          </p:nvPr>
        </p:nvSpPr>
        <p:spPr>
          <a:xfrm>
            <a:off x="838200" y="1454451"/>
            <a:ext cx="11353800" cy="5064043"/>
          </a:xfrm>
        </p:spPr>
        <p:txBody>
          <a:bodyPr>
            <a:noAutofit/>
          </a:bodyPr>
          <a:lstStyle/>
          <a:p>
            <a:pPr>
              <a:lnSpc>
                <a:spcPct val="100000"/>
              </a:lnSpc>
            </a:pPr>
            <a:r>
              <a:rPr lang="zh-CN" altLang="en-US" sz="2400" dirty="0" smtClean="0"/>
              <a:t>接下来，我们初始化模型参数。隐藏单元个数 </a:t>
            </a:r>
            <a:r>
              <a:rPr lang="en-US" altLang="zh-CN" sz="2400" dirty="0" err="1" smtClean="0"/>
              <a:t>num_hiddens</a:t>
            </a:r>
            <a:r>
              <a:rPr lang="zh-CN" altLang="en-US" sz="2400" dirty="0" smtClean="0"/>
              <a:t>是一个超参数。</a:t>
            </a:r>
            <a:endParaRPr lang="en-US" altLang="zh-CN" sz="2400" dirty="0" smtClean="0"/>
          </a:p>
          <a:p>
            <a:pPr>
              <a:lnSpc>
                <a:spcPct val="100000"/>
              </a:lnSpc>
              <a:buNone/>
            </a:pPr>
            <a:r>
              <a:rPr lang="en-US" altLang="zh-CN" sz="1800" dirty="0" err="1" smtClean="0"/>
              <a:t>num_inputs</a:t>
            </a:r>
            <a:r>
              <a:rPr lang="en-US" altLang="zh-CN" sz="1800" dirty="0" smtClean="0"/>
              <a:t>, </a:t>
            </a:r>
            <a:r>
              <a:rPr lang="en-US" altLang="zh-CN" sz="1800" dirty="0" err="1" smtClean="0"/>
              <a:t>num_hiddens</a:t>
            </a:r>
            <a:r>
              <a:rPr lang="en-US" altLang="zh-CN" sz="1800" dirty="0" smtClean="0"/>
              <a:t>, </a:t>
            </a:r>
            <a:r>
              <a:rPr lang="en-US" altLang="zh-CN" sz="1800" dirty="0" err="1" smtClean="0"/>
              <a:t>num_outputs</a:t>
            </a:r>
            <a:r>
              <a:rPr lang="en-US" altLang="zh-CN" sz="1800" dirty="0" smtClean="0"/>
              <a:t> = </a:t>
            </a:r>
            <a:r>
              <a:rPr lang="en-US" altLang="zh-CN" sz="1800" dirty="0" err="1" smtClean="0"/>
              <a:t>vocab_size</a:t>
            </a:r>
            <a:r>
              <a:rPr lang="en-US" altLang="zh-CN" sz="1800" dirty="0" smtClean="0"/>
              <a:t>, 256, </a:t>
            </a:r>
            <a:r>
              <a:rPr lang="en-US" altLang="zh-CN" sz="1800" dirty="0" err="1" smtClean="0"/>
              <a:t>vocab_size</a:t>
            </a:r>
            <a:endParaRPr lang="en-US" altLang="zh-CN" sz="1800" dirty="0" smtClean="0"/>
          </a:p>
          <a:p>
            <a:pPr>
              <a:lnSpc>
                <a:spcPct val="100000"/>
              </a:lnSpc>
              <a:buNone/>
            </a:pPr>
            <a:r>
              <a:rPr lang="en-US" altLang="zh-CN" sz="1800" dirty="0" smtClean="0"/>
              <a:t>def </a:t>
            </a:r>
            <a:r>
              <a:rPr lang="en-US" altLang="zh-CN" sz="1800" dirty="0" err="1" smtClean="0"/>
              <a:t>get_params</a:t>
            </a:r>
            <a:r>
              <a:rPr lang="en-US" altLang="zh-CN" sz="1800" dirty="0" smtClean="0"/>
              <a:t>():</a:t>
            </a:r>
          </a:p>
          <a:p>
            <a:pPr>
              <a:lnSpc>
                <a:spcPct val="100000"/>
              </a:lnSpc>
              <a:buNone/>
            </a:pPr>
            <a:r>
              <a:rPr lang="en-US" altLang="zh-CN" sz="1800" dirty="0" smtClean="0"/>
              <a:t>    def _one(shape):</a:t>
            </a:r>
          </a:p>
          <a:p>
            <a:pPr>
              <a:lnSpc>
                <a:spcPct val="100000"/>
              </a:lnSpc>
              <a:buNone/>
            </a:pPr>
            <a:r>
              <a:rPr lang="en-US" altLang="zh-CN" sz="1800" dirty="0" smtClean="0"/>
              <a:t>        </a:t>
            </a:r>
            <a:r>
              <a:rPr lang="en-US" altLang="zh-CN" sz="1800" dirty="0" err="1" smtClean="0"/>
              <a:t>ts</a:t>
            </a:r>
            <a:r>
              <a:rPr lang="en-US" altLang="zh-CN" sz="1800" dirty="0" smtClean="0"/>
              <a:t> = </a:t>
            </a:r>
            <a:r>
              <a:rPr lang="en-US" altLang="zh-CN" sz="1800" dirty="0" err="1" smtClean="0"/>
              <a:t>torch.tensor</a:t>
            </a:r>
            <a:r>
              <a:rPr lang="en-US" altLang="zh-CN" sz="1800" dirty="0" smtClean="0"/>
              <a:t>(</a:t>
            </a:r>
            <a:r>
              <a:rPr lang="en-US" altLang="zh-CN" sz="1800" dirty="0" err="1" smtClean="0"/>
              <a:t>np.random.normal</a:t>
            </a:r>
            <a:r>
              <a:rPr lang="en-US" altLang="zh-CN" sz="1800" dirty="0" smtClean="0"/>
              <a:t>(0, 0.01, size=shape), device=device, </a:t>
            </a:r>
            <a:r>
              <a:rPr lang="en-US" altLang="zh-CN" sz="1800" dirty="0" err="1" smtClean="0"/>
              <a:t>dtype</a:t>
            </a:r>
            <a:r>
              <a:rPr lang="en-US" altLang="zh-CN" sz="1800" dirty="0" smtClean="0"/>
              <a:t>=torch.float32)</a:t>
            </a:r>
          </a:p>
          <a:p>
            <a:pPr>
              <a:lnSpc>
                <a:spcPct val="100000"/>
              </a:lnSpc>
              <a:buNone/>
            </a:pPr>
            <a:r>
              <a:rPr lang="en-US" altLang="zh-CN" sz="1800" dirty="0" smtClean="0"/>
              <a:t>        return </a:t>
            </a:r>
            <a:r>
              <a:rPr lang="en-US" altLang="zh-CN" sz="1800" dirty="0" err="1" smtClean="0"/>
              <a:t>torch.nn.Parameter</a:t>
            </a:r>
            <a:r>
              <a:rPr lang="en-US" altLang="zh-CN" sz="1800" dirty="0" smtClean="0"/>
              <a:t>(</a:t>
            </a:r>
            <a:r>
              <a:rPr lang="en-US" altLang="zh-CN" sz="1800" dirty="0" err="1" smtClean="0"/>
              <a:t>ts</a:t>
            </a:r>
            <a:r>
              <a:rPr lang="en-US" altLang="zh-CN" sz="1800" dirty="0" smtClean="0"/>
              <a:t>, </a:t>
            </a:r>
            <a:r>
              <a:rPr lang="en-US" altLang="zh-CN" sz="1800" dirty="0" err="1" smtClean="0"/>
              <a:t>requires_grad</a:t>
            </a:r>
            <a:r>
              <a:rPr lang="en-US" altLang="zh-CN" sz="1800" dirty="0" smtClean="0"/>
              <a:t>=True)</a:t>
            </a:r>
            <a:endParaRPr lang="zh-CN" altLang="en-US" sz="1800" dirty="0" smtClean="0"/>
          </a:p>
          <a:p>
            <a:pPr>
              <a:lnSpc>
                <a:spcPct val="100000"/>
              </a:lnSpc>
              <a:buNone/>
            </a:pPr>
            <a:r>
              <a:rPr lang="zh-CN" altLang="en-US" sz="1800" dirty="0" smtClean="0"/>
              <a:t>    </a:t>
            </a:r>
            <a:r>
              <a:rPr lang="en-US" altLang="zh-CN" sz="1800" dirty="0" err="1" smtClean="0"/>
              <a:t>W_xh</a:t>
            </a:r>
            <a:r>
              <a:rPr lang="en-US" altLang="zh-CN" sz="1800" dirty="0" smtClean="0"/>
              <a:t> = _one((</a:t>
            </a:r>
            <a:r>
              <a:rPr lang="en-US" altLang="zh-CN" sz="1800" dirty="0" err="1" smtClean="0"/>
              <a:t>num_inputs</a:t>
            </a:r>
            <a:r>
              <a:rPr lang="en-US" altLang="zh-CN" sz="1800" dirty="0" smtClean="0"/>
              <a:t>, </a:t>
            </a:r>
            <a:r>
              <a:rPr lang="en-US" altLang="zh-CN" sz="1800" dirty="0" err="1" smtClean="0"/>
              <a:t>num_hiddens</a:t>
            </a:r>
            <a:r>
              <a:rPr lang="en-US" altLang="zh-CN" sz="1800" dirty="0" smtClean="0"/>
              <a:t>)) # </a:t>
            </a:r>
            <a:r>
              <a:rPr lang="zh-CN" altLang="en-US" sz="1800" dirty="0" smtClean="0"/>
              <a:t>隐藏层参数</a:t>
            </a:r>
            <a:endParaRPr lang="en-US" altLang="zh-CN" sz="1800" dirty="0" smtClean="0"/>
          </a:p>
          <a:p>
            <a:pPr>
              <a:lnSpc>
                <a:spcPct val="100000"/>
              </a:lnSpc>
              <a:buNone/>
            </a:pPr>
            <a:r>
              <a:rPr lang="en-US" altLang="zh-CN" sz="1800" dirty="0" smtClean="0"/>
              <a:t>    </a:t>
            </a:r>
            <a:r>
              <a:rPr lang="en-US" altLang="zh-CN" sz="1800" dirty="0" err="1" smtClean="0"/>
              <a:t>W_hh</a:t>
            </a:r>
            <a:r>
              <a:rPr lang="en-US" altLang="zh-CN" sz="1800" dirty="0" smtClean="0"/>
              <a:t> = _one((</a:t>
            </a:r>
            <a:r>
              <a:rPr lang="en-US" altLang="zh-CN" sz="1800" dirty="0" err="1" smtClean="0"/>
              <a:t>num_hiddens</a:t>
            </a:r>
            <a:r>
              <a:rPr lang="en-US" altLang="zh-CN" sz="1800" dirty="0" smtClean="0"/>
              <a:t>, </a:t>
            </a:r>
            <a:r>
              <a:rPr lang="en-US" altLang="zh-CN" sz="1800" dirty="0" err="1" smtClean="0"/>
              <a:t>num_hiddens</a:t>
            </a:r>
            <a:r>
              <a:rPr lang="en-US" altLang="zh-CN" sz="1800" dirty="0" smtClean="0"/>
              <a:t>))</a:t>
            </a:r>
          </a:p>
          <a:p>
            <a:pPr>
              <a:lnSpc>
                <a:spcPct val="100000"/>
              </a:lnSpc>
              <a:buNone/>
            </a:pPr>
            <a:r>
              <a:rPr lang="en-US" altLang="zh-CN" sz="1800" dirty="0" smtClean="0"/>
              <a:t>    </a:t>
            </a:r>
            <a:r>
              <a:rPr lang="en-US" altLang="zh-CN" sz="1800" dirty="0" err="1" smtClean="0"/>
              <a:t>b_h</a:t>
            </a:r>
            <a:r>
              <a:rPr lang="en-US" altLang="zh-CN" sz="1800" dirty="0" smtClean="0"/>
              <a:t> = </a:t>
            </a:r>
            <a:r>
              <a:rPr lang="en-US" altLang="zh-CN" sz="1800" dirty="0" err="1" smtClean="0"/>
              <a:t>torch.nn.Parameter</a:t>
            </a:r>
            <a:r>
              <a:rPr lang="en-US" altLang="zh-CN" sz="1800" dirty="0" smtClean="0"/>
              <a:t>(</a:t>
            </a:r>
            <a:r>
              <a:rPr lang="en-US" altLang="zh-CN" sz="1800" dirty="0" err="1" smtClean="0"/>
              <a:t>torch.zeros</a:t>
            </a:r>
            <a:r>
              <a:rPr lang="en-US" altLang="zh-CN" sz="1800" dirty="0" smtClean="0"/>
              <a:t>(</a:t>
            </a:r>
            <a:r>
              <a:rPr lang="en-US" altLang="zh-CN" sz="1800" dirty="0" err="1" smtClean="0"/>
              <a:t>num_hiddens</a:t>
            </a:r>
            <a:r>
              <a:rPr lang="en-US" altLang="zh-CN" sz="1800" dirty="0" smtClean="0"/>
              <a:t>, device=device, </a:t>
            </a:r>
            <a:r>
              <a:rPr lang="en-US" altLang="zh-CN" sz="1800" dirty="0" err="1" smtClean="0"/>
              <a:t>requires_grad</a:t>
            </a:r>
            <a:r>
              <a:rPr lang="en-US" altLang="zh-CN" sz="1800" dirty="0" smtClean="0"/>
              <a:t>=True))</a:t>
            </a:r>
          </a:p>
          <a:p>
            <a:pPr>
              <a:lnSpc>
                <a:spcPct val="100000"/>
              </a:lnSpc>
              <a:buNone/>
            </a:pPr>
            <a:r>
              <a:rPr lang="en-US" altLang="zh-CN" sz="1800" dirty="0" smtClean="0"/>
              <a:t>    </a:t>
            </a:r>
            <a:r>
              <a:rPr lang="en-US" altLang="zh-CN" sz="1800" dirty="0" err="1" smtClean="0"/>
              <a:t>W_hq</a:t>
            </a:r>
            <a:r>
              <a:rPr lang="en-US" altLang="zh-CN" sz="1800" dirty="0" smtClean="0"/>
              <a:t> = _one((</a:t>
            </a:r>
            <a:r>
              <a:rPr lang="en-US" altLang="zh-CN" sz="1800" dirty="0" err="1" smtClean="0"/>
              <a:t>num_hiddens</a:t>
            </a:r>
            <a:r>
              <a:rPr lang="en-US" altLang="zh-CN" sz="1800" dirty="0" smtClean="0"/>
              <a:t>, </a:t>
            </a:r>
            <a:r>
              <a:rPr lang="en-US" altLang="zh-CN" sz="1800" dirty="0" err="1" smtClean="0"/>
              <a:t>num_outputs</a:t>
            </a:r>
            <a:r>
              <a:rPr lang="en-US" altLang="zh-CN" sz="1800" dirty="0" smtClean="0"/>
              <a:t>)) # </a:t>
            </a:r>
            <a:r>
              <a:rPr lang="zh-CN" altLang="en-US" sz="1800" dirty="0" smtClean="0"/>
              <a:t>输出层参数</a:t>
            </a:r>
            <a:endParaRPr lang="en-US" altLang="zh-CN" sz="1800" dirty="0" smtClean="0"/>
          </a:p>
          <a:p>
            <a:pPr>
              <a:lnSpc>
                <a:spcPct val="100000"/>
              </a:lnSpc>
              <a:buNone/>
            </a:pPr>
            <a:r>
              <a:rPr lang="en-US" altLang="zh-CN" sz="1800" dirty="0" smtClean="0"/>
              <a:t>    </a:t>
            </a:r>
            <a:r>
              <a:rPr lang="en-US" altLang="zh-CN" sz="1800" dirty="0" err="1" smtClean="0"/>
              <a:t>b_q</a:t>
            </a:r>
            <a:r>
              <a:rPr lang="en-US" altLang="zh-CN" sz="1800" dirty="0" smtClean="0"/>
              <a:t> = </a:t>
            </a:r>
            <a:r>
              <a:rPr lang="en-US" altLang="zh-CN" sz="1800" dirty="0" err="1" smtClean="0"/>
              <a:t>torch.nn.Parameter</a:t>
            </a:r>
            <a:r>
              <a:rPr lang="en-US" altLang="zh-CN" sz="1800" dirty="0" smtClean="0"/>
              <a:t>(</a:t>
            </a:r>
            <a:r>
              <a:rPr lang="en-US" altLang="zh-CN" sz="1800" dirty="0" err="1" smtClean="0"/>
              <a:t>torch.zeros</a:t>
            </a:r>
            <a:r>
              <a:rPr lang="en-US" altLang="zh-CN" sz="1800" dirty="0" smtClean="0"/>
              <a:t>(</a:t>
            </a:r>
            <a:r>
              <a:rPr lang="en-US" altLang="zh-CN" sz="1800" dirty="0" err="1" smtClean="0"/>
              <a:t>num_outputs</a:t>
            </a:r>
            <a:r>
              <a:rPr lang="en-US" altLang="zh-CN" sz="1800" dirty="0" smtClean="0"/>
              <a:t>, device=device, </a:t>
            </a:r>
            <a:r>
              <a:rPr lang="en-US" altLang="zh-CN" sz="1800" dirty="0" err="1" smtClean="0"/>
              <a:t>requires_grad</a:t>
            </a:r>
            <a:r>
              <a:rPr lang="en-US" altLang="zh-CN" sz="1800" dirty="0" smtClean="0"/>
              <a:t>=True))</a:t>
            </a:r>
          </a:p>
          <a:p>
            <a:pPr>
              <a:lnSpc>
                <a:spcPct val="100000"/>
              </a:lnSpc>
              <a:buNone/>
            </a:pPr>
            <a:r>
              <a:rPr lang="en-US" altLang="zh-CN" sz="1800" dirty="0" smtClean="0"/>
              <a:t>    return </a:t>
            </a:r>
            <a:r>
              <a:rPr lang="en-US" altLang="zh-CN" sz="1800" dirty="0" err="1" smtClean="0"/>
              <a:t>nn.ParameterList</a:t>
            </a:r>
            <a:r>
              <a:rPr lang="en-US" altLang="zh-CN" sz="1800" dirty="0" smtClean="0"/>
              <a:t>([</a:t>
            </a:r>
            <a:r>
              <a:rPr lang="en-US" altLang="zh-CN" sz="1800" dirty="0" err="1" smtClean="0"/>
              <a:t>W_xh</a:t>
            </a:r>
            <a:r>
              <a:rPr lang="en-US" altLang="zh-CN" sz="1800" dirty="0" smtClean="0"/>
              <a:t>, </a:t>
            </a:r>
            <a:r>
              <a:rPr lang="en-US" altLang="zh-CN" sz="1800" dirty="0" err="1" smtClean="0"/>
              <a:t>W_hh</a:t>
            </a:r>
            <a:r>
              <a:rPr lang="en-US" altLang="zh-CN" sz="1800" dirty="0" smtClean="0"/>
              <a:t>, </a:t>
            </a:r>
            <a:r>
              <a:rPr lang="en-US" altLang="zh-CN" sz="1800" dirty="0" err="1" smtClean="0"/>
              <a:t>b_h</a:t>
            </a:r>
            <a:r>
              <a:rPr lang="en-US" altLang="zh-CN" sz="1800" dirty="0" smtClean="0"/>
              <a:t>, </a:t>
            </a:r>
            <a:r>
              <a:rPr lang="en-US" altLang="zh-CN" sz="1800" dirty="0" err="1" smtClean="0"/>
              <a:t>W_hq</a:t>
            </a:r>
            <a:r>
              <a:rPr lang="en-US" altLang="zh-CN" sz="1800" dirty="0" smtClean="0"/>
              <a:t>, </a:t>
            </a:r>
            <a:r>
              <a:rPr lang="en-US" altLang="zh-CN" sz="1800" dirty="0" err="1" smtClean="0"/>
              <a:t>b_q</a:t>
            </a:r>
            <a:r>
              <a:rPr lang="en-US" altLang="zh-CN" sz="1800" dirty="0" smtClean="0"/>
              <a:t>])</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064043"/>
          </a:xfrm>
        </p:spPr>
        <p:txBody>
          <a:bodyPr>
            <a:noAutofit/>
          </a:bodyPr>
          <a:lstStyle/>
          <a:p>
            <a:pPr>
              <a:lnSpc>
                <a:spcPct val="100000"/>
              </a:lnSpc>
            </a:pPr>
            <a:r>
              <a:rPr lang="zh-CN" altLang="en-US" sz="2400" dirty="0" smtClean="0"/>
              <a:t>我们根据循环神经网络的计算表达式实现该模型。首先定义</a:t>
            </a:r>
            <a:r>
              <a:rPr lang="en-US" altLang="zh-CN" sz="2400" dirty="0" err="1" smtClean="0"/>
              <a:t>init_rnn_state</a:t>
            </a:r>
            <a:r>
              <a:rPr lang="zh-CN" altLang="en-US" sz="2400" dirty="0" smtClean="0"/>
              <a:t>函数来返回初始化的隐藏状态。它返回由一个形状为</a:t>
            </a:r>
            <a:r>
              <a:rPr lang="en-US" altLang="zh-CN" sz="2400" dirty="0" smtClean="0"/>
              <a:t>(</a:t>
            </a:r>
            <a:r>
              <a:rPr lang="zh-CN" altLang="en-US" sz="2400" dirty="0" smtClean="0"/>
              <a:t>批量大小</a:t>
            </a:r>
            <a:r>
              <a:rPr lang="en-US" altLang="zh-CN" sz="2400" dirty="0" smtClean="0"/>
              <a:t>, </a:t>
            </a:r>
            <a:r>
              <a:rPr lang="zh-CN" altLang="en-US" sz="2400" dirty="0" smtClean="0"/>
              <a:t>隐藏单元个数</a:t>
            </a:r>
            <a:r>
              <a:rPr lang="en-US" altLang="zh-CN" sz="2400" dirty="0" smtClean="0"/>
              <a:t>)</a:t>
            </a:r>
            <a:r>
              <a:rPr lang="zh-CN" altLang="en-US" sz="2400" dirty="0" smtClean="0"/>
              <a:t>的值为</a:t>
            </a:r>
            <a:r>
              <a:rPr lang="en-US" altLang="zh-CN" sz="2400" dirty="0" smtClean="0"/>
              <a:t>0</a:t>
            </a:r>
            <a:r>
              <a:rPr lang="zh-CN" altLang="en-US" sz="2400" dirty="0" smtClean="0"/>
              <a:t>的</a:t>
            </a:r>
            <a:r>
              <a:rPr lang="en-US" altLang="zh-CN" sz="2400" dirty="0" err="1" smtClean="0"/>
              <a:t>NDArray</a:t>
            </a:r>
            <a:r>
              <a:rPr lang="zh-CN" altLang="en-US" sz="2400" dirty="0" smtClean="0"/>
              <a:t>组成的元组。使用元组是为了更便于处理隐藏状态含有多个</a:t>
            </a:r>
            <a:r>
              <a:rPr lang="en-US" altLang="zh-CN" sz="2400" dirty="0" err="1" smtClean="0"/>
              <a:t>NDArray</a:t>
            </a:r>
            <a:r>
              <a:rPr lang="zh-CN" altLang="en-US" sz="2400" dirty="0" smtClean="0"/>
              <a:t>的情况。</a:t>
            </a:r>
          </a:p>
          <a:p>
            <a:pPr>
              <a:lnSpc>
                <a:spcPct val="100000"/>
              </a:lnSpc>
            </a:pPr>
            <a:endParaRPr lang="zh-CN" altLang="en-US" sz="2400" dirty="0" smtClean="0"/>
          </a:p>
          <a:p>
            <a:pPr>
              <a:lnSpc>
                <a:spcPct val="100000"/>
              </a:lnSpc>
              <a:buNone/>
            </a:pPr>
            <a:r>
              <a:rPr lang="en-US" altLang="zh-CN" sz="2400" dirty="0" smtClean="0"/>
              <a:t>def </a:t>
            </a:r>
            <a:r>
              <a:rPr lang="en-US" altLang="zh-CN" sz="2400" dirty="0" err="1" smtClean="0"/>
              <a:t>init_rnn_state</a:t>
            </a:r>
            <a:r>
              <a:rPr lang="en-US" altLang="zh-CN" sz="2400" dirty="0" smtClean="0"/>
              <a:t>(</a:t>
            </a:r>
            <a:r>
              <a:rPr lang="en-US" altLang="zh-CN" sz="2400" dirty="0" err="1" smtClean="0"/>
              <a:t>batch_size</a:t>
            </a:r>
            <a:r>
              <a:rPr lang="en-US" altLang="zh-CN" sz="2400" dirty="0" smtClean="0"/>
              <a:t>, </a:t>
            </a:r>
            <a:r>
              <a:rPr lang="en-US" altLang="zh-CN" sz="2400" dirty="0" err="1" smtClean="0"/>
              <a:t>num_hiddens</a:t>
            </a:r>
            <a:r>
              <a:rPr lang="en-US" altLang="zh-CN" sz="2400" dirty="0" smtClean="0"/>
              <a:t>, device):</a:t>
            </a:r>
          </a:p>
          <a:p>
            <a:pPr>
              <a:lnSpc>
                <a:spcPct val="100000"/>
              </a:lnSpc>
              <a:buNone/>
            </a:pPr>
            <a:r>
              <a:rPr lang="en-US" altLang="zh-CN" sz="2400" dirty="0" smtClean="0"/>
              <a:t>    return (</a:t>
            </a:r>
            <a:r>
              <a:rPr lang="en-US" altLang="zh-CN" sz="2400" dirty="0" err="1" smtClean="0"/>
              <a:t>torch.zeros</a:t>
            </a:r>
            <a:r>
              <a:rPr lang="en-US" altLang="zh-CN" sz="2400" dirty="0" smtClean="0"/>
              <a:t>((</a:t>
            </a:r>
            <a:r>
              <a:rPr lang="en-US" altLang="zh-CN" sz="2400" dirty="0" err="1" smtClean="0"/>
              <a:t>batch_size</a:t>
            </a:r>
            <a:r>
              <a:rPr lang="en-US" altLang="zh-CN" sz="2400" dirty="0" smtClean="0"/>
              <a:t>, </a:t>
            </a:r>
            <a:r>
              <a:rPr lang="en-US" altLang="zh-CN" sz="2400" dirty="0" err="1" smtClean="0"/>
              <a:t>num_hiddens</a:t>
            </a:r>
            <a:r>
              <a:rPr lang="en-US" altLang="zh-CN" sz="2400" dirty="0" smtClean="0"/>
              <a:t>), device=device), )</a:t>
            </a:r>
          </a:p>
        </p:txBody>
      </p:sp>
    </p:spTree>
    <p:extLst>
      <p:ext uri="{BB962C8B-B14F-4D97-AF65-F5344CB8AC3E}">
        <p14:creationId xmlns="" xmlns:p14="http://schemas.microsoft.com/office/powerpoint/2010/main" val="4263979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064043"/>
          </a:xfrm>
        </p:spPr>
        <p:txBody>
          <a:bodyPr>
            <a:noAutofit/>
          </a:bodyPr>
          <a:lstStyle/>
          <a:p>
            <a:pPr>
              <a:lnSpc>
                <a:spcPct val="100000"/>
              </a:lnSpc>
            </a:pPr>
            <a:r>
              <a:rPr lang="zh-CN" altLang="en-US" sz="2400" dirty="0" smtClean="0"/>
              <a:t>下面的</a:t>
            </a:r>
            <a:r>
              <a:rPr lang="en-US" altLang="zh-CN" sz="2400" dirty="0" err="1" smtClean="0"/>
              <a:t>rnn</a:t>
            </a:r>
            <a:r>
              <a:rPr lang="zh-CN" altLang="en-US" sz="2400" dirty="0" smtClean="0"/>
              <a:t>函数定义了在一个时间步里如何计算隐藏状态和输出。这里的激活函数使用了</a:t>
            </a:r>
            <a:r>
              <a:rPr lang="en-US" altLang="zh-CN" sz="2400" dirty="0" err="1" smtClean="0"/>
              <a:t>tanh</a:t>
            </a:r>
            <a:r>
              <a:rPr lang="zh-CN" altLang="en-US" sz="2400" dirty="0" smtClean="0"/>
              <a:t>函数。当元素在实数域上均匀分布时，</a:t>
            </a:r>
            <a:r>
              <a:rPr lang="en-US" altLang="zh-CN" sz="2400" dirty="0" err="1" smtClean="0"/>
              <a:t>tanh</a:t>
            </a:r>
            <a:r>
              <a:rPr lang="zh-CN" altLang="en-US" sz="2400" dirty="0" smtClean="0"/>
              <a:t>函数值的均值为</a:t>
            </a:r>
            <a:r>
              <a:rPr lang="en-US" altLang="zh-CN" sz="2400" dirty="0" smtClean="0"/>
              <a:t>0</a:t>
            </a:r>
            <a:r>
              <a:rPr lang="zh-CN" altLang="en-US" sz="2400" dirty="0" smtClean="0"/>
              <a:t>。</a:t>
            </a:r>
            <a:endParaRPr lang="en-US" altLang="zh-CN" sz="2400" dirty="0" smtClean="0"/>
          </a:p>
          <a:p>
            <a:pPr>
              <a:lnSpc>
                <a:spcPct val="100000"/>
              </a:lnSpc>
            </a:pPr>
            <a:endParaRPr lang="zh-CN" altLang="en-US" sz="100" dirty="0" smtClean="0"/>
          </a:p>
          <a:p>
            <a:pPr>
              <a:lnSpc>
                <a:spcPct val="100000"/>
              </a:lnSpc>
              <a:buNone/>
            </a:pPr>
            <a:r>
              <a:rPr lang="en-US" altLang="zh-CN" sz="2000" dirty="0" smtClean="0"/>
              <a:t>def </a:t>
            </a:r>
            <a:r>
              <a:rPr lang="en-US" altLang="zh-CN" sz="2000" dirty="0" err="1" smtClean="0"/>
              <a:t>rnn</a:t>
            </a:r>
            <a:r>
              <a:rPr lang="en-US" altLang="zh-CN" sz="2000" dirty="0" smtClean="0"/>
              <a:t>(inputs, state, </a:t>
            </a:r>
            <a:r>
              <a:rPr lang="en-US" altLang="zh-CN" sz="2000" dirty="0" err="1" smtClean="0"/>
              <a:t>params</a:t>
            </a:r>
            <a:r>
              <a:rPr lang="en-US" altLang="zh-CN" sz="2000" dirty="0" smtClean="0"/>
              <a:t>):</a:t>
            </a:r>
          </a:p>
          <a:p>
            <a:pPr>
              <a:lnSpc>
                <a:spcPct val="100000"/>
              </a:lnSpc>
              <a:buNone/>
            </a:pPr>
            <a:r>
              <a:rPr lang="en-US" altLang="zh-CN" sz="2000" dirty="0" smtClean="0"/>
              <a:t>    # inputs</a:t>
            </a:r>
            <a:r>
              <a:rPr lang="zh-CN" altLang="en-US" sz="2000" dirty="0" smtClean="0"/>
              <a:t>和</a:t>
            </a:r>
            <a:r>
              <a:rPr lang="en-US" altLang="zh-CN" sz="2000" dirty="0" smtClean="0"/>
              <a:t>outputs</a:t>
            </a:r>
            <a:r>
              <a:rPr lang="zh-CN" altLang="en-US" sz="2000" dirty="0" smtClean="0"/>
              <a:t>皆为</a:t>
            </a:r>
            <a:r>
              <a:rPr lang="en-US" altLang="zh-CN" sz="2000" dirty="0" err="1" smtClean="0"/>
              <a:t>num_steps</a:t>
            </a:r>
            <a:r>
              <a:rPr lang="zh-CN" altLang="en-US" sz="2000" dirty="0" smtClean="0"/>
              <a:t>个形状为</a:t>
            </a:r>
            <a:r>
              <a:rPr lang="en-US" altLang="zh-CN" sz="2000" dirty="0" smtClean="0"/>
              <a:t>(</a:t>
            </a:r>
            <a:r>
              <a:rPr lang="en-US" altLang="zh-CN" sz="2000" dirty="0" err="1" smtClean="0"/>
              <a:t>batch_size</a:t>
            </a:r>
            <a:r>
              <a:rPr lang="en-US" altLang="zh-CN" sz="2000" dirty="0" smtClean="0"/>
              <a:t>, </a:t>
            </a:r>
            <a:r>
              <a:rPr lang="en-US" altLang="zh-CN" sz="2000" dirty="0" err="1" smtClean="0"/>
              <a:t>vocab_size</a:t>
            </a:r>
            <a:r>
              <a:rPr lang="en-US" altLang="zh-CN" sz="2000" dirty="0" smtClean="0"/>
              <a:t>)</a:t>
            </a:r>
            <a:r>
              <a:rPr lang="zh-CN" altLang="en-US" sz="2000" dirty="0" smtClean="0"/>
              <a:t>的矩阵</a:t>
            </a:r>
          </a:p>
          <a:p>
            <a:pPr>
              <a:lnSpc>
                <a:spcPct val="100000"/>
              </a:lnSpc>
              <a:buNone/>
            </a:pPr>
            <a:r>
              <a:rPr lang="zh-CN" altLang="en-US" sz="2000" dirty="0" smtClean="0"/>
              <a:t>    </a:t>
            </a:r>
            <a:r>
              <a:rPr lang="en-US" altLang="zh-CN" sz="2000" dirty="0" err="1" smtClean="0"/>
              <a:t>W_xh</a:t>
            </a:r>
            <a:r>
              <a:rPr lang="en-US" altLang="zh-CN" sz="2000" dirty="0" smtClean="0"/>
              <a:t>, </a:t>
            </a:r>
            <a:r>
              <a:rPr lang="en-US" altLang="zh-CN" sz="2000" dirty="0" err="1" smtClean="0"/>
              <a:t>W_hh</a:t>
            </a:r>
            <a:r>
              <a:rPr lang="en-US" altLang="zh-CN" sz="2000" dirty="0" smtClean="0"/>
              <a:t>, </a:t>
            </a:r>
            <a:r>
              <a:rPr lang="en-US" altLang="zh-CN" sz="2000" dirty="0" err="1" smtClean="0"/>
              <a:t>b_h</a:t>
            </a:r>
            <a:r>
              <a:rPr lang="en-US" altLang="zh-CN" sz="2000" dirty="0" smtClean="0"/>
              <a:t>, </a:t>
            </a:r>
            <a:r>
              <a:rPr lang="en-US" altLang="zh-CN" sz="2000" dirty="0" err="1" smtClean="0"/>
              <a:t>W_hq</a:t>
            </a:r>
            <a:r>
              <a:rPr lang="en-US" altLang="zh-CN" sz="2000" dirty="0" smtClean="0"/>
              <a:t>, </a:t>
            </a:r>
            <a:r>
              <a:rPr lang="en-US" altLang="zh-CN" sz="2000" dirty="0" err="1" smtClean="0"/>
              <a:t>b_q</a:t>
            </a:r>
            <a:r>
              <a:rPr lang="en-US" altLang="zh-CN" sz="2000" dirty="0" smtClean="0"/>
              <a:t> = </a:t>
            </a:r>
            <a:r>
              <a:rPr lang="en-US" altLang="zh-CN" sz="2000" dirty="0" err="1" smtClean="0"/>
              <a:t>params</a:t>
            </a:r>
            <a:endParaRPr lang="en-US" altLang="zh-CN" sz="2000" dirty="0" smtClean="0"/>
          </a:p>
          <a:p>
            <a:pPr>
              <a:lnSpc>
                <a:spcPct val="100000"/>
              </a:lnSpc>
              <a:buNone/>
            </a:pPr>
            <a:r>
              <a:rPr lang="en-US" altLang="zh-CN" sz="2000" dirty="0" smtClean="0"/>
              <a:t>    H, = state</a:t>
            </a:r>
          </a:p>
          <a:p>
            <a:pPr>
              <a:lnSpc>
                <a:spcPct val="100000"/>
              </a:lnSpc>
              <a:buNone/>
            </a:pPr>
            <a:r>
              <a:rPr lang="en-US" altLang="zh-CN" sz="2000" dirty="0" smtClean="0"/>
              <a:t>    outputs = []</a:t>
            </a:r>
          </a:p>
          <a:p>
            <a:pPr>
              <a:lnSpc>
                <a:spcPct val="100000"/>
              </a:lnSpc>
              <a:buNone/>
            </a:pPr>
            <a:r>
              <a:rPr lang="en-US" altLang="zh-CN" sz="2000" dirty="0" smtClean="0"/>
              <a:t>    for X in inputs:</a:t>
            </a:r>
          </a:p>
          <a:p>
            <a:pPr>
              <a:lnSpc>
                <a:spcPct val="100000"/>
              </a:lnSpc>
              <a:buNone/>
            </a:pPr>
            <a:r>
              <a:rPr lang="en-US" altLang="zh-CN" sz="2000" dirty="0" smtClean="0"/>
              <a:t>        H = </a:t>
            </a:r>
            <a:r>
              <a:rPr lang="en-US" altLang="zh-CN" sz="2000" dirty="0" err="1" smtClean="0"/>
              <a:t>torch.tanh</a:t>
            </a:r>
            <a:r>
              <a:rPr lang="en-US" altLang="zh-CN" sz="2000" dirty="0" smtClean="0"/>
              <a:t>(</a:t>
            </a:r>
            <a:r>
              <a:rPr lang="en-US" altLang="zh-CN" sz="2000" dirty="0" err="1" smtClean="0"/>
              <a:t>torch.matmul</a:t>
            </a:r>
            <a:r>
              <a:rPr lang="en-US" altLang="zh-CN" sz="2000" dirty="0" smtClean="0"/>
              <a:t>(X, </a:t>
            </a:r>
            <a:r>
              <a:rPr lang="en-US" altLang="zh-CN" sz="2000" dirty="0" err="1" smtClean="0"/>
              <a:t>W_xh</a:t>
            </a:r>
            <a:r>
              <a:rPr lang="en-US" altLang="zh-CN" sz="2000" dirty="0" smtClean="0"/>
              <a:t>) + </a:t>
            </a:r>
            <a:r>
              <a:rPr lang="en-US" altLang="zh-CN" sz="2000" dirty="0" err="1" smtClean="0"/>
              <a:t>torch.matmul</a:t>
            </a:r>
            <a:r>
              <a:rPr lang="en-US" altLang="zh-CN" sz="2000" dirty="0" smtClean="0"/>
              <a:t>(H, </a:t>
            </a:r>
            <a:r>
              <a:rPr lang="en-US" altLang="zh-CN" sz="2000" dirty="0" err="1" smtClean="0"/>
              <a:t>W_hh</a:t>
            </a:r>
            <a:r>
              <a:rPr lang="en-US" altLang="zh-CN" sz="2000" dirty="0" smtClean="0"/>
              <a:t>) + </a:t>
            </a:r>
            <a:r>
              <a:rPr lang="en-US" altLang="zh-CN" sz="2000" dirty="0" err="1" smtClean="0"/>
              <a:t>b_h</a:t>
            </a:r>
            <a:r>
              <a:rPr lang="en-US" altLang="zh-CN" sz="2000" dirty="0" smtClean="0"/>
              <a:t>)</a:t>
            </a:r>
          </a:p>
          <a:p>
            <a:pPr>
              <a:lnSpc>
                <a:spcPct val="100000"/>
              </a:lnSpc>
              <a:buNone/>
            </a:pPr>
            <a:r>
              <a:rPr lang="en-US" altLang="zh-CN" sz="2000" dirty="0" smtClean="0"/>
              <a:t>        Y = </a:t>
            </a:r>
            <a:r>
              <a:rPr lang="en-US" altLang="zh-CN" sz="2000" dirty="0" err="1" smtClean="0"/>
              <a:t>torch.matmul</a:t>
            </a:r>
            <a:r>
              <a:rPr lang="en-US" altLang="zh-CN" sz="2000" dirty="0" smtClean="0"/>
              <a:t>(H, </a:t>
            </a:r>
            <a:r>
              <a:rPr lang="en-US" altLang="zh-CN" sz="2000" dirty="0" err="1" smtClean="0"/>
              <a:t>W_hq</a:t>
            </a:r>
            <a:r>
              <a:rPr lang="en-US" altLang="zh-CN" sz="2000" dirty="0" smtClean="0"/>
              <a:t>) + </a:t>
            </a:r>
            <a:r>
              <a:rPr lang="en-US" altLang="zh-CN" sz="2000" dirty="0" err="1" smtClean="0"/>
              <a:t>b_q</a:t>
            </a:r>
            <a:endParaRPr lang="en-US" altLang="zh-CN" sz="2000" dirty="0" smtClean="0"/>
          </a:p>
          <a:p>
            <a:pPr>
              <a:lnSpc>
                <a:spcPct val="100000"/>
              </a:lnSpc>
              <a:buNone/>
            </a:pPr>
            <a:r>
              <a:rPr lang="en-US" altLang="zh-CN" sz="2000" dirty="0" smtClean="0"/>
              <a:t>        </a:t>
            </a:r>
            <a:r>
              <a:rPr lang="en-US" altLang="zh-CN" sz="2000" dirty="0" err="1" smtClean="0"/>
              <a:t>outputs.append</a:t>
            </a:r>
            <a:r>
              <a:rPr lang="en-US" altLang="zh-CN" sz="2000" dirty="0" smtClean="0"/>
              <a:t>(Y)</a:t>
            </a:r>
          </a:p>
          <a:p>
            <a:pPr>
              <a:lnSpc>
                <a:spcPct val="100000"/>
              </a:lnSpc>
              <a:buNone/>
            </a:pPr>
            <a:r>
              <a:rPr lang="en-US" altLang="zh-CN" sz="2000" dirty="0" smtClean="0"/>
              <a:t>    return outputs, (H,)</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语言模型</a:t>
            </a:r>
            <a:endParaRPr lang="zh-CN" altLang="en-US" b="1"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语言模型（</a:t>
            </a:r>
            <a:r>
              <a:rPr lang="en-US" altLang="zh-CN" dirty="0" smtClean="0"/>
              <a:t>language model</a:t>
            </a:r>
            <a:r>
              <a:rPr lang="zh-CN" altLang="en-US" dirty="0" smtClean="0"/>
              <a:t>）是自然语言处理的重要技术。自然语言处理中最常见的数据是文本数据。我们可以把一段自然语言文本看作一段离散的时间序列。假设一段长度为</a:t>
            </a:r>
            <a:r>
              <a:rPr lang="en-US" altLang="zh-CN" dirty="0" smtClean="0"/>
              <a:t>T</a:t>
            </a:r>
            <a:r>
              <a:rPr lang="zh-CN" altLang="en-US" dirty="0" smtClean="0"/>
              <a:t>的文本中的词依次为</a:t>
            </a:r>
            <a:r>
              <a:rPr lang="en-US" altLang="zh-CN" dirty="0" smtClean="0"/>
              <a:t>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T</a:t>
            </a:r>
            <a:r>
              <a:rPr lang="zh-CN" altLang="en-US" dirty="0" smtClean="0"/>
              <a:t>，那么在离散的时间序列中，</a:t>
            </a:r>
            <a:r>
              <a:rPr lang="en-US" altLang="zh-CN" dirty="0" smtClean="0"/>
              <a:t>w</a:t>
            </a:r>
            <a:r>
              <a:rPr lang="en-US" altLang="zh-CN" baseline="-25000" dirty="0" smtClean="0"/>
              <a:t>t</a:t>
            </a:r>
            <a:r>
              <a:rPr lang="zh-CN" altLang="en-US" dirty="0" smtClean="0"/>
              <a:t>（</a:t>
            </a:r>
            <a:r>
              <a:rPr lang="en-US" altLang="zh-CN" dirty="0" smtClean="0"/>
              <a:t>1≤t ≤ T</a:t>
            </a:r>
            <a:r>
              <a:rPr lang="zh-CN" altLang="en-US" dirty="0" smtClean="0"/>
              <a:t>）可看作在时间步（</a:t>
            </a:r>
            <a:r>
              <a:rPr lang="en-US" altLang="zh-CN" dirty="0" smtClean="0"/>
              <a:t>time step</a:t>
            </a:r>
            <a:r>
              <a:rPr lang="zh-CN" altLang="en-US" dirty="0" smtClean="0"/>
              <a:t>）</a:t>
            </a:r>
            <a:r>
              <a:rPr lang="en-US" altLang="zh-CN" dirty="0" smtClean="0"/>
              <a:t>t</a:t>
            </a:r>
            <a:r>
              <a:rPr lang="zh-CN" altLang="en-US" dirty="0" smtClean="0"/>
              <a:t>的输出或标签。给定一个长度为</a:t>
            </a:r>
            <a:r>
              <a:rPr lang="en-US" altLang="zh-CN" dirty="0" smtClean="0"/>
              <a:t>T</a:t>
            </a:r>
            <a:r>
              <a:rPr lang="zh-CN" altLang="en-US" dirty="0" smtClean="0"/>
              <a:t>的词的序列</a:t>
            </a:r>
            <a:r>
              <a:rPr lang="en-US" altLang="zh-CN" dirty="0" smtClean="0"/>
              <a:t>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T</a:t>
            </a:r>
            <a:r>
              <a:rPr lang="en-US" altLang="zh-CN" baseline="-25000" dirty="0" smtClean="0"/>
              <a:t> </a:t>
            </a:r>
            <a:r>
              <a:rPr lang="zh-CN" altLang="en-US" dirty="0" smtClean="0"/>
              <a:t>，语言模型将计算该序列的概率：</a:t>
            </a:r>
          </a:p>
          <a:p>
            <a:pPr algn="ctr">
              <a:lnSpc>
                <a:spcPct val="120000"/>
              </a:lnSpc>
              <a:buNone/>
            </a:pPr>
            <a:r>
              <a:rPr lang="en-US" altLang="zh-CN" dirty="0" smtClean="0"/>
              <a:t>P(w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T</a:t>
            </a:r>
            <a:r>
              <a:rPr lang="en-US" altLang="zh-CN" baseline="-25000" dirty="0" smtClean="0"/>
              <a:t> </a:t>
            </a:r>
            <a:r>
              <a:rPr lang="en-US" altLang="zh-CN" dirty="0" smtClean="0"/>
              <a:t>).</a:t>
            </a:r>
          </a:p>
          <a:p>
            <a:pPr>
              <a:lnSpc>
                <a:spcPct val="120000"/>
              </a:lnSpc>
            </a:pPr>
            <a:r>
              <a:rPr lang="zh-CN" altLang="en-US" dirty="0" smtClean="0"/>
              <a:t>语言模型可用于提升语音识别和机器翻译的性能。例如，在语音识别中，给定一段“厨房里食油用完了”的语音，有可能会输出“厨房里食油用完了”和“厨房里石油用完了”这两个读音完全一样的文本序列。如果语言模型判断出前者的概率大于后者的概率，我们就可以根据相同读音的语音输出“厨房里食油用完了”的文本序列。在机器翻译中，如果对英文“</a:t>
            </a:r>
            <a:r>
              <a:rPr lang="en-US" altLang="zh-CN" dirty="0" smtClean="0"/>
              <a:t>you go first”</a:t>
            </a:r>
            <a:r>
              <a:rPr lang="zh-CN" altLang="en-US" dirty="0" smtClean="0"/>
              <a:t>逐词翻译成中文的话，可能得到“你走先”“你先走”等排列方式的文本序列。如果语言模型判断出“你先走”的概率大于其他排列方式的文本序列的概率，我们就可以把“</a:t>
            </a:r>
            <a:r>
              <a:rPr lang="en-US" altLang="zh-CN" dirty="0" smtClean="0"/>
              <a:t>you go first”</a:t>
            </a:r>
            <a:r>
              <a:rPr lang="zh-CN" altLang="en-US" dirty="0" smtClean="0"/>
              <a:t>翻译成“你先走”。</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定义预测函数</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sz="2400" dirty="0" smtClean="0"/>
              <a:t>定义函数基于前缀</a:t>
            </a:r>
            <a:r>
              <a:rPr lang="en-US" altLang="zh-CN" sz="2400" dirty="0" smtClean="0"/>
              <a:t>prefix</a:t>
            </a:r>
            <a:r>
              <a:rPr lang="zh-CN" altLang="en-US" sz="2400" dirty="0" smtClean="0"/>
              <a:t>（数个字符的字符串）预测接下来的</a:t>
            </a:r>
            <a:r>
              <a:rPr lang="en-US" altLang="zh-CN" sz="2400" dirty="0" err="1" smtClean="0"/>
              <a:t>num_chars</a:t>
            </a:r>
            <a:r>
              <a:rPr lang="zh-CN" altLang="en-US" sz="2400" dirty="0" smtClean="0"/>
              <a:t>个字符。</a:t>
            </a:r>
          </a:p>
          <a:p>
            <a:pPr>
              <a:lnSpc>
                <a:spcPct val="100000"/>
              </a:lnSpc>
              <a:buNone/>
            </a:pPr>
            <a:r>
              <a:rPr lang="en-US" altLang="zh-CN" sz="1800" dirty="0" smtClean="0"/>
              <a:t>def </a:t>
            </a:r>
            <a:r>
              <a:rPr lang="en-US" altLang="zh-CN" sz="1800" dirty="0" err="1" smtClean="0"/>
              <a:t>predict_rnn</a:t>
            </a:r>
            <a:r>
              <a:rPr lang="en-US" altLang="zh-CN" sz="1800" dirty="0" smtClean="0"/>
              <a:t>(prefix, </a:t>
            </a:r>
            <a:r>
              <a:rPr lang="en-US" altLang="zh-CN" sz="1800" dirty="0" err="1" smtClean="0"/>
              <a:t>num_chars</a:t>
            </a:r>
            <a:r>
              <a:rPr lang="en-US" altLang="zh-CN" sz="1800" dirty="0" smtClean="0"/>
              <a:t>, </a:t>
            </a:r>
            <a:r>
              <a:rPr lang="en-US" altLang="zh-CN" sz="1800" dirty="0" err="1" smtClean="0"/>
              <a:t>rnn</a:t>
            </a:r>
            <a:r>
              <a:rPr lang="en-US" altLang="zh-CN" sz="1800" dirty="0" smtClean="0"/>
              <a:t>, </a:t>
            </a:r>
            <a:r>
              <a:rPr lang="en-US" altLang="zh-CN" sz="1800" dirty="0" err="1" smtClean="0"/>
              <a:t>params</a:t>
            </a:r>
            <a:r>
              <a:rPr lang="en-US" altLang="zh-CN" sz="1800" dirty="0" smtClean="0"/>
              <a:t>, </a:t>
            </a:r>
            <a:r>
              <a:rPr lang="en-US" altLang="zh-CN" sz="1800" dirty="0" err="1" smtClean="0"/>
              <a:t>init_rnn_state</a:t>
            </a:r>
            <a:r>
              <a:rPr lang="en-US" altLang="zh-CN" sz="1800" dirty="0" smtClean="0"/>
              <a:t>,</a:t>
            </a:r>
          </a:p>
          <a:p>
            <a:pPr>
              <a:lnSpc>
                <a:spcPct val="100000"/>
              </a:lnSpc>
              <a:buNone/>
            </a:pPr>
            <a:r>
              <a:rPr lang="en-US" altLang="zh-CN" sz="1800" dirty="0" smtClean="0"/>
              <a:t>                </a:t>
            </a:r>
            <a:r>
              <a:rPr lang="en-US" altLang="zh-CN" sz="1800" dirty="0" err="1" smtClean="0"/>
              <a:t>num_hiddens</a:t>
            </a:r>
            <a:r>
              <a:rPr lang="en-US" altLang="zh-CN" sz="1800" dirty="0" smtClean="0"/>
              <a:t>, </a:t>
            </a:r>
            <a:r>
              <a:rPr lang="en-US" altLang="zh-CN" sz="1800" dirty="0" err="1" smtClean="0"/>
              <a:t>vocab_size</a:t>
            </a:r>
            <a:r>
              <a:rPr lang="en-US" altLang="zh-CN" sz="1800" dirty="0" smtClean="0"/>
              <a:t>, device, </a:t>
            </a:r>
            <a:r>
              <a:rPr lang="en-US" altLang="zh-CN" sz="1800" dirty="0" err="1" smtClean="0"/>
              <a:t>idx_to_char</a:t>
            </a:r>
            <a:r>
              <a:rPr lang="en-US" altLang="zh-CN" sz="1800" dirty="0" smtClean="0"/>
              <a:t>, </a:t>
            </a:r>
            <a:r>
              <a:rPr lang="en-US" altLang="zh-CN" sz="1800" dirty="0" err="1" smtClean="0"/>
              <a:t>char_to_idx</a:t>
            </a:r>
            <a:r>
              <a:rPr lang="en-US" altLang="zh-CN" sz="1800" dirty="0" smtClean="0"/>
              <a:t>):</a:t>
            </a:r>
          </a:p>
          <a:p>
            <a:pPr>
              <a:lnSpc>
                <a:spcPct val="100000"/>
              </a:lnSpc>
              <a:buNone/>
            </a:pPr>
            <a:r>
              <a:rPr lang="en-US" altLang="zh-CN" sz="1800" dirty="0" smtClean="0"/>
              <a:t>    state = </a:t>
            </a:r>
            <a:r>
              <a:rPr lang="en-US" altLang="zh-CN" sz="1800" dirty="0" err="1" smtClean="0"/>
              <a:t>init_rnn_state</a:t>
            </a:r>
            <a:r>
              <a:rPr lang="en-US" altLang="zh-CN" sz="1800" dirty="0" smtClean="0"/>
              <a:t>(1, </a:t>
            </a:r>
            <a:r>
              <a:rPr lang="en-US" altLang="zh-CN" sz="1800" dirty="0" err="1" smtClean="0"/>
              <a:t>num_hiddens</a:t>
            </a:r>
            <a:r>
              <a:rPr lang="en-US" altLang="zh-CN" sz="1800" dirty="0" smtClean="0"/>
              <a:t>, device)</a:t>
            </a:r>
          </a:p>
          <a:p>
            <a:pPr>
              <a:lnSpc>
                <a:spcPct val="100000"/>
              </a:lnSpc>
              <a:buNone/>
            </a:pPr>
            <a:r>
              <a:rPr lang="en-US" altLang="zh-CN" sz="1800" dirty="0" smtClean="0"/>
              <a:t>    output = [</a:t>
            </a:r>
            <a:r>
              <a:rPr lang="en-US" altLang="zh-CN" sz="1800" dirty="0" err="1" smtClean="0"/>
              <a:t>char_to_idx</a:t>
            </a:r>
            <a:r>
              <a:rPr lang="en-US" altLang="zh-CN" sz="1800" dirty="0" smtClean="0"/>
              <a:t>[prefix[0]]]</a:t>
            </a:r>
          </a:p>
          <a:p>
            <a:pPr>
              <a:lnSpc>
                <a:spcPct val="100000"/>
              </a:lnSpc>
              <a:buNone/>
            </a:pPr>
            <a:r>
              <a:rPr lang="en-US" altLang="zh-CN" sz="1800" dirty="0" smtClean="0"/>
              <a:t>    for t in range(</a:t>
            </a:r>
            <a:r>
              <a:rPr lang="en-US" altLang="zh-CN" sz="1800" dirty="0" err="1" smtClean="0"/>
              <a:t>num_chars</a:t>
            </a:r>
            <a:r>
              <a:rPr lang="en-US" altLang="zh-CN" sz="1800" dirty="0" smtClean="0"/>
              <a:t> + </a:t>
            </a:r>
            <a:r>
              <a:rPr lang="en-US" altLang="zh-CN" sz="1800" dirty="0" err="1" smtClean="0"/>
              <a:t>len</a:t>
            </a:r>
            <a:r>
              <a:rPr lang="en-US" altLang="zh-CN" sz="1800" dirty="0" smtClean="0"/>
              <a:t>(prefix) - 1):</a:t>
            </a:r>
            <a:endParaRPr lang="zh-CN" altLang="en-US" sz="1800" dirty="0" smtClean="0"/>
          </a:p>
          <a:p>
            <a:pPr>
              <a:lnSpc>
                <a:spcPct val="100000"/>
              </a:lnSpc>
              <a:buNone/>
            </a:pPr>
            <a:r>
              <a:rPr lang="zh-CN" altLang="en-US" sz="1800" dirty="0" smtClean="0"/>
              <a:t>        </a:t>
            </a:r>
            <a:r>
              <a:rPr lang="en-US" altLang="zh-CN" sz="1800" dirty="0" smtClean="0"/>
              <a:t>X = </a:t>
            </a:r>
            <a:r>
              <a:rPr lang="en-US" altLang="zh-CN" sz="1800" dirty="0" err="1" smtClean="0"/>
              <a:t>to_onehot</a:t>
            </a:r>
            <a:r>
              <a:rPr lang="en-US" altLang="zh-CN" sz="1800" dirty="0" smtClean="0"/>
              <a:t>(</a:t>
            </a:r>
            <a:r>
              <a:rPr lang="en-US" altLang="zh-CN" sz="1800" dirty="0" err="1" smtClean="0"/>
              <a:t>torch.tensor</a:t>
            </a:r>
            <a:r>
              <a:rPr lang="en-US" altLang="zh-CN" sz="1800" dirty="0" smtClean="0"/>
              <a:t>([[output[-1]]], device=device), </a:t>
            </a:r>
            <a:r>
              <a:rPr lang="en-US" altLang="zh-CN" sz="1800" dirty="0" err="1" smtClean="0"/>
              <a:t>vocab_size</a:t>
            </a:r>
            <a:r>
              <a:rPr lang="en-US" altLang="zh-CN" sz="1800" dirty="0" smtClean="0"/>
              <a:t>)</a:t>
            </a:r>
          </a:p>
          <a:p>
            <a:pPr>
              <a:lnSpc>
                <a:spcPct val="100000"/>
              </a:lnSpc>
              <a:buNone/>
            </a:pPr>
            <a:r>
              <a:rPr lang="zh-CN" altLang="en-US" sz="1800" dirty="0" smtClean="0"/>
              <a:t>        </a:t>
            </a:r>
            <a:r>
              <a:rPr lang="en-US" altLang="zh-CN" sz="1800" dirty="0" smtClean="0"/>
              <a:t>(Y, state) = </a:t>
            </a:r>
            <a:r>
              <a:rPr lang="en-US" altLang="zh-CN" sz="1800" dirty="0" err="1" smtClean="0"/>
              <a:t>rnn</a:t>
            </a:r>
            <a:r>
              <a:rPr lang="en-US" altLang="zh-CN" sz="1800" dirty="0" smtClean="0"/>
              <a:t>(X, state, </a:t>
            </a:r>
            <a:r>
              <a:rPr lang="en-US" altLang="zh-CN" sz="1800" dirty="0" err="1" smtClean="0"/>
              <a:t>params</a:t>
            </a:r>
            <a:r>
              <a:rPr lang="en-US" altLang="zh-CN" sz="1800" dirty="0" smtClean="0"/>
              <a:t>)</a:t>
            </a:r>
          </a:p>
          <a:p>
            <a:pPr>
              <a:lnSpc>
                <a:spcPct val="100000"/>
              </a:lnSpc>
              <a:buNone/>
            </a:pPr>
            <a:r>
              <a:rPr lang="zh-CN" altLang="en-US" sz="1800" dirty="0" smtClean="0"/>
              <a:t>        </a:t>
            </a:r>
            <a:r>
              <a:rPr lang="en-US" altLang="zh-CN" sz="1800" dirty="0" smtClean="0"/>
              <a:t>if t &lt; </a:t>
            </a:r>
            <a:r>
              <a:rPr lang="en-US" altLang="zh-CN" sz="1800" dirty="0" err="1" smtClean="0"/>
              <a:t>len</a:t>
            </a:r>
            <a:r>
              <a:rPr lang="en-US" altLang="zh-CN" sz="1800" dirty="0" smtClean="0"/>
              <a:t>(prefix) - 1:</a:t>
            </a:r>
          </a:p>
          <a:p>
            <a:pPr>
              <a:lnSpc>
                <a:spcPct val="100000"/>
              </a:lnSpc>
              <a:buNone/>
            </a:pPr>
            <a:r>
              <a:rPr lang="en-US" altLang="zh-CN" sz="1800" dirty="0" smtClean="0"/>
              <a:t>            </a:t>
            </a:r>
            <a:r>
              <a:rPr lang="en-US" altLang="zh-CN" sz="1800" dirty="0" err="1" smtClean="0"/>
              <a:t>output.append</a:t>
            </a:r>
            <a:r>
              <a:rPr lang="en-US" altLang="zh-CN" sz="1800" dirty="0" smtClean="0"/>
              <a:t>(</a:t>
            </a:r>
            <a:r>
              <a:rPr lang="en-US" altLang="zh-CN" sz="1800" dirty="0" err="1" smtClean="0"/>
              <a:t>char_to_idx</a:t>
            </a:r>
            <a:r>
              <a:rPr lang="en-US" altLang="zh-CN" sz="1800" dirty="0" smtClean="0"/>
              <a:t>[prefix[t + 1]])</a:t>
            </a:r>
          </a:p>
          <a:p>
            <a:pPr>
              <a:lnSpc>
                <a:spcPct val="100000"/>
              </a:lnSpc>
              <a:buNone/>
            </a:pPr>
            <a:r>
              <a:rPr lang="en-US" altLang="zh-CN" sz="1800" dirty="0" smtClean="0"/>
              <a:t>        else:</a:t>
            </a:r>
          </a:p>
          <a:p>
            <a:pPr>
              <a:lnSpc>
                <a:spcPct val="100000"/>
              </a:lnSpc>
              <a:buNone/>
            </a:pPr>
            <a:r>
              <a:rPr lang="en-US" altLang="zh-CN" sz="1800" dirty="0" smtClean="0"/>
              <a:t>            </a:t>
            </a:r>
            <a:r>
              <a:rPr lang="en-US" altLang="zh-CN" sz="1800" dirty="0" err="1" smtClean="0"/>
              <a:t>output.append</a:t>
            </a:r>
            <a:r>
              <a:rPr lang="en-US" altLang="zh-CN" sz="1800" dirty="0" smtClean="0"/>
              <a:t>(</a:t>
            </a:r>
            <a:r>
              <a:rPr lang="en-US" altLang="zh-CN" sz="1800" dirty="0" err="1" smtClean="0"/>
              <a:t>int</a:t>
            </a:r>
            <a:r>
              <a:rPr lang="en-US" altLang="zh-CN" sz="1800" dirty="0" smtClean="0"/>
              <a:t>(Y[0].</a:t>
            </a:r>
            <a:r>
              <a:rPr lang="en-US" altLang="zh-CN" sz="1800" dirty="0" err="1" smtClean="0"/>
              <a:t>argmax</a:t>
            </a:r>
            <a:r>
              <a:rPr lang="en-US" altLang="zh-CN" sz="1800" dirty="0" smtClean="0"/>
              <a:t>(dim=1).item()))</a:t>
            </a:r>
          </a:p>
          <a:p>
            <a:pPr>
              <a:lnSpc>
                <a:spcPct val="100000"/>
              </a:lnSpc>
              <a:buNone/>
            </a:pPr>
            <a:r>
              <a:rPr lang="en-US" altLang="zh-CN" sz="1800" dirty="0" smtClean="0"/>
              <a:t>    return ''.join([</a:t>
            </a:r>
            <a:r>
              <a:rPr lang="en-US" altLang="zh-CN" sz="1800" dirty="0" err="1" smtClean="0"/>
              <a:t>idx_to_char</a:t>
            </a:r>
            <a:r>
              <a:rPr lang="en-US" altLang="zh-CN" sz="1800" dirty="0" smtClean="0"/>
              <a:t>[</a:t>
            </a:r>
            <a:r>
              <a:rPr lang="en-US" altLang="zh-CN" sz="1800" dirty="0" err="1" smtClean="0"/>
              <a:t>i</a:t>
            </a:r>
            <a:r>
              <a:rPr lang="en-US" altLang="zh-CN" sz="1800" dirty="0" smtClean="0"/>
              <a:t>] for </a:t>
            </a:r>
            <a:r>
              <a:rPr lang="en-US" altLang="zh-CN" sz="1800" dirty="0" err="1" smtClean="0"/>
              <a:t>i</a:t>
            </a:r>
            <a:r>
              <a:rPr lang="en-US" altLang="zh-CN" sz="1800" dirty="0" smtClean="0"/>
              <a:t> in output])</a:t>
            </a:r>
            <a:endParaRPr lang="en-US" altLang="zh-CN" sz="2400" dirty="0" smtClean="0"/>
          </a:p>
        </p:txBody>
      </p:sp>
    </p:spTree>
    <p:extLst>
      <p:ext uri="{BB962C8B-B14F-4D97-AF65-F5344CB8AC3E}">
        <p14:creationId xmlns="" xmlns:p14="http://schemas.microsoft.com/office/powerpoint/2010/main" val="4263979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裁剪梯度</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sz="2400" dirty="0" smtClean="0"/>
              <a:t>循环神经网络中较容易出现梯度衰减或梯度爆炸。为了应对梯度爆炸，我们可以裁剪梯度（</a:t>
            </a:r>
            <a:r>
              <a:rPr lang="en-US" altLang="zh-CN" sz="2400" dirty="0" smtClean="0"/>
              <a:t>clip gradient</a:t>
            </a:r>
            <a:r>
              <a:rPr lang="zh-CN" altLang="en-US" sz="2400" dirty="0" smtClean="0"/>
              <a:t>）。假设我们把所有模型参数梯度的元素拼接成一个向量 </a:t>
            </a:r>
            <a:r>
              <a:rPr lang="en-US" sz="2400" dirty="0" smtClean="0"/>
              <a:t> </a:t>
            </a:r>
            <a:r>
              <a:rPr lang="en-US" sz="2400" b="1" i="1" dirty="0" smtClean="0"/>
              <a:t>g</a:t>
            </a:r>
            <a:r>
              <a:rPr lang="zh-CN" altLang="en-US" sz="2400" dirty="0" smtClean="0"/>
              <a:t>，并设裁剪的阈值是</a:t>
            </a:r>
            <a:r>
              <a:rPr lang="el-GR" sz="2400" i="1" dirty="0" smtClean="0"/>
              <a:t>θ</a:t>
            </a:r>
            <a:r>
              <a:rPr lang="zh-CN" altLang="en-US" sz="2400" dirty="0" smtClean="0"/>
              <a:t>。裁剪后的梯度的</a:t>
            </a:r>
            <a:r>
              <a:rPr lang="en-US" altLang="zh-CN" sz="2400" dirty="0" smtClean="0"/>
              <a:t>L</a:t>
            </a:r>
            <a:r>
              <a:rPr lang="en-US" altLang="zh-CN" sz="2400" baseline="-25000" dirty="0" smtClean="0"/>
              <a:t>2</a:t>
            </a:r>
            <a:r>
              <a:rPr lang="zh-CN" altLang="en-US" sz="2400" dirty="0" smtClean="0"/>
              <a:t>范数不超过</a:t>
            </a:r>
            <a:r>
              <a:rPr lang="el-GR" sz="2400" i="1" dirty="0" smtClean="0"/>
              <a:t>θ </a:t>
            </a:r>
            <a:r>
              <a:rPr lang="zh-CN" altLang="en-US" sz="2400" dirty="0" smtClean="0"/>
              <a:t>。</a:t>
            </a:r>
          </a:p>
          <a:p>
            <a:pPr>
              <a:lnSpc>
                <a:spcPct val="100000"/>
              </a:lnSpc>
              <a:buNone/>
            </a:pPr>
            <a:endParaRPr lang="zh-CN" altLang="en-US" sz="2400" dirty="0" smtClean="0"/>
          </a:p>
          <a:p>
            <a:pPr>
              <a:lnSpc>
                <a:spcPct val="100000"/>
              </a:lnSpc>
              <a:buNone/>
            </a:pPr>
            <a:r>
              <a:rPr lang="en-US" altLang="zh-CN" sz="2000" dirty="0" smtClean="0"/>
              <a:t>def </a:t>
            </a:r>
            <a:r>
              <a:rPr lang="en-US" altLang="zh-CN" sz="2000" dirty="0" err="1" smtClean="0"/>
              <a:t>grad_clipping</a:t>
            </a:r>
            <a:r>
              <a:rPr lang="en-US" altLang="zh-CN" sz="2000" dirty="0" smtClean="0"/>
              <a:t>(</a:t>
            </a:r>
            <a:r>
              <a:rPr lang="en-US" altLang="zh-CN" sz="2000" dirty="0" err="1" smtClean="0"/>
              <a:t>params</a:t>
            </a:r>
            <a:r>
              <a:rPr lang="en-US" altLang="zh-CN" sz="2000" dirty="0" smtClean="0"/>
              <a:t>, theta, device):</a:t>
            </a:r>
          </a:p>
          <a:p>
            <a:pPr>
              <a:lnSpc>
                <a:spcPct val="100000"/>
              </a:lnSpc>
              <a:buNone/>
            </a:pPr>
            <a:r>
              <a:rPr lang="en-US" altLang="zh-CN" sz="2000" dirty="0" smtClean="0"/>
              <a:t>    norm = </a:t>
            </a:r>
            <a:r>
              <a:rPr lang="en-US" altLang="zh-CN" sz="2000" dirty="0" err="1" smtClean="0"/>
              <a:t>torch.tensor</a:t>
            </a:r>
            <a:r>
              <a:rPr lang="en-US" altLang="zh-CN" sz="2000" dirty="0" smtClean="0"/>
              <a:t>([0.0], device=device)</a:t>
            </a:r>
          </a:p>
          <a:p>
            <a:pPr>
              <a:lnSpc>
                <a:spcPct val="100000"/>
              </a:lnSpc>
              <a:buNone/>
            </a:pPr>
            <a:r>
              <a:rPr lang="en-US" altLang="zh-CN" sz="2000" dirty="0" smtClean="0"/>
              <a:t>    for </a:t>
            </a:r>
            <a:r>
              <a:rPr lang="en-US" altLang="zh-CN" sz="2000" dirty="0" err="1" smtClean="0"/>
              <a:t>param</a:t>
            </a:r>
            <a:r>
              <a:rPr lang="en-US" altLang="zh-CN" sz="2000" dirty="0" smtClean="0"/>
              <a:t> in </a:t>
            </a:r>
            <a:r>
              <a:rPr lang="en-US" altLang="zh-CN" sz="2000" dirty="0" err="1" smtClean="0"/>
              <a:t>params</a:t>
            </a:r>
            <a:r>
              <a:rPr lang="en-US" altLang="zh-CN" sz="2000" dirty="0" smtClean="0"/>
              <a:t>:</a:t>
            </a:r>
          </a:p>
          <a:p>
            <a:pPr>
              <a:lnSpc>
                <a:spcPct val="100000"/>
              </a:lnSpc>
              <a:buNone/>
            </a:pPr>
            <a:r>
              <a:rPr lang="en-US" altLang="zh-CN" sz="2000" dirty="0" smtClean="0"/>
              <a:t>        norm += (</a:t>
            </a:r>
            <a:r>
              <a:rPr lang="en-US" altLang="zh-CN" sz="2000" dirty="0" err="1" smtClean="0"/>
              <a:t>param.grad.data</a:t>
            </a:r>
            <a:r>
              <a:rPr lang="en-US" altLang="zh-CN" sz="2000" dirty="0" smtClean="0"/>
              <a:t> ** 2).sum()</a:t>
            </a:r>
          </a:p>
          <a:p>
            <a:pPr>
              <a:lnSpc>
                <a:spcPct val="100000"/>
              </a:lnSpc>
              <a:buNone/>
            </a:pPr>
            <a:r>
              <a:rPr lang="en-US" altLang="zh-CN" sz="2000" dirty="0" smtClean="0"/>
              <a:t>    norm = </a:t>
            </a:r>
            <a:r>
              <a:rPr lang="en-US" altLang="zh-CN" sz="2000" dirty="0" err="1" smtClean="0"/>
              <a:t>norm.sqrt</a:t>
            </a:r>
            <a:r>
              <a:rPr lang="en-US" altLang="zh-CN" sz="2000" dirty="0" smtClean="0"/>
              <a:t>().item()</a:t>
            </a:r>
          </a:p>
          <a:p>
            <a:pPr>
              <a:lnSpc>
                <a:spcPct val="100000"/>
              </a:lnSpc>
              <a:buNone/>
            </a:pPr>
            <a:r>
              <a:rPr lang="en-US" altLang="zh-CN" sz="2000" dirty="0" smtClean="0"/>
              <a:t>    if norm &gt; theta:</a:t>
            </a:r>
          </a:p>
          <a:p>
            <a:pPr>
              <a:lnSpc>
                <a:spcPct val="100000"/>
              </a:lnSpc>
              <a:buNone/>
            </a:pPr>
            <a:r>
              <a:rPr lang="en-US" altLang="zh-CN" sz="2000" dirty="0" smtClean="0"/>
              <a:t>        for </a:t>
            </a:r>
            <a:r>
              <a:rPr lang="en-US" altLang="zh-CN" sz="2000" dirty="0" err="1" smtClean="0"/>
              <a:t>param</a:t>
            </a:r>
            <a:r>
              <a:rPr lang="en-US" altLang="zh-CN" sz="2000" dirty="0" smtClean="0"/>
              <a:t> in </a:t>
            </a:r>
            <a:r>
              <a:rPr lang="en-US" altLang="zh-CN" sz="2000" dirty="0" err="1" smtClean="0"/>
              <a:t>params</a:t>
            </a:r>
            <a:r>
              <a:rPr lang="en-US" altLang="zh-CN" sz="2000" dirty="0" smtClean="0"/>
              <a:t>:</a:t>
            </a:r>
          </a:p>
          <a:p>
            <a:pPr>
              <a:lnSpc>
                <a:spcPct val="100000"/>
              </a:lnSpc>
              <a:buNone/>
            </a:pPr>
            <a:r>
              <a:rPr lang="en-US" altLang="zh-CN" sz="2000" dirty="0" smtClean="0"/>
              <a:t>            </a:t>
            </a:r>
            <a:r>
              <a:rPr lang="en-US" altLang="zh-CN" sz="2000" dirty="0" err="1" smtClean="0"/>
              <a:t>param.grad.data</a:t>
            </a:r>
            <a:r>
              <a:rPr lang="en-US" altLang="zh-CN" sz="2000" dirty="0" smtClean="0"/>
              <a:t> *= (theta / norm)</a:t>
            </a:r>
          </a:p>
        </p:txBody>
      </p:sp>
      <p:pic>
        <p:nvPicPr>
          <p:cNvPr id="1026" name="Picture 2"/>
          <p:cNvPicPr>
            <a:picLocks noChangeAspect="1" noChangeArrowheads="1"/>
          </p:cNvPicPr>
          <p:nvPr/>
        </p:nvPicPr>
        <p:blipFill>
          <a:blip r:embed="rId2"/>
          <a:srcRect/>
          <a:stretch>
            <a:fillRect/>
          </a:stretch>
        </p:blipFill>
        <p:spPr bwMode="auto">
          <a:xfrm>
            <a:off x="5074845" y="2665300"/>
            <a:ext cx="1752600" cy="49530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困惑度</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r>
              <a:rPr lang="zh-CN" altLang="en-US" sz="2400" dirty="0" smtClean="0"/>
              <a:t>我们通常使用困惑度（</a:t>
            </a:r>
            <a:r>
              <a:rPr lang="en-US" altLang="zh-CN" sz="2400" dirty="0" smtClean="0"/>
              <a:t>perplexity</a:t>
            </a:r>
            <a:r>
              <a:rPr lang="zh-CN" altLang="en-US" sz="2400" dirty="0" smtClean="0"/>
              <a:t>）来评价语言模型的好坏。回忆</a:t>
            </a:r>
            <a:r>
              <a:rPr lang="zh-CN" altLang="en-US" sz="2400" dirty="0" smtClean="0"/>
              <a:t>一下（</a:t>
            </a:r>
            <a:r>
              <a:rPr lang="en-US" altLang="zh-CN" sz="2400" dirty="0" err="1" smtClean="0"/>
              <a:t>softmax</a:t>
            </a:r>
            <a:r>
              <a:rPr lang="zh-CN" altLang="en-US" sz="2400" dirty="0" smtClean="0"/>
              <a:t>回归）中交叉熵损失函数的定义。困惑度是对交叉熵损失函数做指数运算后得到的值。特别地，</a:t>
            </a:r>
            <a:endParaRPr lang="en-US" altLang="zh-CN" sz="2400" dirty="0" smtClean="0"/>
          </a:p>
          <a:p>
            <a:endParaRPr lang="zh-CN" altLang="en-US" sz="2400" dirty="0" smtClean="0"/>
          </a:p>
          <a:p>
            <a:pPr>
              <a:buFont typeface="Wingdings" pitchFamily="2" charset="2"/>
              <a:buChar char="ü"/>
            </a:pPr>
            <a:r>
              <a:rPr lang="zh-CN" altLang="en-US" sz="2400" dirty="0" smtClean="0"/>
              <a:t>最佳情况下，模型总是把标签类别的概率预测为</a:t>
            </a:r>
            <a:r>
              <a:rPr lang="en-US" altLang="zh-CN" sz="2400" dirty="0" smtClean="0"/>
              <a:t>1</a:t>
            </a:r>
            <a:r>
              <a:rPr lang="zh-CN" altLang="en-US" sz="2400" dirty="0" smtClean="0"/>
              <a:t>，此时困惑度为</a:t>
            </a:r>
            <a:r>
              <a:rPr lang="en-US" altLang="zh-CN" sz="2400" dirty="0" smtClean="0"/>
              <a:t>1</a:t>
            </a:r>
            <a:r>
              <a:rPr lang="zh-CN" altLang="en-US" sz="2400" dirty="0" smtClean="0"/>
              <a:t>；</a:t>
            </a:r>
          </a:p>
          <a:p>
            <a:pPr>
              <a:buFont typeface="Wingdings" pitchFamily="2" charset="2"/>
              <a:buChar char="ü"/>
            </a:pPr>
            <a:r>
              <a:rPr lang="zh-CN" altLang="en-US" sz="2400" dirty="0" smtClean="0"/>
              <a:t>最坏情况下，模型总是把标签类别的概率预测为</a:t>
            </a:r>
            <a:r>
              <a:rPr lang="en-US" altLang="zh-CN" sz="2400" dirty="0" smtClean="0"/>
              <a:t>0</a:t>
            </a:r>
            <a:r>
              <a:rPr lang="zh-CN" altLang="en-US" sz="2400" dirty="0" smtClean="0"/>
              <a:t>，此时困惑度为正无穷；</a:t>
            </a:r>
          </a:p>
          <a:p>
            <a:pPr>
              <a:buFont typeface="Wingdings" pitchFamily="2" charset="2"/>
              <a:buChar char="ü"/>
            </a:pPr>
            <a:r>
              <a:rPr lang="zh-CN" altLang="en-US" sz="2400" dirty="0" smtClean="0"/>
              <a:t>基线情况下，模型总是预测所有类别的概率都相同，此时困惑度为类别个数。</a:t>
            </a:r>
            <a:endParaRPr lang="en-US" altLang="zh-CN" sz="2400" dirty="0" smtClean="0"/>
          </a:p>
          <a:p>
            <a:pPr>
              <a:buFont typeface="Wingdings" pitchFamily="2" charset="2"/>
              <a:buChar char="ü"/>
            </a:pPr>
            <a:endParaRPr lang="zh-CN" altLang="en-US" sz="2400" dirty="0" smtClean="0"/>
          </a:p>
          <a:p>
            <a:r>
              <a:rPr lang="zh-CN" altLang="en-US" sz="2400" dirty="0" smtClean="0"/>
              <a:t>显然，任何一个有效模型的困惑度必须小于类别个数。在本例中，困惑度必须小于词典大小</a:t>
            </a:r>
            <a:r>
              <a:rPr lang="en-US" altLang="zh-CN" sz="2400" dirty="0" err="1" smtClean="0"/>
              <a:t>vocab_size</a:t>
            </a:r>
            <a:r>
              <a:rPr lang="zh-CN" altLang="en-US" sz="2400" dirty="0" smtClean="0"/>
              <a:t>。</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定义模型训练函数</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buNone/>
            </a:pPr>
            <a:r>
              <a:rPr lang="zh-CN" altLang="en-US" dirty="0" smtClean="0"/>
              <a:t>跟之前的模型训练函数相比，这里的模型训练函数有以下几点不同：</a:t>
            </a:r>
          </a:p>
          <a:p>
            <a:r>
              <a:rPr lang="zh-CN" altLang="en-US" dirty="0" smtClean="0"/>
              <a:t>使用困惑度评价模型。</a:t>
            </a:r>
          </a:p>
          <a:p>
            <a:r>
              <a:rPr lang="zh-CN" altLang="en-US" dirty="0" smtClean="0"/>
              <a:t>在迭代模型参数前裁剪梯度。</a:t>
            </a:r>
          </a:p>
          <a:p>
            <a:r>
              <a:rPr lang="zh-CN" altLang="en-US" dirty="0" smtClean="0"/>
              <a:t>对时序数据采用不同采样方法将导致隐藏状态初始化的不同。</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527549"/>
          </a:xfrm>
        </p:spPr>
        <p:txBody>
          <a:bodyPr>
            <a:noAutofit/>
          </a:bodyPr>
          <a:lstStyle/>
          <a:p>
            <a:pPr>
              <a:buNone/>
            </a:pPr>
            <a:r>
              <a:rPr lang="en-US" sz="2000" dirty="0" smtClean="0"/>
              <a:t>def </a:t>
            </a:r>
            <a:r>
              <a:rPr lang="en-US" sz="2000" dirty="0" err="1" smtClean="0"/>
              <a:t>train_and_predict_rnn</a:t>
            </a:r>
            <a:r>
              <a:rPr lang="en-US" sz="2000" dirty="0" smtClean="0"/>
              <a:t>(</a:t>
            </a:r>
            <a:r>
              <a:rPr lang="en-US" sz="2000" dirty="0" err="1" smtClean="0"/>
              <a:t>rnn</a:t>
            </a:r>
            <a:r>
              <a:rPr lang="en-US" sz="2000" dirty="0" smtClean="0"/>
              <a:t>, </a:t>
            </a:r>
            <a:r>
              <a:rPr lang="en-US" sz="2000" dirty="0" err="1" smtClean="0"/>
              <a:t>get_params</a:t>
            </a:r>
            <a:r>
              <a:rPr lang="en-US" sz="2000" dirty="0" smtClean="0"/>
              <a:t>, </a:t>
            </a:r>
            <a:r>
              <a:rPr lang="en-US" sz="2000" dirty="0" err="1" smtClean="0"/>
              <a:t>init_rnn_state</a:t>
            </a:r>
            <a:r>
              <a:rPr lang="en-US" sz="2000" dirty="0" smtClean="0"/>
              <a:t>, </a:t>
            </a:r>
            <a:r>
              <a:rPr lang="en-US" sz="2000" dirty="0" err="1" smtClean="0"/>
              <a:t>num_hiddens</a:t>
            </a:r>
            <a:r>
              <a:rPr lang="en-US" sz="2000" dirty="0" smtClean="0"/>
              <a:t>,</a:t>
            </a:r>
          </a:p>
          <a:p>
            <a:pPr>
              <a:buNone/>
            </a:pPr>
            <a:r>
              <a:rPr lang="en-US" sz="2000" dirty="0" smtClean="0"/>
              <a:t>                          </a:t>
            </a:r>
            <a:r>
              <a:rPr lang="en-US" sz="2000" dirty="0" err="1" smtClean="0"/>
              <a:t>vocab_size</a:t>
            </a:r>
            <a:r>
              <a:rPr lang="en-US" sz="2000" dirty="0" smtClean="0"/>
              <a:t>, device, </a:t>
            </a:r>
            <a:r>
              <a:rPr lang="en-US" sz="2000" dirty="0" err="1" smtClean="0"/>
              <a:t>corpus_indices</a:t>
            </a:r>
            <a:r>
              <a:rPr lang="en-US" sz="2000" dirty="0" smtClean="0"/>
              <a:t>, </a:t>
            </a:r>
            <a:r>
              <a:rPr lang="en-US" sz="2000" dirty="0" err="1" smtClean="0"/>
              <a:t>idx_to_char</a:t>
            </a:r>
            <a:r>
              <a:rPr lang="en-US" sz="2000" dirty="0" smtClean="0"/>
              <a:t>,</a:t>
            </a:r>
          </a:p>
          <a:p>
            <a:pPr>
              <a:buNone/>
            </a:pPr>
            <a:r>
              <a:rPr lang="en-US" sz="2000" dirty="0" smtClean="0"/>
              <a:t>                          </a:t>
            </a:r>
            <a:r>
              <a:rPr lang="en-US" sz="2000" dirty="0" err="1" smtClean="0"/>
              <a:t>char_to_idx</a:t>
            </a:r>
            <a:r>
              <a:rPr lang="en-US" sz="2000" dirty="0" smtClean="0"/>
              <a:t>, </a:t>
            </a:r>
            <a:r>
              <a:rPr lang="en-US" sz="2000" dirty="0" err="1" smtClean="0"/>
              <a:t>is_random_iter</a:t>
            </a:r>
            <a:r>
              <a:rPr lang="en-US" sz="2000" dirty="0" smtClean="0"/>
              <a:t>, </a:t>
            </a:r>
            <a:r>
              <a:rPr lang="en-US" sz="2000" dirty="0" err="1" smtClean="0"/>
              <a:t>num_epochs</a:t>
            </a:r>
            <a:r>
              <a:rPr lang="en-US" sz="2000" dirty="0" smtClean="0"/>
              <a:t>, </a:t>
            </a:r>
            <a:r>
              <a:rPr lang="en-US" sz="2000" dirty="0" err="1" smtClean="0"/>
              <a:t>num_steps</a:t>
            </a:r>
            <a:r>
              <a:rPr lang="en-US" sz="2000" dirty="0" smtClean="0"/>
              <a:t>,</a:t>
            </a:r>
          </a:p>
          <a:p>
            <a:pPr>
              <a:buNone/>
            </a:pPr>
            <a:r>
              <a:rPr lang="en-US" sz="2000" dirty="0" smtClean="0"/>
              <a:t>                          </a:t>
            </a:r>
            <a:r>
              <a:rPr lang="en-US" sz="2000" dirty="0" err="1" smtClean="0"/>
              <a:t>lr</a:t>
            </a:r>
            <a:r>
              <a:rPr lang="en-US" sz="2000" dirty="0" smtClean="0"/>
              <a:t>, </a:t>
            </a:r>
            <a:r>
              <a:rPr lang="en-US" sz="2000" dirty="0" err="1" smtClean="0"/>
              <a:t>clipping_theta</a:t>
            </a:r>
            <a:r>
              <a:rPr lang="en-US" sz="2000" dirty="0" smtClean="0"/>
              <a:t>, </a:t>
            </a:r>
            <a:r>
              <a:rPr lang="en-US" sz="2000" dirty="0" err="1" smtClean="0"/>
              <a:t>batch_size</a:t>
            </a:r>
            <a:r>
              <a:rPr lang="en-US" sz="2000" dirty="0" smtClean="0"/>
              <a:t>, </a:t>
            </a:r>
            <a:r>
              <a:rPr lang="en-US" sz="2000" dirty="0" err="1" smtClean="0"/>
              <a:t>pred_period</a:t>
            </a:r>
            <a:r>
              <a:rPr lang="en-US" sz="2000" dirty="0" smtClean="0"/>
              <a:t>,</a:t>
            </a:r>
          </a:p>
          <a:p>
            <a:pPr>
              <a:buNone/>
            </a:pPr>
            <a:r>
              <a:rPr lang="en-US" sz="2000" dirty="0" smtClean="0"/>
              <a:t>                          </a:t>
            </a:r>
            <a:r>
              <a:rPr lang="en-US" sz="2000" dirty="0" err="1" smtClean="0"/>
              <a:t>pred_len</a:t>
            </a:r>
            <a:r>
              <a:rPr lang="en-US" sz="2000" dirty="0" smtClean="0"/>
              <a:t>, prefixes):</a:t>
            </a:r>
          </a:p>
          <a:p>
            <a:pPr>
              <a:buNone/>
            </a:pPr>
            <a:r>
              <a:rPr lang="en-US" sz="2000" dirty="0" smtClean="0"/>
              <a:t>    if </a:t>
            </a:r>
            <a:r>
              <a:rPr lang="en-US" sz="2000" dirty="0" err="1" smtClean="0"/>
              <a:t>is_random_iter</a:t>
            </a:r>
            <a:r>
              <a:rPr lang="en-US" sz="2000" dirty="0" smtClean="0"/>
              <a:t>:</a:t>
            </a:r>
          </a:p>
          <a:p>
            <a:pPr>
              <a:buNone/>
            </a:pPr>
            <a:r>
              <a:rPr lang="en-US" sz="2000" dirty="0" smtClean="0"/>
              <a:t>        </a:t>
            </a:r>
            <a:r>
              <a:rPr lang="en-US" sz="2000" dirty="0" err="1" smtClean="0"/>
              <a:t>data_iter_fn</a:t>
            </a:r>
            <a:r>
              <a:rPr lang="en-US" sz="2000" dirty="0" smtClean="0"/>
              <a:t> = d2l.data_iter_random</a:t>
            </a:r>
          </a:p>
          <a:p>
            <a:pPr>
              <a:buNone/>
            </a:pPr>
            <a:r>
              <a:rPr lang="en-US" sz="2000" dirty="0" smtClean="0"/>
              <a:t>    else:</a:t>
            </a:r>
          </a:p>
          <a:p>
            <a:pPr>
              <a:buNone/>
            </a:pPr>
            <a:r>
              <a:rPr lang="en-US" sz="2000" dirty="0" smtClean="0"/>
              <a:t>        </a:t>
            </a:r>
            <a:r>
              <a:rPr lang="en-US" sz="2000" dirty="0" err="1" smtClean="0"/>
              <a:t>data_iter_fn</a:t>
            </a:r>
            <a:r>
              <a:rPr lang="en-US" sz="2000" dirty="0" smtClean="0"/>
              <a:t> = d2l.data_iter_consecutive</a:t>
            </a:r>
          </a:p>
          <a:p>
            <a:pPr>
              <a:buNone/>
            </a:pPr>
            <a:r>
              <a:rPr lang="en-US" sz="2000" dirty="0" smtClean="0"/>
              <a:t>    </a:t>
            </a:r>
            <a:r>
              <a:rPr lang="en-US" sz="2000" dirty="0" err="1" smtClean="0"/>
              <a:t>params</a:t>
            </a:r>
            <a:r>
              <a:rPr lang="en-US" sz="2000" dirty="0" smtClean="0"/>
              <a:t> = </a:t>
            </a:r>
            <a:r>
              <a:rPr lang="en-US" sz="2000" dirty="0" err="1" smtClean="0"/>
              <a:t>get_params</a:t>
            </a:r>
            <a:r>
              <a:rPr lang="en-US" sz="2000" dirty="0" smtClean="0"/>
              <a:t>()</a:t>
            </a:r>
          </a:p>
          <a:p>
            <a:pPr>
              <a:buNone/>
            </a:pPr>
            <a:r>
              <a:rPr lang="en-US" sz="2000" dirty="0" smtClean="0"/>
              <a:t>    loss = </a:t>
            </a:r>
            <a:r>
              <a:rPr lang="en-US" sz="2000" dirty="0" err="1" smtClean="0"/>
              <a:t>nn.CrossEntropyLoss</a:t>
            </a:r>
            <a:r>
              <a:rPr lang="en-US" sz="2000" dirty="0" smtClean="0"/>
              <a:t>()</a:t>
            </a:r>
          </a:p>
        </p:txBody>
      </p:sp>
    </p:spTree>
    <p:extLst>
      <p:ext uri="{BB962C8B-B14F-4D97-AF65-F5344CB8AC3E}">
        <p14:creationId xmlns="" xmlns:p14="http://schemas.microsoft.com/office/powerpoint/2010/main" val="426397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527549"/>
          </a:xfrm>
        </p:spPr>
        <p:txBody>
          <a:bodyPr>
            <a:noAutofit/>
          </a:bodyPr>
          <a:lstStyle/>
          <a:p>
            <a:pPr>
              <a:buNone/>
            </a:pPr>
            <a:r>
              <a:rPr lang="en-US" sz="2000" dirty="0" smtClean="0"/>
              <a:t>    for epoch in range(</a:t>
            </a:r>
            <a:r>
              <a:rPr lang="en-US" sz="2000" dirty="0" err="1" smtClean="0"/>
              <a:t>num_epochs</a:t>
            </a:r>
            <a:r>
              <a:rPr lang="en-US" sz="2000" dirty="0" smtClean="0"/>
              <a:t>):</a:t>
            </a:r>
          </a:p>
          <a:p>
            <a:pPr>
              <a:buNone/>
            </a:pPr>
            <a:r>
              <a:rPr lang="en-US" sz="2000" dirty="0" smtClean="0"/>
              <a:t>        if not </a:t>
            </a:r>
            <a:r>
              <a:rPr lang="en-US" sz="2000" dirty="0" err="1" smtClean="0"/>
              <a:t>is_random_iter</a:t>
            </a:r>
            <a:r>
              <a:rPr lang="en-US" sz="2000" dirty="0" smtClean="0"/>
              <a:t>:  # </a:t>
            </a:r>
            <a:r>
              <a:rPr lang="zh-CN" altLang="en-US" sz="2000" dirty="0" smtClean="0"/>
              <a:t>如使用相邻采样，在</a:t>
            </a:r>
            <a:r>
              <a:rPr lang="en-US" sz="2000" dirty="0" smtClean="0"/>
              <a:t>epoch</a:t>
            </a:r>
            <a:r>
              <a:rPr lang="zh-CN" altLang="en-US" sz="2000" dirty="0" smtClean="0"/>
              <a:t>开始时初始化隐藏状态</a:t>
            </a:r>
          </a:p>
          <a:p>
            <a:pPr>
              <a:buNone/>
            </a:pPr>
            <a:r>
              <a:rPr lang="zh-CN" altLang="en-US" sz="2000" dirty="0" smtClean="0"/>
              <a:t>            </a:t>
            </a:r>
            <a:r>
              <a:rPr lang="en-US" sz="2000" dirty="0" smtClean="0"/>
              <a:t>state = </a:t>
            </a:r>
            <a:r>
              <a:rPr lang="en-US" sz="2000" dirty="0" err="1" smtClean="0"/>
              <a:t>init_rnn_state</a:t>
            </a:r>
            <a:r>
              <a:rPr lang="en-US" sz="2000" dirty="0" smtClean="0"/>
              <a:t>(</a:t>
            </a:r>
            <a:r>
              <a:rPr lang="en-US" sz="2000" dirty="0" err="1" smtClean="0"/>
              <a:t>batch_size</a:t>
            </a:r>
            <a:r>
              <a:rPr lang="en-US" sz="2000" dirty="0" smtClean="0"/>
              <a:t>, </a:t>
            </a:r>
            <a:r>
              <a:rPr lang="en-US" sz="2000" dirty="0" err="1" smtClean="0"/>
              <a:t>num_hiddens</a:t>
            </a:r>
            <a:r>
              <a:rPr lang="en-US" sz="2000" dirty="0" smtClean="0"/>
              <a:t>, device)</a:t>
            </a:r>
          </a:p>
          <a:p>
            <a:pPr>
              <a:buNone/>
            </a:pPr>
            <a:r>
              <a:rPr lang="en-US" sz="2000" dirty="0" smtClean="0"/>
              <a:t>        </a:t>
            </a:r>
            <a:r>
              <a:rPr lang="en-US" sz="2000" dirty="0" err="1" smtClean="0"/>
              <a:t>l_sum</a:t>
            </a:r>
            <a:r>
              <a:rPr lang="en-US" sz="2000" dirty="0" smtClean="0"/>
              <a:t>, n, start = 0.0, 0, </a:t>
            </a:r>
            <a:r>
              <a:rPr lang="en-US" sz="2000" dirty="0" err="1" smtClean="0"/>
              <a:t>time.time</a:t>
            </a:r>
            <a:r>
              <a:rPr lang="en-US" sz="2000" dirty="0" smtClean="0"/>
              <a:t>()</a:t>
            </a:r>
          </a:p>
          <a:p>
            <a:pPr>
              <a:buNone/>
            </a:pPr>
            <a:r>
              <a:rPr lang="en-US" sz="2000" dirty="0" smtClean="0"/>
              <a:t>        </a:t>
            </a:r>
            <a:r>
              <a:rPr lang="en-US" sz="2000" dirty="0" err="1" smtClean="0"/>
              <a:t>data_iter</a:t>
            </a:r>
            <a:r>
              <a:rPr lang="en-US" sz="2000" dirty="0" smtClean="0"/>
              <a:t> = </a:t>
            </a:r>
            <a:r>
              <a:rPr lang="en-US" sz="2000" dirty="0" err="1" smtClean="0"/>
              <a:t>data_iter_fn</a:t>
            </a:r>
            <a:r>
              <a:rPr lang="en-US" sz="2000" dirty="0" smtClean="0"/>
              <a:t>(</a:t>
            </a:r>
            <a:r>
              <a:rPr lang="en-US" sz="2000" dirty="0" err="1" smtClean="0"/>
              <a:t>corpus_indices</a:t>
            </a:r>
            <a:r>
              <a:rPr lang="en-US" sz="2000" dirty="0" smtClean="0"/>
              <a:t>, </a:t>
            </a:r>
            <a:r>
              <a:rPr lang="en-US" sz="2000" dirty="0" err="1" smtClean="0"/>
              <a:t>batch_size</a:t>
            </a:r>
            <a:r>
              <a:rPr lang="en-US" sz="2000" dirty="0" smtClean="0"/>
              <a:t>, </a:t>
            </a:r>
            <a:r>
              <a:rPr lang="en-US" sz="2000" dirty="0" err="1" smtClean="0"/>
              <a:t>num_steps</a:t>
            </a:r>
            <a:r>
              <a:rPr lang="en-US" sz="2000" dirty="0" smtClean="0"/>
              <a:t>, device)</a:t>
            </a:r>
          </a:p>
          <a:p>
            <a:pPr>
              <a:buNone/>
            </a:pPr>
            <a:r>
              <a:rPr lang="en-US" sz="2000" dirty="0" smtClean="0"/>
              <a:t>        for X, Y in </a:t>
            </a:r>
            <a:r>
              <a:rPr lang="en-US" sz="2000" dirty="0" err="1" smtClean="0"/>
              <a:t>data_iter</a:t>
            </a:r>
            <a:r>
              <a:rPr lang="en-US" sz="2000" dirty="0" smtClean="0"/>
              <a:t>:</a:t>
            </a:r>
          </a:p>
          <a:p>
            <a:pPr>
              <a:buNone/>
            </a:pPr>
            <a:r>
              <a:rPr lang="en-US" sz="2000" dirty="0" smtClean="0"/>
              <a:t>            if </a:t>
            </a:r>
            <a:r>
              <a:rPr lang="en-US" sz="2000" dirty="0" err="1" smtClean="0"/>
              <a:t>is_random_iter</a:t>
            </a:r>
            <a:r>
              <a:rPr lang="en-US" sz="2000" dirty="0" smtClean="0"/>
              <a:t>:  # </a:t>
            </a:r>
            <a:r>
              <a:rPr lang="zh-CN" altLang="en-US" sz="2000" dirty="0" smtClean="0"/>
              <a:t>如使用随机采样，在每个小批量更新前初始化隐藏状态</a:t>
            </a:r>
          </a:p>
          <a:p>
            <a:pPr>
              <a:buNone/>
            </a:pPr>
            <a:r>
              <a:rPr lang="zh-CN" altLang="en-US" sz="2000" dirty="0" smtClean="0"/>
              <a:t>                </a:t>
            </a:r>
            <a:r>
              <a:rPr lang="en-US" sz="2000" dirty="0" smtClean="0"/>
              <a:t>state = </a:t>
            </a:r>
            <a:r>
              <a:rPr lang="en-US" sz="2000" dirty="0" err="1" smtClean="0"/>
              <a:t>init_rnn_state</a:t>
            </a:r>
            <a:r>
              <a:rPr lang="en-US" sz="2000" dirty="0" smtClean="0"/>
              <a:t>(</a:t>
            </a:r>
            <a:r>
              <a:rPr lang="en-US" sz="2000" dirty="0" err="1" smtClean="0"/>
              <a:t>batch_size</a:t>
            </a:r>
            <a:r>
              <a:rPr lang="en-US" sz="2000" dirty="0" smtClean="0"/>
              <a:t>, </a:t>
            </a:r>
            <a:r>
              <a:rPr lang="en-US" sz="2000" dirty="0" err="1" smtClean="0"/>
              <a:t>num_hiddens</a:t>
            </a:r>
            <a:r>
              <a:rPr lang="en-US" sz="2000" dirty="0" smtClean="0"/>
              <a:t>, device)</a:t>
            </a:r>
          </a:p>
          <a:p>
            <a:pPr>
              <a:buNone/>
            </a:pPr>
            <a:r>
              <a:rPr lang="en-US" sz="2000" dirty="0" smtClean="0"/>
              <a:t>            else:  </a:t>
            </a:r>
          </a:p>
          <a:p>
            <a:pPr>
              <a:buNone/>
            </a:pPr>
            <a:r>
              <a:rPr lang="en-US" sz="2000" dirty="0" smtClean="0"/>
              <a:t>            # </a:t>
            </a:r>
            <a:r>
              <a:rPr lang="zh-CN" altLang="en-US" sz="2000" dirty="0" smtClean="0"/>
              <a:t>否则需要使用</a:t>
            </a:r>
            <a:r>
              <a:rPr lang="en-US" sz="2000" dirty="0" smtClean="0"/>
              <a:t>detach</a:t>
            </a:r>
            <a:r>
              <a:rPr lang="zh-CN" altLang="en-US" sz="2000" dirty="0" smtClean="0"/>
              <a:t>函数从计算图分离隐藏状态</a:t>
            </a:r>
            <a:r>
              <a:rPr lang="en-US" altLang="zh-CN" sz="2000" dirty="0" smtClean="0"/>
              <a:t>, </a:t>
            </a:r>
            <a:r>
              <a:rPr lang="zh-CN" altLang="en-US" sz="2000" dirty="0" smtClean="0"/>
              <a:t>这是为了</a:t>
            </a:r>
          </a:p>
          <a:p>
            <a:pPr>
              <a:buNone/>
            </a:pPr>
            <a:r>
              <a:rPr lang="zh-CN" altLang="en-US" sz="2000" dirty="0" smtClean="0"/>
              <a:t>            </a:t>
            </a:r>
            <a:r>
              <a:rPr lang="en-US" altLang="zh-CN" sz="2000" dirty="0" smtClean="0"/>
              <a:t># </a:t>
            </a:r>
            <a:r>
              <a:rPr lang="zh-CN" altLang="en-US" sz="2000" dirty="0" smtClean="0"/>
              <a:t>使模型参数的梯度计算只依赖一次迭代读取的小批量序列</a:t>
            </a:r>
            <a:r>
              <a:rPr lang="en-US" altLang="zh-CN" sz="2000" dirty="0" smtClean="0"/>
              <a:t>(</a:t>
            </a:r>
            <a:r>
              <a:rPr lang="zh-CN" altLang="en-US" sz="2000" dirty="0" smtClean="0"/>
              <a:t>防止梯度计算开销太大</a:t>
            </a:r>
            <a:r>
              <a:rPr lang="en-US" altLang="zh-CN" sz="2000" dirty="0" smtClean="0"/>
              <a:t>)</a:t>
            </a:r>
          </a:p>
          <a:p>
            <a:pPr>
              <a:buNone/>
            </a:pPr>
            <a:r>
              <a:rPr lang="en-US" altLang="zh-CN" sz="2000" dirty="0" smtClean="0"/>
              <a:t>                </a:t>
            </a:r>
            <a:r>
              <a:rPr lang="en-US" sz="2000" dirty="0" smtClean="0"/>
              <a:t>for s in state:</a:t>
            </a:r>
          </a:p>
          <a:p>
            <a:pPr>
              <a:buNone/>
            </a:pPr>
            <a:r>
              <a:rPr lang="en-US" sz="2000" dirty="0" smtClean="0"/>
              <a:t>                    </a:t>
            </a:r>
            <a:r>
              <a:rPr lang="en-US" sz="2000" dirty="0" err="1" smtClean="0"/>
              <a:t>s.detach</a:t>
            </a:r>
            <a:r>
              <a:rPr lang="en-US" sz="2000" dirty="0" smtClean="0"/>
              <a:t>_()</a:t>
            </a:r>
          </a:p>
        </p:txBody>
      </p:sp>
    </p:spTree>
    <p:extLst>
      <p:ext uri="{BB962C8B-B14F-4D97-AF65-F5344CB8AC3E}">
        <p14:creationId xmlns="" xmlns:p14="http://schemas.microsoft.com/office/powerpoint/2010/main" val="426397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858001"/>
          </a:xfrm>
        </p:spPr>
        <p:txBody>
          <a:bodyPr>
            <a:noAutofit/>
          </a:bodyPr>
          <a:lstStyle/>
          <a:p>
            <a:pPr>
              <a:buNone/>
            </a:pPr>
            <a:r>
              <a:rPr lang="en-US" sz="2000" dirty="0" smtClean="0"/>
              <a:t>            inputs = </a:t>
            </a:r>
            <a:r>
              <a:rPr lang="en-US" sz="2000" dirty="0" err="1" smtClean="0"/>
              <a:t>to_onehot</a:t>
            </a:r>
            <a:r>
              <a:rPr lang="en-US" sz="2000" dirty="0" smtClean="0"/>
              <a:t>(X, </a:t>
            </a:r>
            <a:r>
              <a:rPr lang="en-US" sz="2000" dirty="0" err="1" smtClean="0"/>
              <a:t>vocab_size</a:t>
            </a:r>
            <a:r>
              <a:rPr lang="en-US" sz="2000" dirty="0" smtClean="0"/>
              <a:t>)</a:t>
            </a:r>
          </a:p>
          <a:p>
            <a:pPr>
              <a:buNone/>
            </a:pPr>
            <a:r>
              <a:rPr lang="en-US" sz="2000" dirty="0" smtClean="0"/>
              <a:t>            # outputs</a:t>
            </a:r>
            <a:r>
              <a:rPr lang="zh-CN" altLang="en-US" sz="2000" dirty="0" smtClean="0"/>
              <a:t>有</a:t>
            </a:r>
            <a:r>
              <a:rPr lang="en-US" sz="2000" dirty="0" err="1" smtClean="0"/>
              <a:t>num_steps</a:t>
            </a:r>
            <a:r>
              <a:rPr lang="zh-CN" altLang="en-US" sz="2000" dirty="0" smtClean="0"/>
              <a:t>个形状为</a:t>
            </a:r>
            <a:r>
              <a:rPr lang="en-US" altLang="zh-CN" sz="2000" dirty="0" smtClean="0"/>
              <a:t>(</a:t>
            </a:r>
            <a:r>
              <a:rPr lang="en-US" sz="2000" dirty="0" err="1" smtClean="0"/>
              <a:t>batch_size</a:t>
            </a:r>
            <a:r>
              <a:rPr lang="en-US" sz="2000" dirty="0" smtClean="0"/>
              <a:t>, </a:t>
            </a:r>
            <a:r>
              <a:rPr lang="en-US" sz="2000" dirty="0" err="1" smtClean="0"/>
              <a:t>vocab_size</a:t>
            </a:r>
            <a:r>
              <a:rPr lang="en-US" sz="2000" dirty="0" smtClean="0"/>
              <a:t>)</a:t>
            </a:r>
            <a:r>
              <a:rPr lang="zh-CN" altLang="en-US" sz="2000" dirty="0" smtClean="0"/>
              <a:t>的矩阵</a:t>
            </a:r>
          </a:p>
          <a:p>
            <a:pPr>
              <a:buNone/>
            </a:pPr>
            <a:r>
              <a:rPr lang="zh-CN" altLang="en-US" sz="2000" dirty="0" smtClean="0"/>
              <a:t>            </a:t>
            </a:r>
            <a:r>
              <a:rPr lang="en-US" altLang="zh-CN" sz="2000" dirty="0" smtClean="0"/>
              <a:t>(</a:t>
            </a:r>
            <a:r>
              <a:rPr lang="en-US" sz="2000" dirty="0" smtClean="0"/>
              <a:t>outputs, state) = </a:t>
            </a:r>
            <a:r>
              <a:rPr lang="en-US" sz="2000" dirty="0" err="1" smtClean="0"/>
              <a:t>rnn</a:t>
            </a:r>
            <a:r>
              <a:rPr lang="en-US" sz="2000" dirty="0" smtClean="0"/>
              <a:t>(inputs, state, </a:t>
            </a:r>
            <a:r>
              <a:rPr lang="en-US" sz="2000" dirty="0" err="1" smtClean="0"/>
              <a:t>params</a:t>
            </a:r>
            <a:r>
              <a:rPr lang="en-US" sz="2000" dirty="0" smtClean="0"/>
              <a:t>)</a:t>
            </a:r>
          </a:p>
          <a:p>
            <a:pPr>
              <a:buNone/>
            </a:pPr>
            <a:r>
              <a:rPr lang="en-US" sz="2000" dirty="0" smtClean="0"/>
              <a:t>            outputs = torch.cat(outputs, dim=0) # </a:t>
            </a:r>
            <a:r>
              <a:rPr lang="zh-CN" altLang="en-US" sz="2000" dirty="0" smtClean="0"/>
              <a:t>拼接之后形状为</a:t>
            </a:r>
            <a:r>
              <a:rPr lang="en-US" altLang="zh-CN" sz="2000" dirty="0" smtClean="0"/>
              <a:t>(</a:t>
            </a:r>
            <a:r>
              <a:rPr lang="en-US" sz="2000" dirty="0" err="1" smtClean="0"/>
              <a:t>num_steps</a:t>
            </a:r>
            <a:r>
              <a:rPr lang="en-US" sz="2000" dirty="0" smtClean="0"/>
              <a:t> * </a:t>
            </a:r>
            <a:r>
              <a:rPr lang="en-US" sz="2000" dirty="0" err="1" smtClean="0"/>
              <a:t>batch_size</a:t>
            </a:r>
            <a:r>
              <a:rPr lang="en-US" sz="2000" dirty="0" smtClean="0"/>
              <a:t>, </a:t>
            </a:r>
            <a:r>
              <a:rPr lang="en-US" sz="2000" dirty="0" err="1" smtClean="0"/>
              <a:t>vocab_size</a:t>
            </a:r>
            <a:r>
              <a:rPr lang="en-US" sz="2000" dirty="0" smtClean="0"/>
              <a:t>)</a:t>
            </a:r>
          </a:p>
          <a:p>
            <a:pPr>
              <a:buNone/>
            </a:pPr>
            <a:r>
              <a:rPr lang="en-US" sz="2000" dirty="0" smtClean="0"/>
              <a:t>            # Y</a:t>
            </a:r>
            <a:r>
              <a:rPr lang="zh-CN" altLang="en-US" sz="2000" dirty="0" smtClean="0"/>
              <a:t>的形状是</a:t>
            </a:r>
            <a:r>
              <a:rPr lang="en-US" altLang="zh-CN" sz="2000" dirty="0" smtClean="0"/>
              <a:t>(</a:t>
            </a:r>
            <a:r>
              <a:rPr lang="en-US" sz="2000" dirty="0" err="1" smtClean="0"/>
              <a:t>batch_size</a:t>
            </a:r>
            <a:r>
              <a:rPr lang="en-US" sz="2000" dirty="0" smtClean="0"/>
              <a:t>, </a:t>
            </a:r>
            <a:r>
              <a:rPr lang="en-US" sz="2000" dirty="0" err="1" smtClean="0"/>
              <a:t>num_steps</a:t>
            </a:r>
            <a:r>
              <a:rPr lang="en-US" sz="2000" dirty="0" smtClean="0"/>
              <a:t>)，</a:t>
            </a:r>
            <a:r>
              <a:rPr lang="zh-CN" altLang="en-US" sz="2000" dirty="0" smtClean="0"/>
              <a:t>转置后变成长度为</a:t>
            </a:r>
            <a:r>
              <a:rPr lang="en-US" sz="2000" dirty="0" smtClean="0"/>
              <a:t>batch * </a:t>
            </a:r>
            <a:r>
              <a:rPr lang="en-US" sz="2000" dirty="0" err="1" smtClean="0"/>
              <a:t>num_steps</a:t>
            </a:r>
            <a:r>
              <a:rPr lang="en-US" sz="2000" dirty="0" smtClean="0"/>
              <a:t> </a:t>
            </a:r>
            <a:r>
              <a:rPr lang="zh-CN" altLang="en-US" sz="2000" dirty="0" smtClean="0"/>
              <a:t>的向量，跟输出的行对应</a:t>
            </a:r>
          </a:p>
          <a:p>
            <a:pPr>
              <a:buNone/>
            </a:pPr>
            <a:r>
              <a:rPr lang="zh-CN" altLang="en-US" sz="2000" dirty="0" smtClean="0"/>
              <a:t>            </a:t>
            </a:r>
            <a:r>
              <a:rPr lang="en-US" sz="2000" dirty="0" smtClean="0"/>
              <a:t>y = </a:t>
            </a:r>
            <a:r>
              <a:rPr lang="en-US" sz="2000" dirty="0" err="1" smtClean="0"/>
              <a:t>torch.transpose</a:t>
            </a:r>
            <a:r>
              <a:rPr lang="en-US" sz="2000" dirty="0" smtClean="0"/>
              <a:t>(Y, 0, 1).contiguous().view(-1)</a:t>
            </a:r>
            <a:endParaRPr lang="zh-CN" altLang="en-US" sz="2000" dirty="0" smtClean="0"/>
          </a:p>
          <a:p>
            <a:pPr>
              <a:buNone/>
            </a:pPr>
            <a:r>
              <a:rPr lang="zh-CN" altLang="en-US" sz="2000" dirty="0" smtClean="0"/>
              <a:t>            </a:t>
            </a:r>
            <a:r>
              <a:rPr lang="en-US" sz="2000" dirty="0" smtClean="0"/>
              <a:t>l = loss(outputs, </a:t>
            </a:r>
            <a:r>
              <a:rPr lang="en-US" sz="2000" dirty="0" err="1" smtClean="0"/>
              <a:t>y.long</a:t>
            </a:r>
            <a:r>
              <a:rPr lang="en-US" sz="2000" dirty="0" smtClean="0"/>
              <a:t>()) # </a:t>
            </a:r>
            <a:r>
              <a:rPr lang="zh-CN" altLang="en-US" sz="2000" dirty="0" smtClean="0"/>
              <a:t>使用交叉熵损失计算平均分类误差</a:t>
            </a:r>
            <a:endParaRPr lang="en-US" sz="2000" dirty="0" smtClean="0"/>
          </a:p>
          <a:p>
            <a:pPr>
              <a:buNone/>
            </a:pPr>
            <a:r>
              <a:rPr lang="en-US" sz="2000" dirty="0" smtClean="0"/>
              <a:t>            </a:t>
            </a:r>
          </a:p>
          <a:p>
            <a:pPr>
              <a:buNone/>
            </a:pPr>
            <a:r>
              <a:rPr lang="en-US" sz="2000" dirty="0" smtClean="0"/>
              <a:t>            # </a:t>
            </a:r>
            <a:r>
              <a:rPr lang="zh-CN" altLang="en-US" sz="2000" dirty="0" smtClean="0"/>
              <a:t>梯度清</a:t>
            </a:r>
            <a:r>
              <a:rPr lang="en-US" altLang="zh-CN" sz="2000" dirty="0" smtClean="0"/>
              <a:t>0</a:t>
            </a:r>
          </a:p>
          <a:p>
            <a:pPr>
              <a:buNone/>
            </a:pPr>
            <a:r>
              <a:rPr lang="en-US" altLang="zh-CN" sz="2000" dirty="0" smtClean="0"/>
              <a:t>            </a:t>
            </a:r>
            <a:r>
              <a:rPr lang="en-US" sz="2000" dirty="0" smtClean="0"/>
              <a:t>if </a:t>
            </a:r>
            <a:r>
              <a:rPr lang="en-US" sz="2000" dirty="0" err="1" smtClean="0"/>
              <a:t>params</a:t>
            </a:r>
            <a:r>
              <a:rPr lang="en-US" sz="2000" dirty="0" smtClean="0"/>
              <a:t>[0].grad is not None:</a:t>
            </a:r>
          </a:p>
          <a:p>
            <a:pPr>
              <a:buNone/>
            </a:pPr>
            <a:r>
              <a:rPr lang="en-US" sz="2000" dirty="0" smtClean="0"/>
              <a:t>                for </a:t>
            </a:r>
            <a:r>
              <a:rPr lang="en-US" sz="2000" dirty="0" err="1" smtClean="0"/>
              <a:t>param</a:t>
            </a:r>
            <a:r>
              <a:rPr lang="en-US" sz="2000" dirty="0" smtClean="0"/>
              <a:t> in </a:t>
            </a:r>
            <a:r>
              <a:rPr lang="en-US" sz="2000" dirty="0" err="1" smtClean="0"/>
              <a:t>params</a:t>
            </a:r>
            <a:r>
              <a:rPr lang="en-US" sz="2000" dirty="0" smtClean="0"/>
              <a:t>:</a:t>
            </a:r>
          </a:p>
          <a:p>
            <a:pPr>
              <a:buNone/>
            </a:pPr>
            <a:r>
              <a:rPr lang="en-US" sz="2000" dirty="0" smtClean="0"/>
              <a:t>                    </a:t>
            </a:r>
            <a:r>
              <a:rPr lang="en-US" sz="2000" dirty="0" err="1" smtClean="0"/>
              <a:t>param.grad.data.zero</a:t>
            </a:r>
            <a:r>
              <a:rPr lang="en-US" sz="2000" dirty="0" smtClean="0"/>
              <a:t>_()</a:t>
            </a:r>
          </a:p>
          <a:p>
            <a:pPr>
              <a:buNone/>
            </a:pPr>
            <a:r>
              <a:rPr lang="en-US" sz="2000" dirty="0" smtClean="0"/>
              <a:t>            </a:t>
            </a:r>
            <a:r>
              <a:rPr lang="en-US" sz="2000" dirty="0" err="1" smtClean="0"/>
              <a:t>l.backward</a:t>
            </a:r>
            <a:r>
              <a:rPr lang="en-US" sz="2000" dirty="0" smtClean="0"/>
              <a:t>()</a:t>
            </a:r>
          </a:p>
          <a:p>
            <a:pPr>
              <a:buNone/>
            </a:pPr>
            <a:r>
              <a:rPr lang="en-US" sz="2000" dirty="0" smtClean="0"/>
              <a:t>            </a:t>
            </a:r>
            <a:r>
              <a:rPr lang="en-US" sz="2000" dirty="0" err="1" smtClean="0"/>
              <a:t>grad_clipping</a:t>
            </a:r>
            <a:r>
              <a:rPr lang="en-US" sz="2000" dirty="0" smtClean="0"/>
              <a:t>(</a:t>
            </a:r>
            <a:r>
              <a:rPr lang="en-US" sz="2000" dirty="0" err="1" smtClean="0"/>
              <a:t>params</a:t>
            </a:r>
            <a:r>
              <a:rPr lang="en-US" sz="2000" dirty="0" smtClean="0"/>
              <a:t>, </a:t>
            </a:r>
            <a:r>
              <a:rPr lang="en-US" sz="2000" dirty="0" err="1" smtClean="0"/>
              <a:t>clipping_theta</a:t>
            </a:r>
            <a:r>
              <a:rPr lang="en-US" sz="2000" dirty="0" smtClean="0"/>
              <a:t>, device)  # </a:t>
            </a:r>
            <a:r>
              <a:rPr lang="zh-CN" altLang="en-US" sz="2000" dirty="0" smtClean="0"/>
              <a:t>裁剪梯度</a:t>
            </a:r>
          </a:p>
          <a:p>
            <a:pPr>
              <a:buNone/>
            </a:pPr>
            <a:r>
              <a:rPr lang="zh-CN" altLang="en-US" sz="2000" dirty="0" smtClean="0"/>
              <a:t>            </a:t>
            </a:r>
            <a:r>
              <a:rPr lang="en-US" sz="2000" dirty="0" smtClean="0"/>
              <a:t>d2l.sgd(</a:t>
            </a:r>
            <a:r>
              <a:rPr lang="en-US" sz="2000" dirty="0" err="1" smtClean="0"/>
              <a:t>params</a:t>
            </a:r>
            <a:r>
              <a:rPr lang="en-US" sz="2000" dirty="0" smtClean="0"/>
              <a:t>, </a:t>
            </a:r>
            <a:r>
              <a:rPr lang="en-US" sz="2000" dirty="0" err="1" smtClean="0"/>
              <a:t>lr</a:t>
            </a:r>
            <a:r>
              <a:rPr lang="en-US" sz="2000" dirty="0" smtClean="0"/>
              <a:t>, 1)  # </a:t>
            </a:r>
            <a:r>
              <a:rPr lang="zh-CN" altLang="en-US" sz="2000" dirty="0" smtClean="0"/>
              <a:t>因为误差已经取过均值，梯度不用再做平均</a:t>
            </a:r>
          </a:p>
          <a:p>
            <a:pPr>
              <a:buNone/>
            </a:pPr>
            <a:r>
              <a:rPr lang="zh-CN" altLang="en-US" sz="2000" dirty="0" smtClean="0"/>
              <a:t>            </a:t>
            </a:r>
            <a:r>
              <a:rPr lang="en-US" sz="2000" dirty="0" err="1" smtClean="0"/>
              <a:t>l_sum</a:t>
            </a:r>
            <a:r>
              <a:rPr lang="en-US" sz="2000" dirty="0" smtClean="0"/>
              <a:t> += </a:t>
            </a:r>
            <a:r>
              <a:rPr lang="en-US" sz="2000" dirty="0" err="1" smtClean="0"/>
              <a:t>l.item</a:t>
            </a:r>
            <a:r>
              <a:rPr lang="en-US" sz="2000" dirty="0" smtClean="0"/>
              <a:t>() * </a:t>
            </a:r>
            <a:r>
              <a:rPr lang="en-US" sz="2000" dirty="0" err="1" smtClean="0"/>
              <a:t>y.shape</a:t>
            </a:r>
            <a:r>
              <a:rPr lang="en-US" sz="2000" dirty="0" smtClean="0"/>
              <a:t>[0]</a:t>
            </a:r>
          </a:p>
          <a:p>
            <a:pPr>
              <a:buNone/>
            </a:pPr>
            <a:r>
              <a:rPr lang="en-US" sz="2000" dirty="0" smtClean="0"/>
              <a:t>            n += </a:t>
            </a:r>
            <a:r>
              <a:rPr lang="en-US" sz="2000" dirty="0" err="1" smtClean="0"/>
              <a:t>y.shape</a:t>
            </a:r>
            <a:r>
              <a:rPr lang="en-US" sz="2000" dirty="0" smtClean="0"/>
              <a:t>[0]</a:t>
            </a:r>
          </a:p>
        </p:txBody>
      </p:sp>
    </p:spTree>
    <p:extLst>
      <p:ext uri="{BB962C8B-B14F-4D97-AF65-F5344CB8AC3E}">
        <p14:creationId xmlns="" xmlns:p14="http://schemas.microsoft.com/office/powerpoint/2010/main" val="4263979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12192000" cy="6858001"/>
          </a:xfrm>
        </p:spPr>
        <p:txBody>
          <a:bodyPr>
            <a:noAutofit/>
          </a:bodyPr>
          <a:lstStyle/>
          <a:p>
            <a:pPr>
              <a:buNone/>
            </a:pPr>
            <a:r>
              <a:rPr lang="en-US" sz="2000" dirty="0" smtClean="0"/>
              <a:t>        if (epoch + 1) % </a:t>
            </a:r>
            <a:r>
              <a:rPr lang="en-US" sz="2000" dirty="0" err="1" smtClean="0"/>
              <a:t>pred_period</a:t>
            </a:r>
            <a:r>
              <a:rPr lang="en-US" sz="2000" dirty="0" smtClean="0"/>
              <a:t> == 0:</a:t>
            </a:r>
          </a:p>
          <a:p>
            <a:pPr>
              <a:buNone/>
            </a:pPr>
            <a:r>
              <a:rPr lang="en-US" sz="2000" dirty="0" smtClean="0"/>
              <a:t>            print('epoch %d, perplexity %f, time %.2f sec' % (</a:t>
            </a:r>
          </a:p>
          <a:p>
            <a:pPr>
              <a:buNone/>
            </a:pPr>
            <a:r>
              <a:rPr lang="en-US" sz="2000" dirty="0" smtClean="0"/>
              <a:t>                epoch + 1, math.exp(</a:t>
            </a:r>
            <a:r>
              <a:rPr lang="en-US" sz="2000" dirty="0" err="1" smtClean="0"/>
              <a:t>l_sum</a:t>
            </a:r>
            <a:r>
              <a:rPr lang="en-US" sz="2000" dirty="0" smtClean="0"/>
              <a:t> / n), </a:t>
            </a:r>
            <a:r>
              <a:rPr lang="en-US" sz="2000" dirty="0" err="1" smtClean="0"/>
              <a:t>time.time</a:t>
            </a:r>
            <a:r>
              <a:rPr lang="en-US" sz="2000" dirty="0" smtClean="0"/>
              <a:t>() - start))</a:t>
            </a:r>
          </a:p>
          <a:p>
            <a:pPr>
              <a:buNone/>
            </a:pPr>
            <a:r>
              <a:rPr lang="en-US" sz="2000" dirty="0" smtClean="0"/>
              <a:t>            for prefix in prefixes:</a:t>
            </a:r>
          </a:p>
          <a:p>
            <a:pPr>
              <a:buNone/>
            </a:pPr>
            <a:r>
              <a:rPr lang="en-US" sz="2000" dirty="0" smtClean="0"/>
              <a:t>                print(' -', </a:t>
            </a:r>
            <a:r>
              <a:rPr lang="en-US" sz="2000" dirty="0" err="1" smtClean="0"/>
              <a:t>predict_rnn</a:t>
            </a:r>
            <a:r>
              <a:rPr lang="en-US" sz="2000" dirty="0" smtClean="0"/>
              <a:t>(prefix, </a:t>
            </a:r>
            <a:r>
              <a:rPr lang="en-US" sz="2000" dirty="0" err="1" smtClean="0"/>
              <a:t>pred_len</a:t>
            </a:r>
            <a:r>
              <a:rPr lang="en-US" sz="2000" dirty="0" smtClean="0"/>
              <a:t>, </a:t>
            </a:r>
            <a:r>
              <a:rPr lang="en-US" sz="2000" dirty="0" err="1" smtClean="0"/>
              <a:t>rnn</a:t>
            </a:r>
            <a:r>
              <a:rPr lang="en-US" sz="2000" dirty="0" smtClean="0"/>
              <a:t>, </a:t>
            </a:r>
            <a:r>
              <a:rPr lang="en-US" sz="2000" dirty="0" err="1" smtClean="0"/>
              <a:t>params</a:t>
            </a:r>
            <a:r>
              <a:rPr lang="en-US" sz="2000" dirty="0" smtClean="0"/>
              <a:t>, </a:t>
            </a:r>
            <a:r>
              <a:rPr lang="en-US" sz="2000" dirty="0" err="1" smtClean="0"/>
              <a:t>init_rnn_state</a:t>
            </a:r>
            <a:r>
              <a:rPr lang="en-US" sz="2000" dirty="0" smtClean="0"/>
              <a:t>,</a:t>
            </a:r>
          </a:p>
          <a:p>
            <a:pPr>
              <a:buNone/>
            </a:pPr>
            <a:r>
              <a:rPr lang="en-US" sz="2000" dirty="0" smtClean="0"/>
              <a:t>                    </a:t>
            </a:r>
            <a:r>
              <a:rPr lang="en-US" sz="2000" dirty="0" err="1" smtClean="0"/>
              <a:t>num_hiddens</a:t>
            </a:r>
            <a:r>
              <a:rPr lang="en-US" sz="2000" dirty="0" smtClean="0"/>
              <a:t>, </a:t>
            </a:r>
            <a:r>
              <a:rPr lang="en-US" sz="2000" dirty="0" err="1" smtClean="0"/>
              <a:t>vocab_size</a:t>
            </a:r>
            <a:r>
              <a:rPr lang="en-US" sz="2000" dirty="0" smtClean="0"/>
              <a:t>, device, </a:t>
            </a:r>
            <a:r>
              <a:rPr lang="en-US" sz="2000" dirty="0" err="1" smtClean="0"/>
              <a:t>idx_to_char</a:t>
            </a:r>
            <a:r>
              <a:rPr lang="en-US" sz="2000" dirty="0" smtClean="0"/>
              <a:t>, </a:t>
            </a:r>
            <a:r>
              <a:rPr lang="en-US" sz="2000" dirty="0" err="1" smtClean="0"/>
              <a:t>char_to_idx</a:t>
            </a:r>
            <a:r>
              <a:rPr lang="en-US" sz="2000" dirty="0" smtClean="0"/>
              <a:t>))</a:t>
            </a:r>
          </a:p>
        </p:txBody>
      </p:sp>
    </p:spTree>
    <p:extLst>
      <p:ext uri="{BB962C8B-B14F-4D97-AF65-F5344CB8AC3E}">
        <p14:creationId xmlns="" xmlns:p14="http://schemas.microsoft.com/office/powerpoint/2010/main" val="426397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训练模型并创作歌词</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r>
              <a:rPr lang="zh-CN" altLang="en-US" sz="2400" dirty="0" smtClean="0"/>
              <a:t>现在我们可以训练模型了。首先，设置模型超参数。我们将根据前缀“分开”和“不分开”分别创作长度为</a:t>
            </a:r>
            <a:r>
              <a:rPr lang="en-US" altLang="zh-CN" sz="2400" dirty="0" smtClean="0"/>
              <a:t>50</a:t>
            </a:r>
            <a:r>
              <a:rPr lang="zh-CN" altLang="en-US" sz="2400" dirty="0" smtClean="0"/>
              <a:t>个字符（不考虑前缀长度）的一段歌词。我们每过</a:t>
            </a:r>
            <a:r>
              <a:rPr lang="en-US" altLang="zh-CN" sz="2400" dirty="0" smtClean="0"/>
              <a:t>50</a:t>
            </a:r>
            <a:r>
              <a:rPr lang="zh-CN" altLang="en-US" sz="2400" dirty="0" smtClean="0"/>
              <a:t>个迭代周期便根据当前训练的模型创作一段歌词。</a:t>
            </a:r>
          </a:p>
          <a:p>
            <a:pPr>
              <a:buNone/>
            </a:pPr>
            <a:endParaRPr lang="zh-CN" altLang="en-US" sz="2400" dirty="0" smtClean="0"/>
          </a:p>
          <a:p>
            <a:pPr>
              <a:buNone/>
            </a:pPr>
            <a:r>
              <a:rPr lang="en-US" altLang="zh-CN" sz="2400" dirty="0" err="1" smtClean="0"/>
              <a:t>num_epochs</a:t>
            </a:r>
            <a:r>
              <a:rPr lang="en-US" altLang="zh-CN" sz="2400" dirty="0" smtClean="0"/>
              <a:t>, </a:t>
            </a:r>
            <a:r>
              <a:rPr lang="en-US" altLang="zh-CN" sz="2400" dirty="0" err="1" smtClean="0"/>
              <a:t>num_steps</a:t>
            </a:r>
            <a:r>
              <a:rPr lang="en-US" altLang="zh-CN" sz="2400" dirty="0" smtClean="0"/>
              <a:t>, </a:t>
            </a:r>
            <a:r>
              <a:rPr lang="en-US" altLang="zh-CN" sz="2400" dirty="0" err="1" smtClean="0"/>
              <a:t>batch_size</a:t>
            </a:r>
            <a:r>
              <a:rPr lang="en-US" altLang="zh-CN" sz="2400" dirty="0" smtClean="0"/>
              <a:t>, </a:t>
            </a:r>
            <a:r>
              <a:rPr lang="en-US" altLang="zh-CN" sz="2400" dirty="0" err="1" smtClean="0"/>
              <a:t>lr</a:t>
            </a:r>
            <a:r>
              <a:rPr lang="en-US" altLang="zh-CN" sz="2400" dirty="0" smtClean="0"/>
              <a:t>, </a:t>
            </a:r>
            <a:r>
              <a:rPr lang="en-US" altLang="zh-CN" sz="2400" dirty="0" err="1" smtClean="0"/>
              <a:t>clipping_theta</a:t>
            </a:r>
            <a:r>
              <a:rPr lang="en-US" altLang="zh-CN" sz="2400" dirty="0" smtClean="0"/>
              <a:t> = 250, 35, 32, 1e2, 1e-2</a:t>
            </a:r>
          </a:p>
          <a:p>
            <a:pPr>
              <a:buNone/>
            </a:pPr>
            <a:r>
              <a:rPr lang="en-US" altLang="zh-CN" sz="2400" dirty="0" err="1" smtClean="0"/>
              <a:t>pred_period</a:t>
            </a:r>
            <a:r>
              <a:rPr lang="en-US" altLang="zh-CN" sz="2400" dirty="0" smtClean="0"/>
              <a:t>, </a:t>
            </a:r>
            <a:r>
              <a:rPr lang="en-US" altLang="zh-CN" sz="2400" dirty="0" err="1" smtClean="0"/>
              <a:t>pred_len</a:t>
            </a:r>
            <a:r>
              <a:rPr lang="en-US" altLang="zh-CN" sz="2400" dirty="0" smtClean="0"/>
              <a:t>, prefixes = 50, 50, ['</a:t>
            </a:r>
            <a:r>
              <a:rPr lang="zh-CN" altLang="en-US" sz="2400" dirty="0" smtClean="0"/>
              <a:t>分开</a:t>
            </a:r>
            <a:r>
              <a:rPr lang="en-US" altLang="zh-CN" sz="2400" dirty="0" smtClean="0"/>
              <a:t>', '</a:t>
            </a:r>
            <a:r>
              <a:rPr lang="zh-CN" altLang="en-US" sz="2400" dirty="0" smtClean="0"/>
              <a:t>不分开</a:t>
            </a:r>
            <a:r>
              <a:rPr lang="en-US" altLang="zh-CN" sz="2400" dirty="0" smtClean="0"/>
              <a:t>']</a:t>
            </a:r>
          </a:p>
          <a:p>
            <a:pPr>
              <a:buNone/>
            </a:pPr>
            <a:r>
              <a:rPr lang="zh-CN" altLang="en-US" sz="2400" dirty="0" smtClean="0"/>
              <a:t>下面采用随机采样训练模型并创作歌词。</a:t>
            </a:r>
          </a:p>
          <a:p>
            <a:pPr>
              <a:buNone/>
            </a:pPr>
            <a:r>
              <a:rPr lang="en-US" altLang="zh-CN" sz="2400" dirty="0" err="1" smtClean="0"/>
              <a:t>train_and_predict_rnn</a:t>
            </a:r>
            <a:r>
              <a:rPr lang="en-US" altLang="zh-CN" sz="2400" dirty="0" smtClean="0"/>
              <a:t>(</a:t>
            </a:r>
            <a:r>
              <a:rPr lang="en-US" altLang="zh-CN" sz="2400" dirty="0" err="1" smtClean="0"/>
              <a:t>rnn</a:t>
            </a:r>
            <a:r>
              <a:rPr lang="en-US" altLang="zh-CN" sz="2400" dirty="0" smtClean="0"/>
              <a:t>, </a:t>
            </a:r>
            <a:r>
              <a:rPr lang="en-US" altLang="zh-CN" sz="2400" dirty="0" err="1" smtClean="0"/>
              <a:t>get_params</a:t>
            </a:r>
            <a:r>
              <a:rPr lang="en-US" altLang="zh-CN" sz="2400" dirty="0" smtClean="0"/>
              <a:t>, </a:t>
            </a:r>
            <a:r>
              <a:rPr lang="en-US" altLang="zh-CN" sz="2400" dirty="0" err="1" smtClean="0"/>
              <a:t>init_rnn_state</a:t>
            </a:r>
            <a:r>
              <a:rPr lang="en-US" altLang="zh-CN" sz="2400" dirty="0" smtClean="0"/>
              <a:t>, </a:t>
            </a:r>
            <a:r>
              <a:rPr lang="en-US" altLang="zh-CN" sz="2400" dirty="0" err="1" smtClean="0"/>
              <a:t>num_hiddens</a:t>
            </a:r>
            <a:r>
              <a:rPr lang="en-US" altLang="zh-CN" sz="2400" dirty="0" smtClean="0"/>
              <a:t>,</a:t>
            </a:r>
          </a:p>
          <a:p>
            <a:pPr>
              <a:buNone/>
            </a:pPr>
            <a:r>
              <a:rPr lang="en-US" altLang="zh-CN" sz="2400" dirty="0" smtClean="0"/>
              <a:t>                      </a:t>
            </a:r>
            <a:r>
              <a:rPr lang="en-US" altLang="zh-CN" sz="2400" dirty="0" err="1" smtClean="0"/>
              <a:t>vocab_size</a:t>
            </a:r>
            <a:r>
              <a:rPr lang="en-US" altLang="zh-CN" sz="2400" dirty="0" smtClean="0"/>
              <a:t>, device, </a:t>
            </a:r>
            <a:r>
              <a:rPr lang="en-US" altLang="zh-CN" sz="2400" dirty="0" err="1" smtClean="0"/>
              <a:t>corpus_indices</a:t>
            </a:r>
            <a:r>
              <a:rPr lang="en-US" altLang="zh-CN" sz="2400" dirty="0" smtClean="0"/>
              <a:t>, </a:t>
            </a:r>
            <a:r>
              <a:rPr lang="en-US" altLang="zh-CN" sz="2400" dirty="0" err="1" smtClean="0"/>
              <a:t>idx_to_char</a:t>
            </a:r>
            <a:r>
              <a:rPr lang="en-US" altLang="zh-CN" sz="2400" dirty="0" smtClean="0"/>
              <a:t>,</a:t>
            </a:r>
          </a:p>
          <a:p>
            <a:pPr>
              <a:buNone/>
            </a:pPr>
            <a:r>
              <a:rPr lang="en-US" altLang="zh-CN" sz="2400" dirty="0" smtClean="0"/>
              <a:t>                      </a:t>
            </a:r>
            <a:r>
              <a:rPr lang="en-US" altLang="zh-CN" sz="2400" dirty="0" err="1" smtClean="0"/>
              <a:t>char_to_idx</a:t>
            </a:r>
            <a:r>
              <a:rPr lang="en-US" altLang="zh-CN" sz="2400" dirty="0" smtClean="0"/>
              <a:t>, True, </a:t>
            </a:r>
            <a:r>
              <a:rPr lang="en-US" altLang="zh-CN" sz="2400" dirty="0" err="1" smtClean="0"/>
              <a:t>num_epochs</a:t>
            </a:r>
            <a:r>
              <a:rPr lang="en-US" altLang="zh-CN" sz="2400" dirty="0" smtClean="0"/>
              <a:t>, </a:t>
            </a:r>
            <a:r>
              <a:rPr lang="en-US" altLang="zh-CN" sz="2400" dirty="0" err="1" smtClean="0"/>
              <a:t>num_steps</a:t>
            </a:r>
            <a:r>
              <a:rPr lang="en-US" altLang="zh-CN" sz="2400" dirty="0" smtClean="0"/>
              <a:t>, </a:t>
            </a:r>
            <a:r>
              <a:rPr lang="en-US" altLang="zh-CN" sz="2400" dirty="0" err="1" smtClean="0"/>
              <a:t>lr</a:t>
            </a:r>
            <a:r>
              <a:rPr lang="en-US" altLang="zh-CN" sz="2400" dirty="0" smtClean="0"/>
              <a:t>,</a:t>
            </a:r>
          </a:p>
          <a:p>
            <a:pPr>
              <a:buNone/>
            </a:pPr>
            <a:r>
              <a:rPr lang="en-US" altLang="zh-CN" sz="2400" dirty="0" smtClean="0"/>
              <a:t>                      </a:t>
            </a:r>
            <a:r>
              <a:rPr lang="en-US" altLang="zh-CN" sz="2400" dirty="0" err="1" smtClean="0"/>
              <a:t>clipping_theta</a:t>
            </a:r>
            <a:r>
              <a:rPr lang="en-US" altLang="zh-CN" sz="2400" dirty="0" smtClean="0"/>
              <a:t>, </a:t>
            </a:r>
            <a:r>
              <a:rPr lang="en-US" altLang="zh-CN" sz="2400" dirty="0" err="1" smtClean="0"/>
              <a:t>batch_size</a:t>
            </a:r>
            <a:r>
              <a:rPr lang="en-US" altLang="zh-CN" sz="2400" dirty="0" smtClean="0"/>
              <a:t>, </a:t>
            </a:r>
            <a:r>
              <a:rPr lang="en-US" altLang="zh-CN" sz="2400" dirty="0" err="1" smtClean="0"/>
              <a:t>pred_period</a:t>
            </a:r>
            <a:r>
              <a:rPr lang="en-US" altLang="zh-CN" sz="2400" dirty="0" smtClean="0"/>
              <a:t>, </a:t>
            </a:r>
            <a:r>
              <a:rPr lang="en-US" altLang="zh-CN" sz="2400" dirty="0" err="1" smtClean="0"/>
              <a:t>pred_len</a:t>
            </a:r>
            <a:r>
              <a:rPr lang="en-US" altLang="zh-CN" sz="2400" dirty="0" smtClean="0"/>
              <a:t>,</a:t>
            </a:r>
          </a:p>
          <a:p>
            <a:pPr>
              <a:buNone/>
            </a:pPr>
            <a:r>
              <a:rPr lang="en-US" altLang="zh-CN" sz="2400" dirty="0" smtClean="0"/>
              <a:t>                      prefixes)</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2398" y="0"/>
            <a:ext cx="11353800" cy="5403549"/>
          </a:xfrm>
        </p:spPr>
        <p:txBody>
          <a:bodyPr>
            <a:noAutofit/>
          </a:bodyPr>
          <a:lstStyle/>
          <a:p>
            <a:pPr>
              <a:buNone/>
            </a:pPr>
            <a:r>
              <a:rPr lang="zh-CN" altLang="en-US" sz="1800" dirty="0" smtClean="0"/>
              <a:t>输出：</a:t>
            </a:r>
          </a:p>
          <a:p>
            <a:pPr>
              <a:buNone/>
            </a:pPr>
            <a:endParaRPr lang="zh-CN" altLang="en-US" sz="1800" dirty="0" smtClean="0"/>
          </a:p>
          <a:p>
            <a:pPr>
              <a:buNone/>
            </a:pPr>
            <a:r>
              <a:rPr lang="en-US" altLang="zh-CN" sz="1800" dirty="0" smtClean="0"/>
              <a:t>epoch 50, perplexity 70.039647, time 0.11 sec</a:t>
            </a:r>
          </a:p>
          <a:p>
            <a:pPr>
              <a:buNone/>
            </a:pPr>
            <a:r>
              <a:rPr lang="en-US" altLang="zh-CN" sz="1800" dirty="0" smtClean="0"/>
              <a:t> - </a:t>
            </a:r>
            <a:r>
              <a:rPr lang="zh-CN" altLang="en-US" sz="1800" dirty="0" smtClean="0"/>
              <a:t>分开 我不要再想 我不能 想你的让我 我的可 你怎么 一颗四 一颗四 我不要 一颗两 一颗四 一颗四 我</a:t>
            </a:r>
          </a:p>
          <a:p>
            <a:pPr>
              <a:buNone/>
            </a:pPr>
            <a:r>
              <a:rPr lang="zh-CN" altLang="en-US" sz="1800" dirty="0" smtClean="0"/>
              <a:t> </a:t>
            </a:r>
            <a:r>
              <a:rPr lang="en-US" altLang="zh-CN" sz="1800" dirty="0" smtClean="0"/>
              <a:t>- </a:t>
            </a:r>
            <a:r>
              <a:rPr lang="zh-CN" altLang="en-US" sz="1800" dirty="0" smtClean="0"/>
              <a:t>不分开 我不要再 你你的外 在人  别你的让我 狂的可 语人两 我不要 一颗两 一颗四 一颗四 我不要 一</a:t>
            </a:r>
          </a:p>
          <a:p>
            <a:pPr>
              <a:buNone/>
            </a:pPr>
            <a:r>
              <a:rPr lang="en-US" altLang="zh-CN" sz="1800" dirty="0" smtClean="0"/>
              <a:t>epoch 100, perplexity 9.726828, time 0.12 sec</a:t>
            </a:r>
          </a:p>
          <a:p>
            <a:pPr>
              <a:buNone/>
            </a:pPr>
            <a:r>
              <a:rPr lang="en-US" altLang="zh-CN" sz="1800" dirty="0" smtClean="0"/>
              <a:t> - </a:t>
            </a:r>
            <a:r>
              <a:rPr lang="zh-CN" altLang="en-US" sz="1800" dirty="0" smtClean="0"/>
              <a:t>分开 一直的美栈人 一起看 我不要好生活 你知不觉 我已好好生活 我知道好生活 后知不觉 我跟了这生活 </a:t>
            </a:r>
          </a:p>
          <a:p>
            <a:pPr>
              <a:buNone/>
            </a:pPr>
            <a:r>
              <a:rPr lang="zh-CN" altLang="en-US" sz="1800" dirty="0" smtClean="0"/>
              <a:t> </a:t>
            </a:r>
            <a:r>
              <a:rPr lang="en-US" altLang="zh-CN" sz="1800" dirty="0" smtClean="0"/>
              <a:t>- </a:t>
            </a:r>
            <a:r>
              <a:rPr lang="zh-CN" altLang="en-US" sz="1800" dirty="0" smtClean="0"/>
              <a:t>不分开堡 我不要再想 我不 我不 我不要再想你 不知不觉 你已经离开我 不知不觉 我跟了好生活 我知道好生</a:t>
            </a:r>
          </a:p>
          <a:p>
            <a:pPr>
              <a:buNone/>
            </a:pPr>
            <a:r>
              <a:rPr lang="en-US" altLang="zh-CN" sz="1800" dirty="0" smtClean="0"/>
              <a:t>epoch 150, perplexity 2.864874, time 0.11 sec</a:t>
            </a:r>
          </a:p>
          <a:p>
            <a:pPr>
              <a:buNone/>
            </a:pPr>
            <a:r>
              <a:rPr lang="en-US" altLang="zh-CN" sz="1800" dirty="0" smtClean="0"/>
              <a:t> - </a:t>
            </a:r>
            <a:r>
              <a:rPr lang="zh-CN" altLang="en-US" sz="1800" dirty="0" smtClean="0"/>
              <a:t>分开 一只会停留 有不它元羞 这蝪什么奇怪的事都有 包括像猫的狗 印地安老斑鸠 平常话不多 除非是乌鸦抢</a:t>
            </a:r>
          </a:p>
          <a:p>
            <a:pPr>
              <a:buNone/>
            </a:pPr>
            <a:r>
              <a:rPr lang="zh-CN" altLang="en-US" sz="1800" dirty="0" smtClean="0"/>
              <a:t> </a:t>
            </a:r>
            <a:r>
              <a:rPr lang="en-US" altLang="zh-CN" sz="1800" dirty="0" smtClean="0"/>
              <a:t>- </a:t>
            </a:r>
            <a:r>
              <a:rPr lang="zh-CN" altLang="en-US" sz="1800" dirty="0" smtClean="0"/>
              <a:t>不分开扫 我不你再想 我不能再想 我不 我不 我不要再想你 不知不觉 你已经离开我 不知不觉 我跟了这节奏</a:t>
            </a:r>
          </a:p>
          <a:p>
            <a:pPr>
              <a:buNone/>
            </a:pPr>
            <a:r>
              <a:rPr lang="en-US" altLang="zh-CN" sz="1800" dirty="0" smtClean="0"/>
              <a:t>epoch 200, perplexity 1.597790, time 0.11 sec</a:t>
            </a:r>
          </a:p>
          <a:p>
            <a:pPr>
              <a:buNone/>
            </a:pPr>
            <a:r>
              <a:rPr lang="en-US" altLang="zh-CN" sz="1800" dirty="0" smtClean="0"/>
              <a:t> - </a:t>
            </a:r>
            <a:r>
              <a:rPr lang="zh-CN" altLang="en-US" sz="1800" dirty="0" smtClean="0"/>
              <a:t>分开 有杰伦 干 载颗拳满的让空美空主 相爱还有个人 再狠狠忘记 你爱过我的证  有晶莹的手滴 让说些人</a:t>
            </a:r>
          </a:p>
          <a:p>
            <a:pPr>
              <a:buNone/>
            </a:pPr>
            <a:r>
              <a:rPr lang="zh-CN" altLang="en-US" sz="1800" dirty="0" smtClean="0"/>
              <a:t> </a:t>
            </a:r>
            <a:r>
              <a:rPr lang="en-US" altLang="zh-CN" sz="1800" dirty="0" smtClean="0"/>
              <a:t>- </a:t>
            </a:r>
            <a:r>
              <a:rPr lang="zh-CN" altLang="en-US" sz="1800" dirty="0" smtClean="0"/>
              <a:t>不分开扫 我叫你爸 你打我妈 这样对吗干嘛这样 何必让它牵鼻子走 瞎 说底牵打我妈要 难道球耳 快使用双截</a:t>
            </a:r>
          </a:p>
          <a:p>
            <a:pPr>
              <a:buNone/>
            </a:pPr>
            <a:r>
              <a:rPr lang="en-US" altLang="zh-CN" sz="1800" dirty="0" smtClean="0"/>
              <a:t>epoch 250, perplexity 1.303903, time 0.12 sec</a:t>
            </a:r>
          </a:p>
          <a:p>
            <a:pPr>
              <a:buNone/>
            </a:pPr>
            <a:r>
              <a:rPr lang="en-US" altLang="zh-CN" sz="1800" dirty="0" smtClean="0"/>
              <a:t> - </a:t>
            </a:r>
            <a:r>
              <a:rPr lang="zh-CN" altLang="en-US" sz="1800" dirty="0" smtClean="0"/>
              <a:t>分开 有杰人开留 仙唱它怕羞 蜥蝪横著走 这里什么奇怪的事都有 包括像猫的狗 印地安老斑鸠 平常话不多 </a:t>
            </a:r>
          </a:p>
          <a:p>
            <a:pPr>
              <a:buNone/>
            </a:pPr>
            <a:r>
              <a:rPr lang="zh-CN" altLang="en-US" sz="1800" dirty="0" smtClean="0"/>
              <a:t> </a:t>
            </a:r>
            <a:r>
              <a:rPr lang="en-US" altLang="zh-CN" sz="1800" dirty="0" smtClean="0"/>
              <a:t>- </a:t>
            </a:r>
            <a:r>
              <a:rPr lang="zh-CN" altLang="en-US" sz="1800" dirty="0" smtClean="0"/>
              <a:t>不分开简 我不能再想 我不 我不 我不能 爱情走的太快就像龙卷风 不能承受我已无处可躲 我不要再想 我不能</a:t>
            </a:r>
            <a:endParaRPr lang="zh-CN" altLang="en-US" sz="1800" dirty="0"/>
          </a:p>
        </p:txBody>
      </p:sp>
    </p:spTree>
    <p:extLst>
      <p:ext uri="{BB962C8B-B14F-4D97-AF65-F5344CB8AC3E}">
        <p14:creationId xmlns="" xmlns:p14="http://schemas.microsoft.com/office/powerpoint/2010/main" val="426397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语言模型的计算</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20000"/>
              </a:lnSpc>
            </a:pPr>
            <a:r>
              <a:rPr lang="zh-CN" altLang="en-US" sz="2000" dirty="0" smtClean="0"/>
              <a:t>既然语言模型很有用，那该如何计算它呢？假设序列</a:t>
            </a:r>
            <a:r>
              <a:rPr lang="en-US" altLang="zh-CN" sz="2000" dirty="0" smtClean="0"/>
              <a:t>w</a:t>
            </a:r>
            <a:r>
              <a:rPr lang="en-US" altLang="zh-CN" sz="2000" baseline="-25000" dirty="0" smtClean="0"/>
              <a:t>1</a:t>
            </a:r>
            <a:r>
              <a:rPr lang="en-US" altLang="zh-CN" sz="2000" dirty="0" smtClean="0"/>
              <a:t>, w</a:t>
            </a:r>
            <a:r>
              <a:rPr lang="en-US" altLang="zh-CN" sz="2000" baseline="-25000" dirty="0" smtClean="0"/>
              <a:t>2</a:t>
            </a:r>
            <a:r>
              <a:rPr lang="en-US" altLang="zh-CN" sz="2000" dirty="0" smtClean="0"/>
              <a:t>, ……, </a:t>
            </a:r>
            <a:r>
              <a:rPr lang="en-US" altLang="zh-CN" sz="2000" dirty="0" err="1" smtClean="0"/>
              <a:t>w</a:t>
            </a:r>
            <a:r>
              <a:rPr lang="en-US" altLang="zh-CN" sz="2000" baseline="-25000" dirty="0" err="1" smtClean="0"/>
              <a:t>T</a:t>
            </a:r>
            <a:r>
              <a:rPr lang="zh-CN" altLang="en-US" sz="2000" dirty="0" smtClean="0"/>
              <a:t>中的每个词是依次生成的，我们有</a:t>
            </a:r>
            <a:endParaRPr lang="en-US" altLang="zh-CN" sz="2000" dirty="0" smtClean="0"/>
          </a:p>
          <a:p>
            <a:pPr>
              <a:lnSpc>
                <a:spcPct val="120000"/>
              </a:lnSpc>
            </a:pPr>
            <a:r>
              <a:rPr lang="zh-CN" altLang="en-US" sz="2000" dirty="0" smtClean="0"/>
              <a:t>例如，一段含有</a:t>
            </a:r>
            <a:r>
              <a:rPr lang="en-US" altLang="zh-CN" sz="2000" dirty="0" smtClean="0"/>
              <a:t>4</a:t>
            </a:r>
            <a:r>
              <a:rPr lang="zh-CN" altLang="en-US" sz="2000" dirty="0" smtClean="0"/>
              <a:t>个词的文本序列的概率</a:t>
            </a:r>
          </a:p>
          <a:p>
            <a:pPr>
              <a:lnSpc>
                <a:spcPct val="120000"/>
              </a:lnSpc>
            </a:pPr>
            <a:endParaRPr lang="en-US" altLang="zh-CN" sz="1400" dirty="0" smtClean="0"/>
          </a:p>
          <a:p>
            <a:pPr>
              <a:lnSpc>
                <a:spcPct val="120000"/>
              </a:lnSpc>
            </a:pPr>
            <a:r>
              <a:rPr lang="zh-CN" altLang="en-US" sz="2000" dirty="0" smtClean="0"/>
              <a:t>为了计算语言模型，我们需要计算词的概率，以及一个词在给定前几个词的情况下的条件概率，即语言模型参数。设训练数据集为一个大型文本语料库，如维基百科的所有条目。词的概率可以通过该词在训练数据集中的相对词频来计算。例如，</a:t>
            </a:r>
            <a:r>
              <a:rPr lang="en-US" sz="2000" dirty="0" smtClean="0"/>
              <a:t>P(w</a:t>
            </a:r>
            <a:r>
              <a:rPr lang="en-US" sz="2000" baseline="-25000" dirty="0" smtClean="0"/>
              <a:t>1</a:t>
            </a:r>
            <a:r>
              <a:rPr lang="en-US" sz="2000" dirty="0" smtClean="0"/>
              <a:t>)</a:t>
            </a:r>
            <a:r>
              <a:rPr lang="zh-CN" altLang="en-US" sz="2000" dirty="0" smtClean="0"/>
              <a:t>可以计算为</a:t>
            </a:r>
            <a:r>
              <a:rPr lang="en-US" sz="2000" dirty="0" smtClean="0"/>
              <a:t>w_1</a:t>
            </a:r>
            <a:r>
              <a:rPr lang="zh-CN" altLang="en-US" sz="2000" dirty="0" smtClean="0"/>
              <a:t>在训练数据集中的词频（词出现的次数）与训练数据集的总词数之比。因此，根据条件概率定义，一个词在给定前几个词的情况下的条件概率也可以通过训练数据集中的相对词频计算。例如，</a:t>
            </a:r>
            <a:r>
              <a:rPr lang="en-US" sz="2000" dirty="0" smtClean="0"/>
              <a:t>P(w</a:t>
            </a:r>
            <a:r>
              <a:rPr lang="en-US" sz="2000" baseline="-25000" dirty="0" smtClean="0"/>
              <a:t>2</a:t>
            </a:r>
            <a:r>
              <a:rPr lang="en-US" sz="2000" dirty="0" smtClean="0"/>
              <a:t> | w</a:t>
            </a:r>
            <a:r>
              <a:rPr lang="en-US" sz="2000" baseline="-25000" dirty="0" smtClean="0"/>
              <a:t>1</a:t>
            </a:r>
            <a:r>
              <a:rPr lang="en-US" sz="2000" dirty="0" smtClean="0"/>
              <a:t>)</a:t>
            </a:r>
            <a:r>
              <a:rPr lang="zh-CN" altLang="en-US" sz="2000" dirty="0" smtClean="0"/>
              <a:t>可以计算为</a:t>
            </a:r>
            <a:r>
              <a:rPr lang="en-US" sz="2000" dirty="0" smtClean="0"/>
              <a:t>w</a:t>
            </a:r>
            <a:r>
              <a:rPr lang="en-US" sz="2000" baseline="-25000" dirty="0" smtClean="0"/>
              <a:t>1</a:t>
            </a:r>
            <a:r>
              <a:rPr lang="en-US" sz="2000" dirty="0" smtClean="0"/>
              <a:t>, w</a:t>
            </a:r>
            <a:r>
              <a:rPr lang="en-US" sz="2000" baseline="-25000" dirty="0" smtClean="0"/>
              <a:t>2</a:t>
            </a:r>
            <a:r>
              <a:rPr lang="zh-CN" altLang="en-US" sz="2000" dirty="0" smtClean="0"/>
              <a:t>两词相邻的频率与</a:t>
            </a:r>
            <a:r>
              <a:rPr lang="en-US" sz="2000" dirty="0" smtClean="0"/>
              <a:t>w</a:t>
            </a:r>
            <a:r>
              <a:rPr lang="en-US" sz="2000" baseline="-25000" dirty="0" smtClean="0"/>
              <a:t>1</a:t>
            </a:r>
            <a:r>
              <a:rPr lang="zh-CN" altLang="en-US" sz="2000" dirty="0" smtClean="0"/>
              <a:t>词频的比值，因为该比值即</a:t>
            </a:r>
            <a:r>
              <a:rPr lang="en-US" sz="2000" dirty="0" smtClean="0"/>
              <a:t>P(w</a:t>
            </a:r>
            <a:r>
              <a:rPr lang="en-US" sz="2000" baseline="-25000" dirty="0" smtClean="0"/>
              <a:t>1</a:t>
            </a:r>
            <a:r>
              <a:rPr lang="en-US" sz="2000" dirty="0" smtClean="0"/>
              <a:t>, w</a:t>
            </a:r>
            <a:r>
              <a:rPr lang="en-US" sz="2000" baseline="-25000" dirty="0" smtClean="0"/>
              <a:t>2</a:t>
            </a:r>
            <a:r>
              <a:rPr lang="en-US" sz="2000" dirty="0" smtClean="0"/>
              <a:t> )</a:t>
            </a:r>
            <a:r>
              <a:rPr lang="zh-CN" altLang="en-US" sz="2000" dirty="0" smtClean="0"/>
              <a:t>与</a:t>
            </a:r>
            <a:r>
              <a:rPr lang="en-US" sz="2000" dirty="0" smtClean="0"/>
              <a:t>P(w</a:t>
            </a:r>
            <a:r>
              <a:rPr lang="en-US" sz="2000" baseline="-25000" dirty="0" smtClean="0"/>
              <a:t>1</a:t>
            </a:r>
            <a:r>
              <a:rPr lang="en-US" sz="2000" dirty="0" smtClean="0"/>
              <a:t>)</a:t>
            </a:r>
            <a:r>
              <a:rPr lang="zh-CN" altLang="en-US" sz="2000" dirty="0" smtClean="0"/>
              <a:t>之比；而</a:t>
            </a:r>
            <a:r>
              <a:rPr lang="en-US" sz="2000" dirty="0" smtClean="0"/>
              <a:t>P(w</a:t>
            </a:r>
            <a:r>
              <a:rPr lang="en-US" sz="2000" baseline="-25000" dirty="0" smtClean="0"/>
              <a:t>3</a:t>
            </a:r>
            <a:r>
              <a:rPr lang="en-US" sz="2000" dirty="0" smtClean="0"/>
              <a:t> | w</a:t>
            </a:r>
            <a:r>
              <a:rPr lang="en-US" sz="2000" baseline="-25000" dirty="0" smtClean="0"/>
              <a:t>1</a:t>
            </a:r>
            <a:r>
              <a:rPr lang="en-US" sz="2000" dirty="0" smtClean="0"/>
              <a:t>, w</a:t>
            </a:r>
            <a:r>
              <a:rPr lang="en-US" sz="2000" baseline="-25000" dirty="0" smtClean="0"/>
              <a:t>2</a:t>
            </a:r>
            <a:r>
              <a:rPr lang="en-US" sz="2000" dirty="0" smtClean="0"/>
              <a:t> )</a:t>
            </a:r>
            <a:r>
              <a:rPr lang="zh-CN" altLang="en-US" sz="2000" dirty="0" smtClean="0"/>
              <a:t>同理可以计算为</a:t>
            </a:r>
            <a:r>
              <a:rPr lang="en-US" sz="2000" dirty="0" smtClean="0"/>
              <a:t>w</a:t>
            </a:r>
            <a:r>
              <a:rPr lang="en-US" sz="2000" baseline="-25000" dirty="0" smtClean="0"/>
              <a:t>1 </a:t>
            </a:r>
            <a:r>
              <a:rPr lang="en-US" sz="2000" dirty="0" smtClean="0"/>
              <a:t>、w</a:t>
            </a:r>
            <a:r>
              <a:rPr lang="en-US" sz="2000" baseline="-25000" dirty="0" smtClean="0"/>
              <a:t>2</a:t>
            </a:r>
            <a:r>
              <a:rPr lang="zh-CN" altLang="en-US" sz="2000" dirty="0" smtClean="0"/>
              <a:t>和</a:t>
            </a:r>
            <a:r>
              <a:rPr lang="en-US" sz="2000" dirty="0" smtClean="0"/>
              <a:t>w</a:t>
            </a:r>
            <a:r>
              <a:rPr lang="en-US" sz="2000" baseline="-25000" dirty="0" smtClean="0"/>
              <a:t>3</a:t>
            </a:r>
            <a:r>
              <a:rPr lang="zh-CN" altLang="en-US" sz="2000" dirty="0" smtClean="0"/>
              <a:t>三词相邻的频率与</a:t>
            </a:r>
            <a:r>
              <a:rPr lang="en-US" sz="2000" dirty="0" smtClean="0"/>
              <a:t>w</a:t>
            </a:r>
            <a:r>
              <a:rPr lang="en-US" sz="2000" baseline="-25000" dirty="0" smtClean="0"/>
              <a:t>1</a:t>
            </a:r>
            <a:r>
              <a:rPr lang="zh-CN" altLang="en-US" sz="2000" dirty="0" smtClean="0"/>
              <a:t>和</a:t>
            </a:r>
            <a:r>
              <a:rPr lang="en-US" sz="2000" dirty="0" smtClean="0"/>
              <a:t>w</a:t>
            </a:r>
            <a:r>
              <a:rPr lang="en-US" sz="2000" baseline="-25000" dirty="0" smtClean="0"/>
              <a:t>2</a:t>
            </a:r>
            <a:r>
              <a:rPr lang="zh-CN" altLang="en-US" sz="2000" dirty="0" smtClean="0"/>
              <a:t>两词相邻的频率的比值。</a:t>
            </a: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3248591" y="2220738"/>
            <a:ext cx="6038850" cy="533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02492" y="3143203"/>
            <a:ext cx="8001000" cy="39052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循环神经网络的简洁实现</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r>
              <a:rPr lang="zh-CN" altLang="en-US" sz="2400" dirty="0" smtClean="0"/>
              <a:t>使用</a:t>
            </a:r>
            <a:r>
              <a:rPr lang="en-US" altLang="zh-CN" sz="2400" dirty="0" err="1" smtClean="0"/>
              <a:t>PyTorch</a:t>
            </a:r>
            <a:r>
              <a:rPr lang="zh-CN" altLang="en-US" sz="2400" dirty="0" smtClean="0"/>
              <a:t>来更简洁地实现基于循环神经网络的语言模型。首先，我们读取周杰伦专辑歌词数据集。</a:t>
            </a:r>
          </a:p>
          <a:p>
            <a:endParaRPr lang="zh-CN" altLang="en-US" sz="2400" dirty="0" smtClean="0"/>
          </a:p>
          <a:p>
            <a:pPr>
              <a:buNone/>
            </a:pPr>
            <a:r>
              <a:rPr lang="en-US" altLang="zh-CN" sz="2400" dirty="0" smtClean="0"/>
              <a:t>import torch</a:t>
            </a:r>
          </a:p>
          <a:p>
            <a:pPr>
              <a:buNone/>
            </a:pPr>
            <a:r>
              <a:rPr lang="en-US" altLang="zh-CN" sz="2400" dirty="0" smtClean="0"/>
              <a:t>from torch import </a:t>
            </a:r>
            <a:r>
              <a:rPr lang="en-US" altLang="zh-CN" sz="2400" dirty="0" err="1" smtClean="0"/>
              <a:t>nn</a:t>
            </a:r>
            <a:r>
              <a:rPr lang="en-US" altLang="zh-CN" sz="2400" dirty="0" smtClean="0"/>
              <a:t>, </a:t>
            </a:r>
            <a:r>
              <a:rPr lang="en-US" altLang="zh-CN" sz="2400" dirty="0" err="1" smtClean="0"/>
              <a:t>optim</a:t>
            </a:r>
            <a:endParaRPr lang="en-US" altLang="zh-CN" sz="2400" dirty="0" smtClean="0"/>
          </a:p>
          <a:p>
            <a:pPr>
              <a:buNone/>
            </a:pPr>
            <a:r>
              <a:rPr lang="en-US" altLang="zh-CN" sz="2400" dirty="0" smtClean="0"/>
              <a:t>import </a:t>
            </a:r>
            <a:r>
              <a:rPr lang="en-US" altLang="zh-CN" sz="2400" dirty="0" err="1" smtClean="0"/>
              <a:t>torch.nn.functional</a:t>
            </a:r>
            <a:r>
              <a:rPr lang="en-US" altLang="zh-CN" sz="2400" dirty="0" smtClean="0"/>
              <a:t> as F</a:t>
            </a:r>
          </a:p>
          <a:p>
            <a:pPr>
              <a:buNone/>
            </a:pPr>
            <a:endParaRPr lang="en-US" altLang="zh-CN" sz="2400" dirty="0" smtClean="0"/>
          </a:p>
          <a:p>
            <a:pPr>
              <a:buNone/>
            </a:pPr>
            <a:r>
              <a:rPr lang="en-US" altLang="zh-CN" sz="2400" dirty="0" smtClean="0"/>
              <a:t>import d2lzh_pytorch as d2l</a:t>
            </a:r>
          </a:p>
          <a:p>
            <a:pPr>
              <a:buNone/>
            </a:pPr>
            <a:r>
              <a:rPr lang="en-US" altLang="zh-CN" sz="2400" dirty="0" smtClean="0"/>
              <a:t>device = </a:t>
            </a:r>
            <a:r>
              <a:rPr lang="en-US" altLang="zh-CN" sz="2400" dirty="0" err="1" smtClean="0"/>
              <a:t>torch.device</a:t>
            </a:r>
            <a:r>
              <a:rPr lang="en-US" altLang="zh-CN" sz="2400" dirty="0" smtClean="0"/>
              <a:t>('</a:t>
            </a:r>
            <a:r>
              <a:rPr lang="en-US" altLang="zh-CN" sz="2400" dirty="0" err="1" smtClean="0"/>
              <a:t>cuda</a:t>
            </a:r>
            <a:r>
              <a:rPr lang="en-US" altLang="zh-CN" sz="2400" dirty="0" smtClean="0"/>
              <a:t>' if </a:t>
            </a:r>
            <a:r>
              <a:rPr lang="en-US" altLang="zh-CN" sz="2400" dirty="0" err="1" smtClean="0"/>
              <a:t>torch.cuda.is_available</a:t>
            </a:r>
            <a:r>
              <a:rPr lang="en-US" altLang="zh-CN" sz="2400" dirty="0" smtClean="0"/>
              <a:t>() else '</a:t>
            </a:r>
            <a:r>
              <a:rPr lang="en-US" altLang="zh-CN" sz="2400" dirty="0" err="1" smtClean="0"/>
              <a:t>cpu</a:t>
            </a:r>
            <a:r>
              <a:rPr lang="en-US" altLang="zh-CN" sz="2400" dirty="0" smtClean="0"/>
              <a:t>')</a:t>
            </a:r>
          </a:p>
          <a:p>
            <a:pPr>
              <a:buNone/>
            </a:pPr>
            <a:r>
              <a:rPr lang="en-US" altLang="zh-CN" sz="2400" dirty="0" smtClean="0"/>
              <a:t>(</a:t>
            </a:r>
            <a:r>
              <a:rPr lang="en-US" altLang="zh-CN" sz="2400" dirty="0" err="1" smtClean="0"/>
              <a:t>corpus_indices</a:t>
            </a:r>
            <a:r>
              <a:rPr lang="en-US" altLang="zh-CN" sz="2400" dirty="0" smtClean="0"/>
              <a:t>, </a:t>
            </a:r>
            <a:r>
              <a:rPr lang="en-US" altLang="zh-CN" sz="2400" dirty="0" err="1" smtClean="0"/>
              <a:t>char_to_idx</a:t>
            </a:r>
            <a:r>
              <a:rPr lang="en-US" altLang="zh-CN" sz="2400" dirty="0" smtClean="0"/>
              <a:t>, </a:t>
            </a:r>
            <a:r>
              <a:rPr lang="en-US" altLang="zh-CN" sz="2400" dirty="0" err="1" smtClean="0"/>
              <a:t>idx_to_char</a:t>
            </a:r>
            <a:r>
              <a:rPr lang="en-US" altLang="zh-CN" sz="2400" dirty="0" smtClean="0"/>
              <a:t>, </a:t>
            </a:r>
            <a:r>
              <a:rPr lang="en-US" altLang="zh-CN" sz="2400" dirty="0" err="1" smtClean="0"/>
              <a:t>vocab_size</a:t>
            </a:r>
            <a:r>
              <a:rPr lang="en-US" altLang="zh-CN" sz="2400" dirty="0" smtClean="0"/>
              <a:t>) = d2l.load_data_jay_lyrics()</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en-US" altLang="zh-CN" sz="2400" dirty="0" err="1" smtClean="0"/>
              <a:t>PyTorch</a:t>
            </a:r>
            <a:r>
              <a:rPr lang="zh-CN" altLang="en-US" sz="2400" dirty="0" smtClean="0"/>
              <a:t>中的</a:t>
            </a:r>
            <a:r>
              <a:rPr lang="en-US" altLang="zh-CN" sz="2400" dirty="0" err="1" smtClean="0"/>
              <a:t>nn</a:t>
            </a:r>
            <a:r>
              <a:rPr lang="zh-CN" altLang="en-US" sz="2400" dirty="0" smtClean="0"/>
              <a:t>模块提供了循环神经网络的实现。下面构造一个含单隐藏层、隐藏单元个数为</a:t>
            </a:r>
            <a:r>
              <a:rPr lang="en-US" altLang="zh-CN" sz="2400" dirty="0" smtClean="0"/>
              <a:t>256</a:t>
            </a:r>
            <a:r>
              <a:rPr lang="zh-CN" altLang="en-US" sz="2400" dirty="0" smtClean="0"/>
              <a:t>的循环神经网络层</a:t>
            </a:r>
            <a:r>
              <a:rPr lang="en-US" altLang="zh-CN" sz="2400" dirty="0" err="1" smtClean="0"/>
              <a:t>rnn_layer</a:t>
            </a:r>
            <a:r>
              <a:rPr lang="zh-CN" altLang="en-US" sz="2400" dirty="0" smtClean="0"/>
              <a:t>。</a:t>
            </a:r>
          </a:p>
          <a:p>
            <a:endParaRPr lang="zh-CN" altLang="en-US" sz="2400" dirty="0" smtClean="0"/>
          </a:p>
          <a:p>
            <a:pPr>
              <a:buNone/>
            </a:pPr>
            <a:r>
              <a:rPr lang="en-US" altLang="zh-CN" sz="2400" dirty="0" err="1" smtClean="0"/>
              <a:t>num_hiddens</a:t>
            </a:r>
            <a:r>
              <a:rPr lang="en-US" altLang="zh-CN" sz="2400" dirty="0" smtClean="0"/>
              <a:t> = 256</a:t>
            </a:r>
          </a:p>
          <a:p>
            <a:pPr>
              <a:buNone/>
            </a:pPr>
            <a:r>
              <a:rPr lang="en-US" altLang="zh-CN" sz="2400" dirty="0" smtClean="0"/>
              <a:t># </a:t>
            </a:r>
            <a:r>
              <a:rPr lang="en-US" altLang="zh-CN" sz="2400" dirty="0" err="1" smtClean="0"/>
              <a:t>rnn_layer</a:t>
            </a:r>
            <a:r>
              <a:rPr lang="en-US" altLang="zh-CN" sz="2400" dirty="0" smtClean="0"/>
              <a:t> = </a:t>
            </a:r>
            <a:r>
              <a:rPr lang="en-US" altLang="zh-CN" sz="2400" dirty="0" err="1" smtClean="0"/>
              <a:t>nn.LSTM</a:t>
            </a:r>
            <a:r>
              <a:rPr lang="en-US" altLang="zh-CN" sz="2400" dirty="0" smtClean="0"/>
              <a:t>(</a:t>
            </a:r>
            <a:r>
              <a:rPr lang="en-US" altLang="zh-CN" sz="2400" dirty="0" err="1" smtClean="0"/>
              <a:t>input_size</a:t>
            </a:r>
            <a:r>
              <a:rPr lang="en-US" altLang="zh-CN" sz="2400" dirty="0" smtClean="0"/>
              <a:t>=</a:t>
            </a:r>
            <a:r>
              <a:rPr lang="en-US" altLang="zh-CN" sz="2400" dirty="0" err="1" smtClean="0"/>
              <a:t>vocab_size</a:t>
            </a:r>
            <a:r>
              <a:rPr lang="en-US" altLang="zh-CN" sz="2400" dirty="0" smtClean="0"/>
              <a:t>, </a:t>
            </a:r>
            <a:r>
              <a:rPr lang="en-US" altLang="zh-CN" sz="2400" dirty="0" err="1" smtClean="0"/>
              <a:t>hidden_size</a:t>
            </a:r>
            <a:r>
              <a:rPr lang="en-US" altLang="zh-CN" sz="2400" dirty="0" smtClean="0"/>
              <a:t>=</a:t>
            </a:r>
            <a:r>
              <a:rPr lang="en-US" altLang="zh-CN" sz="2400" dirty="0" err="1" smtClean="0"/>
              <a:t>num_hiddens</a:t>
            </a:r>
            <a:r>
              <a:rPr lang="en-US" altLang="zh-CN" sz="2400" dirty="0" smtClean="0"/>
              <a:t>) </a:t>
            </a:r>
            <a:endParaRPr lang="zh-CN" altLang="en-US" sz="2400" dirty="0" smtClean="0"/>
          </a:p>
          <a:p>
            <a:pPr>
              <a:buNone/>
            </a:pPr>
            <a:r>
              <a:rPr lang="en-US" altLang="zh-CN" sz="2400" dirty="0" err="1" smtClean="0"/>
              <a:t>rnn_layer</a:t>
            </a:r>
            <a:r>
              <a:rPr lang="en-US" altLang="zh-CN" sz="2400" dirty="0" smtClean="0"/>
              <a:t> = nn.RNN(</a:t>
            </a:r>
            <a:r>
              <a:rPr lang="en-US" altLang="zh-CN" sz="2400" dirty="0" err="1" smtClean="0"/>
              <a:t>input_size</a:t>
            </a:r>
            <a:r>
              <a:rPr lang="en-US" altLang="zh-CN" sz="2400" dirty="0" smtClean="0"/>
              <a:t>=</a:t>
            </a:r>
            <a:r>
              <a:rPr lang="en-US" altLang="zh-CN" sz="2400" dirty="0" err="1" smtClean="0"/>
              <a:t>vocab_size</a:t>
            </a:r>
            <a:r>
              <a:rPr lang="en-US" altLang="zh-CN" sz="2400" dirty="0" smtClean="0"/>
              <a:t>, </a:t>
            </a:r>
            <a:r>
              <a:rPr lang="en-US" altLang="zh-CN" sz="2400" dirty="0" err="1" smtClean="0"/>
              <a:t>hidden_size</a:t>
            </a:r>
            <a:r>
              <a:rPr lang="en-US" altLang="zh-CN" sz="2400" dirty="0" smtClean="0"/>
              <a:t>=</a:t>
            </a:r>
            <a:r>
              <a:rPr lang="en-US" altLang="zh-CN" sz="2400" dirty="0" err="1" smtClean="0"/>
              <a:t>num_hiddens</a:t>
            </a:r>
            <a:r>
              <a:rPr lang="en-US" altLang="zh-CN" sz="2400" dirty="0" smtClean="0"/>
              <a:t>)</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这里</a:t>
            </a:r>
            <a:r>
              <a:rPr lang="en-US" altLang="zh-CN" dirty="0" err="1" smtClean="0"/>
              <a:t>rnn_layer</a:t>
            </a:r>
            <a:r>
              <a:rPr lang="zh-CN" altLang="en-US" dirty="0" smtClean="0"/>
              <a:t>的输入形状为</a:t>
            </a:r>
            <a:r>
              <a:rPr lang="en-US" altLang="zh-CN" dirty="0" smtClean="0"/>
              <a:t>(</a:t>
            </a:r>
            <a:r>
              <a:rPr lang="zh-CN" altLang="en-US" dirty="0" smtClean="0"/>
              <a:t>时间步数</a:t>
            </a:r>
            <a:r>
              <a:rPr lang="en-US" altLang="zh-CN" dirty="0" smtClean="0"/>
              <a:t>, </a:t>
            </a:r>
            <a:r>
              <a:rPr lang="zh-CN" altLang="en-US" dirty="0" smtClean="0"/>
              <a:t>批量大小</a:t>
            </a:r>
            <a:r>
              <a:rPr lang="en-US" altLang="zh-CN" dirty="0" smtClean="0"/>
              <a:t>, </a:t>
            </a:r>
            <a:r>
              <a:rPr lang="zh-CN" altLang="en-US" dirty="0" smtClean="0"/>
              <a:t>输入个数</a:t>
            </a:r>
            <a:r>
              <a:rPr lang="en-US" altLang="zh-CN" dirty="0" smtClean="0"/>
              <a:t>)</a:t>
            </a:r>
            <a:r>
              <a:rPr lang="zh-CN" altLang="en-US" dirty="0" smtClean="0"/>
              <a:t>。其中输入个数即</a:t>
            </a:r>
            <a:r>
              <a:rPr lang="en-US" altLang="zh-CN" dirty="0" smtClean="0"/>
              <a:t>one-hot</a:t>
            </a:r>
            <a:r>
              <a:rPr lang="zh-CN" altLang="en-US" dirty="0" smtClean="0"/>
              <a:t>向量长度（词典大小）。此外，</a:t>
            </a:r>
            <a:r>
              <a:rPr lang="en-US" altLang="zh-CN" dirty="0" err="1" smtClean="0"/>
              <a:t>rnn_layer</a:t>
            </a:r>
            <a:r>
              <a:rPr lang="zh-CN" altLang="en-US" dirty="0" smtClean="0"/>
              <a:t>作为</a:t>
            </a:r>
            <a:r>
              <a:rPr lang="en-US" altLang="zh-CN" dirty="0" smtClean="0"/>
              <a:t>nn.RNN</a:t>
            </a:r>
            <a:r>
              <a:rPr lang="zh-CN" altLang="en-US" dirty="0" smtClean="0"/>
              <a:t>实例，在前向计算后会分别返回输出和隐藏状态</a:t>
            </a:r>
            <a:r>
              <a:rPr lang="en-US" altLang="zh-CN" dirty="0" smtClean="0"/>
              <a:t>h</a:t>
            </a:r>
            <a:r>
              <a:rPr lang="zh-CN" altLang="en-US" dirty="0" smtClean="0"/>
              <a:t>，其中输出指的是隐藏层在</a:t>
            </a:r>
            <a:r>
              <a:rPr lang="zh-CN" altLang="en-US" b="1" dirty="0" smtClean="0"/>
              <a:t>各个时间步</a:t>
            </a:r>
            <a:r>
              <a:rPr lang="zh-CN" altLang="en-US" dirty="0" smtClean="0"/>
              <a:t>上计算并输出的隐藏状态，它们通常作为后续输出层的输入。需要强调的是，该“输出”本身并不涉及输出层计算，形状为</a:t>
            </a:r>
            <a:r>
              <a:rPr lang="en-US" altLang="zh-CN" dirty="0" smtClean="0"/>
              <a:t>(</a:t>
            </a:r>
            <a:r>
              <a:rPr lang="zh-CN" altLang="en-US" dirty="0" smtClean="0"/>
              <a:t>时间步数</a:t>
            </a:r>
            <a:r>
              <a:rPr lang="en-US" altLang="zh-CN" dirty="0" smtClean="0"/>
              <a:t>, </a:t>
            </a:r>
            <a:r>
              <a:rPr lang="zh-CN" altLang="en-US" dirty="0" smtClean="0"/>
              <a:t>批量大小</a:t>
            </a:r>
            <a:r>
              <a:rPr lang="en-US" altLang="zh-CN" dirty="0" smtClean="0"/>
              <a:t>, </a:t>
            </a:r>
            <a:r>
              <a:rPr lang="zh-CN" altLang="en-US" dirty="0" smtClean="0"/>
              <a:t>隐藏单元个数</a:t>
            </a:r>
            <a:r>
              <a:rPr lang="en-US" altLang="zh-CN" dirty="0" smtClean="0"/>
              <a:t>)</a:t>
            </a:r>
            <a:r>
              <a:rPr lang="zh-CN" altLang="en-US" dirty="0" smtClean="0"/>
              <a:t>。而</a:t>
            </a:r>
            <a:r>
              <a:rPr lang="en-US" altLang="zh-CN" dirty="0" smtClean="0"/>
              <a:t>nn.RNN</a:t>
            </a:r>
            <a:r>
              <a:rPr lang="zh-CN" altLang="en-US" dirty="0" smtClean="0"/>
              <a:t>实例在前向计算返回的隐藏状态指的是隐藏层在</a:t>
            </a:r>
            <a:r>
              <a:rPr lang="zh-CN" altLang="en-US" b="1" dirty="0" smtClean="0"/>
              <a:t>最后时间步</a:t>
            </a:r>
            <a:r>
              <a:rPr lang="zh-CN" altLang="en-US" dirty="0" smtClean="0"/>
              <a:t>的隐藏状态：当隐藏层有多层时，每一层的隐藏状态都会记录在该变量中；对于像长短期记忆（</a:t>
            </a:r>
            <a:r>
              <a:rPr lang="en-US" altLang="zh-CN" dirty="0" smtClean="0"/>
              <a:t>LSTM</a:t>
            </a:r>
            <a:r>
              <a:rPr lang="zh-CN" altLang="en-US" dirty="0" smtClean="0"/>
              <a:t>），隐藏状态是一个元组</a:t>
            </a:r>
            <a:r>
              <a:rPr lang="en-US" altLang="zh-CN" dirty="0" smtClean="0"/>
              <a:t>(h, c)</a:t>
            </a:r>
            <a:r>
              <a:rPr lang="zh-CN" altLang="en-US" dirty="0" smtClean="0"/>
              <a:t>，即</a:t>
            </a:r>
            <a:r>
              <a:rPr lang="en-US" altLang="zh-CN" dirty="0" smtClean="0"/>
              <a:t>hidden state</a:t>
            </a:r>
            <a:r>
              <a:rPr lang="zh-CN" altLang="en-US" dirty="0" smtClean="0"/>
              <a:t>和</a:t>
            </a:r>
            <a:r>
              <a:rPr lang="en-US" altLang="zh-CN" dirty="0" smtClean="0"/>
              <a:t>cell state</a:t>
            </a:r>
            <a:r>
              <a:rPr lang="zh-CN" altLang="en-US" dirty="0" smtClean="0"/>
              <a:t>。</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来看看我们的例子，输出形状为</a:t>
            </a:r>
            <a:r>
              <a:rPr lang="en-US" altLang="zh-CN" dirty="0" smtClean="0"/>
              <a:t>(</a:t>
            </a:r>
            <a:r>
              <a:rPr lang="zh-CN" altLang="en-US" dirty="0" smtClean="0"/>
              <a:t>时间步数</a:t>
            </a:r>
            <a:r>
              <a:rPr lang="en-US" altLang="zh-CN" dirty="0" smtClean="0"/>
              <a:t>, </a:t>
            </a:r>
            <a:r>
              <a:rPr lang="zh-CN" altLang="en-US" dirty="0" smtClean="0"/>
              <a:t>批量大小</a:t>
            </a:r>
            <a:r>
              <a:rPr lang="en-US" altLang="zh-CN" dirty="0" smtClean="0"/>
              <a:t>, </a:t>
            </a:r>
            <a:r>
              <a:rPr lang="zh-CN" altLang="en-US" dirty="0" smtClean="0"/>
              <a:t>输入个数</a:t>
            </a:r>
            <a:r>
              <a:rPr lang="en-US" altLang="zh-CN" dirty="0" smtClean="0"/>
              <a:t>)</a:t>
            </a:r>
            <a:r>
              <a:rPr lang="zh-CN" altLang="en-US" dirty="0" smtClean="0"/>
              <a:t>，隐藏状态</a:t>
            </a:r>
            <a:r>
              <a:rPr lang="en-US" altLang="zh-CN" dirty="0" smtClean="0"/>
              <a:t>h</a:t>
            </a:r>
            <a:r>
              <a:rPr lang="zh-CN" altLang="en-US" dirty="0" smtClean="0"/>
              <a:t>的形状为</a:t>
            </a:r>
            <a:r>
              <a:rPr lang="en-US" altLang="zh-CN" dirty="0" smtClean="0"/>
              <a:t>(</a:t>
            </a:r>
            <a:r>
              <a:rPr lang="zh-CN" altLang="en-US" dirty="0" smtClean="0"/>
              <a:t>层数</a:t>
            </a:r>
            <a:r>
              <a:rPr lang="en-US" altLang="zh-CN" dirty="0" smtClean="0"/>
              <a:t>, </a:t>
            </a:r>
            <a:r>
              <a:rPr lang="zh-CN" altLang="en-US" dirty="0" smtClean="0"/>
              <a:t>批量大小</a:t>
            </a:r>
            <a:r>
              <a:rPr lang="en-US" altLang="zh-CN" dirty="0" smtClean="0"/>
              <a:t>, </a:t>
            </a:r>
            <a:r>
              <a:rPr lang="zh-CN" altLang="en-US" dirty="0" smtClean="0"/>
              <a:t>隐藏单元个数</a:t>
            </a:r>
            <a:r>
              <a:rPr lang="en-US" altLang="zh-CN" dirty="0" smtClean="0"/>
              <a:t>)</a:t>
            </a:r>
            <a:r>
              <a:rPr lang="zh-CN" altLang="en-US" dirty="0" smtClean="0"/>
              <a:t>。</a:t>
            </a:r>
          </a:p>
          <a:p>
            <a:endParaRPr lang="zh-CN" altLang="en-US" dirty="0" smtClean="0"/>
          </a:p>
          <a:p>
            <a:pPr>
              <a:buNone/>
            </a:pPr>
            <a:r>
              <a:rPr lang="en-US" altLang="zh-CN" sz="2400" dirty="0" err="1" smtClean="0"/>
              <a:t>num_steps</a:t>
            </a:r>
            <a:r>
              <a:rPr lang="en-US" altLang="zh-CN" sz="2400" dirty="0" smtClean="0"/>
              <a:t> = 35</a:t>
            </a:r>
          </a:p>
          <a:p>
            <a:pPr>
              <a:buNone/>
            </a:pPr>
            <a:r>
              <a:rPr lang="en-US" altLang="zh-CN" sz="2400" dirty="0" err="1" smtClean="0"/>
              <a:t>batch_size</a:t>
            </a:r>
            <a:r>
              <a:rPr lang="en-US" altLang="zh-CN" sz="2400" dirty="0" smtClean="0"/>
              <a:t> = 2</a:t>
            </a:r>
          </a:p>
          <a:p>
            <a:pPr>
              <a:buNone/>
            </a:pPr>
            <a:r>
              <a:rPr lang="en-US" altLang="zh-CN" sz="2400" dirty="0" smtClean="0"/>
              <a:t>state = None</a:t>
            </a:r>
          </a:p>
          <a:p>
            <a:pPr>
              <a:buNone/>
            </a:pPr>
            <a:r>
              <a:rPr lang="en-US" altLang="zh-CN" sz="2400" dirty="0" smtClean="0"/>
              <a:t>X = </a:t>
            </a:r>
            <a:r>
              <a:rPr lang="en-US" altLang="zh-CN" sz="2400" dirty="0" err="1" smtClean="0"/>
              <a:t>torch.rand</a:t>
            </a:r>
            <a:r>
              <a:rPr lang="en-US" altLang="zh-CN" sz="2400" dirty="0" smtClean="0"/>
              <a:t>(</a:t>
            </a:r>
            <a:r>
              <a:rPr lang="en-US" altLang="zh-CN" sz="2400" dirty="0" err="1" smtClean="0"/>
              <a:t>num_steps</a:t>
            </a:r>
            <a:r>
              <a:rPr lang="en-US" altLang="zh-CN" sz="2400" dirty="0" smtClean="0"/>
              <a:t>, </a:t>
            </a:r>
            <a:r>
              <a:rPr lang="en-US" altLang="zh-CN" sz="2400" dirty="0" err="1" smtClean="0"/>
              <a:t>batch_size</a:t>
            </a:r>
            <a:r>
              <a:rPr lang="en-US" altLang="zh-CN" sz="2400" dirty="0" smtClean="0"/>
              <a:t>, </a:t>
            </a:r>
            <a:r>
              <a:rPr lang="en-US" altLang="zh-CN" sz="2400" dirty="0" err="1" smtClean="0"/>
              <a:t>vocab_size</a:t>
            </a:r>
            <a:r>
              <a:rPr lang="en-US" altLang="zh-CN" sz="2400" dirty="0" smtClean="0"/>
              <a:t>)</a:t>
            </a:r>
          </a:p>
          <a:p>
            <a:pPr>
              <a:buNone/>
            </a:pPr>
            <a:r>
              <a:rPr lang="en-US" altLang="zh-CN" sz="2400" dirty="0" smtClean="0"/>
              <a:t>Y, </a:t>
            </a:r>
            <a:r>
              <a:rPr lang="en-US" altLang="zh-CN" sz="2400" dirty="0" err="1" smtClean="0"/>
              <a:t>state_new</a:t>
            </a:r>
            <a:r>
              <a:rPr lang="en-US" altLang="zh-CN" sz="2400" dirty="0" smtClean="0"/>
              <a:t> = </a:t>
            </a:r>
            <a:r>
              <a:rPr lang="en-US" altLang="zh-CN" sz="2400" dirty="0" err="1" smtClean="0"/>
              <a:t>rnn_layer</a:t>
            </a:r>
            <a:r>
              <a:rPr lang="en-US" altLang="zh-CN" sz="2400" dirty="0" smtClean="0"/>
              <a:t>(X, state)</a:t>
            </a:r>
          </a:p>
          <a:p>
            <a:pPr>
              <a:buNone/>
            </a:pPr>
            <a:r>
              <a:rPr lang="en-US" altLang="zh-CN" sz="2400" dirty="0" smtClean="0"/>
              <a:t>print(</a:t>
            </a:r>
            <a:r>
              <a:rPr lang="en-US" altLang="zh-CN" sz="2400" dirty="0" err="1" smtClean="0"/>
              <a:t>Y.shape</a:t>
            </a:r>
            <a:r>
              <a:rPr lang="en-US" altLang="zh-CN" sz="2400" dirty="0" smtClean="0"/>
              <a:t>, </a:t>
            </a:r>
            <a:r>
              <a:rPr lang="en-US" altLang="zh-CN" sz="2400" dirty="0" err="1" smtClean="0"/>
              <a:t>len</a:t>
            </a:r>
            <a:r>
              <a:rPr lang="en-US" altLang="zh-CN" sz="2400" dirty="0" smtClean="0"/>
              <a:t>(</a:t>
            </a:r>
            <a:r>
              <a:rPr lang="en-US" altLang="zh-CN" sz="2400" dirty="0" err="1" smtClean="0"/>
              <a:t>state_new</a:t>
            </a:r>
            <a:r>
              <a:rPr lang="en-US" altLang="zh-CN" sz="2400" dirty="0" smtClean="0"/>
              <a:t>), </a:t>
            </a:r>
            <a:r>
              <a:rPr lang="en-US" altLang="zh-CN" sz="2400" dirty="0" err="1" smtClean="0"/>
              <a:t>state_new</a:t>
            </a:r>
            <a:r>
              <a:rPr lang="en-US" altLang="zh-CN" sz="2400" dirty="0" smtClean="0"/>
              <a:t>[0].shape)</a:t>
            </a:r>
            <a:endParaRPr lang="en-US" altLang="zh-CN" sz="3200" dirty="0" smtClean="0"/>
          </a:p>
          <a:p>
            <a:r>
              <a:rPr lang="zh-CN" altLang="en-US" dirty="0" smtClean="0"/>
              <a:t>输出：</a:t>
            </a:r>
          </a:p>
          <a:p>
            <a:pPr>
              <a:buNone/>
            </a:pPr>
            <a:r>
              <a:rPr lang="en-US" altLang="zh-CN" sz="2400" dirty="0" err="1" smtClean="0"/>
              <a:t>torch.Size</a:t>
            </a:r>
            <a:r>
              <a:rPr lang="en-US" altLang="zh-CN" sz="2400" dirty="0" smtClean="0"/>
              <a:t>([35, 2, 256]) 1 </a:t>
            </a:r>
            <a:r>
              <a:rPr lang="en-US" altLang="zh-CN" sz="2400" dirty="0" err="1" smtClean="0"/>
              <a:t>torch.Size</a:t>
            </a:r>
            <a:r>
              <a:rPr lang="en-US" altLang="zh-CN" sz="2400" dirty="0" smtClean="0"/>
              <a:t>([2, 256])</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505" y="286554"/>
            <a:ext cx="11353800" cy="6394903"/>
          </a:xfrm>
        </p:spPr>
        <p:txBody>
          <a:bodyPr>
            <a:noAutofit/>
          </a:bodyPr>
          <a:lstStyle/>
          <a:p>
            <a:pPr>
              <a:lnSpc>
                <a:spcPct val="100000"/>
              </a:lnSpc>
            </a:pPr>
            <a:r>
              <a:rPr lang="zh-CN" altLang="en-US" sz="2400" dirty="0" smtClean="0"/>
              <a:t>接下来我们继承</a:t>
            </a:r>
            <a:r>
              <a:rPr lang="en-US" altLang="zh-CN" sz="2400" dirty="0" smtClean="0"/>
              <a:t>Module</a:t>
            </a:r>
            <a:r>
              <a:rPr lang="zh-CN" altLang="en-US" sz="2400" dirty="0" smtClean="0"/>
              <a:t>类来定义一个完整的循环神经网络。它首先将输入数据使用</a:t>
            </a:r>
            <a:r>
              <a:rPr lang="en-US" altLang="zh-CN" sz="2400" dirty="0" smtClean="0"/>
              <a:t>one-hot</a:t>
            </a:r>
            <a:r>
              <a:rPr lang="zh-CN" altLang="en-US" sz="2400" dirty="0" smtClean="0"/>
              <a:t>向量表示后输入到</a:t>
            </a:r>
            <a:r>
              <a:rPr lang="en-US" altLang="zh-CN" sz="2400" dirty="0" err="1" smtClean="0"/>
              <a:t>rnn_layer</a:t>
            </a:r>
            <a:r>
              <a:rPr lang="zh-CN" altLang="en-US" sz="2400" dirty="0" smtClean="0"/>
              <a:t>中，然后使用全连接输出层得到输出。输出个数等于词典大小</a:t>
            </a:r>
            <a:r>
              <a:rPr lang="en-US" altLang="zh-CN" sz="2400" dirty="0" err="1" smtClean="0"/>
              <a:t>vocab_size</a:t>
            </a:r>
            <a:r>
              <a:rPr lang="zh-CN" altLang="en-US" sz="2400" dirty="0" smtClean="0"/>
              <a:t>。</a:t>
            </a:r>
          </a:p>
          <a:p>
            <a:pPr>
              <a:buNone/>
            </a:pPr>
            <a:r>
              <a:rPr lang="en-US" altLang="zh-CN" sz="2000" dirty="0" smtClean="0"/>
              <a:t>class </a:t>
            </a:r>
            <a:r>
              <a:rPr lang="en-US" altLang="zh-CN" sz="2000" dirty="0" err="1" smtClean="0"/>
              <a:t>RNNModel</a:t>
            </a:r>
            <a:r>
              <a:rPr lang="en-US" altLang="zh-CN" sz="2000" dirty="0" smtClean="0"/>
              <a:t>(</a:t>
            </a:r>
            <a:r>
              <a:rPr lang="en-US" altLang="zh-CN" sz="2000" dirty="0" err="1" smtClean="0"/>
              <a:t>nn.Module</a:t>
            </a:r>
            <a:r>
              <a:rPr lang="en-US" altLang="zh-CN" sz="2000" dirty="0" smtClean="0"/>
              <a:t>):</a:t>
            </a:r>
          </a:p>
          <a:p>
            <a:pPr>
              <a:buNone/>
            </a:pPr>
            <a:r>
              <a:rPr lang="en-US" altLang="zh-CN" sz="2000" dirty="0" smtClean="0"/>
              <a:t>    def __init__(self, </a:t>
            </a:r>
            <a:r>
              <a:rPr lang="en-US" altLang="zh-CN" sz="2000" dirty="0" err="1" smtClean="0"/>
              <a:t>rnn_layer</a:t>
            </a:r>
            <a:r>
              <a:rPr lang="en-US" altLang="zh-CN" sz="2000" dirty="0" smtClean="0"/>
              <a:t>, </a:t>
            </a:r>
            <a:r>
              <a:rPr lang="en-US" altLang="zh-CN" sz="2000" dirty="0" err="1" smtClean="0"/>
              <a:t>vocab_size</a:t>
            </a:r>
            <a:r>
              <a:rPr lang="en-US" altLang="zh-CN" sz="2000" dirty="0" smtClean="0"/>
              <a:t>):</a:t>
            </a:r>
          </a:p>
          <a:p>
            <a:pPr>
              <a:buNone/>
            </a:pPr>
            <a:r>
              <a:rPr lang="en-US" altLang="zh-CN" sz="2000" dirty="0" smtClean="0"/>
              <a:t>        super(</a:t>
            </a:r>
            <a:r>
              <a:rPr lang="en-US" altLang="zh-CN" sz="2000" dirty="0" err="1" smtClean="0"/>
              <a:t>RNNModel</a:t>
            </a:r>
            <a:r>
              <a:rPr lang="en-US" altLang="zh-CN" sz="2000" dirty="0" smtClean="0"/>
              <a:t>, self).__init__()</a:t>
            </a:r>
          </a:p>
          <a:p>
            <a:pPr>
              <a:buNone/>
            </a:pPr>
            <a:r>
              <a:rPr lang="en-US" altLang="zh-CN" sz="2000" dirty="0" smtClean="0"/>
              <a:t>        self.rnn = </a:t>
            </a:r>
            <a:r>
              <a:rPr lang="en-US" altLang="zh-CN" sz="2000" dirty="0" err="1" smtClean="0"/>
              <a:t>rnn_layer</a:t>
            </a:r>
            <a:endParaRPr lang="en-US" altLang="zh-CN" sz="2000" dirty="0" smtClean="0"/>
          </a:p>
          <a:p>
            <a:pPr>
              <a:buNone/>
            </a:pPr>
            <a:r>
              <a:rPr lang="en-US" altLang="zh-CN" sz="2000" dirty="0" smtClean="0"/>
              <a:t>        </a:t>
            </a:r>
            <a:r>
              <a:rPr lang="en-US" altLang="zh-CN" sz="2000" dirty="0" err="1" smtClean="0"/>
              <a:t>self.hidden_size</a:t>
            </a:r>
            <a:r>
              <a:rPr lang="en-US" altLang="zh-CN" sz="2000" dirty="0" smtClean="0"/>
              <a:t> = </a:t>
            </a:r>
            <a:r>
              <a:rPr lang="en-US" altLang="zh-CN" sz="2000" dirty="0" err="1" smtClean="0"/>
              <a:t>rnn_layer.hidden_size</a:t>
            </a:r>
            <a:r>
              <a:rPr lang="en-US" altLang="zh-CN" sz="2000" dirty="0" smtClean="0"/>
              <a:t> * (2 if </a:t>
            </a:r>
            <a:r>
              <a:rPr lang="en-US" altLang="zh-CN" sz="2000" dirty="0" err="1" smtClean="0"/>
              <a:t>rnn_layer.bidirectional</a:t>
            </a:r>
            <a:r>
              <a:rPr lang="en-US" altLang="zh-CN" sz="2000" dirty="0" smtClean="0"/>
              <a:t> else 1) </a:t>
            </a:r>
          </a:p>
          <a:p>
            <a:pPr>
              <a:buNone/>
            </a:pPr>
            <a:r>
              <a:rPr lang="en-US" altLang="zh-CN" sz="2000" dirty="0" smtClean="0"/>
              <a:t>        </a:t>
            </a:r>
            <a:r>
              <a:rPr lang="en-US" altLang="zh-CN" sz="2000" dirty="0" err="1" smtClean="0"/>
              <a:t>self.vocab_size</a:t>
            </a:r>
            <a:r>
              <a:rPr lang="en-US" altLang="zh-CN" sz="2000" dirty="0" smtClean="0"/>
              <a:t> = </a:t>
            </a:r>
            <a:r>
              <a:rPr lang="en-US" altLang="zh-CN" sz="2000" dirty="0" err="1" smtClean="0"/>
              <a:t>vocab_size</a:t>
            </a:r>
            <a:endParaRPr lang="en-US" altLang="zh-CN" sz="2000" dirty="0" smtClean="0"/>
          </a:p>
          <a:p>
            <a:pPr>
              <a:buNone/>
            </a:pPr>
            <a:r>
              <a:rPr lang="en-US" altLang="zh-CN" sz="2000" dirty="0" smtClean="0"/>
              <a:t>        </a:t>
            </a:r>
            <a:r>
              <a:rPr lang="en-US" altLang="zh-CN" sz="2000" dirty="0" err="1" smtClean="0"/>
              <a:t>self.dense</a:t>
            </a:r>
            <a:r>
              <a:rPr lang="en-US" altLang="zh-CN" sz="2000" dirty="0" smtClean="0"/>
              <a:t> = </a:t>
            </a:r>
            <a:r>
              <a:rPr lang="en-US" altLang="zh-CN" sz="2000" dirty="0" err="1" smtClean="0"/>
              <a:t>nn.Linear</a:t>
            </a:r>
            <a:r>
              <a:rPr lang="en-US" altLang="zh-CN" sz="2000" dirty="0" smtClean="0"/>
              <a:t>(</a:t>
            </a:r>
            <a:r>
              <a:rPr lang="en-US" altLang="zh-CN" sz="2000" dirty="0" err="1" smtClean="0"/>
              <a:t>self.hidden_size</a:t>
            </a:r>
            <a:r>
              <a:rPr lang="en-US" altLang="zh-CN" sz="2000" dirty="0" smtClean="0"/>
              <a:t>, </a:t>
            </a:r>
            <a:r>
              <a:rPr lang="en-US" altLang="zh-CN" sz="2000" dirty="0" err="1" smtClean="0"/>
              <a:t>vocab_size</a:t>
            </a:r>
            <a:r>
              <a:rPr lang="en-US" altLang="zh-CN" sz="2000" dirty="0" smtClean="0"/>
              <a:t>)</a:t>
            </a:r>
          </a:p>
          <a:p>
            <a:pPr>
              <a:buNone/>
            </a:pPr>
            <a:r>
              <a:rPr lang="en-US" altLang="zh-CN" sz="2000" dirty="0" smtClean="0"/>
              <a:t>        </a:t>
            </a:r>
            <a:r>
              <a:rPr lang="en-US" altLang="zh-CN" sz="2000" dirty="0" err="1" smtClean="0"/>
              <a:t>self.state</a:t>
            </a:r>
            <a:r>
              <a:rPr lang="en-US" altLang="zh-CN" sz="2000" dirty="0" smtClean="0"/>
              <a:t> = None</a:t>
            </a:r>
          </a:p>
          <a:p>
            <a:pPr>
              <a:buNone/>
            </a:pPr>
            <a:r>
              <a:rPr lang="en-US" altLang="zh-CN" sz="2000" dirty="0" smtClean="0"/>
              <a:t>    def forward(self, inputs, state): # inputs: (batch, </a:t>
            </a:r>
            <a:r>
              <a:rPr lang="en-US" altLang="zh-CN" sz="2000" dirty="0" err="1" smtClean="0"/>
              <a:t>seq_len</a:t>
            </a:r>
            <a:r>
              <a:rPr lang="en-US" altLang="zh-CN" sz="2000" dirty="0" smtClean="0"/>
              <a:t>)</a:t>
            </a:r>
            <a:endParaRPr lang="zh-CN" altLang="en-US" sz="2000" dirty="0" smtClean="0"/>
          </a:p>
          <a:p>
            <a:pPr>
              <a:buNone/>
            </a:pPr>
            <a:r>
              <a:rPr lang="zh-CN" altLang="en-US" sz="2000" dirty="0" smtClean="0"/>
              <a:t>        </a:t>
            </a:r>
            <a:r>
              <a:rPr lang="en-US" altLang="zh-CN" sz="2000" dirty="0" smtClean="0"/>
              <a:t>X = d2l.to_onehot(inputs, </a:t>
            </a:r>
            <a:r>
              <a:rPr lang="en-US" altLang="zh-CN" sz="2000" dirty="0" err="1" smtClean="0"/>
              <a:t>self.vocab_size</a:t>
            </a:r>
            <a:r>
              <a:rPr lang="en-US" altLang="zh-CN" sz="2000" dirty="0" smtClean="0"/>
              <a:t>) # </a:t>
            </a:r>
            <a:r>
              <a:rPr lang="zh-CN" altLang="en-US" sz="2000" dirty="0" smtClean="0"/>
              <a:t>获取</a:t>
            </a:r>
            <a:r>
              <a:rPr lang="en-US" altLang="zh-CN" sz="2000" dirty="0" smtClean="0"/>
              <a:t>one-hot</a:t>
            </a:r>
            <a:r>
              <a:rPr lang="zh-CN" altLang="en-US" sz="2000" dirty="0" smtClean="0"/>
              <a:t>向量表示 </a:t>
            </a:r>
            <a:r>
              <a:rPr lang="en-US" altLang="zh-CN" sz="2000" dirty="0" smtClean="0"/>
              <a:t>X</a:t>
            </a:r>
            <a:r>
              <a:rPr lang="zh-CN" altLang="en-US" sz="2000" dirty="0" smtClean="0"/>
              <a:t>是个</a:t>
            </a:r>
            <a:r>
              <a:rPr lang="en-US" altLang="zh-CN" sz="2000" dirty="0" smtClean="0"/>
              <a:t>list</a:t>
            </a:r>
          </a:p>
          <a:p>
            <a:pPr>
              <a:buNone/>
            </a:pPr>
            <a:r>
              <a:rPr lang="en-US" altLang="zh-CN" sz="2000" dirty="0" smtClean="0"/>
              <a:t>        Y, </a:t>
            </a:r>
            <a:r>
              <a:rPr lang="en-US" altLang="zh-CN" sz="2000" dirty="0" err="1" smtClean="0"/>
              <a:t>self.state</a:t>
            </a:r>
            <a:r>
              <a:rPr lang="en-US" altLang="zh-CN" sz="2000" dirty="0" smtClean="0"/>
              <a:t> = self.rnn(</a:t>
            </a:r>
            <a:r>
              <a:rPr lang="en-US" altLang="zh-CN" sz="2000" dirty="0" err="1" smtClean="0"/>
              <a:t>torch.stack</a:t>
            </a:r>
            <a:r>
              <a:rPr lang="en-US" altLang="zh-CN" sz="2000" dirty="0" smtClean="0"/>
              <a:t>(X), state)</a:t>
            </a:r>
          </a:p>
          <a:p>
            <a:pPr>
              <a:buNone/>
            </a:pPr>
            <a:r>
              <a:rPr lang="en-US" altLang="zh-CN" sz="2000" dirty="0" smtClean="0"/>
              <a:t>        output = </a:t>
            </a:r>
            <a:r>
              <a:rPr lang="en-US" altLang="zh-CN" sz="2000" dirty="0" err="1" smtClean="0"/>
              <a:t>self.dense</a:t>
            </a:r>
            <a:r>
              <a:rPr lang="en-US" altLang="zh-CN" sz="2000" dirty="0" smtClean="0"/>
              <a:t>(</a:t>
            </a:r>
            <a:r>
              <a:rPr lang="en-US" altLang="zh-CN" sz="2000" dirty="0" err="1" smtClean="0"/>
              <a:t>Y.view</a:t>
            </a:r>
            <a:r>
              <a:rPr lang="en-US" altLang="zh-CN" sz="2000" dirty="0" smtClean="0"/>
              <a:t>(-1, </a:t>
            </a:r>
            <a:r>
              <a:rPr lang="en-US" altLang="zh-CN" sz="2000" dirty="0" err="1" smtClean="0"/>
              <a:t>Y.shape</a:t>
            </a:r>
            <a:r>
              <a:rPr lang="en-US" altLang="zh-CN" sz="2000" dirty="0" smtClean="0"/>
              <a:t>[-1])) #</a:t>
            </a:r>
            <a:r>
              <a:rPr lang="zh-CN" altLang="en-US" sz="2000" dirty="0" smtClean="0"/>
              <a:t>输出形状为</a:t>
            </a:r>
            <a:r>
              <a:rPr lang="en-US" altLang="zh-CN" sz="2000" dirty="0" smtClean="0"/>
              <a:t>(</a:t>
            </a:r>
            <a:r>
              <a:rPr lang="en-US" altLang="zh-CN" sz="2000" dirty="0" err="1" smtClean="0"/>
              <a:t>num_steps</a:t>
            </a:r>
            <a:r>
              <a:rPr lang="en-US" altLang="zh-CN" sz="2000" dirty="0" smtClean="0"/>
              <a:t> * </a:t>
            </a:r>
            <a:r>
              <a:rPr lang="en-US" altLang="zh-CN" sz="2000" dirty="0" err="1" smtClean="0"/>
              <a:t>batch_size</a:t>
            </a:r>
            <a:r>
              <a:rPr lang="en-US" altLang="zh-CN" sz="2000" dirty="0" smtClean="0"/>
              <a:t>, </a:t>
            </a:r>
            <a:r>
              <a:rPr lang="en-US" altLang="zh-CN" sz="2000" dirty="0" err="1" smtClean="0"/>
              <a:t>vocab_size</a:t>
            </a:r>
            <a:r>
              <a:rPr lang="en-US" altLang="zh-CN" sz="2000" dirty="0" smtClean="0"/>
              <a:t>)</a:t>
            </a:r>
          </a:p>
          <a:p>
            <a:pPr>
              <a:buNone/>
            </a:pPr>
            <a:r>
              <a:rPr lang="en-US" altLang="zh-CN" sz="2000" dirty="0" smtClean="0"/>
              <a:t>        return output, </a:t>
            </a:r>
            <a:r>
              <a:rPr lang="en-US" altLang="zh-CN" sz="2000" dirty="0" err="1" smtClean="0"/>
              <a:t>self.state</a:t>
            </a:r>
            <a:endParaRPr lang="zh-CN" altLang="en-US" sz="1800" dirty="0"/>
          </a:p>
        </p:txBody>
      </p:sp>
    </p:spTree>
    <p:extLst>
      <p:ext uri="{BB962C8B-B14F-4D97-AF65-F5344CB8AC3E}">
        <p14:creationId xmlns="" xmlns:p14="http://schemas.microsoft.com/office/powerpoint/2010/main" val="4263979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1353800" cy="6858000"/>
          </a:xfrm>
        </p:spPr>
        <p:txBody>
          <a:bodyPr>
            <a:noAutofit/>
          </a:bodyPr>
          <a:lstStyle/>
          <a:p>
            <a:pPr>
              <a:buNone/>
            </a:pPr>
            <a:r>
              <a:rPr lang="zh-CN" altLang="en-US" sz="2000" dirty="0" smtClean="0"/>
              <a:t>下面定义一个预测函数。这里的实现区别在于前向计算和初始化隐藏状态的函数接口。</a:t>
            </a:r>
          </a:p>
          <a:p>
            <a:pPr>
              <a:buNone/>
            </a:pPr>
            <a:r>
              <a:rPr lang="en-US" altLang="zh-CN" sz="2000" dirty="0" smtClean="0"/>
              <a:t>def </a:t>
            </a:r>
            <a:r>
              <a:rPr lang="en-US" altLang="zh-CN" sz="2000" dirty="0" err="1" smtClean="0"/>
              <a:t>predict_rnn_pytorch</a:t>
            </a:r>
            <a:r>
              <a:rPr lang="en-US" altLang="zh-CN" sz="2000" dirty="0" smtClean="0"/>
              <a:t>(prefix, </a:t>
            </a:r>
            <a:r>
              <a:rPr lang="en-US" altLang="zh-CN" sz="2000" dirty="0" err="1" smtClean="0"/>
              <a:t>num_chars</a:t>
            </a:r>
            <a:r>
              <a:rPr lang="en-US" altLang="zh-CN" sz="2000" dirty="0" smtClean="0"/>
              <a:t>, model, </a:t>
            </a:r>
            <a:r>
              <a:rPr lang="en-US" altLang="zh-CN" sz="2000" dirty="0" err="1" smtClean="0"/>
              <a:t>vocab_size</a:t>
            </a:r>
            <a:r>
              <a:rPr lang="en-US" altLang="zh-CN" sz="2000" dirty="0" smtClean="0"/>
              <a:t>, device, </a:t>
            </a:r>
            <a:r>
              <a:rPr lang="en-US" altLang="zh-CN" sz="2000" dirty="0" err="1" smtClean="0"/>
              <a:t>idx_to_char</a:t>
            </a:r>
            <a:r>
              <a:rPr lang="en-US" altLang="zh-CN" sz="2000" dirty="0" smtClean="0"/>
              <a:t>, </a:t>
            </a:r>
            <a:r>
              <a:rPr lang="en-US" altLang="zh-CN" sz="2000" dirty="0" err="1" smtClean="0"/>
              <a:t>char_to_idx</a:t>
            </a:r>
            <a:r>
              <a:rPr lang="en-US" altLang="zh-CN" sz="2000" dirty="0" smtClean="0"/>
              <a:t>):</a:t>
            </a:r>
          </a:p>
          <a:p>
            <a:pPr>
              <a:buNone/>
            </a:pPr>
            <a:r>
              <a:rPr lang="en-US" altLang="zh-CN" sz="2000" dirty="0" smtClean="0"/>
              <a:t>    state = None</a:t>
            </a:r>
          </a:p>
          <a:p>
            <a:pPr>
              <a:buNone/>
            </a:pPr>
            <a:r>
              <a:rPr lang="en-US" altLang="zh-CN" sz="2000" dirty="0" smtClean="0"/>
              <a:t>    output = [</a:t>
            </a:r>
            <a:r>
              <a:rPr lang="en-US" altLang="zh-CN" sz="2000" dirty="0" err="1" smtClean="0"/>
              <a:t>char_to_idx</a:t>
            </a:r>
            <a:r>
              <a:rPr lang="en-US" altLang="zh-CN" sz="2000" dirty="0" smtClean="0"/>
              <a:t>[prefix[0]]] # output</a:t>
            </a:r>
            <a:r>
              <a:rPr lang="zh-CN" altLang="en-US" sz="2000" dirty="0" smtClean="0"/>
              <a:t>会记录</a:t>
            </a:r>
            <a:r>
              <a:rPr lang="en-US" altLang="zh-CN" sz="2000" dirty="0" smtClean="0"/>
              <a:t>prefix</a:t>
            </a:r>
            <a:r>
              <a:rPr lang="zh-CN" altLang="en-US" sz="2000" dirty="0" smtClean="0"/>
              <a:t>加上输出</a:t>
            </a:r>
          </a:p>
          <a:p>
            <a:pPr>
              <a:buNone/>
            </a:pPr>
            <a:r>
              <a:rPr lang="zh-CN" altLang="en-US" sz="2000" dirty="0" smtClean="0"/>
              <a:t>    </a:t>
            </a:r>
            <a:r>
              <a:rPr lang="en-US" altLang="zh-CN" sz="2000" dirty="0" smtClean="0"/>
              <a:t>for t in range(</a:t>
            </a:r>
            <a:r>
              <a:rPr lang="en-US" altLang="zh-CN" sz="2000" dirty="0" err="1" smtClean="0"/>
              <a:t>num_chars</a:t>
            </a:r>
            <a:r>
              <a:rPr lang="en-US" altLang="zh-CN" sz="2000" dirty="0" smtClean="0"/>
              <a:t> + </a:t>
            </a:r>
            <a:r>
              <a:rPr lang="en-US" altLang="zh-CN" sz="2000" dirty="0" err="1" smtClean="0"/>
              <a:t>len</a:t>
            </a:r>
            <a:r>
              <a:rPr lang="en-US" altLang="zh-CN" sz="2000" dirty="0" smtClean="0"/>
              <a:t>(prefix) - 1):</a:t>
            </a:r>
          </a:p>
          <a:p>
            <a:pPr>
              <a:buNone/>
            </a:pPr>
            <a:r>
              <a:rPr lang="en-US" altLang="zh-CN" sz="2000" dirty="0" smtClean="0"/>
              <a:t>        X = </a:t>
            </a:r>
            <a:r>
              <a:rPr lang="en-US" altLang="zh-CN" sz="2000" dirty="0" err="1" smtClean="0"/>
              <a:t>torch.tensor</a:t>
            </a:r>
            <a:r>
              <a:rPr lang="en-US" altLang="zh-CN" sz="2000" dirty="0" smtClean="0"/>
              <a:t>([output[-1]], device=device).view(1, 1)</a:t>
            </a:r>
          </a:p>
          <a:p>
            <a:pPr>
              <a:buNone/>
            </a:pPr>
            <a:r>
              <a:rPr lang="en-US" altLang="zh-CN" sz="2000" dirty="0" smtClean="0"/>
              <a:t>        if state is not None:</a:t>
            </a:r>
          </a:p>
          <a:p>
            <a:pPr>
              <a:buNone/>
            </a:pPr>
            <a:r>
              <a:rPr lang="en-US" altLang="zh-CN" sz="2000" dirty="0" smtClean="0"/>
              <a:t>            if </a:t>
            </a:r>
            <a:r>
              <a:rPr lang="en-US" altLang="zh-CN" sz="2000" dirty="0" err="1" smtClean="0"/>
              <a:t>isinstance</a:t>
            </a:r>
            <a:r>
              <a:rPr lang="en-US" altLang="zh-CN" sz="2000" dirty="0" smtClean="0"/>
              <a:t>(state, </a:t>
            </a:r>
            <a:r>
              <a:rPr lang="en-US" altLang="zh-CN" sz="2000" dirty="0" err="1" smtClean="0"/>
              <a:t>tuple</a:t>
            </a:r>
            <a:r>
              <a:rPr lang="en-US" altLang="zh-CN" sz="2000" dirty="0" smtClean="0"/>
              <a:t>): # LSTM, state:(h, c)  </a:t>
            </a:r>
          </a:p>
          <a:p>
            <a:pPr>
              <a:buNone/>
            </a:pPr>
            <a:r>
              <a:rPr lang="en-US" altLang="zh-CN" sz="2000" dirty="0" smtClean="0"/>
              <a:t>                state = (state[0].to(device), state[1].to(device))</a:t>
            </a:r>
          </a:p>
          <a:p>
            <a:pPr>
              <a:buNone/>
            </a:pPr>
            <a:r>
              <a:rPr lang="en-US" altLang="zh-CN" sz="2000" dirty="0" smtClean="0"/>
              <a:t>            else:   </a:t>
            </a:r>
          </a:p>
          <a:p>
            <a:pPr>
              <a:buNone/>
            </a:pPr>
            <a:r>
              <a:rPr lang="en-US" altLang="zh-CN" sz="2000" dirty="0" smtClean="0"/>
              <a:t>                state = </a:t>
            </a:r>
            <a:r>
              <a:rPr lang="en-US" altLang="zh-CN" sz="2000" dirty="0" err="1" smtClean="0"/>
              <a:t>state.to</a:t>
            </a:r>
            <a:r>
              <a:rPr lang="en-US" altLang="zh-CN" sz="2000" dirty="0" smtClean="0"/>
              <a:t>(device)</a:t>
            </a:r>
          </a:p>
          <a:p>
            <a:pPr>
              <a:buNone/>
            </a:pPr>
            <a:r>
              <a:rPr lang="en-US" altLang="zh-CN" sz="2000" dirty="0" smtClean="0"/>
              <a:t>        (Y, state) = model(X, state)</a:t>
            </a:r>
          </a:p>
          <a:p>
            <a:pPr>
              <a:buNone/>
            </a:pPr>
            <a:r>
              <a:rPr lang="en-US" altLang="zh-CN" sz="2000" dirty="0" smtClean="0"/>
              <a:t>        if t &lt; </a:t>
            </a:r>
            <a:r>
              <a:rPr lang="en-US" altLang="zh-CN" sz="2000" dirty="0" err="1" smtClean="0"/>
              <a:t>len</a:t>
            </a:r>
            <a:r>
              <a:rPr lang="en-US" altLang="zh-CN" sz="2000" dirty="0" smtClean="0"/>
              <a:t>(prefix) - 1:</a:t>
            </a:r>
          </a:p>
          <a:p>
            <a:pPr>
              <a:buNone/>
            </a:pPr>
            <a:r>
              <a:rPr lang="en-US" altLang="zh-CN" sz="2000" dirty="0" smtClean="0"/>
              <a:t>            </a:t>
            </a:r>
            <a:r>
              <a:rPr lang="en-US" altLang="zh-CN" sz="2000" dirty="0" err="1" smtClean="0"/>
              <a:t>output.append</a:t>
            </a:r>
            <a:r>
              <a:rPr lang="en-US" altLang="zh-CN" sz="2000" dirty="0" smtClean="0"/>
              <a:t>(</a:t>
            </a:r>
            <a:r>
              <a:rPr lang="en-US" altLang="zh-CN" sz="2000" dirty="0" err="1" smtClean="0"/>
              <a:t>char_to_idx</a:t>
            </a:r>
            <a:r>
              <a:rPr lang="en-US" altLang="zh-CN" sz="2000" dirty="0" smtClean="0"/>
              <a:t>[prefix[t + 1]])</a:t>
            </a:r>
          </a:p>
          <a:p>
            <a:pPr>
              <a:buNone/>
            </a:pPr>
            <a:r>
              <a:rPr lang="en-US" altLang="zh-CN" sz="2000" dirty="0" smtClean="0"/>
              <a:t>        else:</a:t>
            </a:r>
          </a:p>
          <a:p>
            <a:pPr>
              <a:buNone/>
            </a:pPr>
            <a:r>
              <a:rPr lang="en-US" altLang="zh-CN" sz="2000" dirty="0" smtClean="0"/>
              <a:t>            </a:t>
            </a:r>
            <a:r>
              <a:rPr lang="en-US" altLang="zh-CN" sz="2000" dirty="0" err="1" smtClean="0"/>
              <a:t>output.append</a:t>
            </a:r>
            <a:r>
              <a:rPr lang="en-US" altLang="zh-CN" sz="2000" dirty="0" smtClean="0"/>
              <a:t>(</a:t>
            </a:r>
            <a:r>
              <a:rPr lang="en-US" altLang="zh-CN" sz="2000" dirty="0" err="1" smtClean="0"/>
              <a:t>int</a:t>
            </a:r>
            <a:r>
              <a:rPr lang="en-US" altLang="zh-CN" sz="2000" dirty="0" smtClean="0"/>
              <a:t>(</a:t>
            </a:r>
            <a:r>
              <a:rPr lang="en-US" altLang="zh-CN" sz="2000" dirty="0" err="1" smtClean="0"/>
              <a:t>Y.argmax</a:t>
            </a:r>
            <a:r>
              <a:rPr lang="en-US" altLang="zh-CN" sz="2000" dirty="0" smtClean="0"/>
              <a:t>(dim=1).item()))</a:t>
            </a:r>
          </a:p>
          <a:p>
            <a:pPr>
              <a:buNone/>
            </a:pPr>
            <a:r>
              <a:rPr lang="en-US" altLang="zh-CN" sz="2000" dirty="0" smtClean="0"/>
              <a:t>    return ''.join([</a:t>
            </a:r>
            <a:r>
              <a:rPr lang="en-US" altLang="zh-CN" sz="2000" dirty="0" err="1" smtClean="0"/>
              <a:t>idx_to_char</a:t>
            </a:r>
            <a:r>
              <a:rPr lang="en-US" altLang="zh-CN" sz="2000" dirty="0" smtClean="0"/>
              <a:t>[</a:t>
            </a:r>
            <a:r>
              <a:rPr lang="en-US" altLang="zh-CN" sz="2000" dirty="0" err="1" smtClean="0"/>
              <a:t>i</a:t>
            </a:r>
            <a:r>
              <a:rPr lang="en-US" altLang="zh-CN" sz="2000" dirty="0" smtClean="0"/>
              <a:t>] for </a:t>
            </a:r>
            <a:r>
              <a:rPr lang="en-US" altLang="zh-CN" sz="2000" dirty="0" err="1" smtClean="0"/>
              <a:t>i</a:t>
            </a:r>
            <a:r>
              <a:rPr lang="en-US" altLang="zh-CN" sz="2000" dirty="0" smtClean="0"/>
              <a:t> in output])</a:t>
            </a:r>
            <a:endParaRPr lang="zh-CN" altLang="en-US" sz="1600" dirty="0"/>
          </a:p>
        </p:txBody>
      </p:sp>
    </p:spTree>
    <p:extLst>
      <p:ext uri="{BB962C8B-B14F-4D97-AF65-F5344CB8AC3E}">
        <p14:creationId xmlns="" xmlns:p14="http://schemas.microsoft.com/office/powerpoint/2010/main" val="4263979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我们使用权重为随机值的模型来预测一次。</a:t>
            </a:r>
          </a:p>
          <a:p>
            <a:pPr>
              <a:lnSpc>
                <a:spcPct val="100000"/>
              </a:lnSpc>
              <a:buNone/>
            </a:pPr>
            <a:r>
              <a:rPr lang="en-US" dirty="0" smtClean="0"/>
              <a:t>model = </a:t>
            </a:r>
            <a:r>
              <a:rPr lang="en-US" dirty="0" err="1" smtClean="0"/>
              <a:t>RNNModel</a:t>
            </a:r>
            <a:r>
              <a:rPr lang="en-US" dirty="0" smtClean="0"/>
              <a:t>(</a:t>
            </a:r>
            <a:r>
              <a:rPr lang="en-US" dirty="0" err="1" smtClean="0"/>
              <a:t>rnn_layer</a:t>
            </a:r>
            <a:r>
              <a:rPr lang="en-US" dirty="0" smtClean="0"/>
              <a:t>, </a:t>
            </a:r>
            <a:r>
              <a:rPr lang="en-US" dirty="0" err="1" smtClean="0"/>
              <a:t>vocab_size</a:t>
            </a:r>
            <a:r>
              <a:rPr lang="en-US" dirty="0" smtClean="0"/>
              <a:t>).to(device)</a:t>
            </a:r>
          </a:p>
          <a:p>
            <a:pPr>
              <a:lnSpc>
                <a:spcPct val="100000"/>
              </a:lnSpc>
              <a:buNone/>
            </a:pPr>
            <a:r>
              <a:rPr lang="en-US" dirty="0" err="1" smtClean="0"/>
              <a:t>predict_rnn_pytorch</a:t>
            </a:r>
            <a:r>
              <a:rPr lang="en-US" dirty="0" smtClean="0"/>
              <a:t>('</a:t>
            </a:r>
            <a:r>
              <a:rPr lang="zh-CN" altLang="en-US" dirty="0" smtClean="0"/>
              <a:t>分开</a:t>
            </a:r>
            <a:r>
              <a:rPr lang="en-US" altLang="zh-CN" dirty="0" smtClean="0"/>
              <a:t>', 10, </a:t>
            </a:r>
            <a:r>
              <a:rPr lang="en-US" dirty="0" smtClean="0"/>
              <a:t>model, </a:t>
            </a:r>
            <a:r>
              <a:rPr lang="en-US" dirty="0" err="1" smtClean="0"/>
              <a:t>vocab_size</a:t>
            </a:r>
            <a:r>
              <a:rPr lang="en-US" dirty="0" smtClean="0"/>
              <a:t>, device, </a:t>
            </a:r>
            <a:r>
              <a:rPr lang="en-US" dirty="0" err="1" smtClean="0"/>
              <a:t>idx_to_char</a:t>
            </a:r>
            <a:r>
              <a:rPr lang="en-US" dirty="0" smtClean="0"/>
              <a:t>, </a:t>
            </a:r>
            <a:r>
              <a:rPr lang="en-US" dirty="0" err="1" smtClean="0"/>
              <a:t>char_to_idx</a:t>
            </a:r>
            <a:r>
              <a:rPr lang="en-US" dirty="0" smtClean="0"/>
              <a:t>)</a:t>
            </a:r>
          </a:p>
          <a:p>
            <a:pPr>
              <a:lnSpc>
                <a:spcPct val="100000"/>
              </a:lnSpc>
              <a:buNone/>
            </a:pPr>
            <a:endParaRPr lang="en-US" dirty="0" smtClean="0"/>
          </a:p>
          <a:p>
            <a:pPr>
              <a:lnSpc>
                <a:spcPct val="100000"/>
              </a:lnSpc>
            </a:pPr>
            <a:r>
              <a:rPr lang="zh-CN" altLang="en-US" dirty="0" smtClean="0"/>
              <a:t>输出：</a:t>
            </a:r>
          </a:p>
          <a:p>
            <a:pPr>
              <a:lnSpc>
                <a:spcPct val="100000"/>
              </a:lnSpc>
              <a:buNone/>
            </a:pPr>
            <a:r>
              <a:rPr lang="en-US" altLang="zh-CN" dirty="0" smtClean="0"/>
              <a:t>'</a:t>
            </a:r>
            <a:r>
              <a:rPr lang="zh-CN" altLang="en-US" dirty="0" smtClean="0"/>
              <a:t>分开戏想暖迎凉想征凉征征</a:t>
            </a:r>
            <a:r>
              <a:rPr lang="en-US" altLang="zh-CN" dirty="0" smtClean="0"/>
              <a:t>'</a:t>
            </a:r>
            <a:endParaRPr lang="zh-CN" altLang="en-US" sz="2000" dirty="0"/>
          </a:p>
        </p:txBody>
      </p:sp>
    </p:spTree>
    <p:extLst>
      <p:ext uri="{BB962C8B-B14F-4D97-AF65-F5344CB8AC3E}">
        <p14:creationId xmlns="" xmlns:p14="http://schemas.microsoft.com/office/powerpoint/2010/main" val="4263979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1353800" cy="6858000"/>
          </a:xfrm>
        </p:spPr>
        <p:txBody>
          <a:bodyPr>
            <a:noAutofit/>
          </a:bodyPr>
          <a:lstStyle/>
          <a:p>
            <a:pPr>
              <a:lnSpc>
                <a:spcPct val="100000"/>
              </a:lnSpc>
            </a:pPr>
            <a:r>
              <a:rPr lang="zh-CN" altLang="en-US" sz="1800" dirty="0" smtClean="0"/>
              <a:t>接下来实现训练函数。算法同上一节的一样，但这里只使用了相邻采样来读取数据。</a:t>
            </a:r>
            <a:endParaRPr lang="en-US" altLang="zh-CN" sz="1800" dirty="0" smtClean="0"/>
          </a:p>
          <a:p>
            <a:pPr>
              <a:lnSpc>
                <a:spcPct val="100000"/>
              </a:lnSpc>
              <a:buNone/>
            </a:pPr>
            <a:r>
              <a:rPr lang="en-US" altLang="zh-CN" sz="1800" dirty="0" smtClean="0"/>
              <a:t>def </a:t>
            </a:r>
            <a:r>
              <a:rPr lang="en-US" altLang="zh-CN" sz="1800" dirty="0" err="1" smtClean="0"/>
              <a:t>train_and_predict_rnn_pytorch</a:t>
            </a:r>
            <a:r>
              <a:rPr lang="en-US" altLang="zh-CN" sz="1800" dirty="0" smtClean="0"/>
              <a:t>(model, </a:t>
            </a:r>
            <a:r>
              <a:rPr lang="en-US" altLang="zh-CN" sz="1800" dirty="0" err="1" smtClean="0"/>
              <a:t>num_hiddens</a:t>
            </a:r>
            <a:r>
              <a:rPr lang="en-US" altLang="zh-CN" sz="1800" dirty="0" smtClean="0"/>
              <a:t>, </a:t>
            </a:r>
            <a:r>
              <a:rPr lang="en-US" altLang="zh-CN" sz="1800" dirty="0" err="1" smtClean="0"/>
              <a:t>vocab_size</a:t>
            </a:r>
            <a:r>
              <a:rPr lang="en-US" altLang="zh-CN" sz="1800" dirty="0" smtClean="0"/>
              <a:t>, device, </a:t>
            </a:r>
            <a:r>
              <a:rPr lang="en-US" altLang="zh-CN" sz="1800" dirty="0" err="1" smtClean="0"/>
              <a:t>corpus_indices</a:t>
            </a:r>
            <a:r>
              <a:rPr lang="en-US" altLang="zh-CN" sz="1800" dirty="0" smtClean="0"/>
              <a:t>, </a:t>
            </a:r>
            <a:r>
              <a:rPr lang="en-US" altLang="zh-CN" sz="1800" dirty="0" err="1" smtClean="0"/>
              <a:t>idx_to_char</a:t>
            </a:r>
            <a:r>
              <a:rPr lang="en-US" altLang="zh-CN" sz="1800" dirty="0" smtClean="0"/>
              <a:t>,    </a:t>
            </a:r>
            <a:br>
              <a:rPr lang="en-US" altLang="zh-CN" sz="1800" dirty="0" smtClean="0"/>
            </a:br>
            <a:r>
              <a:rPr lang="en-US" altLang="zh-CN" sz="1800" dirty="0" smtClean="0"/>
              <a:t>                    </a:t>
            </a:r>
            <a:r>
              <a:rPr lang="en-US" altLang="zh-CN" sz="1800" dirty="0" err="1" smtClean="0"/>
              <a:t>char_to_idx</a:t>
            </a:r>
            <a:r>
              <a:rPr lang="en-US" altLang="zh-CN" sz="1800" dirty="0" smtClean="0"/>
              <a:t>, </a:t>
            </a:r>
            <a:r>
              <a:rPr lang="en-US" altLang="zh-CN" sz="1800" dirty="0" err="1" smtClean="0"/>
              <a:t>num_epochs</a:t>
            </a:r>
            <a:r>
              <a:rPr lang="en-US" altLang="zh-CN" sz="1800" dirty="0" smtClean="0"/>
              <a:t>, </a:t>
            </a:r>
            <a:r>
              <a:rPr lang="en-US" altLang="zh-CN" sz="1800" dirty="0" err="1" smtClean="0"/>
              <a:t>num_steps</a:t>
            </a:r>
            <a:r>
              <a:rPr lang="en-US" altLang="zh-CN" sz="1800" dirty="0" smtClean="0"/>
              <a:t>, </a:t>
            </a:r>
            <a:r>
              <a:rPr lang="en-US" altLang="zh-CN" sz="1800" dirty="0" err="1" smtClean="0"/>
              <a:t>lr</a:t>
            </a:r>
            <a:r>
              <a:rPr lang="en-US" altLang="zh-CN" sz="1800" dirty="0" smtClean="0"/>
              <a:t>, </a:t>
            </a:r>
            <a:r>
              <a:rPr lang="en-US" altLang="zh-CN" sz="1800" dirty="0" err="1" smtClean="0"/>
              <a:t>clipping_theta</a:t>
            </a:r>
            <a:r>
              <a:rPr lang="en-US" altLang="zh-CN" sz="1800" dirty="0" smtClean="0"/>
              <a:t>, </a:t>
            </a:r>
            <a:r>
              <a:rPr lang="en-US" altLang="zh-CN" sz="1800" dirty="0" err="1" smtClean="0"/>
              <a:t>batch_size</a:t>
            </a:r>
            <a:r>
              <a:rPr lang="en-US" altLang="zh-CN" sz="1800" dirty="0" smtClean="0"/>
              <a:t>, </a:t>
            </a:r>
            <a:r>
              <a:rPr lang="en-US" altLang="zh-CN" sz="1800" dirty="0" err="1" smtClean="0"/>
              <a:t>pred_period</a:t>
            </a:r>
            <a:r>
              <a:rPr lang="en-US" altLang="zh-CN" sz="1800" dirty="0" smtClean="0"/>
              <a:t>, </a:t>
            </a:r>
            <a:r>
              <a:rPr lang="en-US" altLang="zh-CN" sz="1800" dirty="0" err="1" smtClean="0"/>
              <a:t>pred_len</a:t>
            </a:r>
            <a:r>
              <a:rPr lang="en-US" altLang="zh-CN" sz="1800" dirty="0" smtClean="0"/>
              <a:t>, prefixes):</a:t>
            </a:r>
          </a:p>
          <a:p>
            <a:pPr>
              <a:lnSpc>
                <a:spcPct val="100000"/>
              </a:lnSpc>
              <a:buNone/>
            </a:pPr>
            <a:r>
              <a:rPr lang="en-US" altLang="zh-CN" sz="1800" dirty="0" smtClean="0"/>
              <a:t>    loss = </a:t>
            </a:r>
            <a:r>
              <a:rPr lang="en-US" altLang="zh-CN" sz="1800" dirty="0" err="1" smtClean="0"/>
              <a:t>nn.CrossEntropyLoss</a:t>
            </a:r>
            <a:r>
              <a:rPr lang="en-US" altLang="zh-CN" sz="1800" dirty="0" smtClean="0"/>
              <a:t>()</a:t>
            </a:r>
          </a:p>
          <a:p>
            <a:pPr>
              <a:lnSpc>
                <a:spcPct val="100000"/>
              </a:lnSpc>
              <a:buNone/>
            </a:pPr>
            <a:r>
              <a:rPr lang="en-US" altLang="zh-CN" sz="1800" dirty="0" smtClean="0"/>
              <a:t>    optimizer = </a:t>
            </a:r>
            <a:r>
              <a:rPr lang="en-US" altLang="zh-CN" sz="1800" dirty="0" err="1" smtClean="0"/>
              <a:t>torch.optim.Adam</a:t>
            </a:r>
            <a:r>
              <a:rPr lang="en-US" altLang="zh-CN" sz="1800" dirty="0" smtClean="0"/>
              <a:t>(</a:t>
            </a:r>
            <a:r>
              <a:rPr lang="en-US" altLang="zh-CN" sz="1800" dirty="0" err="1" smtClean="0"/>
              <a:t>model.parameters</a:t>
            </a:r>
            <a:r>
              <a:rPr lang="en-US" altLang="zh-CN" sz="1800" dirty="0" smtClean="0"/>
              <a:t>(), </a:t>
            </a:r>
            <a:r>
              <a:rPr lang="en-US" altLang="zh-CN" sz="1800" dirty="0" err="1" smtClean="0"/>
              <a:t>lr</a:t>
            </a:r>
            <a:r>
              <a:rPr lang="en-US" altLang="zh-CN" sz="1800" dirty="0" smtClean="0"/>
              <a:t>=</a:t>
            </a:r>
            <a:r>
              <a:rPr lang="en-US" altLang="zh-CN" sz="1800" dirty="0" err="1" smtClean="0"/>
              <a:t>lr</a:t>
            </a:r>
            <a:r>
              <a:rPr lang="en-US" altLang="zh-CN" sz="1800" dirty="0" smtClean="0"/>
              <a:t>)</a:t>
            </a:r>
          </a:p>
          <a:p>
            <a:pPr>
              <a:lnSpc>
                <a:spcPct val="100000"/>
              </a:lnSpc>
              <a:buNone/>
            </a:pPr>
            <a:r>
              <a:rPr lang="en-US" altLang="zh-CN" sz="1800" dirty="0" smtClean="0"/>
              <a:t>    </a:t>
            </a:r>
            <a:r>
              <a:rPr lang="en-US" altLang="zh-CN" sz="1800" dirty="0" err="1" smtClean="0"/>
              <a:t>model.to</a:t>
            </a:r>
            <a:r>
              <a:rPr lang="en-US" altLang="zh-CN" sz="1800" dirty="0" smtClean="0"/>
              <a:t>(device)</a:t>
            </a:r>
          </a:p>
          <a:p>
            <a:pPr>
              <a:lnSpc>
                <a:spcPct val="100000"/>
              </a:lnSpc>
              <a:buNone/>
            </a:pPr>
            <a:r>
              <a:rPr lang="en-US" altLang="zh-CN" sz="1800" dirty="0" smtClean="0"/>
              <a:t>    state = None</a:t>
            </a:r>
          </a:p>
          <a:p>
            <a:pPr>
              <a:lnSpc>
                <a:spcPct val="100000"/>
              </a:lnSpc>
              <a:buNone/>
            </a:pPr>
            <a:r>
              <a:rPr lang="en-US" altLang="zh-CN" sz="1800" dirty="0" smtClean="0"/>
              <a:t>    for epoch in range(</a:t>
            </a:r>
            <a:r>
              <a:rPr lang="en-US" altLang="zh-CN" sz="1800" dirty="0" err="1" smtClean="0"/>
              <a:t>num_epochs</a:t>
            </a:r>
            <a:r>
              <a:rPr lang="en-US" altLang="zh-CN" sz="1800" dirty="0" smtClean="0"/>
              <a:t>):</a:t>
            </a:r>
          </a:p>
          <a:p>
            <a:pPr>
              <a:lnSpc>
                <a:spcPct val="100000"/>
              </a:lnSpc>
              <a:buNone/>
            </a:pPr>
            <a:r>
              <a:rPr lang="en-US" altLang="zh-CN" sz="1800" dirty="0" smtClean="0"/>
              <a:t>        </a:t>
            </a:r>
            <a:r>
              <a:rPr lang="en-US" altLang="zh-CN" sz="1800" dirty="0" err="1" smtClean="0"/>
              <a:t>l_sum</a:t>
            </a:r>
            <a:r>
              <a:rPr lang="en-US" altLang="zh-CN" sz="1800" dirty="0" smtClean="0"/>
              <a:t>, n, start = 0.0, 0, </a:t>
            </a:r>
            <a:r>
              <a:rPr lang="en-US" altLang="zh-CN" sz="1800" dirty="0" err="1" smtClean="0"/>
              <a:t>time.time</a:t>
            </a:r>
            <a:r>
              <a:rPr lang="en-US" altLang="zh-CN" sz="1800" dirty="0" smtClean="0"/>
              <a:t>()</a:t>
            </a:r>
          </a:p>
          <a:p>
            <a:pPr>
              <a:lnSpc>
                <a:spcPct val="100000"/>
              </a:lnSpc>
              <a:buNone/>
            </a:pPr>
            <a:r>
              <a:rPr lang="en-US" altLang="zh-CN" sz="1800" dirty="0" smtClean="0"/>
              <a:t>        </a:t>
            </a:r>
            <a:r>
              <a:rPr lang="en-US" altLang="zh-CN" sz="1800" dirty="0" err="1" smtClean="0"/>
              <a:t>data_iter</a:t>
            </a:r>
            <a:r>
              <a:rPr lang="en-US" altLang="zh-CN" sz="1800" dirty="0" smtClean="0"/>
              <a:t> = d2l.data_iter_consecutive(</a:t>
            </a:r>
            <a:r>
              <a:rPr lang="en-US" altLang="zh-CN" sz="1800" dirty="0" err="1" smtClean="0"/>
              <a:t>corpus_indices</a:t>
            </a:r>
            <a:r>
              <a:rPr lang="en-US" altLang="zh-CN" sz="1800" dirty="0" smtClean="0"/>
              <a:t>, </a:t>
            </a:r>
            <a:r>
              <a:rPr lang="en-US" altLang="zh-CN" sz="1800" dirty="0" err="1" smtClean="0"/>
              <a:t>batch_size</a:t>
            </a:r>
            <a:r>
              <a:rPr lang="en-US" altLang="zh-CN" sz="1800" dirty="0" smtClean="0"/>
              <a:t>, </a:t>
            </a:r>
            <a:r>
              <a:rPr lang="en-US" altLang="zh-CN" sz="1800" dirty="0" err="1" smtClean="0"/>
              <a:t>num_steps</a:t>
            </a:r>
            <a:r>
              <a:rPr lang="en-US" altLang="zh-CN" sz="1800" dirty="0" smtClean="0"/>
              <a:t>, device) # </a:t>
            </a:r>
            <a:r>
              <a:rPr lang="zh-CN" altLang="en-US" sz="1800" dirty="0" smtClean="0"/>
              <a:t>相邻采样</a:t>
            </a:r>
          </a:p>
          <a:p>
            <a:pPr>
              <a:lnSpc>
                <a:spcPct val="100000"/>
              </a:lnSpc>
              <a:buNone/>
            </a:pPr>
            <a:r>
              <a:rPr lang="zh-CN" altLang="en-US" sz="1800" dirty="0" smtClean="0"/>
              <a:t>        </a:t>
            </a:r>
            <a:r>
              <a:rPr lang="en-US" altLang="zh-CN" sz="1800" dirty="0" smtClean="0"/>
              <a:t>for X, Y in </a:t>
            </a:r>
            <a:r>
              <a:rPr lang="en-US" altLang="zh-CN" sz="1800" dirty="0" err="1" smtClean="0"/>
              <a:t>data_iter</a:t>
            </a:r>
            <a:r>
              <a:rPr lang="en-US" altLang="zh-CN" sz="1800" dirty="0" smtClean="0"/>
              <a:t>:</a:t>
            </a:r>
          </a:p>
          <a:p>
            <a:pPr>
              <a:lnSpc>
                <a:spcPct val="100000"/>
              </a:lnSpc>
              <a:buNone/>
            </a:pPr>
            <a:r>
              <a:rPr lang="en-US" altLang="zh-CN" sz="1800" dirty="0" smtClean="0"/>
              <a:t>            if state is not None:</a:t>
            </a:r>
          </a:p>
          <a:p>
            <a:pPr>
              <a:lnSpc>
                <a:spcPct val="100000"/>
              </a:lnSpc>
              <a:buNone/>
            </a:pPr>
            <a:r>
              <a:rPr lang="en-US" altLang="zh-CN" sz="1800" dirty="0" smtClean="0"/>
              <a:t>                # </a:t>
            </a:r>
            <a:r>
              <a:rPr lang="zh-CN" altLang="en-US" sz="1800" dirty="0" smtClean="0"/>
              <a:t>使用</a:t>
            </a:r>
            <a:r>
              <a:rPr lang="en-US" altLang="zh-CN" sz="1800" dirty="0" smtClean="0"/>
              <a:t>detach</a:t>
            </a:r>
            <a:r>
              <a:rPr lang="zh-CN" altLang="en-US" sz="1800" dirty="0" smtClean="0"/>
              <a:t>函数是为了使模型参数的梯度计算只依赖一次迭代读取的小批量序列</a:t>
            </a:r>
            <a:endParaRPr lang="en-US" altLang="zh-CN" sz="1800" dirty="0" smtClean="0"/>
          </a:p>
          <a:p>
            <a:pPr>
              <a:lnSpc>
                <a:spcPct val="100000"/>
              </a:lnSpc>
              <a:buNone/>
            </a:pPr>
            <a:r>
              <a:rPr lang="en-US" altLang="zh-CN" sz="1800" dirty="0" smtClean="0"/>
              <a:t>                if </a:t>
            </a:r>
            <a:r>
              <a:rPr lang="en-US" altLang="zh-CN" sz="1800" dirty="0" err="1" smtClean="0"/>
              <a:t>isinstance</a:t>
            </a:r>
            <a:r>
              <a:rPr lang="en-US" altLang="zh-CN" sz="1800" dirty="0" smtClean="0"/>
              <a:t> (state, </a:t>
            </a:r>
            <a:r>
              <a:rPr lang="en-US" altLang="zh-CN" sz="1800" dirty="0" err="1" smtClean="0"/>
              <a:t>tuple</a:t>
            </a:r>
            <a:r>
              <a:rPr lang="en-US" altLang="zh-CN" sz="1800" dirty="0" smtClean="0"/>
              <a:t>): # LSTM, state:(h, c)  </a:t>
            </a:r>
          </a:p>
          <a:p>
            <a:pPr>
              <a:lnSpc>
                <a:spcPct val="100000"/>
              </a:lnSpc>
              <a:buNone/>
            </a:pPr>
            <a:r>
              <a:rPr lang="en-US" altLang="zh-CN" sz="1800" dirty="0" smtClean="0"/>
              <a:t>                    state = (state[0].detach(), state[1].detach())</a:t>
            </a:r>
          </a:p>
          <a:p>
            <a:pPr>
              <a:lnSpc>
                <a:spcPct val="100000"/>
              </a:lnSpc>
              <a:buNone/>
            </a:pPr>
            <a:r>
              <a:rPr lang="en-US" altLang="zh-CN" sz="1800" dirty="0" smtClean="0"/>
              <a:t>                else:   </a:t>
            </a:r>
          </a:p>
          <a:p>
            <a:pPr>
              <a:lnSpc>
                <a:spcPct val="100000"/>
              </a:lnSpc>
              <a:buNone/>
            </a:pPr>
            <a:r>
              <a:rPr lang="en-US" altLang="zh-CN" sz="1800" dirty="0" smtClean="0"/>
              <a:t>                    state = </a:t>
            </a:r>
            <a:r>
              <a:rPr lang="en-US" altLang="zh-CN" sz="1800" dirty="0" err="1" smtClean="0"/>
              <a:t>state.detach</a:t>
            </a:r>
            <a:r>
              <a:rPr lang="en-US" altLang="zh-CN" sz="1800" dirty="0" smtClean="0"/>
              <a:t>()</a:t>
            </a:r>
            <a:endParaRPr lang="zh-CN" altLang="en-US" sz="1800" dirty="0"/>
          </a:p>
        </p:txBody>
      </p:sp>
    </p:spTree>
    <p:extLst>
      <p:ext uri="{BB962C8B-B14F-4D97-AF65-F5344CB8AC3E}">
        <p14:creationId xmlns="" xmlns:p14="http://schemas.microsoft.com/office/powerpoint/2010/main" val="4263979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1353800" cy="6858000"/>
          </a:xfrm>
        </p:spPr>
        <p:txBody>
          <a:bodyPr>
            <a:noAutofit/>
          </a:bodyPr>
          <a:lstStyle/>
          <a:p>
            <a:pPr>
              <a:lnSpc>
                <a:spcPct val="100000"/>
              </a:lnSpc>
              <a:buNone/>
            </a:pPr>
            <a:r>
              <a:rPr lang="en-US" altLang="zh-CN" sz="2000" dirty="0" smtClean="0"/>
              <a:t>            (output, state) = model(X, state) # output: </a:t>
            </a:r>
            <a:r>
              <a:rPr lang="zh-CN" altLang="en-US" sz="2000" dirty="0" smtClean="0"/>
              <a:t>形状为</a:t>
            </a:r>
            <a:r>
              <a:rPr lang="en-US" altLang="zh-CN" sz="2000" dirty="0" smtClean="0"/>
              <a:t>(</a:t>
            </a:r>
            <a:r>
              <a:rPr lang="en-US" altLang="zh-CN" sz="2000" dirty="0" err="1" smtClean="0"/>
              <a:t>num_steps</a:t>
            </a:r>
            <a:r>
              <a:rPr lang="en-US" altLang="zh-CN" sz="2000" dirty="0" smtClean="0"/>
              <a:t> * </a:t>
            </a:r>
            <a:r>
              <a:rPr lang="en-US" altLang="zh-CN" sz="2000" dirty="0" err="1" smtClean="0"/>
              <a:t>batch_size</a:t>
            </a:r>
            <a:r>
              <a:rPr lang="en-US" altLang="zh-CN" sz="2000" dirty="0" smtClean="0"/>
              <a:t>, </a:t>
            </a:r>
            <a:r>
              <a:rPr lang="en-US" altLang="zh-CN" sz="2000" dirty="0" err="1" smtClean="0"/>
              <a:t>vocab_size</a:t>
            </a:r>
            <a:r>
              <a:rPr lang="en-US" altLang="zh-CN" sz="2000" dirty="0" smtClean="0"/>
              <a:t>)</a:t>
            </a:r>
          </a:p>
          <a:p>
            <a:pPr>
              <a:lnSpc>
                <a:spcPct val="100000"/>
              </a:lnSpc>
              <a:buNone/>
            </a:pPr>
            <a:r>
              <a:rPr lang="en-US" altLang="zh-CN" sz="2000" dirty="0" smtClean="0"/>
              <a:t>            </a:t>
            </a:r>
          </a:p>
          <a:p>
            <a:pPr>
              <a:lnSpc>
                <a:spcPct val="100000"/>
              </a:lnSpc>
              <a:buNone/>
            </a:pPr>
            <a:r>
              <a:rPr lang="en-US" altLang="zh-CN" sz="2000" dirty="0" smtClean="0"/>
              <a:t>            # Y</a:t>
            </a:r>
            <a:r>
              <a:rPr lang="zh-CN" altLang="en-US" sz="2000" dirty="0" smtClean="0"/>
              <a:t>的形状是</a:t>
            </a:r>
            <a:r>
              <a:rPr lang="en-US" altLang="zh-CN" sz="2000" dirty="0" smtClean="0"/>
              <a:t>(</a:t>
            </a:r>
            <a:r>
              <a:rPr lang="en-US" altLang="zh-CN" sz="2000" dirty="0" err="1" smtClean="0"/>
              <a:t>batch_size</a:t>
            </a:r>
            <a:r>
              <a:rPr lang="en-US" altLang="zh-CN" sz="2000" dirty="0" smtClean="0"/>
              <a:t>, </a:t>
            </a:r>
            <a:r>
              <a:rPr lang="en-US" altLang="zh-CN" sz="2000" dirty="0" err="1" smtClean="0"/>
              <a:t>num_steps</a:t>
            </a:r>
            <a:r>
              <a:rPr lang="en-US" altLang="zh-CN" sz="2000" dirty="0" smtClean="0"/>
              <a:t>)</a:t>
            </a:r>
            <a:r>
              <a:rPr lang="zh-CN" altLang="en-US" sz="2000" dirty="0" smtClean="0"/>
              <a:t>，转置后再变成长度为</a:t>
            </a:r>
          </a:p>
          <a:p>
            <a:pPr>
              <a:lnSpc>
                <a:spcPct val="100000"/>
              </a:lnSpc>
              <a:buNone/>
            </a:pPr>
            <a:r>
              <a:rPr lang="zh-CN" altLang="en-US" sz="2000" dirty="0" smtClean="0"/>
              <a:t>            </a:t>
            </a:r>
            <a:r>
              <a:rPr lang="en-US" altLang="zh-CN" sz="2000" dirty="0" smtClean="0"/>
              <a:t># batch * </a:t>
            </a:r>
            <a:r>
              <a:rPr lang="en-US" altLang="zh-CN" sz="2000" dirty="0" err="1" smtClean="0"/>
              <a:t>num_steps</a:t>
            </a:r>
            <a:r>
              <a:rPr lang="en-US" altLang="zh-CN" sz="2000" dirty="0" smtClean="0"/>
              <a:t> </a:t>
            </a:r>
            <a:r>
              <a:rPr lang="zh-CN" altLang="en-US" sz="2000" dirty="0" smtClean="0"/>
              <a:t>的向量，这样跟输出的行一一对应</a:t>
            </a:r>
          </a:p>
          <a:p>
            <a:pPr>
              <a:lnSpc>
                <a:spcPct val="100000"/>
              </a:lnSpc>
              <a:buNone/>
            </a:pPr>
            <a:r>
              <a:rPr lang="zh-CN" altLang="en-US" sz="2000" dirty="0" smtClean="0"/>
              <a:t>            </a:t>
            </a:r>
            <a:r>
              <a:rPr lang="en-US" altLang="zh-CN" sz="2000" dirty="0" smtClean="0"/>
              <a:t>y = </a:t>
            </a:r>
            <a:r>
              <a:rPr lang="en-US" altLang="zh-CN" sz="2000" dirty="0" err="1" smtClean="0"/>
              <a:t>torch.transpose</a:t>
            </a:r>
            <a:r>
              <a:rPr lang="en-US" altLang="zh-CN" sz="2000" dirty="0" smtClean="0"/>
              <a:t>(Y, 0, 1).contiguous().view(-1)</a:t>
            </a:r>
          </a:p>
          <a:p>
            <a:pPr>
              <a:lnSpc>
                <a:spcPct val="100000"/>
              </a:lnSpc>
              <a:buNone/>
            </a:pPr>
            <a:r>
              <a:rPr lang="en-US" altLang="zh-CN" sz="2000" dirty="0" smtClean="0"/>
              <a:t>            l = loss(output, </a:t>
            </a:r>
            <a:r>
              <a:rPr lang="en-US" altLang="zh-CN" sz="2000" dirty="0" err="1" smtClean="0"/>
              <a:t>y.long</a:t>
            </a:r>
            <a:r>
              <a:rPr lang="en-US" altLang="zh-CN" sz="2000" dirty="0" smtClean="0"/>
              <a:t>())</a:t>
            </a:r>
          </a:p>
          <a:p>
            <a:pPr>
              <a:lnSpc>
                <a:spcPct val="100000"/>
              </a:lnSpc>
              <a:buNone/>
            </a:pPr>
            <a:r>
              <a:rPr lang="en-US" altLang="zh-CN" sz="2000" dirty="0" smtClean="0"/>
              <a:t>            </a:t>
            </a:r>
          </a:p>
          <a:p>
            <a:pPr>
              <a:lnSpc>
                <a:spcPct val="100000"/>
              </a:lnSpc>
              <a:buNone/>
            </a:pPr>
            <a:r>
              <a:rPr lang="en-US" altLang="zh-CN" sz="2000" dirty="0" smtClean="0"/>
              <a:t>            </a:t>
            </a:r>
            <a:r>
              <a:rPr lang="en-US" altLang="zh-CN" sz="2000" dirty="0" err="1" smtClean="0"/>
              <a:t>optimizer.zero_grad</a:t>
            </a:r>
            <a:r>
              <a:rPr lang="en-US" altLang="zh-CN" sz="2000" dirty="0" smtClean="0"/>
              <a:t>()</a:t>
            </a:r>
          </a:p>
          <a:p>
            <a:pPr>
              <a:lnSpc>
                <a:spcPct val="100000"/>
              </a:lnSpc>
              <a:buNone/>
            </a:pPr>
            <a:r>
              <a:rPr lang="en-US" altLang="zh-CN" sz="2000" dirty="0" smtClean="0"/>
              <a:t>            </a:t>
            </a:r>
            <a:r>
              <a:rPr lang="en-US" altLang="zh-CN" sz="2000" dirty="0" err="1" smtClean="0"/>
              <a:t>l.backward</a:t>
            </a:r>
            <a:r>
              <a:rPr lang="en-US" altLang="zh-CN" sz="2000" dirty="0" smtClean="0"/>
              <a:t>()</a:t>
            </a:r>
          </a:p>
          <a:p>
            <a:pPr>
              <a:lnSpc>
                <a:spcPct val="100000"/>
              </a:lnSpc>
              <a:buNone/>
            </a:pPr>
            <a:r>
              <a:rPr lang="en-US" altLang="zh-CN" sz="2000" dirty="0" smtClean="0"/>
              <a:t>            # </a:t>
            </a:r>
            <a:r>
              <a:rPr lang="zh-CN" altLang="en-US" sz="2000" dirty="0" smtClean="0"/>
              <a:t>梯度裁剪</a:t>
            </a:r>
          </a:p>
          <a:p>
            <a:pPr>
              <a:lnSpc>
                <a:spcPct val="100000"/>
              </a:lnSpc>
              <a:buNone/>
            </a:pPr>
            <a:r>
              <a:rPr lang="zh-CN" altLang="en-US" sz="2000" dirty="0" smtClean="0"/>
              <a:t>            </a:t>
            </a:r>
            <a:r>
              <a:rPr lang="en-US" altLang="zh-CN" sz="2000" dirty="0" smtClean="0"/>
              <a:t>d2l.grad_clipping(</a:t>
            </a:r>
            <a:r>
              <a:rPr lang="en-US" altLang="zh-CN" sz="2000" dirty="0" err="1" smtClean="0"/>
              <a:t>model.parameters</a:t>
            </a:r>
            <a:r>
              <a:rPr lang="en-US" altLang="zh-CN" sz="2000" dirty="0" smtClean="0"/>
              <a:t>(), </a:t>
            </a:r>
            <a:r>
              <a:rPr lang="en-US" altLang="zh-CN" sz="2000" dirty="0" err="1" smtClean="0"/>
              <a:t>clipping_theta</a:t>
            </a:r>
            <a:r>
              <a:rPr lang="en-US" altLang="zh-CN" sz="2000" dirty="0" smtClean="0"/>
              <a:t>, device)</a:t>
            </a:r>
          </a:p>
          <a:p>
            <a:pPr>
              <a:lnSpc>
                <a:spcPct val="100000"/>
              </a:lnSpc>
              <a:buNone/>
            </a:pPr>
            <a:r>
              <a:rPr lang="en-US" altLang="zh-CN" sz="2000" dirty="0" smtClean="0"/>
              <a:t>            </a:t>
            </a:r>
            <a:r>
              <a:rPr lang="en-US" altLang="zh-CN" sz="2000" dirty="0" err="1" smtClean="0"/>
              <a:t>optimizer.step</a:t>
            </a:r>
            <a:r>
              <a:rPr lang="en-US" altLang="zh-CN" sz="2000" dirty="0" smtClean="0"/>
              <a:t>()</a:t>
            </a:r>
          </a:p>
          <a:p>
            <a:pPr>
              <a:lnSpc>
                <a:spcPct val="100000"/>
              </a:lnSpc>
              <a:buNone/>
            </a:pPr>
            <a:r>
              <a:rPr lang="en-US" altLang="zh-CN" sz="2000" dirty="0" smtClean="0"/>
              <a:t>            </a:t>
            </a:r>
            <a:r>
              <a:rPr lang="en-US" altLang="zh-CN" sz="2000" dirty="0" err="1" smtClean="0"/>
              <a:t>l_sum</a:t>
            </a:r>
            <a:r>
              <a:rPr lang="en-US" altLang="zh-CN" sz="2000" dirty="0" smtClean="0"/>
              <a:t> += </a:t>
            </a:r>
            <a:r>
              <a:rPr lang="en-US" altLang="zh-CN" sz="2000" dirty="0" err="1" smtClean="0"/>
              <a:t>l.item</a:t>
            </a:r>
            <a:r>
              <a:rPr lang="en-US" altLang="zh-CN" sz="2000" dirty="0" smtClean="0"/>
              <a:t>() * </a:t>
            </a:r>
            <a:r>
              <a:rPr lang="en-US" altLang="zh-CN" sz="2000" dirty="0" err="1" smtClean="0"/>
              <a:t>y.shape</a:t>
            </a:r>
            <a:r>
              <a:rPr lang="en-US" altLang="zh-CN" sz="2000" dirty="0" smtClean="0"/>
              <a:t>[0]</a:t>
            </a:r>
          </a:p>
          <a:p>
            <a:pPr>
              <a:lnSpc>
                <a:spcPct val="100000"/>
              </a:lnSpc>
              <a:buNone/>
            </a:pPr>
            <a:r>
              <a:rPr lang="en-US" altLang="zh-CN" sz="2000" dirty="0" smtClean="0"/>
              <a:t>            n += </a:t>
            </a:r>
            <a:r>
              <a:rPr lang="en-US" altLang="zh-CN" sz="2000" dirty="0" err="1" smtClean="0"/>
              <a:t>y.shape</a:t>
            </a:r>
            <a:r>
              <a:rPr lang="en-US" altLang="zh-CN" sz="2000" dirty="0" smtClean="0"/>
              <a:t>[0]</a:t>
            </a:r>
            <a:endParaRPr lang="zh-CN" altLang="en-US" sz="2000" dirty="0"/>
          </a:p>
        </p:txBody>
      </p:sp>
    </p:spTree>
    <p:extLst>
      <p:ext uri="{BB962C8B-B14F-4D97-AF65-F5344CB8AC3E}">
        <p14:creationId xmlns="" xmlns:p14="http://schemas.microsoft.com/office/powerpoint/2010/main" val="4263979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1353800" cy="6858000"/>
          </a:xfrm>
        </p:spPr>
        <p:txBody>
          <a:bodyPr>
            <a:noAutofit/>
          </a:bodyPr>
          <a:lstStyle/>
          <a:p>
            <a:pPr>
              <a:lnSpc>
                <a:spcPct val="100000"/>
              </a:lnSpc>
              <a:buNone/>
            </a:pPr>
            <a:r>
              <a:rPr lang="en-US" altLang="zh-CN" sz="1800" dirty="0" err="1" smtClean="0"/>
              <a:t>num_epochs</a:t>
            </a:r>
            <a:r>
              <a:rPr lang="en-US" altLang="zh-CN" sz="1800" dirty="0" smtClean="0"/>
              <a:t>, </a:t>
            </a:r>
            <a:r>
              <a:rPr lang="en-US" altLang="zh-CN" sz="1800" dirty="0" err="1" smtClean="0"/>
              <a:t>batch_size</a:t>
            </a:r>
            <a:r>
              <a:rPr lang="en-US" altLang="zh-CN" sz="1800" dirty="0" smtClean="0"/>
              <a:t>, </a:t>
            </a:r>
            <a:r>
              <a:rPr lang="en-US" altLang="zh-CN" sz="1800" dirty="0" err="1" smtClean="0"/>
              <a:t>lr</a:t>
            </a:r>
            <a:r>
              <a:rPr lang="en-US" altLang="zh-CN" sz="1800" dirty="0" smtClean="0"/>
              <a:t>, </a:t>
            </a:r>
            <a:r>
              <a:rPr lang="en-US" altLang="zh-CN" sz="1800" dirty="0" err="1" smtClean="0"/>
              <a:t>clipping_theta</a:t>
            </a:r>
            <a:r>
              <a:rPr lang="en-US" altLang="zh-CN" sz="1800" dirty="0" smtClean="0"/>
              <a:t> = 250, 32, 1e-3, 1e-2 # </a:t>
            </a:r>
            <a:r>
              <a:rPr lang="zh-CN" altLang="en-US" sz="1800" dirty="0" smtClean="0"/>
              <a:t>注意这里的学习率设置</a:t>
            </a:r>
          </a:p>
          <a:p>
            <a:pPr>
              <a:lnSpc>
                <a:spcPct val="100000"/>
              </a:lnSpc>
              <a:buNone/>
            </a:pPr>
            <a:r>
              <a:rPr lang="en-US" altLang="zh-CN" sz="1800" dirty="0" err="1" smtClean="0"/>
              <a:t>pred_period</a:t>
            </a:r>
            <a:r>
              <a:rPr lang="en-US" altLang="zh-CN" sz="1800" dirty="0" smtClean="0"/>
              <a:t>, </a:t>
            </a:r>
            <a:r>
              <a:rPr lang="en-US" altLang="zh-CN" sz="1800" dirty="0" err="1" smtClean="0"/>
              <a:t>pred_len</a:t>
            </a:r>
            <a:r>
              <a:rPr lang="en-US" altLang="zh-CN" sz="1800" dirty="0" smtClean="0"/>
              <a:t>, prefixes = 50, 50, ['</a:t>
            </a:r>
            <a:r>
              <a:rPr lang="zh-CN" altLang="en-US" sz="1800" dirty="0" smtClean="0"/>
              <a:t>分开</a:t>
            </a:r>
            <a:r>
              <a:rPr lang="en-US" altLang="zh-CN" sz="1800" dirty="0" smtClean="0"/>
              <a:t>', '</a:t>
            </a:r>
            <a:r>
              <a:rPr lang="zh-CN" altLang="en-US" sz="1800" dirty="0" smtClean="0"/>
              <a:t>不分开</a:t>
            </a:r>
            <a:r>
              <a:rPr lang="en-US" altLang="zh-CN" sz="1800" dirty="0" smtClean="0"/>
              <a:t>']</a:t>
            </a:r>
          </a:p>
          <a:p>
            <a:pPr>
              <a:lnSpc>
                <a:spcPct val="100000"/>
              </a:lnSpc>
              <a:buNone/>
            </a:pPr>
            <a:r>
              <a:rPr lang="en-US" altLang="zh-CN" sz="1800" dirty="0" err="1" smtClean="0"/>
              <a:t>train_and_predict_rnn_pytorch</a:t>
            </a:r>
            <a:r>
              <a:rPr lang="en-US" altLang="zh-CN" sz="1800" dirty="0" smtClean="0"/>
              <a:t>(model, </a:t>
            </a:r>
            <a:r>
              <a:rPr lang="en-US" altLang="zh-CN" sz="1800" dirty="0" err="1" smtClean="0"/>
              <a:t>num_hiddens</a:t>
            </a:r>
            <a:r>
              <a:rPr lang="en-US" altLang="zh-CN" sz="1800" dirty="0" smtClean="0"/>
              <a:t>, </a:t>
            </a:r>
            <a:r>
              <a:rPr lang="en-US" altLang="zh-CN" sz="1800" dirty="0" err="1" smtClean="0"/>
              <a:t>vocab_size</a:t>
            </a:r>
            <a:r>
              <a:rPr lang="en-US" altLang="zh-CN" sz="1800" dirty="0" smtClean="0"/>
              <a:t>, device, </a:t>
            </a:r>
            <a:r>
              <a:rPr lang="en-US" altLang="zh-CN" sz="1800" dirty="0" err="1" smtClean="0"/>
              <a:t>corpus_indices</a:t>
            </a:r>
            <a:r>
              <a:rPr lang="en-US" altLang="zh-CN" sz="1800" dirty="0" smtClean="0"/>
              <a:t>, </a:t>
            </a:r>
            <a:r>
              <a:rPr lang="en-US" altLang="zh-CN" sz="1800" dirty="0" err="1" smtClean="0"/>
              <a:t>idx_to_char</a:t>
            </a:r>
            <a:r>
              <a:rPr lang="en-US" altLang="zh-CN" sz="1800" dirty="0" smtClean="0"/>
              <a:t>, </a:t>
            </a:r>
            <a:r>
              <a:rPr lang="en-US" altLang="zh-CN" sz="1800" dirty="0" err="1" smtClean="0"/>
              <a:t>char_to_idx</a:t>
            </a:r>
            <a:r>
              <a:rPr lang="en-US" altLang="zh-CN" sz="1800" dirty="0" smtClean="0"/>
              <a:t>,</a:t>
            </a:r>
          </a:p>
          <a:p>
            <a:pPr>
              <a:lnSpc>
                <a:spcPct val="100000"/>
              </a:lnSpc>
              <a:buNone/>
            </a:pPr>
            <a:r>
              <a:rPr lang="en-US" altLang="zh-CN" sz="1800" dirty="0" smtClean="0"/>
              <a:t>                            </a:t>
            </a:r>
            <a:r>
              <a:rPr lang="en-US" altLang="zh-CN" sz="1800" dirty="0" err="1" smtClean="0"/>
              <a:t>num_epochs</a:t>
            </a:r>
            <a:r>
              <a:rPr lang="en-US" altLang="zh-CN" sz="1800" dirty="0" smtClean="0"/>
              <a:t>, </a:t>
            </a:r>
            <a:r>
              <a:rPr lang="en-US" altLang="zh-CN" sz="1800" dirty="0" err="1" smtClean="0"/>
              <a:t>num_steps</a:t>
            </a:r>
            <a:r>
              <a:rPr lang="en-US" altLang="zh-CN" sz="1800" dirty="0" smtClean="0"/>
              <a:t>, </a:t>
            </a:r>
            <a:r>
              <a:rPr lang="en-US" altLang="zh-CN" sz="1800" dirty="0" err="1" smtClean="0"/>
              <a:t>lr</a:t>
            </a:r>
            <a:r>
              <a:rPr lang="en-US" altLang="zh-CN" sz="1800" dirty="0" smtClean="0"/>
              <a:t>, </a:t>
            </a:r>
            <a:r>
              <a:rPr lang="en-US" altLang="zh-CN" sz="1800" dirty="0" err="1" smtClean="0"/>
              <a:t>clipping_theta</a:t>
            </a:r>
            <a:r>
              <a:rPr lang="en-US" altLang="zh-CN" sz="1800" dirty="0" smtClean="0"/>
              <a:t>, </a:t>
            </a:r>
            <a:r>
              <a:rPr lang="en-US" altLang="zh-CN" sz="1800" dirty="0" err="1" smtClean="0"/>
              <a:t>batch_size</a:t>
            </a:r>
            <a:r>
              <a:rPr lang="en-US" altLang="zh-CN" sz="1800" dirty="0" smtClean="0"/>
              <a:t>, </a:t>
            </a:r>
            <a:r>
              <a:rPr lang="en-US" altLang="zh-CN" sz="1800" dirty="0" err="1" smtClean="0"/>
              <a:t>pred_period</a:t>
            </a:r>
            <a:r>
              <a:rPr lang="en-US" altLang="zh-CN" sz="1800" dirty="0" smtClean="0"/>
              <a:t>, </a:t>
            </a:r>
            <a:r>
              <a:rPr lang="en-US" altLang="zh-CN" sz="1800" dirty="0" err="1" smtClean="0"/>
              <a:t>pred_len</a:t>
            </a:r>
            <a:r>
              <a:rPr lang="en-US" altLang="zh-CN" sz="1800" dirty="0" smtClean="0"/>
              <a:t>, prefixes)</a:t>
            </a:r>
          </a:p>
          <a:p>
            <a:pPr>
              <a:lnSpc>
                <a:spcPct val="100000"/>
              </a:lnSpc>
              <a:buNone/>
            </a:pPr>
            <a:r>
              <a:rPr lang="zh-CN" altLang="en-US" sz="1800" dirty="0" smtClean="0"/>
              <a:t>输出：</a:t>
            </a:r>
          </a:p>
          <a:p>
            <a:pPr>
              <a:lnSpc>
                <a:spcPct val="100000"/>
              </a:lnSpc>
              <a:buNone/>
            </a:pPr>
            <a:endParaRPr lang="zh-CN" altLang="en-US" sz="1600" dirty="0" smtClean="0"/>
          </a:p>
          <a:p>
            <a:pPr>
              <a:lnSpc>
                <a:spcPct val="100000"/>
              </a:lnSpc>
              <a:buNone/>
            </a:pPr>
            <a:r>
              <a:rPr lang="en-US" altLang="zh-CN" sz="1800" dirty="0" smtClean="0"/>
              <a:t>epoch 50, perplexity 10.658418, time 0.05 sec</a:t>
            </a:r>
          </a:p>
          <a:p>
            <a:pPr>
              <a:lnSpc>
                <a:spcPct val="100000"/>
              </a:lnSpc>
              <a:buNone/>
            </a:pPr>
            <a:r>
              <a:rPr lang="en-US" altLang="zh-CN" sz="1800" dirty="0" smtClean="0"/>
              <a:t> - </a:t>
            </a:r>
            <a:r>
              <a:rPr lang="zh-CN" altLang="en-US" sz="1800" dirty="0" smtClean="0"/>
              <a:t>分开始我妈  想要你 我不多 让我心到的 我妈妈 我不能再想 我不多再想 我不要再想 我不多再想 我不要</a:t>
            </a:r>
          </a:p>
          <a:p>
            <a:pPr>
              <a:lnSpc>
                <a:spcPct val="100000"/>
              </a:lnSpc>
              <a:buNone/>
            </a:pPr>
            <a:r>
              <a:rPr lang="zh-CN" altLang="en-US" sz="1800" dirty="0" smtClean="0"/>
              <a:t> </a:t>
            </a:r>
            <a:r>
              <a:rPr lang="en-US" altLang="zh-CN" sz="1800" dirty="0" smtClean="0"/>
              <a:t>- </a:t>
            </a:r>
            <a:r>
              <a:rPr lang="zh-CN" altLang="en-US" sz="1800" dirty="0" smtClean="0"/>
              <a:t>不分开 我想要你不你 我 你不要 让我心到的 我妈人 可爱女人 坏坏的让我疯狂的可爱女人 坏坏的让我疯狂的</a:t>
            </a:r>
          </a:p>
          <a:p>
            <a:pPr>
              <a:lnSpc>
                <a:spcPct val="100000"/>
              </a:lnSpc>
              <a:buNone/>
            </a:pPr>
            <a:r>
              <a:rPr lang="en-US" altLang="zh-CN" sz="1800" dirty="0" smtClean="0"/>
              <a:t>……</a:t>
            </a:r>
            <a:endParaRPr lang="zh-CN" altLang="en-US" sz="1800" dirty="0" smtClean="0"/>
          </a:p>
          <a:p>
            <a:pPr>
              <a:lnSpc>
                <a:spcPct val="100000"/>
              </a:lnSpc>
              <a:buNone/>
            </a:pPr>
            <a:r>
              <a:rPr lang="en-US" altLang="zh-CN" sz="1800" dirty="0" smtClean="0"/>
              <a:t>epoch 200, perplexity 1.034663, time 0.05 sec</a:t>
            </a:r>
          </a:p>
          <a:p>
            <a:pPr>
              <a:lnSpc>
                <a:spcPct val="100000"/>
              </a:lnSpc>
              <a:buNone/>
            </a:pPr>
            <a:r>
              <a:rPr lang="en-US" altLang="zh-CN" sz="1800" dirty="0" smtClean="0"/>
              <a:t> - </a:t>
            </a:r>
            <a:r>
              <a:rPr lang="zh-CN" altLang="en-US" sz="1800" dirty="0" smtClean="0"/>
              <a:t>分开不能去吗周杰伦 才离 没要你在一场悲剧 我的完美主义 太彻底 分手的话像语言暴力 我已无能为力再提起</a:t>
            </a:r>
          </a:p>
          <a:p>
            <a:pPr>
              <a:lnSpc>
                <a:spcPct val="100000"/>
              </a:lnSpc>
              <a:buNone/>
            </a:pPr>
            <a:r>
              <a:rPr lang="zh-CN" altLang="en-US" sz="1800" dirty="0" smtClean="0"/>
              <a:t> </a:t>
            </a:r>
            <a:r>
              <a:rPr lang="en-US" altLang="zh-CN" sz="1800" dirty="0" smtClean="0"/>
              <a:t>- </a:t>
            </a:r>
            <a:r>
              <a:rPr lang="zh-CN" altLang="en-US" sz="1800" dirty="0" smtClean="0"/>
              <a:t>不分开 让我面到你 爱情来的太快就像龙卷风 离不开暴风圈来不及逃 我不能再想 我不能再想 我不 我不 我不</a:t>
            </a:r>
          </a:p>
          <a:p>
            <a:pPr>
              <a:lnSpc>
                <a:spcPct val="100000"/>
              </a:lnSpc>
              <a:buNone/>
            </a:pPr>
            <a:r>
              <a:rPr lang="en-US" altLang="zh-CN" sz="1800" dirty="0" smtClean="0"/>
              <a:t>epoch 250, perplexity 1.021437, time 0.05 sec</a:t>
            </a:r>
          </a:p>
          <a:p>
            <a:pPr>
              <a:lnSpc>
                <a:spcPct val="100000"/>
              </a:lnSpc>
              <a:buNone/>
            </a:pPr>
            <a:r>
              <a:rPr lang="en-US" altLang="zh-CN" sz="1800" dirty="0" smtClean="0"/>
              <a:t> - </a:t>
            </a:r>
            <a:r>
              <a:rPr lang="zh-CN" altLang="en-US" sz="1800" dirty="0" smtClean="0"/>
              <a:t>分开 我我外的家边 你知道这 我爱不看的太  我想一个又重来不以 迷已文一只剩下回忆 让我叫带你 你你的</a:t>
            </a:r>
          </a:p>
          <a:p>
            <a:pPr>
              <a:lnSpc>
                <a:spcPct val="100000"/>
              </a:lnSpc>
              <a:buNone/>
            </a:pPr>
            <a:r>
              <a:rPr lang="zh-CN" altLang="en-US" sz="1800" dirty="0" smtClean="0"/>
              <a:t> </a:t>
            </a:r>
            <a:r>
              <a:rPr lang="en-US" altLang="zh-CN" sz="1800" dirty="0" smtClean="0"/>
              <a:t>- </a:t>
            </a:r>
            <a:r>
              <a:rPr lang="zh-CN" altLang="en-US" sz="1800" dirty="0" smtClean="0"/>
              <a:t>不分开 我我想想和 是你听没不  我不能不想  不知不觉 你已经离开我 不知不觉 我跟了这节奏 后知后觉 </a:t>
            </a:r>
            <a:endParaRPr lang="zh-CN" altLang="en-US" sz="1800" dirty="0"/>
          </a:p>
        </p:txBody>
      </p:sp>
    </p:spTree>
    <p:extLst>
      <p:ext uri="{BB962C8B-B14F-4D97-AF65-F5344CB8AC3E}">
        <p14:creationId xmlns="" xmlns:p14="http://schemas.microsoft.com/office/powerpoint/2010/main" val="426397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n</a:t>
            </a:r>
            <a:r>
              <a:rPr lang="zh-CN" altLang="en-US" b="1" dirty="0" smtClean="0"/>
              <a:t>元语法</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00000"/>
              </a:lnSpc>
            </a:pPr>
            <a:r>
              <a:rPr lang="zh-CN" altLang="en-US" sz="2000" dirty="0" smtClean="0"/>
              <a:t>当序列长度增加时，计算和存储多个词共同出现的概率的复杂度会呈指数级增加。</a:t>
            </a:r>
            <a:r>
              <a:rPr lang="en-US" sz="2000" dirty="0" smtClean="0"/>
              <a:t>n</a:t>
            </a:r>
            <a:r>
              <a:rPr lang="zh-CN" altLang="en-US" sz="2000" dirty="0" smtClean="0"/>
              <a:t>元语法通过马尔可夫假设（虽然并不一定成立）简化了语言模型的计算。这里的马尔可夫假设是指一个词的出现只与前面</a:t>
            </a:r>
            <a:r>
              <a:rPr lang="en-US" sz="2000" dirty="0" smtClean="0"/>
              <a:t>n</a:t>
            </a:r>
            <a:r>
              <a:rPr lang="zh-CN" altLang="en-US" sz="2000" dirty="0" smtClean="0"/>
              <a:t>个词相关，即</a:t>
            </a:r>
            <a:r>
              <a:rPr lang="en-US" sz="2000" dirty="0" smtClean="0"/>
              <a:t>n</a:t>
            </a:r>
            <a:r>
              <a:rPr lang="zh-CN" altLang="en-US" sz="2000" dirty="0" smtClean="0"/>
              <a:t>阶马尔可夫链（</a:t>
            </a:r>
            <a:r>
              <a:rPr lang="en-US" sz="2000" dirty="0" smtClean="0"/>
              <a:t>Markov chain of order n）。</a:t>
            </a:r>
            <a:r>
              <a:rPr lang="zh-CN" altLang="en-US" sz="2000" dirty="0" smtClean="0"/>
              <a:t>如果</a:t>
            </a:r>
            <a:r>
              <a:rPr lang="en-US" sz="2000" dirty="0" smtClean="0"/>
              <a:t>n=1，</a:t>
            </a:r>
            <a:r>
              <a:rPr lang="zh-CN" altLang="en-US" sz="2000" dirty="0" smtClean="0"/>
              <a:t>那么有</a:t>
            </a:r>
            <a:r>
              <a:rPr lang="en-US" sz="2000" dirty="0" smtClean="0"/>
              <a:t>P(w</a:t>
            </a:r>
            <a:r>
              <a:rPr lang="en-US" sz="2000" baseline="-25000" dirty="0" smtClean="0"/>
              <a:t>3</a:t>
            </a:r>
            <a:r>
              <a:rPr lang="en-US" sz="2000" dirty="0" smtClean="0"/>
              <a:t> | w</a:t>
            </a:r>
            <a:r>
              <a:rPr lang="en-US" sz="2000" baseline="-25000" dirty="0" smtClean="0"/>
              <a:t>1</a:t>
            </a:r>
            <a:r>
              <a:rPr lang="en-US" sz="2000" dirty="0" smtClean="0"/>
              <a:t>, w</a:t>
            </a:r>
            <a:r>
              <a:rPr lang="en-US" sz="2000" baseline="-25000" dirty="0" smtClean="0"/>
              <a:t>2</a:t>
            </a:r>
            <a:r>
              <a:rPr lang="en-US" sz="2000" dirty="0" smtClean="0"/>
              <a:t> ) = P(w</a:t>
            </a:r>
            <a:r>
              <a:rPr lang="en-US" sz="2000" baseline="-25000" dirty="0" smtClean="0"/>
              <a:t>3</a:t>
            </a:r>
            <a:r>
              <a:rPr lang="en-US" sz="2000" dirty="0" smtClean="0"/>
              <a:t> | w</a:t>
            </a:r>
            <a:r>
              <a:rPr lang="en-US" sz="2000" baseline="-25000" dirty="0" smtClean="0"/>
              <a:t>2</a:t>
            </a:r>
            <a:r>
              <a:rPr lang="en-US" sz="2000" dirty="0" smtClean="0"/>
              <a:t> ) 。</a:t>
            </a:r>
            <a:r>
              <a:rPr lang="zh-CN" altLang="en-US" sz="2000" dirty="0" smtClean="0"/>
              <a:t>如果基于</a:t>
            </a:r>
            <a:r>
              <a:rPr lang="en-US" sz="2000" dirty="0" smtClean="0"/>
              <a:t>n−1</a:t>
            </a:r>
            <a:r>
              <a:rPr lang="zh-CN" altLang="en-US" sz="2000" dirty="0" smtClean="0"/>
              <a:t>阶马尔可夫链，我们可以将语言模型改写为</a:t>
            </a:r>
          </a:p>
          <a:p>
            <a:pPr>
              <a:lnSpc>
                <a:spcPct val="100000"/>
              </a:lnSpc>
            </a:pPr>
            <a:endParaRPr lang="en-US" sz="2000" dirty="0" smtClean="0"/>
          </a:p>
          <a:p>
            <a:pPr>
              <a:lnSpc>
                <a:spcPct val="100000"/>
              </a:lnSpc>
            </a:pPr>
            <a:r>
              <a:rPr lang="zh-CN" altLang="en-US" sz="2000" dirty="0" smtClean="0"/>
              <a:t>以上也叫</a:t>
            </a:r>
            <a:r>
              <a:rPr lang="en-US" sz="2000" dirty="0" smtClean="0"/>
              <a:t>n</a:t>
            </a:r>
            <a:r>
              <a:rPr lang="zh-CN" altLang="en-US" sz="2000" dirty="0" smtClean="0"/>
              <a:t>元语法（</a:t>
            </a:r>
            <a:r>
              <a:rPr lang="en-US" sz="2000" dirty="0" smtClean="0"/>
              <a:t>n-grams）。</a:t>
            </a:r>
            <a:r>
              <a:rPr lang="zh-CN" altLang="en-US" sz="2000" dirty="0" smtClean="0"/>
              <a:t>它是基于</a:t>
            </a:r>
            <a:r>
              <a:rPr lang="en-US" sz="2000" dirty="0" smtClean="0"/>
              <a:t>n−1</a:t>
            </a:r>
            <a:r>
              <a:rPr lang="zh-CN" altLang="en-US" sz="2000" dirty="0" smtClean="0"/>
              <a:t>阶马尔可夫链的概率语言模型。当</a:t>
            </a:r>
            <a:r>
              <a:rPr lang="en-US" sz="2000" dirty="0" smtClean="0"/>
              <a:t>n</a:t>
            </a:r>
            <a:r>
              <a:rPr lang="zh-CN" altLang="en-US" sz="2000" dirty="0" smtClean="0"/>
              <a:t>分别为</a:t>
            </a:r>
            <a:r>
              <a:rPr lang="en-US" altLang="zh-CN" sz="2000" dirty="0" smtClean="0"/>
              <a:t>1</a:t>
            </a:r>
            <a:r>
              <a:rPr lang="zh-CN" altLang="en-US" sz="2000" dirty="0" smtClean="0"/>
              <a:t>、</a:t>
            </a:r>
            <a:r>
              <a:rPr lang="en-US" altLang="zh-CN" sz="2000" dirty="0" smtClean="0"/>
              <a:t>2</a:t>
            </a:r>
            <a:r>
              <a:rPr lang="zh-CN" altLang="en-US" sz="2000" dirty="0" smtClean="0"/>
              <a:t>和</a:t>
            </a:r>
            <a:r>
              <a:rPr lang="en-US" altLang="zh-CN" sz="2000" dirty="0" smtClean="0"/>
              <a:t>3</a:t>
            </a:r>
            <a:r>
              <a:rPr lang="zh-CN" altLang="en-US" sz="2000" dirty="0" smtClean="0"/>
              <a:t>时，我们将其分别称作一元语法（</a:t>
            </a:r>
            <a:r>
              <a:rPr lang="en-US" sz="2000" dirty="0" smtClean="0"/>
              <a:t>unigram）、</a:t>
            </a:r>
            <a:r>
              <a:rPr lang="zh-CN" altLang="en-US" sz="2000" dirty="0" smtClean="0"/>
              <a:t>二元语法（</a:t>
            </a:r>
            <a:r>
              <a:rPr lang="en-US" sz="2000" dirty="0" smtClean="0"/>
              <a:t>bigram）</a:t>
            </a:r>
            <a:r>
              <a:rPr lang="zh-CN" altLang="en-US" sz="2000" dirty="0" smtClean="0"/>
              <a:t>和三元语法（</a:t>
            </a:r>
            <a:r>
              <a:rPr lang="en-US" sz="2000" dirty="0" smtClean="0"/>
              <a:t>trigram）。</a:t>
            </a:r>
            <a:r>
              <a:rPr lang="zh-CN" altLang="en-US" sz="2000" dirty="0" smtClean="0"/>
              <a:t>例如，长度为</a:t>
            </a:r>
            <a:r>
              <a:rPr lang="en-US" altLang="zh-CN" sz="2000" dirty="0" smtClean="0"/>
              <a:t>4</a:t>
            </a:r>
            <a:r>
              <a:rPr lang="zh-CN" altLang="en-US" sz="2000" dirty="0" smtClean="0"/>
              <a:t>的序列</a:t>
            </a:r>
            <a:r>
              <a:rPr lang="en-US" sz="2000" dirty="0" smtClean="0"/>
              <a:t>w</a:t>
            </a:r>
            <a:r>
              <a:rPr lang="en-US" sz="2000" baseline="-25000" dirty="0" smtClean="0"/>
              <a:t>1</a:t>
            </a:r>
            <a:r>
              <a:rPr lang="en-US" sz="2000" dirty="0" smtClean="0"/>
              <a:t>,w</a:t>
            </a:r>
            <a:r>
              <a:rPr lang="en-US" sz="2000" baseline="-25000" dirty="0" smtClean="0"/>
              <a:t>2</a:t>
            </a:r>
            <a:r>
              <a:rPr lang="en-US" sz="2000" dirty="0" smtClean="0"/>
              <a:t>,w</a:t>
            </a:r>
            <a:r>
              <a:rPr lang="en-US" sz="2000" baseline="-25000" dirty="0" smtClean="0"/>
              <a:t>3</a:t>
            </a:r>
            <a:r>
              <a:rPr lang="en-US" sz="2000" dirty="0" smtClean="0"/>
              <a:t>,w</a:t>
            </a:r>
            <a:r>
              <a:rPr lang="en-US" sz="2000" baseline="-25000" dirty="0" smtClean="0"/>
              <a:t>4</a:t>
            </a:r>
            <a:r>
              <a:rPr lang="en-US" sz="2000" dirty="0" smtClean="0"/>
              <a:t>​</a:t>
            </a:r>
            <a:r>
              <a:rPr lang="zh-CN" altLang="en-US" sz="2000" dirty="0" smtClean="0"/>
              <a:t>在一元语法、二元语法和三元语法中的概率分别为</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3109913" y="3224213"/>
            <a:ext cx="5972175" cy="4095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693407" y="5078947"/>
            <a:ext cx="7620000" cy="119062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通过时间反向传播</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在前面模型中，如果不裁剪梯度，模型将无法正常训练。为了深刻理解这一现象，这里将介绍循环神经网络中梯度的计算和存储方法，即通过时间反向传播（</a:t>
            </a:r>
            <a:r>
              <a:rPr lang="en-US" altLang="zh-CN" dirty="0" smtClean="0"/>
              <a:t>back-propagation through time</a:t>
            </a:r>
            <a:r>
              <a:rPr lang="zh-CN" altLang="en-US" dirty="0" smtClean="0"/>
              <a:t>）。</a:t>
            </a:r>
          </a:p>
          <a:p>
            <a:pPr>
              <a:lnSpc>
                <a:spcPct val="100000"/>
              </a:lnSpc>
            </a:pPr>
            <a:r>
              <a:rPr lang="zh-CN" altLang="en-US" dirty="0" smtClean="0"/>
              <a:t>之前我们介绍了神经网络中梯度计算与存储的一般思路，并强调正向传播和反向传播相互依赖。正向传播在循环神经网络中比较直观，而通过时间反向传播其实是反向传播在循环神经网络中的具体应用。我们需要将循环神经网络按时间步展开，从而得到模型变量和参数之间的依赖关系，并依据链式法则应用反向传播计算并存储梯度。</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定义模型</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在前面模型中，如果不裁剪梯度，模型将无法正常训练。为了深刻理解这一现象，这里将介绍循环神经网络中梯度的计算和存储方法，即通过时间反向传播（</a:t>
            </a:r>
            <a:r>
              <a:rPr lang="en-US" altLang="zh-CN" dirty="0" smtClean="0"/>
              <a:t>back-propagation through time</a:t>
            </a:r>
            <a:r>
              <a:rPr lang="zh-CN" altLang="en-US" dirty="0" smtClean="0"/>
              <a:t>）。</a:t>
            </a:r>
          </a:p>
          <a:p>
            <a:pPr>
              <a:lnSpc>
                <a:spcPct val="100000"/>
              </a:lnSpc>
            </a:pPr>
            <a:r>
              <a:rPr lang="zh-CN" altLang="en-US" dirty="0" smtClean="0"/>
              <a:t>之前我们介绍了神经网络中梯度计算与存储的一般思路，并强调正向传播和反向传播相互依赖。正向传播在循环神经网络中比较直观，而通过时间反向传播其实是反向传播在循环神经网络中的具体应用。我们需要将循环神经网络按时间步展开，从而得到模型变量和参数之间的依赖关系，并依据链式法则应用反向传播计算并存储梯度。</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349390"/>
            <a:ext cx="12192000" cy="6264166"/>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641"/>
            <a:ext cx="10515600" cy="1325563"/>
          </a:xfrm>
        </p:spPr>
        <p:txBody>
          <a:bodyPr>
            <a:normAutofit/>
          </a:bodyPr>
          <a:lstStyle/>
          <a:p>
            <a:r>
              <a:rPr lang="zh-CN" altLang="en-US" sz="4000" b="1" dirty="0" smtClean="0"/>
              <a:t>模型计算图</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在前面模型中，如果不裁剪梯度，模型将无法正常训练。为了深刻理解这一现象，这里将介绍循环神经网络中梯度的计算和存储方法，即通过时间反向传播（</a:t>
            </a:r>
            <a:r>
              <a:rPr lang="en-US" altLang="zh-CN" dirty="0" smtClean="0"/>
              <a:t>back-propagation through time</a:t>
            </a:r>
            <a:r>
              <a:rPr lang="zh-CN" altLang="en-US" dirty="0" smtClean="0"/>
              <a:t>）。</a:t>
            </a:r>
          </a:p>
          <a:p>
            <a:pPr>
              <a:lnSpc>
                <a:spcPct val="100000"/>
              </a:lnSpc>
            </a:pPr>
            <a:r>
              <a:rPr lang="zh-CN" altLang="en-US" dirty="0" smtClean="0"/>
              <a:t>之前我们介绍了神经网络中梯度计算与存储的一般思路，并强调正向传播和反向传播相互依赖。正向传播在循环神经网络中比较直观，而通过时间反向传播其实是反向传播在循环神经网络中的具体应用。我们需要将循环神经网络按时间步展开，从而得到模型变量和参数之间的依赖关系，并依据链式法则应用反向传播计算并存储梯度。</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0" y="1275029"/>
            <a:ext cx="12192000" cy="5204158"/>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3320"/>
            <a:ext cx="10515600" cy="1325563"/>
          </a:xfrm>
        </p:spPr>
        <p:txBody>
          <a:bodyPr>
            <a:normAutofit/>
          </a:bodyPr>
          <a:lstStyle/>
          <a:p>
            <a:r>
              <a:rPr lang="zh-CN" altLang="en-US" sz="4000" b="1" dirty="0" smtClean="0"/>
              <a:t>方法</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在前面模型中，如果不裁剪梯度，模型将无法正常训练。为了深刻理解这一现象，这里将介绍循环神经网络中梯度的计算和存储方法，即通过时间反向传播（</a:t>
            </a:r>
            <a:r>
              <a:rPr lang="en-US" altLang="zh-CN" dirty="0" smtClean="0"/>
              <a:t>back-propagation through time</a:t>
            </a:r>
            <a:r>
              <a:rPr lang="zh-CN" altLang="en-US" dirty="0" smtClean="0"/>
              <a:t>）。</a:t>
            </a:r>
          </a:p>
          <a:p>
            <a:pPr>
              <a:lnSpc>
                <a:spcPct val="100000"/>
              </a:lnSpc>
            </a:pPr>
            <a:r>
              <a:rPr lang="zh-CN" altLang="en-US" dirty="0" smtClean="0"/>
              <a:t>之前我们介绍了神经网络中梯度计算与存储的一般思路，并强调正向传播和反向传播相互依赖。正向传播在循环神经网络中比较直观，而通过时间反向传播其实是反向传播在循环神经网络中的具体应用。我们需要将循环神经网络按时间步展开，从而得到模型变量和参数之间的依赖关系，并依据链式法则应用反向传播计算并存储梯度。</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0" y="814812"/>
            <a:ext cx="12192000" cy="6021071"/>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3320"/>
            <a:ext cx="10515600" cy="1325563"/>
          </a:xfrm>
        </p:spPr>
        <p:txBody>
          <a:bodyPr>
            <a:normAutofit/>
          </a:bodyPr>
          <a:lstStyle/>
          <a:p>
            <a:r>
              <a:rPr lang="zh-CN" altLang="en-US" sz="4000" b="1" dirty="0" smtClean="0"/>
              <a:t>方法</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在前面模型中，如果不裁剪梯度，模型将无法正常训练。为了深刻理解这一现象，这里将介绍循环神经网络中梯度的计算和存储方法，即通过时间反向传播（</a:t>
            </a:r>
            <a:r>
              <a:rPr lang="en-US" altLang="zh-CN" dirty="0" smtClean="0"/>
              <a:t>back-propagation through time</a:t>
            </a:r>
            <a:r>
              <a:rPr lang="zh-CN" altLang="en-US" dirty="0" smtClean="0"/>
              <a:t>）。</a:t>
            </a:r>
          </a:p>
          <a:p>
            <a:pPr>
              <a:lnSpc>
                <a:spcPct val="100000"/>
              </a:lnSpc>
            </a:pPr>
            <a:r>
              <a:rPr lang="zh-CN" altLang="en-US" dirty="0" smtClean="0"/>
              <a:t>之前我们介绍了神经网络中梯度计算与存储的一般思路，并强调正向传播和反向传播相互依赖。正向传播在循环神经网络中比较直观，而通过时间反向传播其实是反向传播在循环神经网络中的具体应用。我们需要将循环神经网络按时间步展开，从而得到模型变量和参数之间的依赖关系，并依据链式法则应用反向传播计算并存储梯度。</a:t>
            </a:r>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416459" y="0"/>
            <a:ext cx="11353046" cy="685800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门控循环单元（</a:t>
            </a:r>
            <a:r>
              <a:rPr lang="en-US" altLang="zh-CN" sz="4000" b="1" dirty="0" smtClean="0"/>
              <a:t>GRU</a:t>
            </a:r>
            <a:r>
              <a:rPr lang="zh-CN" altLang="en-US" sz="4000" b="1" dirty="0" smtClean="0"/>
              <a:t>）</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我们发现，当时间步数较大或者时间步较小时，循环神经网络的梯度较容易出现衰减或爆炸。虽然裁剪梯度可以应对梯度爆炸，但无法解决梯度衰减的问题。通常由于这个原因，循环神经网络在实际中较难捕捉时间序列中时间步距离较大的依赖关系。</a:t>
            </a:r>
          </a:p>
          <a:p>
            <a:pPr>
              <a:lnSpc>
                <a:spcPct val="100000"/>
              </a:lnSpc>
            </a:pPr>
            <a:r>
              <a:rPr lang="zh-CN" altLang="en-US" dirty="0" smtClean="0"/>
              <a:t>门控循环神经网络（</a:t>
            </a:r>
            <a:r>
              <a:rPr lang="en-US" altLang="zh-CN" dirty="0" smtClean="0"/>
              <a:t>gated recurrent neural network</a:t>
            </a:r>
            <a:r>
              <a:rPr lang="zh-CN" altLang="en-US" dirty="0" smtClean="0"/>
              <a:t>）的提出，正是为了更好地捕捉时间序列中时间步距离较大的依赖关系。它通过可以学习的门来控制信息的流动。其中，门控循环单元（</a:t>
            </a:r>
            <a:r>
              <a:rPr lang="en-US" altLang="zh-CN" dirty="0" smtClean="0"/>
              <a:t>gated recurrent unit</a:t>
            </a:r>
            <a:r>
              <a:rPr lang="zh-CN" altLang="en-US" dirty="0" smtClean="0"/>
              <a:t>，</a:t>
            </a:r>
            <a:r>
              <a:rPr lang="en-US" altLang="zh-CN" dirty="0" smtClean="0"/>
              <a:t>GRU</a:t>
            </a:r>
            <a:r>
              <a:rPr lang="zh-CN" altLang="en-US" dirty="0" smtClean="0"/>
              <a:t>）是一种常用的门控循环神经网络。</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门控循环单元</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dirty="0" smtClean="0"/>
              <a:t>）的概念，从而修改了循环神经网络中隐藏状态的计算方式。</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门控循环单元</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smtClean="0"/>
              <a:t>）的概念，从而修改了循环神经网络中隐藏状态的计算方式。</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0" y="1040765"/>
            <a:ext cx="12192000" cy="5817236"/>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门控循环单元</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smtClean="0"/>
              <a:t>）的概念，从而修改了循环神经网络中隐藏状态的计算方式。</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0" y="1213635"/>
            <a:ext cx="12192000" cy="3465641"/>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候选隐藏状态</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dirty="0" smtClean="0"/>
              <a:t>）的概念，从而修改了循环神经网络中隐藏状态的计算方式。</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循环神经网络</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00000"/>
              </a:lnSpc>
            </a:pPr>
            <a:r>
              <a:rPr lang="en-US" altLang="zh-CN" sz="2400" dirty="0" smtClean="0"/>
              <a:t>n</a:t>
            </a:r>
            <a:r>
              <a:rPr lang="zh-CN" altLang="en-US" sz="2400" dirty="0" smtClean="0"/>
              <a:t>元语法中，时间步 </a:t>
            </a:r>
            <a:r>
              <a:rPr lang="en-US" altLang="zh-CN" sz="2400" dirty="0" smtClean="0"/>
              <a:t>t </a:t>
            </a:r>
            <a:r>
              <a:rPr lang="zh-CN" altLang="en-US" sz="2400" dirty="0" smtClean="0"/>
              <a:t>的词 </a:t>
            </a:r>
            <a:r>
              <a:rPr lang="en-US" altLang="zh-CN" sz="2400" dirty="0" smtClean="0"/>
              <a:t>w</a:t>
            </a:r>
            <a:r>
              <a:rPr lang="en-US" altLang="zh-CN" sz="2400" baseline="-25000" dirty="0" smtClean="0"/>
              <a:t>t </a:t>
            </a:r>
            <a:r>
              <a:rPr lang="zh-CN" altLang="en-US" sz="2400" dirty="0" smtClean="0"/>
              <a:t>基于前面所有词的条件概率只考虑了最近时间步的 </a:t>
            </a:r>
            <a:r>
              <a:rPr lang="en-US" altLang="zh-CN" sz="2400" dirty="0" smtClean="0"/>
              <a:t>n-1 </a:t>
            </a:r>
            <a:r>
              <a:rPr lang="zh-CN" altLang="en-US" sz="2400" dirty="0" smtClean="0"/>
              <a:t>个词。如果要考虑比 </a:t>
            </a:r>
            <a:r>
              <a:rPr lang="en-US" altLang="zh-CN" sz="2400" dirty="0" smtClean="0"/>
              <a:t>t-(n-1) </a:t>
            </a:r>
            <a:r>
              <a:rPr lang="zh-CN" altLang="en-US" sz="2400" dirty="0" smtClean="0"/>
              <a:t>更早时间步的词对 </a:t>
            </a:r>
            <a:r>
              <a:rPr lang="en-US" altLang="zh-CN" sz="2400" dirty="0" smtClean="0"/>
              <a:t>w</a:t>
            </a:r>
            <a:r>
              <a:rPr lang="en-US" altLang="zh-CN" sz="2400" baseline="-25000" dirty="0" smtClean="0"/>
              <a:t>t </a:t>
            </a:r>
            <a:r>
              <a:rPr lang="zh-CN" altLang="en-US" sz="2400" dirty="0" smtClean="0"/>
              <a:t>的可能影响，我们需要增大 </a:t>
            </a:r>
            <a:r>
              <a:rPr lang="en-US" altLang="zh-CN" sz="2400" dirty="0" smtClean="0"/>
              <a:t>n</a:t>
            </a:r>
            <a:r>
              <a:rPr lang="zh-CN" altLang="en-US" sz="2400" dirty="0" smtClean="0"/>
              <a:t>。但这样模型参数的数量将随之呈指数级增长。</a:t>
            </a:r>
          </a:p>
          <a:p>
            <a:pPr>
              <a:lnSpc>
                <a:spcPct val="100000"/>
              </a:lnSpc>
            </a:pPr>
            <a:r>
              <a:rPr lang="zh-CN" altLang="en-US" sz="2400" dirty="0" smtClean="0"/>
              <a:t>本节将介绍循环神经网络。它并非刚性地记忆所有固定长度的序列，而是通过隐藏状态来存储之前时间步的信息。首先我们回忆一下前面介绍过的多层感知机，然后描述如何添加隐藏状态来将它变成循环神经网络。</a:t>
            </a:r>
            <a:endParaRPr lang="zh-CN" altLang="en-US" sz="2400" dirty="0"/>
          </a:p>
        </p:txBody>
      </p:sp>
    </p:spTree>
    <p:extLst>
      <p:ext uri="{BB962C8B-B14F-4D97-AF65-F5344CB8AC3E}">
        <p14:creationId xmlns="" xmlns:p14="http://schemas.microsoft.com/office/powerpoint/2010/main" val="4263979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候选隐藏状态</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dirty="0" smtClean="0"/>
              <a:t>）的概念，从而修改了循环神经网络中隐藏状态的计算方式。</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0" y="1307847"/>
            <a:ext cx="12192000" cy="2937831"/>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隐藏状态</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pPr>
              <a:lnSpc>
                <a:spcPct val="100000"/>
              </a:lnSpc>
            </a:pPr>
            <a:r>
              <a:rPr lang="zh-CN" altLang="en-US" dirty="0" smtClean="0"/>
              <a:t>下面将介绍门控循环单元的设计。它引入了重置门（</a:t>
            </a:r>
            <a:r>
              <a:rPr lang="en-US" altLang="zh-CN" dirty="0" smtClean="0"/>
              <a:t>reset gate</a:t>
            </a:r>
            <a:r>
              <a:rPr lang="zh-CN" altLang="en-US" dirty="0" smtClean="0"/>
              <a:t>）和更新门（</a:t>
            </a:r>
            <a:r>
              <a:rPr lang="en-US" altLang="zh-CN" dirty="0" smtClean="0"/>
              <a:t>update gate</a:t>
            </a:r>
            <a:r>
              <a:rPr lang="zh-CN" altLang="en-US" dirty="0" smtClean="0"/>
              <a:t>）的概念，从而修改了循环神经网络中隐藏状态的计算方式。</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0" y="0"/>
            <a:ext cx="12192000" cy="6791018"/>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隐藏状态</a:t>
            </a:r>
            <a:endParaRPr lang="zh-CN" altLang="en-US" sz="4000" b="1" dirty="0"/>
          </a:p>
        </p:txBody>
      </p:sp>
      <p:sp>
        <p:nvSpPr>
          <p:cNvPr id="3" name="内容占位符 2"/>
          <p:cNvSpPr>
            <a:spLocks noGrp="1"/>
          </p:cNvSpPr>
          <p:nvPr>
            <p:ph idx="1"/>
          </p:nvPr>
        </p:nvSpPr>
        <p:spPr>
          <a:xfrm>
            <a:off x="838200" y="1454451"/>
            <a:ext cx="11353800" cy="5403549"/>
          </a:xfrm>
        </p:spPr>
        <p:txBody>
          <a:bodyPr>
            <a:noAutofit/>
          </a:bodyPr>
          <a:lstStyle/>
          <a:p>
            <a:r>
              <a:rPr lang="zh-CN" altLang="en-US" dirty="0" smtClean="0"/>
              <a:t>值得注意的是，更新门可以控制隐藏状态应该如何被包含当前时间步信息的候选隐藏状态所更新，假设更新门在时间步 </a:t>
            </a:r>
            <a:r>
              <a:rPr lang="en-US" altLang="zh-CN" dirty="0" smtClean="0"/>
              <a:t>t′ </a:t>
            </a:r>
            <a:r>
              <a:rPr lang="zh-CN" altLang="en-US" dirty="0" smtClean="0"/>
              <a:t>到 </a:t>
            </a:r>
            <a:r>
              <a:rPr lang="en-US" altLang="zh-CN" dirty="0" smtClean="0"/>
              <a:t>t</a:t>
            </a:r>
            <a:r>
              <a:rPr lang="zh-CN" altLang="en-US" dirty="0" smtClean="0"/>
              <a:t>（</a:t>
            </a:r>
            <a:r>
              <a:rPr lang="en-US" altLang="zh-CN" dirty="0" smtClean="0"/>
              <a:t>t′&lt;t</a:t>
            </a:r>
            <a:r>
              <a:rPr lang="zh-CN" altLang="en-US" dirty="0" smtClean="0"/>
              <a:t>）之间一直近似</a:t>
            </a:r>
            <a:r>
              <a:rPr lang="en-US" altLang="zh-CN" dirty="0" smtClean="0"/>
              <a:t>1</a:t>
            </a:r>
            <a:r>
              <a:rPr lang="zh-CN" altLang="en-US" dirty="0" smtClean="0"/>
              <a:t>。那么，在时间步 </a:t>
            </a:r>
            <a:r>
              <a:rPr lang="en-US" altLang="zh-CN" dirty="0" smtClean="0"/>
              <a:t>t′ </a:t>
            </a:r>
            <a:r>
              <a:rPr lang="zh-CN" altLang="en-US" dirty="0" smtClean="0"/>
              <a:t>到 </a:t>
            </a:r>
            <a:r>
              <a:rPr lang="en-US" altLang="zh-CN" dirty="0" smtClean="0"/>
              <a:t>t </a:t>
            </a:r>
            <a:r>
              <a:rPr lang="zh-CN" altLang="en-US" dirty="0" smtClean="0"/>
              <a:t>之间的输入信息几乎没有流入时间步 </a:t>
            </a:r>
            <a:r>
              <a:rPr lang="en-US" altLang="zh-CN" dirty="0" smtClean="0"/>
              <a:t>t </a:t>
            </a:r>
            <a:r>
              <a:rPr lang="zh-CN" altLang="en-US" dirty="0" smtClean="0"/>
              <a:t>的隐藏状态 </a:t>
            </a:r>
            <a:r>
              <a:rPr lang="en-US" altLang="zh-CN" b="1" i="1" dirty="0" smtClean="0"/>
              <a:t>H</a:t>
            </a:r>
            <a:r>
              <a:rPr lang="en-US" altLang="zh-CN" i="1" baseline="-25000" dirty="0" smtClean="0"/>
              <a:t>t</a:t>
            </a:r>
            <a:r>
              <a:rPr lang="zh-CN" altLang="en-US" dirty="0" smtClean="0"/>
              <a:t>​。实际上，这可以看作是较早时刻的隐藏状态 </a:t>
            </a:r>
            <a:r>
              <a:rPr lang="en-US" altLang="zh-CN" b="1" i="1" dirty="0" smtClean="0"/>
              <a:t>H</a:t>
            </a:r>
            <a:r>
              <a:rPr lang="en-US" altLang="zh-CN" i="1" baseline="-25000" dirty="0" smtClean="0"/>
              <a:t>t</a:t>
            </a:r>
            <a:r>
              <a:rPr lang="en-US" altLang="zh-CN" baseline="-25000" dirty="0" smtClean="0"/>
              <a:t>′−1</a:t>
            </a:r>
            <a:r>
              <a:rPr lang="en-US" altLang="zh-CN" dirty="0" smtClean="0"/>
              <a:t>​</a:t>
            </a:r>
            <a:r>
              <a:rPr lang="zh-CN" altLang="en-US" dirty="0" smtClean="0"/>
              <a:t>一直通过时间保存并传递至当前时间步 </a:t>
            </a:r>
            <a:r>
              <a:rPr lang="en-US" altLang="zh-CN" dirty="0" smtClean="0"/>
              <a:t>t </a:t>
            </a:r>
            <a:r>
              <a:rPr lang="zh-CN" altLang="en-US" dirty="0" smtClean="0"/>
              <a:t>。这个设计可以应对循环神经网络中的梯度衰减问题，并更好地捕捉时间序列中时间步距离较大的依赖关系。</a:t>
            </a:r>
            <a:endParaRPr lang="en-US" altLang="zh-CN" dirty="0" smtClean="0"/>
          </a:p>
          <a:p>
            <a:endParaRPr lang="zh-CN" altLang="en-US" dirty="0" smtClean="0"/>
          </a:p>
          <a:p>
            <a:pPr>
              <a:buNone/>
            </a:pPr>
            <a:r>
              <a:rPr lang="zh-CN" altLang="en-US" dirty="0" smtClean="0"/>
              <a:t>我们对门控循环单元的设计稍作总结：</a:t>
            </a:r>
          </a:p>
          <a:p>
            <a:r>
              <a:rPr lang="zh-CN" altLang="en-US" dirty="0" smtClean="0"/>
              <a:t>重置门有助于捕捉时间序列里短期的依赖关系；</a:t>
            </a:r>
          </a:p>
          <a:p>
            <a:r>
              <a:rPr lang="zh-CN" altLang="en-US" dirty="0" smtClean="0"/>
              <a:t>更新门有助于捕捉时间序列里长期的依赖关系。</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简洁实现</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buNone/>
            </a:pPr>
            <a:r>
              <a:rPr lang="zh-CN" altLang="en-US" sz="2000" dirty="0" smtClean="0"/>
              <a:t>在</a:t>
            </a:r>
            <a:r>
              <a:rPr lang="en-US" altLang="zh-CN" sz="2000" dirty="0" err="1" smtClean="0"/>
              <a:t>PyTorch</a:t>
            </a:r>
            <a:r>
              <a:rPr lang="zh-CN" altLang="en-US" sz="2000" dirty="0" smtClean="0"/>
              <a:t>中我们直接调用</a:t>
            </a:r>
            <a:r>
              <a:rPr lang="en-US" altLang="zh-CN" sz="2000" dirty="0" err="1" smtClean="0"/>
              <a:t>nn</a:t>
            </a:r>
            <a:r>
              <a:rPr lang="zh-CN" altLang="en-US" sz="2000" dirty="0" smtClean="0"/>
              <a:t>模块中的</a:t>
            </a:r>
            <a:r>
              <a:rPr lang="en-US" altLang="zh-CN" sz="2000" dirty="0" smtClean="0"/>
              <a:t>GRU</a:t>
            </a:r>
            <a:r>
              <a:rPr lang="zh-CN" altLang="en-US" sz="2000" dirty="0" smtClean="0"/>
              <a:t>类即可。</a:t>
            </a:r>
          </a:p>
          <a:p>
            <a:pPr>
              <a:buNone/>
            </a:pPr>
            <a:endParaRPr lang="zh-CN" altLang="en-US" sz="2000" dirty="0" smtClean="0"/>
          </a:p>
          <a:p>
            <a:pPr>
              <a:buNone/>
            </a:pPr>
            <a:r>
              <a:rPr lang="en-US" altLang="zh-CN" sz="2000" dirty="0" err="1" smtClean="0"/>
              <a:t>lr</a:t>
            </a:r>
            <a:r>
              <a:rPr lang="en-US" altLang="zh-CN" sz="2000" dirty="0" smtClean="0"/>
              <a:t> = 1e-2 # </a:t>
            </a:r>
            <a:r>
              <a:rPr lang="zh-CN" altLang="en-US" sz="2000" dirty="0" smtClean="0"/>
              <a:t>注意调整学习率</a:t>
            </a:r>
          </a:p>
          <a:p>
            <a:pPr>
              <a:buNone/>
            </a:pPr>
            <a:r>
              <a:rPr lang="en-US" altLang="zh-CN" sz="2000" dirty="0" err="1" smtClean="0"/>
              <a:t>gru_layer</a:t>
            </a:r>
            <a:r>
              <a:rPr lang="en-US" altLang="zh-CN" sz="2000" dirty="0" smtClean="0"/>
              <a:t> = nn.GRU(</a:t>
            </a:r>
            <a:r>
              <a:rPr lang="en-US" altLang="zh-CN" sz="2000" dirty="0" err="1" smtClean="0"/>
              <a:t>input_size</a:t>
            </a:r>
            <a:r>
              <a:rPr lang="en-US" altLang="zh-CN" sz="2000" dirty="0" smtClean="0"/>
              <a:t>=</a:t>
            </a:r>
            <a:r>
              <a:rPr lang="en-US" altLang="zh-CN" sz="2000" dirty="0" err="1" smtClean="0"/>
              <a:t>vocab_size</a:t>
            </a:r>
            <a:r>
              <a:rPr lang="en-US" altLang="zh-CN" sz="2000" dirty="0" smtClean="0"/>
              <a:t>, </a:t>
            </a:r>
            <a:r>
              <a:rPr lang="en-US" altLang="zh-CN" sz="2000" dirty="0" err="1" smtClean="0"/>
              <a:t>hidden_size</a:t>
            </a:r>
            <a:r>
              <a:rPr lang="en-US" altLang="zh-CN" sz="2000" dirty="0" smtClean="0"/>
              <a:t>=</a:t>
            </a:r>
            <a:r>
              <a:rPr lang="en-US" altLang="zh-CN" sz="2000" dirty="0" err="1" smtClean="0"/>
              <a:t>num_hiddens</a:t>
            </a:r>
            <a:r>
              <a:rPr lang="en-US" altLang="zh-CN" sz="2000" dirty="0" smtClean="0"/>
              <a:t>)</a:t>
            </a:r>
          </a:p>
          <a:p>
            <a:pPr>
              <a:buNone/>
            </a:pPr>
            <a:r>
              <a:rPr lang="en-US" altLang="zh-CN" sz="2000" dirty="0" smtClean="0"/>
              <a:t>model = d2l.RNNModel(</a:t>
            </a:r>
            <a:r>
              <a:rPr lang="en-US" altLang="zh-CN" sz="2000" dirty="0" err="1" smtClean="0"/>
              <a:t>gru_layer</a:t>
            </a:r>
            <a:r>
              <a:rPr lang="en-US" altLang="zh-CN" sz="2000" dirty="0" smtClean="0"/>
              <a:t>, </a:t>
            </a:r>
            <a:r>
              <a:rPr lang="en-US" altLang="zh-CN" sz="2000" dirty="0" err="1" smtClean="0"/>
              <a:t>vocab_size</a:t>
            </a:r>
            <a:r>
              <a:rPr lang="en-US" altLang="zh-CN" sz="2000" dirty="0" smtClean="0"/>
              <a:t>).to(device)</a:t>
            </a:r>
          </a:p>
          <a:p>
            <a:pPr>
              <a:buNone/>
            </a:pPr>
            <a:r>
              <a:rPr lang="en-US" altLang="zh-CN" sz="2000" dirty="0" smtClean="0"/>
              <a:t>d2l.train_and_predict_rnn_pytorch(model, </a:t>
            </a:r>
            <a:r>
              <a:rPr lang="en-US" altLang="zh-CN" sz="2000" dirty="0" err="1" smtClean="0"/>
              <a:t>num_hiddens</a:t>
            </a:r>
            <a:r>
              <a:rPr lang="en-US" altLang="zh-CN" sz="2000" dirty="0" smtClean="0"/>
              <a:t>, </a:t>
            </a:r>
            <a:r>
              <a:rPr lang="en-US" altLang="zh-CN" sz="2000" dirty="0" err="1" smtClean="0"/>
              <a:t>vocab_size</a:t>
            </a:r>
            <a:r>
              <a:rPr lang="en-US" altLang="zh-CN" sz="2000" dirty="0" smtClean="0"/>
              <a:t>, device, </a:t>
            </a:r>
            <a:r>
              <a:rPr lang="en-US" altLang="zh-CN" sz="2000" dirty="0" err="1" smtClean="0"/>
              <a:t>corpus_indices</a:t>
            </a:r>
            <a:r>
              <a:rPr lang="en-US" altLang="zh-CN" sz="2000" dirty="0" smtClean="0"/>
              <a:t>, </a:t>
            </a:r>
            <a:r>
              <a:rPr lang="en-US" altLang="zh-CN" sz="2000" dirty="0" err="1" smtClean="0"/>
              <a:t>idx_to_char</a:t>
            </a:r>
            <a:r>
              <a:rPr lang="en-US" altLang="zh-CN" sz="2000" dirty="0" smtClean="0"/>
              <a:t>, </a:t>
            </a:r>
            <a:r>
              <a:rPr lang="en-US" altLang="zh-CN" sz="2000" dirty="0" err="1" smtClean="0"/>
              <a:t>char_to_idx</a:t>
            </a:r>
            <a:r>
              <a:rPr lang="en-US" altLang="zh-CN" sz="2000" dirty="0" smtClean="0"/>
              <a:t>, </a:t>
            </a:r>
            <a:r>
              <a:rPr lang="en-US" altLang="zh-CN" sz="2000" dirty="0" err="1" smtClean="0"/>
              <a:t>num_epochs</a:t>
            </a:r>
            <a:r>
              <a:rPr lang="en-US" altLang="zh-CN" sz="2000" dirty="0" smtClean="0"/>
              <a:t>, </a:t>
            </a:r>
            <a:r>
              <a:rPr lang="en-US" altLang="zh-CN" sz="2000" dirty="0" err="1" smtClean="0"/>
              <a:t>num_steps</a:t>
            </a:r>
            <a:r>
              <a:rPr lang="en-US" altLang="zh-CN" sz="2000" dirty="0" smtClean="0"/>
              <a:t>, </a:t>
            </a:r>
            <a:r>
              <a:rPr lang="en-US" altLang="zh-CN" sz="2000" dirty="0" err="1" smtClean="0"/>
              <a:t>lr</a:t>
            </a:r>
            <a:r>
              <a:rPr lang="en-US" altLang="zh-CN" sz="2000" dirty="0" smtClean="0"/>
              <a:t>, </a:t>
            </a:r>
            <a:r>
              <a:rPr lang="en-US" altLang="zh-CN" sz="2000" dirty="0" err="1" smtClean="0"/>
              <a:t>clipping_theta</a:t>
            </a:r>
            <a:r>
              <a:rPr lang="en-US" altLang="zh-CN" sz="2000" dirty="0" smtClean="0"/>
              <a:t>, </a:t>
            </a:r>
            <a:r>
              <a:rPr lang="en-US" altLang="zh-CN" sz="2000" dirty="0" err="1" smtClean="0"/>
              <a:t>batch_size</a:t>
            </a:r>
            <a:r>
              <a:rPr lang="en-US" altLang="zh-CN" sz="2000" dirty="0" smtClean="0"/>
              <a:t>, </a:t>
            </a:r>
            <a:r>
              <a:rPr lang="en-US" altLang="zh-CN" sz="2000" dirty="0" err="1" smtClean="0"/>
              <a:t>pred_period</a:t>
            </a:r>
            <a:r>
              <a:rPr lang="en-US" altLang="zh-CN" sz="2000" dirty="0" smtClean="0"/>
              <a:t>, </a:t>
            </a:r>
            <a:r>
              <a:rPr lang="en-US" altLang="zh-CN" sz="2000" dirty="0" err="1" smtClean="0"/>
              <a:t>pred_len</a:t>
            </a:r>
            <a:r>
              <a:rPr lang="en-US" altLang="zh-CN" sz="2000" dirty="0" smtClean="0"/>
              <a:t>, prefixes)</a:t>
            </a:r>
          </a:p>
          <a:p>
            <a:pPr>
              <a:buNone/>
            </a:pPr>
            <a:r>
              <a:rPr lang="zh-CN" altLang="en-US" sz="2000" dirty="0" smtClean="0"/>
              <a:t>输出：</a:t>
            </a:r>
          </a:p>
          <a:p>
            <a:pPr>
              <a:buNone/>
            </a:pPr>
            <a:r>
              <a:rPr lang="en-US" altLang="zh-CN" sz="1800" dirty="0" smtClean="0"/>
              <a:t>epoch 40, perplexity 1.022157, time 1.02 sec</a:t>
            </a:r>
          </a:p>
          <a:p>
            <a:pPr>
              <a:buNone/>
            </a:pPr>
            <a:r>
              <a:rPr lang="en-US" altLang="zh-CN" sz="1800" dirty="0" smtClean="0"/>
              <a:t> - </a:t>
            </a:r>
            <a:r>
              <a:rPr lang="zh-CN" altLang="en-US" sz="1800" dirty="0" smtClean="0"/>
              <a:t>分开手牵手 一步两步三步四步望著天 看星星 一颗两颗三颗四颗 连成线背著背默默许下心愿 看远方的星是否听</a:t>
            </a:r>
          </a:p>
          <a:p>
            <a:pPr>
              <a:buNone/>
            </a:pPr>
            <a:r>
              <a:rPr lang="zh-CN" altLang="en-US" sz="1800" dirty="0" smtClean="0"/>
              <a:t> </a:t>
            </a:r>
            <a:r>
              <a:rPr lang="en-US" altLang="zh-CN" sz="1800" dirty="0" smtClean="0"/>
              <a:t>- </a:t>
            </a:r>
            <a:r>
              <a:rPr lang="zh-CN" altLang="en-US" sz="1800" dirty="0" smtClean="0"/>
              <a:t>不分开暴风圈来不及逃 我不能再想 我不能再想 我不 我不 我不能 爱情走的太快就像龙卷风 不能承受我已无处</a:t>
            </a:r>
          </a:p>
          <a:p>
            <a:pPr>
              <a:buNone/>
            </a:pPr>
            <a:r>
              <a:rPr lang="en-US" altLang="zh-CN" sz="1800" dirty="0" smtClean="0"/>
              <a:t>epoch 80, perplexity 1.014535, time 1.04 sec</a:t>
            </a:r>
          </a:p>
          <a:p>
            <a:pPr>
              <a:buNone/>
            </a:pPr>
            <a:r>
              <a:rPr lang="en-US" altLang="zh-CN" sz="1800" dirty="0" smtClean="0"/>
              <a:t> - </a:t>
            </a:r>
            <a:r>
              <a:rPr lang="zh-CN" altLang="en-US" sz="1800" dirty="0" smtClean="0"/>
              <a:t>分开始想像 爸和妈当年的模样 说著一口吴侬软语的姑娘缓缓走过外滩 消失的 旧时光 一九四三 在回忆 的路</a:t>
            </a:r>
          </a:p>
          <a:p>
            <a:pPr>
              <a:buNone/>
            </a:pPr>
            <a:r>
              <a:rPr lang="zh-CN" altLang="en-US" sz="1800" dirty="0" smtClean="0"/>
              <a:t> </a:t>
            </a:r>
            <a:r>
              <a:rPr lang="en-US" altLang="zh-CN" sz="1800" dirty="0" smtClean="0"/>
              <a:t>- </a:t>
            </a:r>
            <a:r>
              <a:rPr lang="zh-CN" altLang="en-US" sz="1800" dirty="0" smtClean="0"/>
              <a:t>不分开始爱像  不知不觉 你已经离开我 不知不觉 我跟了这节奏 后知后觉 又过了一个秋 后知后觉 我该好好</a:t>
            </a:r>
            <a:endParaRPr lang="zh-CN" altLang="en-US" sz="1800" dirty="0"/>
          </a:p>
        </p:txBody>
      </p:sp>
    </p:spTree>
    <p:extLst>
      <p:ext uri="{BB962C8B-B14F-4D97-AF65-F5344CB8AC3E}">
        <p14:creationId xmlns="" xmlns:p14="http://schemas.microsoft.com/office/powerpoint/2010/main" val="4263979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长短期记忆（</a:t>
            </a:r>
            <a:r>
              <a:rPr lang="en-US" altLang="zh-CN" sz="4000" b="1" dirty="0" smtClean="0"/>
              <a:t>LSTM</a:t>
            </a:r>
            <a:r>
              <a:rPr lang="zh-CN" altLang="en-US" sz="4000" b="1" dirty="0" smtClean="0"/>
              <a:t>）</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lnSpc>
                <a:spcPct val="100000"/>
              </a:lnSpc>
            </a:pPr>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spTree>
    <p:extLst>
      <p:ext uri="{BB962C8B-B14F-4D97-AF65-F5344CB8AC3E}">
        <p14:creationId xmlns="" xmlns:p14="http://schemas.microsoft.com/office/powerpoint/2010/main" val="4263979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输入门、遗忘门和输出门</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0" y="1171903"/>
            <a:ext cx="12192000" cy="5686097"/>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输入门、遗忘门和输出门</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0" y="1140831"/>
            <a:ext cx="12192000" cy="390729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候选记忆细胞</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0" y="1083935"/>
            <a:ext cx="12192000" cy="577406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候选记忆细胞</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4339" name="Picture 3"/>
          <p:cNvPicPr>
            <a:picLocks noChangeAspect="1" noChangeArrowheads="1"/>
          </p:cNvPicPr>
          <p:nvPr/>
        </p:nvPicPr>
        <p:blipFill>
          <a:blip r:embed="rId2"/>
          <a:srcRect/>
          <a:stretch>
            <a:fillRect/>
          </a:stretch>
        </p:blipFill>
        <p:spPr bwMode="auto">
          <a:xfrm>
            <a:off x="0" y="1294976"/>
            <a:ext cx="12192000" cy="3237952"/>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记忆细胞</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0" y="1422525"/>
            <a:ext cx="12192000" cy="2284017"/>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不含隐藏状态的神经网络</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00000"/>
              </a:lnSpc>
            </a:pPr>
            <a:r>
              <a:rPr lang="zh-CN" altLang="en-US" sz="2400" dirty="0" smtClean="0"/>
              <a:t>让我们考虑一个含单隐藏层的多层感知机。给定样本数为 </a:t>
            </a:r>
            <a:r>
              <a:rPr lang="en-US" sz="2400" dirty="0" smtClean="0"/>
              <a:t>n、</a:t>
            </a:r>
            <a:r>
              <a:rPr lang="zh-CN" altLang="en-US" sz="2400" dirty="0" smtClean="0"/>
              <a:t>输入个数（特征数或特征向量维度）为 </a:t>
            </a:r>
            <a:r>
              <a:rPr lang="en-US" sz="2400" dirty="0" smtClean="0"/>
              <a:t>d </a:t>
            </a:r>
            <a:r>
              <a:rPr lang="zh-CN" altLang="en-US" sz="2400" dirty="0" smtClean="0"/>
              <a:t>的小批量数据样本 </a:t>
            </a:r>
            <a:r>
              <a:rPr lang="en-US" sz="2400" b="1" i="1" dirty="0" err="1" smtClean="0"/>
              <a:t>X</a:t>
            </a:r>
            <a:r>
              <a:rPr lang="en-US" sz="2400" dirty="0" err="1" smtClean="0"/>
              <a:t>∈R</a:t>
            </a:r>
            <a:r>
              <a:rPr lang="en-US" sz="2400" i="1" baseline="30000" dirty="0" err="1" smtClean="0"/>
              <a:t>n</a:t>
            </a:r>
            <a:r>
              <a:rPr lang="en-US" sz="2400" baseline="30000" dirty="0" err="1" smtClean="0"/>
              <a:t>×</a:t>
            </a:r>
            <a:r>
              <a:rPr lang="en-US" sz="2400" i="1" baseline="30000" dirty="0" err="1" smtClean="0"/>
              <a:t>d</a:t>
            </a:r>
            <a:r>
              <a:rPr lang="en-US" sz="2400" dirty="0" smtClean="0"/>
              <a:t>。</a:t>
            </a:r>
            <a:r>
              <a:rPr lang="zh-CN" altLang="en-US" sz="2400" dirty="0" smtClean="0"/>
              <a:t>设隐藏层的激活函数为 </a:t>
            </a:r>
            <a:r>
              <a:rPr lang="el-GR" sz="2400" dirty="0" smtClean="0"/>
              <a:t>ϕ</a:t>
            </a:r>
            <a:r>
              <a:rPr lang="en-US" sz="2400" dirty="0" smtClean="0"/>
              <a:t> </a:t>
            </a:r>
            <a:r>
              <a:rPr lang="el-GR" sz="2400" dirty="0" smtClean="0"/>
              <a:t>，</a:t>
            </a:r>
            <a:r>
              <a:rPr lang="zh-CN" altLang="en-US" sz="2400" dirty="0" smtClean="0"/>
              <a:t>那么隐藏层的输出 </a:t>
            </a:r>
            <a:r>
              <a:rPr lang="en-US" sz="2400" b="1" i="1" dirty="0" err="1" smtClean="0"/>
              <a:t>H</a:t>
            </a:r>
            <a:r>
              <a:rPr lang="en-US" sz="2400" dirty="0" err="1" smtClean="0"/>
              <a:t>∈R</a:t>
            </a:r>
            <a:r>
              <a:rPr lang="en-US" sz="2400" i="1" baseline="30000" dirty="0" err="1" smtClean="0"/>
              <a:t>n</a:t>
            </a:r>
            <a:r>
              <a:rPr lang="en-US" sz="2400" baseline="30000" dirty="0" err="1" smtClean="0"/>
              <a:t>×</a:t>
            </a:r>
            <a:r>
              <a:rPr lang="en-US" sz="2400" i="1" baseline="30000" dirty="0" err="1" smtClean="0"/>
              <a:t>h</a:t>
            </a:r>
            <a:r>
              <a:rPr lang="en-US" sz="2400" i="1" baseline="30000" dirty="0" smtClean="0"/>
              <a:t> </a:t>
            </a:r>
            <a:r>
              <a:rPr lang="zh-CN" altLang="en-US" sz="2400" dirty="0" smtClean="0"/>
              <a:t>计算为</a:t>
            </a:r>
          </a:p>
          <a:p>
            <a:pPr>
              <a:lnSpc>
                <a:spcPct val="100000"/>
              </a:lnSpc>
            </a:pPr>
            <a:r>
              <a:rPr lang="zh-CN" altLang="en-US" sz="2400" dirty="0" smtClean="0"/>
              <a:t>其中隐藏层权重参数 </a:t>
            </a:r>
            <a:r>
              <a:rPr lang="en-US" sz="2400" b="1" i="1" dirty="0" err="1" smtClean="0"/>
              <a:t>W</a:t>
            </a:r>
            <a:r>
              <a:rPr lang="en-US" sz="2400" i="1" baseline="-25000" dirty="0" err="1" smtClean="0"/>
              <a:t>xh</a:t>
            </a:r>
            <a:r>
              <a:rPr lang="en-US" sz="2400" dirty="0" smtClean="0"/>
              <a:t>​∈</a:t>
            </a:r>
            <a:r>
              <a:rPr lang="en-US" sz="2400" dirty="0" err="1" smtClean="0"/>
              <a:t>R</a:t>
            </a:r>
            <a:r>
              <a:rPr lang="en-US" sz="2400" i="1" baseline="30000" dirty="0" err="1" smtClean="0"/>
              <a:t>d</a:t>
            </a:r>
            <a:r>
              <a:rPr lang="en-US" sz="2400" baseline="30000" dirty="0" err="1" smtClean="0"/>
              <a:t>×</a:t>
            </a:r>
            <a:r>
              <a:rPr lang="en-US" sz="2400" i="1" baseline="30000" dirty="0" err="1" smtClean="0"/>
              <a:t>h</a:t>
            </a:r>
            <a:r>
              <a:rPr lang="en-US" sz="2400" dirty="0" smtClean="0"/>
              <a:t>，</a:t>
            </a:r>
            <a:r>
              <a:rPr lang="zh-CN" altLang="en-US" sz="2400" dirty="0" smtClean="0"/>
              <a:t>隐藏层偏差参数 </a:t>
            </a:r>
            <a:r>
              <a:rPr lang="en-US" sz="2400" b="1" i="1" dirty="0" err="1" smtClean="0"/>
              <a:t>b</a:t>
            </a:r>
            <a:r>
              <a:rPr lang="en-US" sz="2400" i="1" baseline="-25000" dirty="0" err="1" smtClean="0"/>
              <a:t>h</a:t>
            </a:r>
            <a:r>
              <a:rPr lang="en-US" sz="2400" dirty="0" smtClean="0"/>
              <a:t>​∈R</a:t>
            </a:r>
            <a:r>
              <a:rPr lang="en-US" sz="2400" baseline="30000" dirty="0" smtClean="0"/>
              <a:t>1×</a:t>
            </a:r>
            <a:r>
              <a:rPr lang="en-US" sz="2400" i="1" baseline="30000" dirty="0" smtClean="0"/>
              <a:t>h</a:t>
            </a:r>
            <a:r>
              <a:rPr lang="en-US" sz="2400" dirty="0" smtClean="0"/>
              <a:t>，h</a:t>
            </a:r>
            <a:r>
              <a:rPr lang="zh-CN" altLang="en-US" sz="2400" dirty="0" smtClean="0"/>
              <a:t>为隐藏单元个数。上式相加的两项形状不同，因此将按照广播机制相加。把隐藏变量</a:t>
            </a:r>
            <a:r>
              <a:rPr lang="en-US" sz="2400" dirty="0" smtClean="0"/>
              <a:t> </a:t>
            </a:r>
            <a:r>
              <a:rPr lang="en-US" sz="2400" b="1" i="1" dirty="0" smtClean="0"/>
              <a:t>H </a:t>
            </a:r>
            <a:r>
              <a:rPr lang="zh-CN" altLang="en-US" sz="2400" dirty="0" smtClean="0"/>
              <a:t>作为输出层的输入，且设输出个数为</a:t>
            </a:r>
            <a:r>
              <a:rPr lang="en-US" sz="2400" dirty="0" smtClean="0"/>
              <a:t>q（</a:t>
            </a:r>
            <a:r>
              <a:rPr lang="zh-CN" altLang="en-US" sz="2400" dirty="0" smtClean="0"/>
              <a:t>如分类问题中的类别数），输出层的输出为</a:t>
            </a:r>
            <a:endParaRPr lang="en-US" sz="2400" dirty="0" smtClean="0"/>
          </a:p>
          <a:p>
            <a:pPr>
              <a:lnSpc>
                <a:spcPct val="100000"/>
              </a:lnSpc>
            </a:pPr>
            <a:r>
              <a:rPr lang="zh-CN" altLang="en-US" sz="2400" dirty="0" smtClean="0"/>
              <a:t>其中输出变量 </a:t>
            </a:r>
            <a:r>
              <a:rPr lang="en-US" sz="2400" b="1" i="1" dirty="0" err="1" smtClean="0"/>
              <a:t>O</a:t>
            </a:r>
            <a:r>
              <a:rPr lang="en-US" sz="2400" dirty="0" err="1" smtClean="0"/>
              <a:t>∈R</a:t>
            </a:r>
            <a:r>
              <a:rPr lang="en-US" sz="2400" i="1" baseline="30000" dirty="0" err="1" smtClean="0"/>
              <a:t>n</a:t>
            </a:r>
            <a:r>
              <a:rPr lang="en-US" sz="2400" baseline="30000" dirty="0" err="1" smtClean="0"/>
              <a:t>×</a:t>
            </a:r>
            <a:r>
              <a:rPr lang="en-US" sz="2400" i="1" baseline="30000" dirty="0" err="1" smtClean="0"/>
              <a:t>q</a:t>
            </a:r>
            <a:r>
              <a:rPr lang="en-US" sz="2400" dirty="0" smtClean="0"/>
              <a:t>, </a:t>
            </a:r>
            <a:r>
              <a:rPr lang="zh-CN" altLang="en-US" sz="2400" dirty="0" smtClean="0"/>
              <a:t>输出层权重参数 </a:t>
            </a:r>
            <a:r>
              <a:rPr lang="en-US" sz="2400" b="1" i="1" dirty="0" err="1" smtClean="0"/>
              <a:t>W</a:t>
            </a:r>
            <a:r>
              <a:rPr lang="en-US" sz="2400" i="1" baseline="-25000" dirty="0" err="1" smtClean="0"/>
              <a:t>hq</a:t>
            </a:r>
            <a:r>
              <a:rPr lang="en-US" sz="2400" dirty="0" smtClean="0"/>
              <a:t>​∈</a:t>
            </a:r>
            <a:r>
              <a:rPr lang="en-US" sz="2400" dirty="0" err="1" smtClean="0"/>
              <a:t>R</a:t>
            </a:r>
            <a:r>
              <a:rPr lang="en-US" sz="2400" i="1" baseline="30000" dirty="0" err="1" smtClean="0"/>
              <a:t>h</a:t>
            </a:r>
            <a:r>
              <a:rPr lang="en-US" sz="2400" baseline="30000" dirty="0" err="1" smtClean="0"/>
              <a:t>×</a:t>
            </a:r>
            <a:r>
              <a:rPr lang="en-US" sz="2400" i="1" baseline="30000" dirty="0" err="1" smtClean="0"/>
              <a:t>q</a:t>
            </a:r>
            <a:r>
              <a:rPr lang="en-US" sz="2400" dirty="0" smtClean="0"/>
              <a:t>, </a:t>
            </a:r>
            <a:r>
              <a:rPr lang="zh-CN" altLang="en-US" sz="2400" dirty="0" smtClean="0"/>
              <a:t>输出层偏差参数 </a:t>
            </a:r>
            <a:r>
              <a:rPr lang="en-US" sz="2400" b="1" i="1" dirty="0" err="1" smtClean="0"/>
              <a:t>b</a:t>
            </a:r>
            <a:r>
              <a:rPr lang="en-US" sz="2400" i="1" baseline="-25000" dirty="0" err="1" smtClean="0"/>
              <a:t>q</a:t>
            </a:r>
            <a:r>
              <a:rPr lang="en-US" sz="2400" dirty="0" smtClean="0"/>
              <a:t>​∈R</a:t>
            </a:r>
            <a:r>
              <a:rPr lang="en-US" sz="2400" baseline="30000" dirty="0" smtClean="0"/>
              <a:t>1×</a:t>
            </a:r>
            <a:r>
              <a:rPr lang="en-US" sz="2400" i="1" baseline="30000" dirty="0" smtClean="0"/>
              <a:t>q</a:t>
            </a:r>
            <a:r>
              <a:rPr lang="en-US" sz="2400" dirty="0" smtClean="0"/>
              <a:t>。</a:t>
            </a:r>
            <a:r>
              <a:rPr lang="zh-CN" altLang="en-US" sz="2400" dirty="0" smtClean="0"/>
              <a:t>如果是分类问题，我们可以使用 </a:t>
            </a:r>
            <a:r>
              <a:rPr lang="en-US" sz="2400" dirty="0" err="1" smtClean="0"/>
              <a:t>softmax</a:t>
            </a:r>
            <a:r>
              <a:rPr lang="en-US" sz="2400" dirty="0" smtClean="0"/>
              <a:t>(</a:t>
            </a:r>
            <a:r>
              <a:rPr lang="en-US" sz="2400" b="1" i="1" dirty="0" smtClean="0"/>
              <a:t>O</a:t>
            </a:r>
            <a:r>
              <a:rPr lang="en-US" sz="2400" dirty="0" smtClean="0"/>
              <a:t>) </a:t>
            </a:r>
            <a:r>
              <a:rPr lang="zh-CN" altLang="en-US" sz="2400" dirty="0" smtClean="0"/>
              <a:t>来计算输出类别的概率分布。</a:t>
            </a:r>
            <a:endParaRPr lang="zh-CN" altLang="en-US" sz="2400" dirty="0"/>
          </a:p>
        </p:txBody>
      </p:sp>
      <p:pic>
        <p:nvPicPr>
          <p:cNvPr id="3075" name="Picture 3"/>
          <p:cNvPicPr>
            <a:picLocks noChangeAspect="1" noChangeArrowheads="1"/>
          </p:cNvPicPr>
          <p:nvPr/>
        </p:nvPicPr>
        <p:blipFill>
          <a:blip r:embed="rId2"/>
          <a:srcRect/>
          <a:stretch>
            <a:fillRect/>
          </a:stretch>
        </p:blipFill>
        <p:spPr bwMode="auto">
          <a:xfrm>
            <a:off x="6685131" y="2591416"/>
            <a:ext cx="2533650" cy="371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539497" y="4193407"/>
            <a:ext cx="2133600" cy="39052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记忆细胞</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0" y="181076"/>
            <a:ext cx="12192000" cy="6559236"/>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隐藏状态</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r>
              <a:rPr lang="zh-CN" altLang="en-US" dirty="0" smtClean="0"/>
              <a:t>介绍另一种常用的门控循环神经网络：长短期记忆（</a:t>
            </a:r>
            <a:r>
              <a:rPr lang="en-US" dirty="0" smtClean="0"/>
              <a:t>long short-term </a:t>
            </a:r>
            <a:r>
              <a:rPr lang="en-US" dirty="0" err="1" smtClean="0"/>
              <a:t>memory，LSTM</a:t>
            </a:r>
            <a:r>
              <a:rPr lang="en-US" dirty="0" smtClean="0"/>
              <a:t>）。</a:t>
            </a:r>
            <a:r>
              <a:rPr lang="zh-CN" altLang="en-US" dirty="0" smtClean="0"/>
              <a:t>它比门控循环单元的结构稍微复杂一点。</a:t>
            </a:r>
            <a:r>
              <a:rPr lang="en-US" altLang="zh-CN" dirty="0" smtClean="0"/>
              <a:t>LSTM </a:t>
            </a:r>
            <a:r>
              <a:rPr lang="zh-CN" altLang="en-US" dirty="0" smtClean="0"/>
              <a:t>中引入了</a:t>
            </a:r>
            <a:r>
              <a:rPr lang="en-US" altLang="zh-CN" dirty="0" smtClean="0"/>
              <a:t>3</a:t>
            </a:r>
            <a:r>
              <a:rPr lang="zh-CN" altLang="en-US" dirty="0" smtClean="0"/>
              <a:t>个门，即输入门（</a:t>
            </a:r>
            <a:r>
              <a:rPr lang="en-US" altLang="zh-CN" dirty="0" smtClean="0"/>
              <a:t>input gate</a:t>
            </a:r>
            <a:r>
              <a:rPr lang="zh-CN" altLang="en-US" dirty="0" smtClean="0"/>
              <a:t>）、遗忘门（</a:t>
            </a:r>
            <a:r>
              <a:rPr lang="en-US" altLang="zh-CN" dirty="0" smtClean="0"/>
              <a:t>forget gate</a:t>
            </a:r>
            <a:r>
              <a:rPr lang="zh-CN" altLang="en-US" dirty="0" smtClean="0"/>
              <a:t>）和输出门（</a:t>
            </a:r>
            <a:r>
              <a:rPr lang="en-US" altLang="zh-CN" dirty="0" smtClean="0"/>
              <a:t>output gate</a:t>
            </a:r>
            <a:r>
              <a:rPr lang="zh-CN" altLang="en-US" dirty="0" smtClean="0"/>
              <a:t>），以及与隐藏状态形状相同的记忆细胞（某些文献把记忆细胞当成一种特殊的隐藏状态），从而记录额外的信息。</a:t>
            </a:r>
            <a:endParaRPr lang="zh-CN" altLang="en-US" dirty="0"/>
          </a:p>
        </p:txBody>
      </p:sp>
      <p:pic>
        <p:nvPicPr>
          <p:cNvPr id="17411" name="Picture 3"/>
          <p:cNvPicPr>
            <a:picLocks noChangeAspect="1" noChangeArrowheads="1"/>
          </p:cNvPicPr>
          <p:nvPr/>
        </p:nvPicPr>
        <p:blipFill>
          <a:blip r:embed="rId2"/>
          <a:srcRect/>
          <a:stretch>
            <a:fillRect/>
          </a:stretch>
        </p:blipFill>
        <p:spPr bwMode="auto">
          <a:xfrm>
            <a:off x="0" y="325908"/>
            <a:ext cx="12192000" cy="6306934"/>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简洁实现</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buNone/>
            </a:pPr>
            <a:r>
              <a:rPr lang="zh-CN" altLang="en-US" sz="2400" dirty="0" smtClean="0"/>
              <a:t>在</a:t>
            </a:r>
            <a:r>
              <a:rPr lang="en-US" altLang="zh-CN" sz="2400" dirty="0" err="1" smtClean="0"/>
              <a:t>Pytorch</a:t>
            </a:r>
            <a:r>
              <a:rPr lang="zh-CN" altLang="en-US" sz="2400" dirty="0" smtClean="0"/>
              <a:t>中我们可以直接调用</a:t>
            </a:r>
            <a:r>
              <a:rPr lang="en-US" altLang="zh-CN" sz="2400" dirty="0" err="1" smtClean="0"/>
              <a:t>rnn</a:t>
            </a:r>
            <a:r>
              <a:rPr lang="zh-CN" altLang="en-US" sz="2400" dirty="0" smtClean="0"/>
              <a:t>模块中的</a:t>
            </a:r>
            <a:r>
              <a:rPr lang="en-US" altLang="zh-CN" sz="2400" dirty="0" smtClean="0"/>
              <a:t>LSTM</a:t>
            </a:r>
            <a:r>
              <a:rPr lang="zh-CN" altLang="en-US" sz="2400" dirty="0" smtClean="0"/>
              <a:t>类。</a:t>
            </a:r>
          </a:p>
          <a:p>
            <a:pPr>
              <a:buNone/>
            </a:pPr>
            <a:endParaRPr lang="zh-CN" altLang="en-US" sz="1800" dirty="0" smtClean="0"/>
          </a:p>
          <a:p>
            <a:pPr>
              <a:buNone/>
            </a:pPr>
            <a:r>
              <a:rPr lang="en-US" altLang="zh-CN" sz="1800" dirty="0" err="1" smtClean="0"/>
              <a:t>lr</a:t>
            </a:r>
            <a:r>
              <a:rPr lang="en-US" altLang="zh-CN" sz="1800" dirty="0" smtClean="0"/>
              <a:t> = 1e-2 # </a:t>
            </a:r>
            <a:r>
              <a:rPr lang="zh-CN" altLang="en-US" sz="1800" dirty="0" smtClean="0"/>
              <a:t>注意调整学习率</a:t>
            </a:r>
          </a:p>
          <a:p>
            <a:pPr>
              <a:buNone/>
            </a:pPr>
            <a:r>
              <a:rPr lang="en-US" altLang="zh-CN" sz="1800" dirty="0" err="1" smtClean="0"/>
              <a:t>lstm_layer</a:t>
            </a:r>
            <a:r>
              <a:rPr lang="en-US" altLang="zh-CN" sz="1800" dirty="0" smtClean="0"/>
              <a:t> = </a:t>
            </a:r>
            <a:r>
              <a:rPr lang="en-US" altLang="zh-CN" sz="1800" dirty="0" err="1" smtClean="0"/>
              <a:t>nn.LSTM</a:t>
            </a:r>
            <a:r>
              <a:rPr lang="en-US" altLang="zh-CN" sz="1800" dirty="0" smtClean="0"/>
              <a:t>(</a:t>
            </a:r>
            <a:r>
              <a:rPr lang="en-US" altLang="zh-CN" sz="1800" dirty="0" err="1" smtClean="0"/>
              <a:t>input_size</a:t>
            </a:r>
            <a:r>
              <a:rPr lang="en-US" altLang="zh-CN" sz="1800" dirty="0" smtClean="0"/>
              <a:t>=</a:t>
            </a:r>
            <a:r>
              <a:rPr lang="en-US" altLang="zh-CN" sz="1800" dirty="0" err="1" smtClean="0"/>
              <a:t>vocab_size</a:t>
            </a:r>
            <a:r>
              <a:rPr lang="en-US" altLang="zh-CN" sz="1800" dirty="0" smtClean="0"/>
              <a:t>, </a:t>
            </a:r>
            <a:r>
              <a:rPr lang="en-US" altLang="zh-CN" sz="1800" dirty="0" err="1" smtClean="0"/>
              <a:t>hidden_size</a:t>
            </a:r>
            <a:r>
              <a:rPr lang="en-US" altLang="zh-CN" sz="1800" dirty="0" smtClean="0"/>
              <a:t>=</a:t>
            </a:r>
            <a:r>
              <a:rPr lang="en-US" altLang="zh-CN" sz="1800" dirty="0" err="1" smtClean="0"/>
              <a:t>num_hiddens</a:t>
            </a:r>
            <a:r>
              <a:rPr lang="en-US" altLang="zh-CN" sz="1800" dirty="0" smtClean="0"/>
              <a:t>)</a:t>
            </a:r>
          </a:p>
          <a:p>
            <a:pPr>
              <a:buNone/>
            </a:pPr>
            <a:r>
              <a:rPr lang="en-US" altLang="zh-CN" sz="1800" dirty="0" smtClean="0"/>
              <a:t>model = d2l.RNNModel(</a:t>
            </a:r>
            <a:r>
              <a:rPr lang="en-US" altLang="zh-CN" sz="1800" dirty="0" err="1" smtClean="0"/>
              <a:t>lstm_layer</a:t>
            </a:r>
            <a:r>
              <a:rPr lang="en-US" altLang="zh-CN" sz="1800" dirty="0" smtClean="0"/>
              <a:t>, </a:t>
            </a:r>
            <a:r>
              <a:rPr lang="en-US" altLang="zh-CN" sz="1800" dirty="0" err="1" smtClean="0"/>
              <a:t>vocab_size</a:t>
            </a:r>
            <a:r>
              <a:rPr lang="en-US" altLang="zh-CN" sz="1800" dirty="0" smtClean="0"/>
              <a:t>)</a:t>
            </a:r>
          </a:p>
          <a:p>
            <a:pPr>
              <a:buNone/>
            </a:pPr>
            <a:r>
              <a:rPr lang="en-US" altLang="zh-CN" sz="1800" dirty="0" smtClean="0"/>
              <a:t>d2l.train_and_predict_rnn_pytorch(model, </a:t>
            </a:r>
            <a:r>
              <a:rPr lang="en-US" altLang="zh-CN" sz="1800" dirty="0" err="1" smtClean="0"/>
              <a:t>num_hiddens</a:t>
            </a:r>
            <a:r>
              <a:rPr lang="en-US" altLang="zh-CN" sz="1800" dirty="0" smtClean="0"/>
              <a:t>, </a:t>
            </a:r>
            <a:r>
              <a:rPr lang="en-US" altLang="zh-CN" sz="1800" dirty="0" err="1" smtClean="0"/>
              <a:t>vocab_size</a:t>
            </a:r>
            <a:r>
              <a:rPr lang="en-US" altLang="zh-CN" sz="1800" dirty="0" smtClean="0"/>
              <a:t>, device, </a:t>
            </a:r>
            <a:r>
              <a:rPr lang="en-US" altLang="zh-CN" sz="1800" dirty="0" err="1" smtClean="0"/>
              <a:t>corpus_indices</a:t>
            </a:r>
            <a:r>
              <a:rPr lang="en-US" altLang="zh-CN" sz="1800" dirty="0" smtClean="0"/>
              <a:t>, </a:t>
            </a:r>
            <a:r>
              <a:rPr lang="en-US" altLang="zh-CN" sz="1800" dirty="0" err="1" smtClean="0"/>
              <a:t>idx_to_char</a:t>
            </a:r>
            <a:r>
              <a:rPr lang="en-US" altLang="zh-CN" sz="1800" dirty="0" smtClean="0"/>
              <a:t>, </a:t>
            </a:r>
            <a:r>
              <a:rPr lang="en-US" altLang="zh-CN" sz="1800" dirty="0" err="1" smtClean="0"/>
              <a:t>char_to_idx</a:t>
            </a:r>
            <a:r>
              <a:rPr lang="en-US" altLang="zh-CN" sz="1800" dirty="0" smtClean="0"/>
              <a:t>,</a:t>
            </a:r>
          </a:p>
          <a:p>
            <a:pPr>
              <a:buNone/>
            </a:pPr>
            <a:r>
              <a:rPr lang="en-US" altLang="zh-CN" sz="1800" dirty="0" smtClean="0"/>
              <a:t>                                </a:t>
            </a:r>
            <a:r>
              <a:rPr lang="en-US" altLang="zh-CN" sz="1800" dirty="0" err="1" smtClean="0"/>
              <a:t>num_epochs</a:t>
            </a:r>
            <a:r>
              <a:rPr lang="en-US" altLang="zh-CN" sz="1800" dirty="0" smtClean="0"/>
              <a:t>, </a:t>
            </a:r>
            <a:r>
              <a:rPr lang="en-US" altLang="zh-CN" sz="1800" dirty="0" err="1" smtClean="0"/>
              <a:t>num_steps</a:t>
            </a:r>
            <a:r>
              <a:rPr lang="en-US" altLang="zh-CN" sz="1800" dirty="0" smtClean="0"/>
              <a:t>, </a:t>
            </a:r>
            <a:r>
              <a:rPr lang="en-US" altLang="zh-CN" sz="1800" dirty="0" err="1" smtClean="0"/>
              <a:t>lr</a:t>
            </a:r>
            <a:r>
              <a:rPr lang="en-US" altLang="zh-CN" sz="1800" dirty="0" smtClean="0"/>
              <a:t>, </a:t>
            </a:r>
            <a:r>
              <a:rPr lang="en-US" altLang="zh-CN" sz="1800" dirty="0" err="1" smtClean="0"/>
              <a:t>clipping_theta</a:t>
            </a:r>
            <a:r>
              <a:rPr lang="en-US" altLang="zh-CN" sz="1800" dirty="0" smtClean="0"/>
              <a:t>, </a:t>
            </a:r>
            <a:r>
              <a:rPr lang="en-US" altLang="zh-CN" sz="1800" dirty="0" err="1" smtClean="0"/>
              <a:t>batch_size</a:t>
            </a:r>
            <a:r>
              <a:rPr lang="en-US" altLang="zh-CN" sz="1800" dirty="0" smtClean="0"/>
              <a:t>, </a:t>
            </a:r>
            <a:r>
              <a:rPr lang="en-US" altLang="zh-CN" sz="1800" dirty="0" err="1" smtClean="0"/>
              <a:t>pred_period</a:t>
            </a:r>
            <a:r>
              <a:rPr lang="en-US" altLang="zh-CN" sz="1800" dirty="0" smtClean="0"/>
              <a:t>, </a:t>
            </a:r>
            <a:r>
              <a:rPr lang="en-US" altLang="zh-CN" sz="1800" dirty="0" err="1" smtClean="0"/>
              <a:t>pred_len</a:t>
            </a:r>
            <a:r>
              <a:rPr lang="en-US" altLang="zh-CN" sz="1800" dirty="0" smtClean="0"/>
              <a:t>, prefixes)</a:t>
            </a:r>
          </a:p>
          <a:p>
            <a:pPr>
              <a:buNone/>
            </a:pPr>
            <a:r>
              <a:rPr lang="zh-CN" altLang="en-US" sz="1800" dirty="0" smtClean="0"/>
              <a:t>输出：</a:t>
            </a:r>
          </a:p>
          <a:p>
            <a:pPr>
              <a:buNone/>
            </a:pPr>
            <a:r>
              <a:rPr lang="en-US" altLang="zh-CN" sz="1800" dirty="0" smtClean="0"/>
              <a:t>epoch 40, perplexity 1.020401, time 1.54 sec</a:t>
            </a:r>
          </a:p>
          <a:p>
            <a:pPr>
              <a:buNone/>
            </a:pPr>
            <a:r>
              <a:rPr lang="en-US" altLang="zh-CN" sz="1800" dirty="0" smtClean="0"/>
              <a:t> - </a:t>
            </a:r>
            <a:r>
              <a:rPr lang="zh-CN" altLang="en-US" sz="1800" dirty="0" smtClean="0"/>
              <a:t>分开始想担 妈跟我 一定是我妈在 因为分手前那句抱歉 在感动 穿梭时间的画面的钟 从反方向开始移动 回到</a:t>
            </a:r>
          </a:p>
          <a:p>
            <a:pPr>
              <a:buNone/>
            </a:pPr>
            <a:r>
              <a:rPr lang="zh-CN" altLang="en-US" sz="1800" dirty="0" smtClean="0"/>
              <a:t> </a:t>
            </a:r>
            <a:r>
              <a:rPr lang="en-US" altLang="zh-CN" sz="1800" dirty="0" smtClean="0"/>
              <a:t>- </a:t>
            </a:r>
            <a:r>
              <a:rPr lang="zh-CN" altLang="en-US" sz="1800" dirty="0" smtClean="0"/>
              <a:t>不分开始想像 妈跟我 我将我的寂寞封闭 然后在这里 不限日期 然后将过去 慢慢温习 让我爱上你 那场悲剧 </a:t>
            </a:r>
          </a:p>
          <a:p>
            <a:pPr>
              <a:buNone/>
            </a:pPr>
            <a:r>
              <a:rPr lang="en-US" altLang="zh-CN" sz="1800" dirty="0" smtClean="0"/>
              <a:t>epoch 80, perplexity 1.011164, time 1.34 sec</a:t>
            </a:r>
          </a:p>
          <a:p>
            <a:pPr>
              <a:buNone/>
            </a:pPr>
            <a:r>
              <a:rPr lang="en-US" altLang="zh-CN" sz="1800" dirty="0" smtClean="0"/>
              <a:t> - </a:t>
            </a:r>
            <a:r>
              <a:rPr lang="zh-CN" altLang="en-US" sz="1800" dirty="0" smtClean="0"/>
              <a:t>分开始想担 你的 从前的可爱女人 温柔的让我心疼的可爱女人 透明的让我感动的可爱女人 坏坏的让我疯狂的可</a:t>
            </a:r>
          </a:p>
          <a:p>
            <a:pPr>
              <a:buNone/>
            </a:pPr>
            <a:r>
              <a:rPr lang="zh-CN" altLang="en-US" sz="1800" dirty="0" smtClean="0"/>
              <a:t> </a:t>
            </a:r>
            <a:r>
              <a:rPr lang="en-US" altLang="zh-CN" sz="1800" dirty="0" smtClean="0"/>
              <a:t>- </a:t>
            </a:r>
            <a:r>
              <a:rPr lang="zh-CN" altLang="en-US" sz="1800" dirty="0" smtClean="0"/>
              <a:t>不分开 我满了 让我疯狂的可爱女人 漂亮的让我面红的可爱女人 温柔的让我心疼的可爱女人 透明的让我感动的可</a:t>
            </a:r>
            <a:endParaRPr lang="zh-CN" altLang="en-US" sz="1600" dirty="0"/>
          </a:p>
        </p:txBody>
      </p:sp>
    </p:spTree>
    <p:extLst>
      <p:ext uri="{BB962C8B-B14F-4D97-AF65-F5344CB8AC3E}">
        <p14:creationId xmlns="" xmlns:p14="http://schemas.microsoft.com/office/powerpoint/2010/main" val="4263979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深度循环神经网络</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lnSpc>
                <a:spcPct val="100000"/>
              </a:lnSpc>
            </a:pPr>
            <a:r>
              <a:rPr lang="zh-CN" altLang="en-US" sz="2400" dirty="0" smtClean="0"/>
              <a:t>本章到目前为止介绍的循环神经网络只有一个单向的隐藏层，在深度学习应用里，我们通常会用到含有多个隐藏层的循环神经网络，也称作深度循环神经网络。图</a:t>
            </a:r>
            <a:r>
              <a:rPr lang="en-US" altLang="zh-CN" sz="2400" dirty="0" smtClean="0"/>
              <a:t>6.11</a:t>
            </a:r>
            <a:r>
              <a:rPr lang="zh-CN" altLang="en-US" sz="2400" dirty="0" smtClean="0"/>
              <a:t>演示了一个有</a:t>
            </a:r>
            <a:r>
              <a:rPr lang="en-US" altLang="zh-CN" sz="2400" dirty="0" smtClean="0"/>
              <a:t>L</a:t>
            </a:r>
            <a:r>
              <a:rPr lang="zh-CN" altLang="en-US" sz="2400" dirty="0" smtClean="0"/>
              <a:t>个隐藏层的深度循环神经网络，每个隐藏状态不断传递至当前层的下一时间步和当前时间步的下一层。</a:t>
            </a:r>
            <a:endParaRPr lang="zh-CN" altLang="en-US" sz="1600" dirty="0"/>
          </a:p>
        </p:txBody>
      </p:sp>
      <p:pic>
        <p:nvPicPr>
          <p:cNvPr id="18435" name="Picture 3"/>
          <p:cNvPicPr>
            <a:picLocks noChangeAspect="1" noChangeArrowheads="1"/>
          </p:cNvPicPr>
          <p:nvPr/>
        </p:nvPicPr>
        <p:blipFill>
          <a:blip r:embed="rId2"/>
          <a:srcRect/>
          <a:stretch>
            <a:fillRect/>
          </a:stretch>
        </p:blipFill>
        <p:spPr bwMode="auto">
          <a:xfrm>
            <a:off x="3484547" y="3091004"/>
            <a:ext cx="5626950" cy="3766996"/>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深度循环神经网络</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lnSpc>
                <a:spcPct val="100000"/>
              </a:lnSpc>
            </a:pPr>
            <a:r>
              <a:rPr lang="zh-CN" altLang="en-US" sz="2400" dirty="0" smtClean="0"/>
              <a:t>本章到目前为止介绍的循环神经网络只有一个单向的隐藏层，在深度学习应用里，我们通常会用到含有多个隐藏层的循环神经网络，也称作深度循环神经网络。图</a:t>
            </a:r>
            <a:r>
              <a:rPr lang="en-US" altLang="zh-CN" sz="2400" dirty="0" smtClean="0"/>
              <a:t>6.11</a:t>
            </a:r>
            <a:r>
              <a:rPr lang="zh-CN" altLang="en-US" sz="2400" dirty="0" smtClean="0"/>
              <a:t>演示了一个有</a:t>
            </a:r>
            <a:r>
              <a:rPr lang="en-US" altLang="zh-CN" sz="2400" dirty="0" smtClean="0"/>
              <a:t>L</a:t>
            </a:r>
            <a:r>
              <a:rPr lang="zh-CN" altLang="en-US" sz="2400" dirty="0" smtClean="0"/>
              <a:t>个隐藏层的深度循环神经网络，每个隐藏状态不断传递至当前层的下一时间步和当前时间步的下一层。</a:t>
            </a:r>
            <a:endParaRPr lang="zh-CN" altLang="en-US" sz="1600" dirty="0"/>
          </a:p>
        </p:txBody>
      </p:sp>
      <p:pic>
        <p:nvPicPr>
          <p:cNvPr id="88066" name="Picture 2"/>
          <p:cNvPicPr>
            <a:picLocks noChangeAspect="1" noChangeArrowheads="1"/>
          </p:cNvPicPr>
          <p:nvPr/>
        </p:nvPicPr>
        <p:blipFill>
          <a:blip r:embed="rId2"/>
          <a:srcRect/>
          <a:stretch>
            <a:fillRect/>
          </a:stretch>
        </p:blipFill>
        <p:spPr bwMode="auto">
          <a:xfrm>
            <a:off x="0" y="1398902"/>
            <a:ext cx="12192000" cy="3084348"/>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深度循环神经网络</a:t>
            </a:r>
            <a:endParaRPr lang="zh-CN" altLang="en-US" sz="4000" b="1" dirty="0"/>
          </a:p>
        </p:txBody>
      </p:sp>
      <p:sp>
        <p:nvSpPr>
          <p:cNvPr id="3" name="内容占位符 2"/>
          <p:cNvSpPr>
            <a:spLocks noGrp="1"/>
          </p:cNvSpPr>
          <p:nvPr>
            <p:ph idx="1"/>
          </p:nvPr>
        </p:nvSpPr>
        <p:spPr>
          <a:xfrm>
            <a:off x="0" y="1454451"/>
            <a:ext cx="12192000" cy="5403549"/>
          </a:xfrm>
        </p:spPr>
        <p:txBody>
          <a:bodyPr>
            <a:noAutofit/>
          </a:bodyPr>
          <a:lstStyle/>
          <a:p>
            <a:pPr>
              <a:lnSpc>
                <a:spcPct val="100000"/>
              </a:lnSpc>
            </a:pPr>
            <a:r>
              <a:rPr lang="zh-CN" altLang="en-US" sz="2400" dirty="0" smtClean="0"/>
              <a:t>本章到目前为止介绍的循环神经网络只有一个单向的隐藏层，在深度学习应用里，我们通常会用到含有多个隐藏层的循环神经网络，也称作深度循环神经网络。图</a:t>
            </a:r>
            <a:r>
              <a:rPr lang="en-US" altLang="zh-CN" sz="2400" dirty="0" smtClean="0"/>
              <a:t>6.11</a:t>
            </a:r>
            <a:r>
              <a:rPr lang="zh-CN" altLang="en-US" sz="2400" dirty="0" smtClean="0"/>
              <a:t>演示了一个有</a:t>
            </a:r>
            <a:r>
              <a:rPr lang="en-US" altLang="zh-CN" sz="2400" dirty="0" smtClean="0"/>
              <a:t>L</a:t>
            </a:r>
            <a:r>
              <a:rPr lang="zh-CN" altLang="en-US" sz="2400" dirty="0" smtClean="0"/>
              <a:t>个隐藏层的深度循环神经网络，每个隐藏状态不断传递至当前层的下一时间步和当前时间步的下一层。</a:t>
            </a:r>
            <a:endParaRPr lang="zh-CN" altLang="en-US" sz="1600" dirty="0"/>
          </a:p>
        </p:txBody>
      </p:sp>
      <p:pic>
        <p:nvPicPr>
          <p:cNvPr id="88066" name="Picture 2"/>
          <p:cNvPicPr>
            <a:picLocks noChangeAspect="1" noChangeArrowheads="1"/>
          </p:cNvPicPr>
          <p:nvPr/>
        </p:nvPicPr>
        <p:blipFill>
          <a:blip r:embed="rId2"/>
          <a:srcRect/>
          <a:stretch>
            <a:fillRect/>
          </a:stretch>
        </p:blipFill>
        <p:spPr bwMode="auto">
          <a:xfrm>
            <a:off x="0" y="1398902"/>
            <a:ext cx="12192000" cy="3084348"/>
          </a:xfrm>
          <a:prstGeom prst="rect">
            <a:avLst/>
          </a:prstGeom>
          <a:noFill/>
          <a:ln w="9525">
            <a:noFill/>
            <a:miter lim="800000"/>
            <a:headEnd/>
            <a:tailEnd/>
          </a:ln>
          <a:effectLst/>
        </p:spPr>
      </p:pic>
      <p:pic>
        <p:nvPicPr>
          <p:cNvPr id="89090" name="Picture 2"/>
          <p:cNvPicPr>
            <a:picLocks noChangeAspect="1" noChangeArrowheads="1"/>
          </p:cNvPicPr>
          <p:nvPr/>
        </p:nvPicPr>
        <p:blipFill>
          <a:blip r:embed="rId3"/>
          <a:srcRect/>
          <a:stretch>
            <a:fillRect/>
          </a:stretch>
        </p:blipFill>
        <p:spPr bwMode="auto">
          <a:xfrm>
            <a:off x="0" y="1205821"/>
            <a:ext cx="12192000" cy="565218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双向循环神经网络</a:t>
            </a:r>
            <a:endParaRPr lang="zh-CN" altLang="en-US" sz="4000" b="1" dirty="0"/>
          </a:p>
        </p:txBody>
      </p:sp>
      <p:sp>
        <p:nvSpPr>
          <p:cNvPr id="3" name="内容占位符 2"/>
          <p:cNvSpPr>
            <a:spLocks noGrp="1"/>
          </p:cNvSpPr>
          <p:nvPr>
            <p:ph idx="1"/>
          </p:nvPr>
        </p:nvSpPr>
        <p:spPr>
          <a:xfrm>
            <a:off x="0" y="1092331"/>
            <a:ext cx="12192000" cy="5403549"/>
          </a:xfrm>
        </p:spPr>
        <p:txBody>
          <a:bodyPr>
            <a:noAutofit/>
          </a:bodyPr>
          <a:lstStyle/>
          <a:p>
            <a:pPr>
              <a:lnSpc>
                <a:spcPct val="100000"/>
              </a:lnSpc>
            </a:pPr>
            <a:r>
              <a:rPr lang="zh-CN" altLang="en-US" sz="2400" dirty="0" smtClean="0"/>
              <a:t>之前介绍的循环神经网络模型都是假设当前时间步是由前面的较早时间步的序列决定的，因此它们都将信息通过隐藏状态从前往后传递。有时候，当前时间步也可能由后面时间步决定。例如，当我们写下一个句子时，可能会根据句子后面的词来修改句子前面的用词。双向循环神经网络通过增加从后往前传递信息的隐藏层来更灵活地处理这类信息。图</a:t>
            </a:r>
            <a:r>
              <a:rPr lang="en-US" altLang="zh-CN" sz="2400" dirty="0" smtClean="0"/>
              <a:t>6.12</a:t>
            </a:r>
            <a:r>
              <a:rPr lang="zh-CN" altLang="en-US" sz="2400" dirty="0" smtClean="0"/>
              <a:t>演示了一个含单隐藏层的双向循环神经网络的架构。</a:t>
            </a:r>
            <a:endParaRPr lang="zh-CN" altLang="en-US" sz="1600" dirty="0"/>
          </a:p>
        </p:txBody>
      </p:sp>
      <p:pic>
        <p:nvPicPr>
          <p:cNvPr id="90114" name="Picture 2"/>
          <p:cNvPicPr>
            <a:picLocks noChangeAspect="1" noChangeArrowheads="1"/>
          </p:cNvPicPr>
          <p:nvPr/>
        </p:nvPicPr>
        <p:blipFill>
          <a:blip r:embed="rId2"/>
          <a:srcRect/>
          <a:stretch>
            <a:fillRect/>
          </a:stretch>
        </p:blipFill>
        <p:spPr bwMode="auto">
          <a:xfrm>
            <a:off x="3864808" y="2991087"/>
            <a:ext cx="4708823" cy="3866913"/>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双向循环神经网络</a:t>
            </a:r>
            <a:endParaRPr lang="zh-CN" altLang="en-US" sz="4000" b="1" dirty="0"/>
          </a:p>
        </p:txBody>
      </p:sp>
      <p:sp>
        <p:nvSpPr>
          <p:cNvPr id="3" name="内容占位符 2"/>
          <p:cNvSpPr>
            <a:spLocks noGrp="1"/>
          </p:cNvSpPr>
          <p:nvPr>
            <p:ph idx="1"/>
          </p:nvPr>
        </p:nvSpPr>
        <p:spPr>
          <a:xfrm>
            <a:off x="0" y="1092331"/>
            <a:ext cx="12192000" cy="5403549"/>
          </a:xfrm>
        </p:spPr>
        <p:txBody>
          <a:bodyPr>
            <a:noAutofit/>
          </a:bodyPr>
          <a:lstStyle/>
          <a:p>
            <a:pPr>
              <a:lnSpc>
                <a:spcPct val="100000"/>
              </a:lnSpc>
            </a:pPr>
            <a:r>
              <a:rPr lang="zh-CN" altLang="en-US" sz="2400" dirty="0" smtClean="0"/>
              <a:t>之前介绍的循环神经网络模型都是假设当前时间步是由前面的较早时间步的序列决定的，因此它们都将信息通过隐藏状态从前往后传递。有时候，当前时间步也可能由后面时间步决定。例如，当我们写下一个句子时，可能会根据句子后面的词来修改句子前面的用词。双向循环神经网络通过增加从后往前传递信息的隐藏层来更灵活地处理这类信息。图</a:t>
            </a:r>
            <a:r>
              <a:rPr lang="en-US" altLang="zh-CN" sz="2400" dirty="0" smtClean="0"/>
              <a:t>6.12</a:t>
            </a:r>
            <a:r>
              <a:rPr lang="zh-CN" altLang="en-US" sz="2400" dirty="0" smtClean="0"/>
              <a:t>演示了一个含单隐藏层的双向循环神经网络的架构。</a:t>
            </a:r>
            <a:endParaRPr lang="zh-CN" altLang="en-US" sz="1600" dirty="0"/>
          </a:p>
        </p:txBody>
      </p:sp>
      <p:pic>
        <p:nvPicPr>
          <p:cNvPr id="91138" name="Picture 2"/>
          <p:cNvPicPr>
            <a:picLocks noChangeAspect="1" noChangeArrowheads="1"/>
          </p:cNvPicPr>
          <p:nvPr/>
        </p:nvPicPr>
        <p:blipFill>
          <a:blip r:embed="rId2"/>
          <a:srcRect/>
          <a:stretch>
            <a:fillRect/>
          </a:stretch>
        </p:blipFill>
        <p:spPr bwMode="auto">
          <a:xfrm>
            <a:off x="0" y="1117538"/>
            <a:ext cx="12192000" cy="4151360"/>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05"/>
            <a:ext cx="10515600" cy="1325563"/>
          </a:xfrm>
        </p:spPr>
        <p:txBody>
          <a:bodyPr>
            <a:normAutofit/>
          </a:bodyPr>
          <a:lstStyle/>
          <a:p>
            <a:r>
              <a:rPr lang="zh-CN" altLang="en-US" sz="4000" b="1" dirty="0" smtClean="0"/>
              <a:t>双向循环神经网络</a:t>
            </a:r>
            <a:endParaRPr lang="zh-CN" altLang="en-US" sz="4000" b="1" dirty="0"/>
          </a:p>
        </p:txBody>
      </p:sp>
      <p:sp>
        <p:nvSpPr>
          <p:cNvPr id="3" name="内容占位符 2"/>
          <p:cNvSpPr>
            <a:spLocks noGrp="1"/>
          </p:cNvSpPr>
          <p:nvPr>
            <p:ph idx="1"/>
          </p:nvPr>
        </p:nvSpPr>
        <p:spPr>
          <a:xfrm>
            <a:off x="0" y="1092331"/>
            <a:ext cx="12192000" cy="5403549"/>
          </a:xfrm>
        </p:spPr>
        <p:txBody>
          <a:bodyPr>
            <a:noAutofit/>
          </a:bodyPr>
          <a:lstStyle/>
          <a:p>
            <a:pPr>
              <a:lnSpc>
                <a:spcPct val="100000"/>
              </a:lnSpc>
            </a:pPr>
            <a:r>
              <a:rPr lang="zh-CN" altLang="en-US" sz="2400" dirty="0" smtClean="0"/>
              <a:t>之前介绍的循环神经网络模型都是假设当前时间步是由前面的较早时间步的序列决定的，因此它们都将信息通过隐藏状态从前往后传递。有时候，当前时间步也可能由后面时间步决定。例如，当我们写下一个句子时，可能会根据句子后面的词来修改句子前面的用词。双向循环神经网络通过增加从后往前传递信息的隐藏层来更灵活地处理这类信息。图</a:t>
            </a:r>
            <a:r>
              <a:rPr lang="en-US" altLang="zh-CN" sz="2400" dirty="0" smtClean="0"/>
              <a:t>6.12</a:t>
            </a:r>
            <a:r>
              <a:rPr lang="zh-CN" altLang="en-US" sz="2400" dirty="0" smtClean="0"/>
              <a:t>演示了一个含单隐藏层的双向循环神经网络的架构。</a:t>
            </a:r>
            <a:endParaRPr lang="zh-CN" altLang="en-US" sz="1600" dirty="0"/>
          </a:p>
        </p:txBody>
      </p:sp>
      <p:pic>
        <p:nvPicPr>
          <p:cNvPr id="92162" name="Picture 2"/>
          <p:cNvPicPr>
            <a:picLocks noChangeAspect="1" noChangeArrowheads="1"/>
          </p:cNvPicPr>
          <p:nvPr/>
        </p:nvPicPr>
        <p:blipFill>
          <a:blip r:embed="rId2"/>
          <a:srcRect/>
          <a:stretch>
            <a:fillRect/>
          </a:stretch>
        </p:blipFill>
        <p:spPr bwMode="auto">
          <a:xfrm>
            <a:off x="0" y="1168642"/>
            <a:ext cx="12192000" cy="269762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含隐藏状态的循环神经网络</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00000"/>
              </a:lnSpc>
            </a:pPr>
            <a:r>
              <a:rPr lang="zh-CN" altLang="en-US" sz="2400" dirty="0" smtClean="0"/>
              <a:t>现在我们考虑输入数据存在时间相关性的情况。假设 </a:t>
            </a:r>
            <a:r>
              <a:rPr lang="en-US" altLang="zh-CN" sz="2400" b="1" i="1" dirty="0" err="1" smtClean="0"/>
              <a:t>X</a:t>
            </a:r>
            <a:r>
              <a:rPr lang="en-US" altLang="zh-CN" sz="2400" i="1" baseline="-25000" dirty="0" err="1" smtClean="0"/>
              <a:t>t</a:t>
            </a:r>
            <a:r>
              <a:rPr lang="zh-CN" altLang="en-US" sz="2400" baseline="-25000" dirty="0" smtClean="0"/>
              <a:t>​</a:t>
            </a:r>
            <a:r>
              <a:rPr lang="zh-CN" altLang="en-US" sz="2400" dirty="0" smtClean="0"/>
              <a:t>∈</a:t>
            </a:r>
            <a:r>
              <a:rPr lang="en-US" altLang="zh-CN" sz="2400" dirty="0" err="1" smtClean="0"/>
              <a:t>R</a:t>
            </a:r>
            <a:r>
              <a:rPr lang="en-US" altLang="zh-CN" sz="2400" i="1" baseline="30000" dirty="0" err="1" smtClean="0"/>
              <a:t>n</a:t>
            </a:r>
            <a:r>
              <a:rPr lang="en-US" altLang="zh-CN" sz="2400" baseline="30000" dirty="0" err="1" smtClean="0"/>
              <a:t>×</a:t>
            </a:r>
            <a:r>
              <a:rPr lang="en-US" altLang="zh-CN" sz="2400" i="1" baseline="30000" dirty="0" err="1" smtClean="0"/>
              <a:t>d</a:t>
            </a:r>
            <a:r>
              <a:rPr lang="en-US" altLang="zh-CN" sz="2400" i="1" baseline="30000" dirty="0" smtClean="0"/>
              <a:t> </a:t>
            </a:r>
            <a:r>
              <a:rPr lang="zh-CN" altLang="en-US" sz="2400" dirty="0" smtClean="0"/>
              <a:t>是序列中时间步 </a:t>
            </a:r>
            <a:r>
              <a:rPr lang="en-US" altLang="zh-CN" sz="2400" dirty="0" smtClean="0"/>
              <a:t>t </a:t>
            </a:r>
            <a:r>
              <a:rPr lang="zh-CN" altLang="en-US" sz="2400" dirty="0" smtClean="0"/>
              <a:t>的小批量输入，</a:t>
            </a:r>
            <a:r>
              <a:rPr lang="en-US" altLang="zh-CN" sz="2400" b="1" i="1" dirty="0" smtClean="0"/>
              <a:t>H</a:t>
            </a:r>
            <a:r>
              <a:rPr lang="en-US" altLang="zh-CN" sz="2400" i="1" baseline="-25000" dirty="0" smtClean="0"/>
              <a:t>t</a:t>
            </a:r>
            <a:r>
              <a:rPr lang="zh-CN" altLang="en-US" sz="2400" dirty="0" smtClean="0"/>
              <a:t>​∈</a:t>
            </a:r>
            <a:r>
              <a:rPr lang="en-US" altLang="zh-CN" sz="2400" dirty="0" err="1" smtClean="0"/>
              <a:t>R</a:t>
            </a:r>
            <a:r>
              <a:rPr lang="en-US" altLang="zh-CN" sz="2400" i="1" baseline="30000" dirty="0" err="1" smtClean="0"/>
              <a:t>n</a:t>
            </a:r>
            <a:r>
              <a:rPr lang="en-US" altLang="zh-CN" sz="2400" baseline="30000" dirty="0" err="1" smtClean="0"/>
              <a:t>×</a:t>
            </a:r>
            <a:r>
              <a:rPr lang="en-US" altLang="zh-CN" sz="2400" i="1" baseline="30000" dirty="0" err="1" smtClean="0"/>
              <a:t>h</a:t>
            </a:r>
            <a:r>
              <a:rPr lang="zh-CN" altLang="en-US" sz="2400" dirty="0" smtClean="0"/>
              <a:t>是该时间步的隐藏变量。与多层感知机不同的是，这里我们保存上一时间步的隐藏变量 </a:t>
            </a:r>
            <a:r>
              <a:rPr lang="en-US" altLang="zh-CN" sz="2400" b="1" i="1" dirty="0" smtClean="0"/>
              <a:t>H</a:t>
            </a:r>
            <a:r>
              <a:rPr lang="en-US" altLang="zh-CN" sz="2400" i="1" baseline="-25000" dirty="0" smtClean="0"/>
              <a:t>t</a:t>
            </a:r>
            <a:r>
              <a:rPr lang="zh-CN" altLang="en-US" sz="2400" baseline="-25000" dirty="0" smtClean="0"/>
              <a:t>−</a:t>
            </a:r>
            <a:r>
              <a:rPr lang="en-US" altLang="zh-CN" sz="2400" baseline="-25000" dirty="0" smtClean="0"/>
              <a:t>1</a:t>
            </a:r>
            <a:r>
              <a:rPr lang="en-US" altLang="zh-CN" sz="2400" dirty="0" smtClean="0"/>
              <a:t>​</a:t>
            </a:r>
            <a:r>
              <a:rPr lang="zh-CN" altLang="en-US" sz="2400" dirty="0" smtClean="0"/>
              <a:t>，并引入一个新的权重参数</a:t>
            </a:r>
            <a:r>
              <a:rPr lang="en-US" altLang="zh-CN" sz="2400" b="1" i="1" dirty="0" err="1" smtClean="0"/>
              <a:t>W</a:t>
            </a:r>
            <a:r>
              <a:rPr lang="en-US" altLang="zh-CN" sz="2400" i="1" baseline="-25000" dirty="0" err="1" smtClean="0"/>
              <a:t>hh</a:t>
            </a:r>
            <a:r>
              <a:rPr lang="zh-CN" altLang="en-US" sz="2400" dirty="0" smtClean="0"/>
              <a:t>​∈</a:t>
            </a:r>
            <a:r>
              <a:rPr lang="en-US" altLang="zh-CN" sz="2400" dirty="0" err="1" smtClean="0"/>
              <a:t>R</a:t>
            </a:r>
            <a:r>
              <a:rPr lang="en-US" altLang="zh-CN" sz="2400" i="1" baseline="30000" dirty="0" err="1" smtClean="0"/>
              <a:t>h</a:t>
            </a:r>
            <a:r>
              <a:rPr lang="en-US" altLang="zh-CN" sz="2400" baseline="30000" dirty="0" err="1" smtClean="0"/>
              <a:t>×</a:t>
            </a:r>
            <a:r>
              <a:rPr lang="en-US" altLang="zh-CN" sz="2400" i="1" baseline="30000" dirty="0" err="1" smtClean="0"/>
              <a:t>h</a:t>
            </a:r>
            <a:r>
              <a:rPr lang="zh-CN" altLang="en-US" sz="2400" dirty="0" smtClean="0"/>
              <a:t>，该参数用来描述在当前时间步如何使用上一时间步的隐藏变量。具体来说，时间步 </a:t>
            </a:r>
            <a:r>
              <a:rPr lang="en-US" altLang="zh-CN" sz="2400" dirty="0" smtClean="0"/>
              <a:t>t </a:t>
            </a:r>
            <a:r>
              <a:rPr lang="zh-CN" altLang="en-US" sz="2400" dirty="0" smtClean="0"/>
              <a:t>的隐藏变量的计算由当前时间步的输入和上一时间步的隐藏变量共同决定：</a:t>
            </a:r>
          </a:p>
          <a:p>
            <a:pPr>
              <a:lnSpc>
                <a:spcPct val="100000"/>
              </a:lnSpc>
            </a:pPr>
            <a:endParaRPr lang="en-US" altLang="zh-CN" sz="100" dirty="0" smtClean="0"/>
          </a:p>
          <a:p>
            <a:pPr>
              <a:lnSpc>
                <a:spcPct val="100000"/>
              </a:lnSpc>
            </a:pPr>
            <a:r>
              <a:rPr lang="zh-CN" altLang="en-US" sz="2400" dirty="0" smtClean="0"/>
              <a:t>与多层感知机相比，我们在这里添加了 </a:t>
            </a:r>
            <a:r>
              <a:rPr lang="en-US" altLang="zh-CN" sz="2400" b="1" i="1" dirty="0" smtClean="0"/>
              <a:t>H</a:t>
            </a:r>
            <a:r>
              <a:rPr lang="en-US" altLang="zh-CN" sz="2400" i="1" baseline="-25000" dirty="0" smtClean="0"/>
              <a:t>t</a:t>
            </a:r>
            <a:r>
              <a:rPr lang="zh-CN" altLang="en-US" sz="2400" baseline="-25000" dirty="0" smtClean="0"/>
              <a:t>−</a:t>
            </a:r>
            <a:r>
              <a:rPr lang="en-US" altLang="zh-CN" sz="2400" baseline="-25000" dirty="0" smtClean="0"/>
              <a:t>1</a:t>
            </a:r>
            <a:r>
              <a:rPr lang="en-US" altLang="zh-CN" sz="2400" dirty="0" smtClean="0"/>
              <a:t>​</a:t>
            </a:r>
            <a:r>
              <a:rPr lang="en-US" altLang="zh-CN" sz="2400" b="1" i="1" dirty="0" err="1" smtClean="0"/>
              <a:t>W</a:t>
            </a:r>
            <a:r>
              <a:rPr lang="en-US" altLang="zh-CN" sz="2400" i="1" baseline="-25000" dirty="0" err="1" smtClean="0"/>
              <a:t>hh</a:t>
            </a:r>
            <a:r>
              <a:rPr lang="zh-CN" altLang="en-US" sz="2400" baseline="-25000" dirty="0" smtClean="0"/>
              <a:t>​ </a:t>
            </a:r>
            <a:r>
              <a:rPr lang="zh-CN" altLang="en-US" sz="2400" dirty="0" smtClean="0"/>
              <a:t>一项。由上式中相邻时间步的隐藏变量 </a:t>
            </a:r>
            <a:r>
              <a:rPr lang="en-US" altLang="zh-CN" sz="2400" b="1" i="1" dirty="0" smtClean="0"/>
              <a:t>H</a:t>
            </a:r>
            <a:r>
              <a:rPr lang="en-US" altLang="zh-CN" sz="2400" i="1" baseline="-25000" dirty="0" smtClean="0"/>
              <a:t>t</a:t>
            </a:r>
            <a:r>
              <a:rPr lang="zh-CN" altLang="en-US" sz="2400" baseline="-25000" dirty="0" smtClean="0"/>
              <a:t>​ </a:t>
            </a:r>
            <a:r>
              <a:rPr lang="zh-CN" altLang="en-US" sz="2400" dirty="0" smtClean="0"/>
              <a:t>和 </a:t>
            </a:r>
            <a:r>
              <a:rPr lang="en-US" altLang="zh-CN" sz="2400" b="1" i="1" dirty="0" smtClean="0"/>
              <a:t>H</a:t>
            </a:r>
            <a:r>
              <a:rPr lang="en-US" altLang="zh-CN" sz="2400" i="1" baseline="-25000" dirty="0" smtClean="0"/>
              <a:t>t</a:t>
            </a:r>
            <a:r>
              <a:rPr lang="zh-CN" altLang="en-US" sz="2400" baseline="-25000" dirty="0" smtClean="0"/>
              <a:t>−</a:t>
            </a:r>
            <a:r>
              <a:rPr lang="en-US" altLang="zh-CN" sz="2400" baseline="-25000" dirty="0" smtClean="0"/>
              <a:t>1​ </a:t>
            </a:r>
            <a:r>
              <a:rPr lang="zh-CN" altLang="en-US" sz="2400" dirty="0" smtClean="0"/>
              <a:t>之间的关系可知，这里的隐藏变量能够捕捉截至当前时间步的序列的历史信息，就像是神经网络当前时间步的状态或记忆一样。因此，该隐藏变量也称为隐藏状态。由于隐藏状态在当前时间步的定义使用了上一时间步的隐藏状态，上式的计算是循环的。使用循环计算的网络即循环神经网络（</a:t>
            </a:r>
            <a:r>
              <a:rPr lang="en-US" altLang="zh-CN" sz="2400" dirty="0" smtClean="0"/>
              <a:t>recurrent neural network</a:t>
            </a:r>
            <a:r>
              <a:rPr lang="zh-CN" altLang="en-US" sz="2400" dirty="0" smtClean="0"/>
              <a:t>）。</a:t>
            </a:r>
            <a:endParaRPr lang="zh-CN" altLang="en-US" sz="2400" dirty="0"/>
          </a:p>
        </p:txBody>
      </p:sp>
      <p:pic>
        <p:nvPicPr>
          <p:cNvPr id="4098" name="Picture 2"/>
          <p:cNvPicPr>
            <a:picLocks noChangeAspect="1" noChangeArrowheads="1"/>
          </p:cNvPicPr>
          <p:nvPr/>
        </p:nvPicPr>
        <p:blipFill>
          <a:blip r:embed="rId2"/>
          <a:srcRect/>
          <a:stretch>
            <a:fillRect/>
          </a:stretch>
        </p:blipFill>
        <p:spPr bwMode="auto">
          <a:xfrm>
            <a:off x="3888560" y="3676885"/>
            <a:ext cx="4143375" cy="40957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含隐藏状态的循环神经网络</a:t>
            </a:r>
            <a:endParaRPr lang="zh-CN" altLang="en-US" b="1" dirty="0"/>
          </a:p>
        </p:txBody>
      </p:sp>
      <p:sp>
        <p:nvSpPr>
          <p:cNvPr id="3" name="内容占位符 2"/>
          <p:cNvSpPr>
            <a:spLocks noGrp="1"/>
          </p:cNvSpPr>
          <p:nvPr>
            <p:ph idx="1"/>
          </p:nvPr>
        </p:nvSpPr>
        <p:spPr>
          <a:xfrm>
            <a:off x="838200" y="1825625"/>
            <a:ext cx="10515600" cy="4720030"/>
          </a:xfrm>
        </p:spPr>
        <p:txBody>
          <a:bodyPr>
            <a:noAutofit/>
          </a:bodyPr>
          <a:lstStyle/>
          <a:p>
            <a:pPr>
              <a:lnSpc>
                <a:spcPct val="100000"/>
              </a:lnSpc>
            </a:pPr>
            <a:r>
              <a:rPr lang="zh-CN" altLang="en-US" sz="2400" dirty="0" smtClean="0"/>
              <a:t>在时间步</a:t>
            </a:r>
            <a:r>
              <a:rPr lang="en-US" altLang="zh-CN" sz="2400" dirty="0" smtClean="0"/>
              <a:t>t</a:t>
            </a:r>
            <a:r>
              <a:rPr lang="zh-CN" altLang="en-US" sz="2400" dirty="0" smtClean="0"/>
              <a:t>，输出层的输出和多层感知机中的计算类似：</a:t>
            </a:r>
            <a:endParaRPr lang="en-US" altLang="zh-CN" sz="2400" dirty="0" smtClean="0"/>
          </a:p>
          <a:p>
            <a:pPr>
              <a:lnSpc>
                <a:spcPct val="100000"/>
              </a:lnSpc>
            </a:pPr>
            <a:r>
              <a:rPr lang="zh-CN" altLang="en-US" sz="2400" dirty="0" smtClean="0"/>
              <a:t>循环神经网络的参数包括隐藏层的权重</a:t>
            </a:r>
            <a:r>
              <a:rPr lang="en-US" sz="2400" b="1" i="1" dirty="0" err="1" smtClean="0"/>
              <a:t>W</a:t>
            </a:r>
            <a:r>
              <a:rPr lang="en-US" sz="2400" i="1" baseline="-25000" dirty="0" err="1" smtClean="0"/>
              <a:t>xh</a:t>
            </a:r>
            <a:r>
              <a:rPr lang="en-US" sz="2400" dirty="0" smtClean="0"/>
              <a:t>​∈</a:t>
            </a:r>
            <a:r>
              <a:rPr lang="en-US" sz="2400" dirty="0" err="1" smtClean="0"/>
              <a:t>R</a:t>
            </a:r>
            <a:r>
              <a:rPr lang="en-US" sz="2400" i="1" baseline="30000" dirty="0" err="1" smtClean="0"/>
              <a:t>d</a:t>
            </a:r>
            <a:r>
              <a:rPr lang="en-US" sz="2400" baseline="30000" dirty="0" err="1" smtClean="0"/>
              <a:t>×</a:t>
            </a:r>
            <a:r>
              <a:rPr lang="en-US" sz="2400" i="1" baseline="30000" dirty="0" err="1" smtClean="0"/>
              <a:t>h</a:t>
            </a:r>
            <a:r>
              <a:rPr lang="en-US" sz="2400" dirty="0" err="1" smtClean="0"/>
              <a:t>、</a:t>
            </a:r>
            <a:r>
              <a:rPr lang="en-US" sz="2400" b="1" i="1" dirty="0" err="1" smtClean="0"/>
              <a:t>W</a:t>
            </a:r>
            <a:r>
              <a:rPr lang="en-US" sz="2400" i="1" baseline="-25000" dirty="0" err="1" smtClean="0"/>
              <a:t>hh</a:t>
            </a:r>
            <a:r>
              <a:rPr lang="en-US" sz="2400" dirty="0" smtClean="0"/>
              <a:t>​∈</a:t>
            </a:r>
            <a:r>
              <a:rPr lang="en-US" sz="2400" dirty="0" err="1" smtClean="0"/>
              <a:t>R</a:t>
            </a:r>
            <a:r>
              <a:rPr lang="en-US" sz="2400" i="1" baseline="30000" dirty="0" err="1" smtClean="0"/>
              <a:t>h</a:t>
            </a:r>
            <a:r>
              <a:rPr lang="en-US" sz="2400" baseline="30000" dirty="0" err="1" smtClean="0"/>
              <a:t>×</a:t>
            </a:r>
            <a:r>
              <a:rPr lang="en-US" sz="2400" i="1" baseline="30000" dirty="0" err="1" smtClean="0"/>
              <a:t>h</a:t>
            </a:r>
            <a:r>
              <a:rPr lang="zh-CN" altLang="en-US" sz="2400" dirty="0" smtClean="0"/>
              <a:t>和偏差 </a:t>
            </a:r>
            <a:r>
              <a:rPr lang="en-US" sz="2400" b="1" i="1" dirty="0" err="1" smtClean="0"/>
              <a:t>b</a:t>
            </a:r>
            <a:r>
              <a:rPr lang="en-US" sz="2400" i="1" baseline="-25000" dirty="0" err="1" smtClean="0"/>
              <a:t>h</a:t>
            </a:r>
            <a:r>
              <a:rPr lang="en-US" sz="2400" dirty="0" smtClean="0"/>
              <a:t>​∈R</a:t>
            </a:r>
            <a:r>
              <a:rPr lang="en-US" sz="2400" baseline="30000" dirty="0" smtClean="0"/>
              <a:t>1×</a:t>
            </a:r>
            <a:r>
              <a:rPr lang="en-US" sz="2400" i="1" baseline="30000" dirty="0" smtClean="0"/>
              <a:t>h</a:t>
            </a:r>
            <a:r>
              <a:rPr lang="en-US" sz="2400" dirty="0" smtClean="0"/>
              <a:t>，</a:t>
            </a:r>
            <a:r>
              <a:rPr lang="zh-CN" altLang="en-US" sz="2400" dirty="0" smtClean="0"/>
              <a:t>以及输出层的权重</a:t>
            </a:r>
            <a:r>
              <a:rPr lang="en-US" sz="2400" b="1" i="1" dirty="0" err="1" smtClean="0"/>
              <a:t>W</a:t>
            </a:r>
            <a:r>
              <a:rPr lang="en-US" sz="2400" i="1" baseline="-25000" dirty="0" err="1" smtClean="0"/>
              <a:t>hq</a:t>
            </a:r>
            <a:r>
              <a:rPr lang="en-US" sz="2400" dirty="0" smtClean="0"/>
              <a:t>​∈</a:t>
            </a:r>
            <a:r>
              <a:rPr lang="en-US" sz="2400" dirty="0" err="1" smtClean="0"/>
              <a:t>R</a:t>
            </a:r>
            <a:r>
              <a:rPr lang="en-US" sz="2400" i="1" baseline="30000" dirty="0" err="1" smtClean="0"/>
              <a:t>h</a:t>
            </a:r>
            <a:r>
              <a:rPr lang="en-US" sz="2400" baseline="30000" dirty="0" err="1" smtClean="0"/>
              <a:t>×</a:t>
            </a:r>
            <a:r>
              <a:rPr lang="en-US" sz="2400" i="1" baseline="30000" dirty="0" err="1" smtClean="0"/>
              <a:t>q</a:t>
            </a:r>
            <a:r>
              <a:rPr lang="zh-CN" altLang="en-US" sz="2400" dirty="0" smtClean="0"/>
              <a:t>和偏差</a:t>
            </a:r>
            <a:r>
              <a:rPr lang="en-US" sz="2400" b="1" i="1" dirty="0" err="1" smtClean="0"/>
              <a:t>b</a:t>
            </a:r>
            <a:r>
              <a:rPr lang="en-US" sz="2400" i="1" baseline="-25000" dirty="0" err="1" smtClean="0"/>
              <a:t>q</a:t>
            </a:r>
            <a:r>
              <a:rPr lang="en-US" sz="2400" dirty="0" smtClean="0"/>
              <a:t>​∈R</a:t>
            </a:r>
            <a:r>
              <a:rPr lang="en-US" sz="2400" baseline="30000" dirty="0" smtClean="0"/>
              <a:t>1×</a:t>
            </a:r>
            <a:r>
              <a:rPr lang="en-US" sz="2400" i="1" baseline="30000" dirty="0" smtClean="0"/>
              <a:t>q</a:t>
            </a:r>
            <a:r>
              <a:rPr lang="en-US" sz="2400" dirty="0" smtClean="0"/>
              <a:t>。</a:t>
            </a:r>
            <a:r>
              <a:rPr lang="zh-CN" altLang="en-US" sz="2400" dirty="0" smtClean="0"/>
              <a:t>值得一提的是，即便在不同时间步，循环神经网络也始终使用这些模型参数。因此，循环神经网络模型参数的数量不随时间步的增加而增长。</a:t>
            </a:r>
            <a:endParaRPr lang="zh-CN" altLang="en-US" sz="2400" dirty="0"/>
          </a:p>
        </p:txBody>
      </p:sp>
      <p:pic>
        <p:nvPicPr>
          <p:cNvPr id="5" name="Picture 3"/>
          <p:cNvPicPr>
            <a:picLocks noChangeAspect="1" noChangeArrowheads="1"/>
          </p:cNvPicPr>
          <p:nvPr/>
        </p:nvPicPr>
        <p:blipFill>
          <a:blip r:embed="rId2"/>
          <a:srcRect/>
          <a:stretch>
            <a:fillRect/>
          </a:stretch>
        </p:blipFill>
        <p:spPr bwMode="auto">
          <a:xfrm>
            <a:off x="8515774" y="1830450"/>
            <a:ext cx="2276475" cy="390525"/>
          </a:xfrm>
          <a:prstGeom prst="rect">
            <a:avLst/>
          </a:prstGeom>
          <a:noFill/>
          <a:ln w="9525">
            <a:noFill/>
            <a:miter lim="800000"/>
            <a:headEnd/>
            <a:tailEnd/>
          </a:ln>
          <a:effectLst/>
        </p:spPr>
      </p:pic>
    </p:spTree>
    <p:extLst>
      <p:ext uri="{BB962C8B-B14F-4D97-AF65-F5344CB8AC3E}">
        <p14:creationId xmlns="" xmlns:p14="http://schemas.microsoft.com/office/powerpoint/2010/main" val="4263979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2236</TotalTime>
  <Words>9236</Words>
  <Application>Microsoft Office PowerPoint</Application>
  <PresentationFormat>自定义</PresentationFormat>
  <Paragraphs>514</Paragraphs>
  <Slides>78</Slides>
  <Notes>0</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RNN</vt:lpstr>
      <vt:lpstr>RNN</vt:lpstr>
      <vt:lpstr>语言模型</vt:lpstr>
      <vt:lpstr>语言模型的计算</vt:lpstr>
      <vt:lpstr>n元语法</vt:lpstr>
      <vt:lpstr>循环神经网络</vt:lpstr>
      <vt:lpstr>不含隐藏状态的神经网络</vt:lpstr>
      <vt:lpstr>含隐藏状态的循环神经网络</vt:lpstr>
      <vt:lpstr>含隐藏状态的循环神经网络</vt:lpstr>
      <vt:lpstr>含隐藏状态的循环神经网络</vt:lpstr>
      <vt:lpstr>应用：基于字符级循环神经网络的语言模型</vt:lpstr>
      <vt:lpstr>应用：基于字符级循环神经网络的语言模型</vt:lpstr>
      <vt:lpstr>语言模型数据集（周杰伦专辑歌词）</vt:lpstr>
      <vt:lpstr>建立字符索引</vt:lpstr>
      <vt:lpstr>建立字符索引</vt:lpstr>
      <vt:lpstr>时序数据的采样</vt:lpstr>
      <vt:lpstr>随机采样</vt:lpstr>
      <vt:lpstr>幻灯片 18</vt:lpstr>
      <vt:lpstr>幻灯片 19</vt:lpstr>
      <vt:lpstr>相邻采样</vt:lpstr>
      <vt:lpstr>幻灯片 21</vt:lpstr>
      <vt:lpstr>幻灯片 22</vt:lpstr>
      <vt:lpstr>循环神经网络的从零开始实现</vt:lpstr>
      <vt:lpstr>循环神经网络的从零开始实现</vt:lpstr>
      <vt:lpstr>one-hot向量</vt:lpstr>
      <vt:lpstr>one-hot向量</vt:lpstr>
      <vt:lpstr>初始化模型参数</vt:lpstr>
      <vt:lpstr>定义模型</vt:lpstr>
      <vt:lpstr>定义模型</vt:lpstr>
      <vt:lpstr>定义预测函数</vt:lpstr>
      <vt:lpstr>裁剪梯度</vt:lpstr>
      <vt:lpstr>困惑度</vt:lpstr>
      <vt:lpstr>定义模型训练函数</vt:lpstr>
      <vt:lpstr>幻灯片 34</vt:lpstr>
      <vt:lpstr>幻灯片 35</vt:lpstr>
      <vt:lpstr>幻灯片 36</vt:lpstr>
      <vt:lpstr>幻灯片 37</vt:lpstr>
      <vt:lpstr>训练模型并创作歌词</vt:lpstr>
      <vt:lpstr>幻灯片 39</vt:lpstr>
      <vt:lpstr>循环神经网络的简洁实现</vt:lpstr>
      <vt:lpstr>定义模型</vt:lpstr>
      <vt:lpstr>定义模型</vt:lpstr>
      <vt:lpstr>定义模型</vt:lpstr>
      <vt:lpstr>幻灯片 44</vt:lpstr>
      <vt:lpstr>幻灯片 45</vt:lpstr>
      <vt:lpstr>定义模型</vt:lpstr>
      <vt:lpstr>幻灯片 47</vt:lpstr>
      <vt:lpstr>幻灯片 48</vt:lpstr>
      <vt:lpstr>幻灯片 49</vt:lpstr>
      <vt:lpstr>通过时间反向传播</vt:lpstr>
      <vt:lpstr>定义模型</vt:lpstr>
      <vt:lpstr>模型计算图</vt:lpstr>
      <vt:lpstr>方法</vt:lpstr>
      <vt:lpstr>方法</vt:lpstr>
      <vt:lpstr>门控循环单元（GRU）</vt:lpstr>
      <vt:lpstr>门控循环单元</vt:lpstr>
      <vt:lpstr>门控循环单元</vt:lpstr>
      <vt:lpstr>门控循环单元</vt:lpstr>
      <vt:lpstr>候选隐藏状态</vt:lpstr>
      <vt:lpstr>候选隐藏状态</vt:lpstr>
      <vt:lpstr>隐藏状态</vt:lpstr>
      <vt:lpstr>隐藏状态</vt:lpstr>
      <vt:lpstr>简洁实现</vt:lpstr>
      <vt:lpstr>长短期记忆（LSTM）</vt:lpstr>
      <vt:lpstr>输入门、遗忘门和输出门</vt:lpstr>
      <vt:lpstr>输入门、遗忘门和输出门</vt:lpstr>
      <vt:lpstr>候选记忆细胞</vt:lpstr>
      <vt:lpstr>候选记忆细胞</vt:lpstr>
      <vt:lpstr>记忆细胞</vt:lpstr>
      <vt:lpstr>记忆细胞</vt:lpstr>
      <vt:lpstr>隐藏状态</vt:lpstr>
      <vt:lpstr>简洁实现</vt:lpstr>
      <vt:lpstr>深度循环神经网络</vt:lpstr>
      <vt:lpstr>深度循环神经网络</vt:lpstr>
      <vt:lpstr>深度循环神经网络</vt:lpstr>
      <vt:lpstr>双向循环神经网络</vt:lpstr>
      <vt:lpstr>双向循环神经网络</vt:lpstr>
      <vt:lpstr>双向循环神经网络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Administrator</dc:creator>
  <cp:lastModifiedBy>DC</cp:lastModifiedBy>
  <cp:revision>195</cp:revision>
  <dcterms:created xsi:type="dcterms:W3CDTF">2019-11-15T05:59:26Z</dcterms:created>
  <dcterms:modified xsi:type="dcterms:W3CDTF">2019-11-28T15:01:46Z</dcterms:modified>
</cp:coreProperties>
</file>