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306" r:id="rId7"/>
    <p:sldId id="307"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308" r:id="rId33"/>
    <p:sldId id="286" r:id="rId34"/>
    <p:sldId id="309" r:id="rId35"/>
    <p:sldId id="287" r:id="rId36"/>
    <p:sldId id="288"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196" y="-7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2019/10/16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2019/10/16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2019/10/16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2019/10/16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smtClean="0"/>
              <a:t>Hands-On Machine Learning with</a:t>
            </a:r>
            <a:r>
              <a:rPr lang="en-US" altLang="zh-CN" dirty="0"/>
              <a:t>	</a:t>
            </a:r>
            <a:r>
              <a:rPr lang="en-US" altLang="zh-CN" dirty="0" err="1"/>
              <a:t>Scikit</a:t>
            </a:r>
            <a:r>
              <a:rPr lang="en-US" altLang="zh-CN" dirty="0"/>
              <a:t>-Learn </a:t>
            </a:r>
            <a:r>
              <a:rPr lang="en-US" altLang="zh-CN" dirty="0" smtClean="0"/>
              <a:t>and </a:t>
            </a:r>
            <a:r>
              <a:rPr lang="en-US" altLang="zh-CN" dirty="0" err="1" smtClean="0"/>
              <a:t>TensorFlow</a:t>
            </a:r>
            <a:r>
              <a:rPr lang="en-US" altLang="zh-CN" dirty="0" smtClean="0"/>
              <a:t> </a:t>
            </a:r>
            <a:endParaRPr lang="zh-CN" altLang="en-US" dirty="0"/>
          </a:p>
        </p:txBody>
      </p:sp>
      <p:sp>
        <p:nvSpPr>
          <p:cNvPr id="3" name="副标题 2"/>
          <p:cNvSpPr>
            <a:spLocks noGrp="1"/>
          </p:cNvSpPr>
          <p:nvPr>
            <p:ph type="subTitle" idx="1"/>
          </p:nvPr>
        </p:nvSpPr>
        <p:spPr/>
        <p:txBody>
          <a:bodyPr/>
          <a:lstStyle/>
          <a:p>
            <a:r>
              <a:rPr lang="en-US" altLang="zh-CN" dirty="0"/>
              <a:t>Concepts,	</a:t>
            </a:r>
            <a:r>
              <a:rPr lang="en-US" altLang="zh-CN" dirty="0" smtClean="0"/>
              <a:t>Tools, and Techniques to Build Intelligent Systems</a:t>
            </a:r>
            <a:endParaRPr lang="en-US" altLang="zh-CN" dirty="0"/>
          </a:p>
          <a:p>
            <a:endParaRPr lang="zh-CN" altLang="en-US" dirty="0"/>
          </a:p>
        </p:txBody>
      </p:sp>
    </p:spTree>
    <p:extLst>
      <p:ext uri="{BB962C8B-B14F-4D97-AF65-F5344CB8AC3E}">
        <p14:creationId xmlns:p14="http://schemas.microsoft.com/office/powerpoint/2010/main" xmlns="" val="2854141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第</a:t>
            </a:r>
            <a:r>
              <a:rPr lang="en-US" altLang="zh-CN" dirty="0" smtClean="0"/>
              <a:t>1</a:t>
            </a:r>
            <a:r>
              <a:rPr lang="zh-CN" altLang="en-US" dirty="0" smtClean="0"/>
              <a:t>章　机器学习概览</a:t>
            </a:r>
            <a:endParaRPr lang="zh-CN" altLang="en-US" dirty="0"/>
          </a:p>
        </p:txBody>
      </p:sp>
      <p:sp>
        <p:nvSpPr>
          <p:cNvPr id="3" name="内容占位符 2"/>
          <p:cNvSpPr>
            <a:spLocks noGrp="1"/>
          </p:cNvSpPr>
          <p:nvPr>
            <p:ph idx="1"/>
          </p:nvPr>
        </p:nvSpPr>
        <p:spPr>
          <a:xfrm>
            <a:off x="457200" y="1600200"/>
            <a:ext cx="8686800" cy="5257800"/>
          </a:xfrm>
        </p:spPr>
        <p:txBody>
          <a:bodyPr>
            <a:normAutofit/>
          </a:bodyPr>
          <a:lstStyle/>
          <a:p>
            <a:pPr marL="0" indent="0">
              <a:buNone/>
            </a:pPr>
            <a:r>
              <a:rPr lang="zh-CN" altLang="en-US" dirty="0" smtClean="0"/>
              <a:t>自动适应变化</a:t>
            </a:r>
            <a:endParaRPr lang="en-US" altLang="zh-CN" dirty="0"/>
          </a:p>
        </p:txBody>
      </p:sp>
      <p:pic>
        <p:nvPicPr>
          <p:cNvPr id="5" name="图片 4" descr="1-3.png"/>
          <p:cNvPicPr>
            <a:picLocks noChangeAspect="1"/>
          </p:cNvPicPr>
          <p:nvPr/>
        </p:nvPicPr>
        <p:blipFill>
          <a:blip r:embed="rId2"/>
          <a:stretch>
            <a:fillRect/>
          </a:stretch>
        </p:blipFill>
        <p:spPr>
          <a:xfrm>
            <a:off x="214282" y="2214554"/>
            <a:ext cx="8929718" cy="3509998"/>
          </a:xfrm>
          <a:prstGeom prst="rect">
            <a:avLst/>
          </a:prstGeom>
        </p:spPr>
      </p:pic>
    </p:spTree>
    <p:extLst>
      <p:ext uri="{BB962C8B-B14F-4D97-AF65-F5344CB8AC3E}">
        <p14:creationId xmlns:p14="http://schemas.microsoft.com/office/powerpoint/2010/main" xmlns="" val="1169312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第</a:t>
            </a:r>
            <a:r>
              <a:rPr lang="en-US" altLang="zh-CN" dirty="0" smtClean="0"/>
              <a:t>1</a:t>
            </a:r>
            <a:r>
              <a:rPr lang="zh-CN" altLang="en-US" dirty="0" smtClean="0"/>
              <a:t>章　机器学习概览</a:t>
            </a:r>
            <a:endParaRPr lang="zh-CN" altLang="en-US" dirty="0"/>
          </a:p>
        </p:txBody>
      </p:sp>
      <p:sp>
        <p:nvSpPr>
          <p:cNvPr id="3" name="内容占位符 2"/>
          <p:cNvSpPr>
            <a:spLocks noGrp="1"/>
          </p:cNvSpPr>
          <p:nvPr>
            <p:ph idx="1"/>
          </p:nvPr>
        </p:nvSpPr>
        <p:spPr>
          <a:xfrm>
            <a:off x="457200" y="1600200"/>
            <a:ext cx="8686800" cy="5257800"/>
          </a:xfrm>
        </p:spPr>
        <p:txBody>
          <a:bodyPr>
            <a:normAutofit/>
          </a:bodyPr>
          <a:lstStyle/>
          <a:p>
            <a:pPr marL="0" indent="0">
              <a:buNone/>
            </a:pPr>
            <a:r>
              <a:rPr lang="zh-CN" altLang="en-US" dirty="0" smtClean="0"/>
              <a:t>帮助人类学习</a:t>
            </a:r>
            <a:endParaRPr lang="en-US" altLang="zh-CN" dirty="0"/>
          </a:p>
        </p:txBody>
      </p:sp>
      <p:pic>
        <p:nvPicPr>
          <p:cNvPr id="5" name="图片 4" descr="1-4.png"/>
          <p:cNvPicPr>
            <a:picLocks noChangeAspect="1"/>
          </p:cNvPicPr>
          <p:nvPr/>
        </p:nvPicPr>
        <p:blipFill>
          <a:blip r:embed="rId2"/>
          <a:stretch>
            <a:fillRect/>
          </a:stretch>
        </p:blipFill>
        <p:spPr>
          <a:xfrm>
            <a:off x="214282" y="2143116"/>
            <a:ext cx="8929718" cy="4486984"/>
          </a:xfrm>
          <a:prstGeom prst="rect">
            <a:avLst/>
          </a:prstGeom>
        </p:spPr>
      </p:pic>
    </p:spTree>
    <p:extLst>
      <p:ext uri="{BB962C8B-B14F-4D97-AF65-F5344CB8AC3E}">
        <p14:creationId xmlns:p14="http://schemas.microsoft.com/office/powerpoint/2010/main" xmlns="" val="1169312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第</a:t>
            </a:r>
            <a:r>
              <a:rPr lang="en-US" altLang="zh-CN" dirty="0" smtClean="0"/>
              <a:t>1</a:t>
            </a:r>
            <a:r>
              <a:rPr lang="zh-CN" altLang="en-US" dirty="0" smtClean="0"/>
              <a:t>章　机器学习概览</a:t>
            </a:r>
            <a:endParaRPr lang="zh-CN" altLang="en-US" dirty="0"/>
          </a:p>
        </p:txBody>
      </p:sp>
      <p:sp>
        <p:nvSpPr>
          <p:cNvPr id="3" name="内容占位符 2"/>
          <p:cNvSpPr>
            <a:spLocks noGrp="1"/>
          </p:cNvSpPr>
          <p:nvPr>
            <p:ph idx="1"/>
          </p:nvPr>
        </p:nvSpPr>
        <p:spPr>
          <a:xfrm>
            <a:off x="457200" y="1600200"/>
            <a:ext cx="8686800" cy="5257800"/>
          </a:xfrm>
        </p:spPr>
        <p:txBody>
          <a:bodyPr>
            <a:normAutofit/>
          </a:bodyPr>
          <a:lstStyle/>
          <a:p>
            <a:pPr>
              <a:buNone/>
            </a:pPr>
            <a:r>
              <a:rPr lang="zh-CN" altLang="en-US" dirty="0" smtClean="0"/>
              <a:t>简而言之，机器学习的伟大在于：</a:t>
            </a:r>
          </a:p>
          <a:p>
            <a:r>
              <a:rPr lang="zh-CN" altLang="en-US" dirty="0" smtClean="0"/>
              <a:t>对于</a:t>
            </a:r>
            <a:r>
              <a:rPr lang="zh-CN" altLang="en-US" dirty="0" smtClean="0"/>
              <a:t>那些现有解决方案需要大量手动调整或者是规则列表超长的问题：通过一个机器学习的算法就可以简化代码，并且提升执行表现。</a:t>
            </a:r>
          </a:p>
          <a:p>
            <a:r>
              <a:rPr lang="zh-CN" altLang="en-US" dirty="0" smtClean="0"/>
              <a:t>对于</a:t>
            </a:r>
            <a:r>
              <a:rPr lang="zh-CN" altLang="en-US" dirty="0" smtClean="0"/>
              <a:t>那些传统技术手段根本无法解决的复杂问题：通过最好的机器学习技术可以找到一个解决方案。</a:t>
            </a:r>
          </a:p>
          <a:p>
            <a:r>
              <a:rPr lang="zh-CN" altLang="en-US" dirty="0" smtClean="0"/>
              <a:t>对于</a:t>
            </a:r>
            <a:r>
              <a:rPr lang="zh-CN" altLang="en-US" dirty="0" smtClean="0"/>
              <a:t>环境波动：机器学习系统可以适应</a:t>
            </a:r>
            <a:r>
              <a:rPr lang="zh-CN" altLang="en-US" dirty="0" smtClean="0"/>
              <a:t>新数据</a:t>
            </a:r>
            <a:r>
              <a:rPr lang="zh-CN" altLang="en-US" dirty="0" smtClean="0"/>
              <a:t>。</a:t>
            </a:r>
          </a:p>
          <a:p>
            <a:r>
              <a:rPr lang="zh-CN" altLang="en-US" dirty="0" smtClean="0"/>
              <a:t>从</a:t>
            </a:r>
            <a:r>
              <a:rPr lang="zh-CN" altLang="en-US" dirty="0" smtClean="0"/>
              <a:t>复杂问题和海量数据中获得洞见。</a:t>
            </a:r>
            <a:endParaRPr lang="zh-CN" altLang="en-US" dirty="0"/>
          </a:p>
        </p:txBody>
      </p:sp>
    </p:spTree>
    <p:extLst>
      <p:ext uri="{BB962C8B-B14F-4D97-AF65-F5344CB8AC3E}">
        <p14:creationId xmlns:p14="http://schemas.microsoft.com/office/powerpoint/2010/main" xmlns="" val="1169312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机器学习系统的种类</a:t>
            </a:r>
            <a:endParaRPr lang="en-US" altLang="zh-CN" dirty="0"/>
          </a:p>
        </p:txBody>
      </p:sp>
      <p:sp>
        <p:nvSpPr>
          <p:cNvPr id="3" name="内容占位符 2"/>
          <p:cNvSpPr>
            <a:spLocks noGrp="1"/>
          </p:cNvSpPr>
          <p:nvPr>
            <p:ph idx="1"/>
          </p:nvPr>
        </p:nvSpPr>
        <p:spPr>
          <a:xfrm>
            <a:off x="457200" y="1600200"/>
            <a:ext cx="8686800" cy="5257800"/>
          </a:xfrm>
        </p:spPr>
        <p:txBody>
          <a:bodyPr>
            <a:normAutofit/>
          </a:bodyPr>
          <a:lstStyle/>
          <a:p>
            <a:r>
              <a:rPr lang="zh-CN" altLang="en-US" dirty="0" smtClean="0"/>
              <a:t>是否在人类监督下训练（监督式学习、无监督式学习、半监督式学习和强化学习）</a:t>
            </a:r>
          </a:p>
          <a:p>
            <a:r>
              <a:rPr lang="zh-CN" altLang="en-US" dirty="0" smtClean="0"/>
              <a:t>是否</a:t>
            </a:r>
            <a:r>
              <a:rPr lang="zh-CN" altLang="en-US" dirty="0" smtClean="0"/>
              <a:t>可以动态地进行增量学习（在线学习和批量学习）</a:t>
            </a:r>
          </a:p>
          <a:p>
            <a:r>
              <a:rPr lang="zh-CN" altLang="en-US" dirty="0" smtClean="0"/>
              <a:t>是</a:t>
            </a:r>
            <a:r>
              <a:rPr lang="zh-CN" altLang="en-US" dirty="0" smtClean="0"/>
              <a:t>简单地将新的数据点和已知的数据点进行匹配，还是像科学家那样，对训练数据进行模式检测，然后建立一个预测模型（基于实例的学习和基于模型的学习）</a:t>
            </a:r>
            <a:endParaRPr lang="zh-CN" altLang="en-US" dirty="0"/>
          </a:p>
        </p:txBody>
      </p:sp>
    </p:spTree>
    <p:extLst>
      <p:ext uri="{BB962C8B-B14F-4D97-AF65-F5344CB8AC3E}">
        <p14:creationId xmlns:p14="http://schemas.microsoft.com/office/powerpoint/2010/main" xmlns="" val="1169312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监督式</a:t>
            </a:r>
            <a:r>
              <a:rPr lang="en-US" altLang="zh-CN" dirty="0" smtClean="0"/>
              <a:t>/</a:t>
            </a:r>
            <a:r>
              <a:rPr lang="zh-CN" altLang="en-US" dirty="0" smtClean="0"/>
              <a:t>无监督式学习</a:t>
            </a:r>
            <a:endParaRPr lang="en-US" altLang="zh-CN" dirty="0"/>
          </a:p>
        </p:txBody>
      </p:sp>
      <p:sp>
        <p:nvSpPr>
          <p:cNvPr id="3" name="内容占位符 2"/>
          <p:cNvSpPr>
            <a:spLocks noGrp="1"/>
          </p:cNvSpPr>
          <p:nvPr>
            <p:ph idx="1"/>
          </p:nvPr>
        </p:nvSpPr>
        <p:spPr>
          <a:xfrm>
            <a:off x="457200" y="1600200"/>
            <a:ext cx="8686800" cy="5257800"/>
          </a:xfrm>
        </p:spPr>
        <p:txBody>
          <a:bodyPr>
            <a:normAutofit/>
          </a:bodyPr>
          <a:lstStyle/>
          <a:p>
            <a:r>
              <a:rPr lang="zh-CN" altLang="en-US" dirty="0" smtClean="0"/>
              <a:t>监督式学习</a:t>
            </a:r>
            <a:endParaRPr lang="en-US" altLang="zh-CN" dirty="0"/>
          </a:p>
        </p:txBody>
      </p:sp>
      <p:pic>
        <p:nvPicPr>
          <p:cNvPr id="5" name="图片 4" descr="1-5.png"/>
          <p:cNvPicPr>
            <a:picLocks noChangeAspect="1"/>
          </p:cNvPicPr>
          <p:nvPr/>
        </p:nvPicPr>
        <p:blipFill>
          <a:blip r:embed="rId2"/>
          <a:stretch>
            <a:fillRect/>
          </a:stretch>
        </p:blipFill>
        <p:spPr>
          <a:xfrm>
            <a:off x="214282" y="2500306"/>
            <a:ext cx="8929718" cy="2657654"/>
          </a:xfrm>
          <a:prstGeom prst="rect">
            <a:avLst/>
          </a:prstGeom>
        </p:spPr>
      </p:pic>
    </p:spTree>
    <p:extLst>
      <p:ext uri="{BB962C8B-B14F-4D97-AF65-F5344CB8AC3E}">
        <p14:creationId xmlns:p14="http://schemas.microsoft.com/office/powerpoint/2010/main" xmlns="" val="1169312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监督式</a:t>
            </a:r>
            <a:r>
              <a:rPr lang="en-US" altLang="zh-CN" dirty="0" smtClean="0"/>
              <a:t>/</a:t>
            </a:r>
            <a:r>
              <a:rPr lang="zh-CN" altLang="en-US" dirty="0" smtClean="0"/>
              <a:t>无监督式学习</a:t>
            </a:r>
            <a:endParaRPr lang="en-US" altLang="zh-CN" dirty="0"/>
          </a:p>
        </p:txBody>
      </p:sp>
      <p:sp>
        <p:nvSpPr>
          <p:cNvPr id="3" name="内容占位符 2"/>
          <p:cNvSpPr>
            <a:spLocks noGrp="1"/>
          </p:cNvSpPr>
          <p:nvPr>
            <p:ph idx="1"/>
          </p:nvPr>
        </p:nvSpPr>
        <p:spPr>
          <a:xfrm>
            <a:off x="457200" y="1600200"/>
            <a:ext cx="8686800" cy="5257800"/>
          </a:xfrm>
        </p:spPr>
        <p:txBody>
          <a:bodyPr>
            <a:normAutofit/>
          </a:bodyPr>
          <a:lstStyle/>
          <a:p>
            <a:r>
              <a:rPr lang="zh-CN" altLang="en-US" dirty="0" smtClean="0"/>
              <a:t>回归任务</a:t>
            </a:r>
            <a:endParaRPr lang="en-US" altLang="zh-CN" dirty="0"/>
          </a:p>
        </p:txBody>
      </p:sp>
      <p:pic>
        <p:nvPicPr>
          <p:cNvPr id="5" name="图片 4" descr="1-6.png"/>
          <p:cNvPicPr>
            <a:picLocks noChangeAspect="1"/>
          </p:cNvPicPr>
          <p:nvPr/>
        </p:nvPicPr>
        <p:blipFill>
          <a:blip r:embed="rId2"/>
          <a:stretch>
            <a:fillRect/>
          </a:stretch>
        </p:blipFill>
        <p:spPr>
          <a:xfrm>
            <a:off x="142844" y="2428867"/>
            <a:ext cx="9001156" cy="3446871"/>
          </a:xfrm>
          <a:prstGeom prst="rect">
            <a:avLst/>
          </a:prstGeom>
        </p:spPr>
      </p:pic>
    </p:spTree>
    <p:extLst>
      <p:ext uri="{BB962C8B-B14F-4D97-AF65-F5344CB8AC3E}">
        <p14:creationId xmlns:p14="http://schemas.microsoft.com/office/powerpoint/2010/main" xmlns="" val="1169312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监督式</a:t>
            </a:r>
            <a:r>
              <a:rPr lang="en-US" altLang="zh-CN" dirty="0" smtClean="0"/>
              <a:t>/</a:t>
            </a:r>
            <a:r>
              <a:rPr lang="zh-CN" altLang="en-US" dirty="0" smtClean="0"/>
              <a:t>无监督式学习</a:t>
            </a:r>
            <a:endParaRPr lang="en-US" altLang="zh-CN" dirty="0"/>
          </a:p>
        </p:txBody>
      </p:sp>
      <p:sp>
        <p:nvSpPr>
          <p:cNvPr id="3" name="内容占位符 2"/>
          <p:cNvSpPr>
            <a:spLocks noGrp="1"/>
          </p:cNvSpPr>
          <p:nvPr>
            <p:ph idx="1"/>
          </p:nvPr>
        </p:nvSpPr>
        <p:spPr>
          <a:xfrm>
            <a:off x="285720" y="1600200"/>
            <a:ext cx="8858280" cy="5257800"/>
          </a:xfrm>
        </p:spPr>
        <p:txBody>
          <a:bodyPr>
            <a:normAutofit/>
          </a:bodyPr>
          <a:lstStyle/>
          <a:p>
            <a:pPr>
              <a:buNone/>
            </a:pPr>
            <a:r>
              <a:rPr lang="zh-CN" altLang="en-US" dirty="0" smtClean="0"/>
              <a:t>一些</a:t>
            </a:r>
            <a:r>
              <a:rPr lang="zh-CN" altLang="en-US" dirty="0" smtClean="0"/>
              <a:t>最重要的监督式学习的</a:t>
            </a:r>
            <a:r>
              <a:rPr lang="zh-CN" altLang="en-US" dirty="0" smtClean="0"/>
              <a:t>算法：</a:t>
            </a:r>
            <a:endParaRPr lang="zh-CN" altLang="en-US" dirty="0" smtClean="0"/>
          </a:p>
          <a:p>
            <a:r>
              <a:rPr lang="en-US" dirty="0" smtClean="0"/>
              <a:t>K-</a:t>
            </a:r>
            <a:r>
              <a:rPr lang="zh-CN" altLang="en-US" dirty="0" smtClean="0"/>
              <a:t>近邻算法（</a:t>
            </a:r>
            <a:r>
              <a:rPr lang="en-US" dirty="0" smtClean="0"/>
              <a:t>k-Nearest Neighbors）</a:t>
            </a:r>
          </a:p>
          <a:p>
            <a:r>
              <a:rPr lang="zh-CN" altLang="en-US" dirty="0" smtClean="0"/>
              <a:t>线性回归</a:t>
            </a:r>
            <a:r>
              <a:rPr lang="zh-CN" altLang="en-US" dirty="0" smtClean="0"/>
              <a:t>（</a:t>
            </a:r>
            <a:r>
              <a:rPr lang="en-US" dirty="0" smtClean="0"/>
              <a:t>Linear Regression）</a:t>
            </a:r>
          </a:p>
          <a:p>
            <a:r>
              <a:rPr lang="zh-CN" altLang="en-US" dirty="0" smtClean="0"/>
              <a:t>逻辑</a:t>
            </a:r>
            <a:r>
              <a:rPr lang="zh-CN" altLang="en-US" dirty="0" smtClean="0"/>
              <a:t>回归（</a:t>
            </a:r>
            <a:r>
              <a:rPr lang="en-US" dirty="0" smtClean="0"/>
              <a:t>Logistic Regression）</a:t>
            </a:r>
          </a:p>
          <a:p>
            <a:r>
              <a:rPr lang="zh-CN" altLang="en-US" dirty="0" smtClean="0"/>
              <a:t>支持</a:t>
            </a:r>
            <a:r>
              <a:rPr lang="zh-CN" altLang="en-US" dirty="0" smtClean="0"/>
              <a:t>向量机（</a:t>
            </a:r>
            <a:r>
              <a:rPr lang="en-US" dirty="0" smtClean="0"/>
              <a:t>Support Vector </a:t>
            </a:r>
            <a:r>
              <a:rPr lang="en-US" dirty="0" err="1" smtClean="0"/>
              <a:t>Machines，SVM</a:t>
            </a:r>
            <a:r>
              <a:rPr lang="en-US" dirty="0" smtClean="0"/>
              <a:t>）</a:t>
            </a:r>
          </a:p>
          <a:p>
            <a:r>
              <a:rPr lang="zh-CN" altLang="en-US" dirty="0" smtClean="0"/>
              <a:t>决策树</a:t>
            </a:r>
            <a:r>
              <a:rPr lang="zh-CN" altLang="en-US" dirty="0" smtClean="0"/>
              <a:t>和随机森林（</a:t>
            </a:r>
            <a:r>
              <a:rPr lang="en-US" dirty="0" smtClean="0"/>
              <a:t>Decision Trees and Random Forests）</a:t>
            </a:r>
          </a:p>
          <a:p>
            <a:r>
              <a:rPr lang="zh-CN" altLang="en-US" dirty="0" smtClean="0"/>
              <a:t>神经网络</a:t>
            </a:r>
            <a:r>
              <a:rPr lang="zh-CN" altLang="en-US" dirty="0" smtClean="0"/>
              <a:t>（</a:t>
            </a:r>
            <a:r>
              <a:rPr lang="en-US" dirty="0" smtClean="0"/>
              <a:t>Neural networks）</a:t>
            </a:r>
            <a:r>
              <a:rPr lang="en-US" baseline="30000" dirty="0" smtClean="0"/>
              <a:t> </a:t>
            </a:r>
            <a:endParaRPr lang="en-US" dirty="0" smtClean="0"/>
          </a:p>
          <a:p>
            <a:endParaRPr lang="en-US" dirty="0"/>
          </a:p>
        </p:txBody>
      </p:sp>
    </p:spTree>
    <p:extLst>
      <p:ext uri="{BB962C8B-B14F-4D97-AF65-F5344CB8AC3E}">
        <p14:creationId xmlns:p14="http://schemas.microsoft.com/office/powerpoint/2010/main" xmlns="" val="1169312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监督式</a:t>
            </a:r>
            <a:r>
              <a:rPr lang="en-US" altLang="zh-CN" dirty="0" smtClean="0"/>
              <a:t>/</a:t>
            </a:r>
            <a:r>
              <a:rPr lang="zh-CN" altLang="en-US" dirty="0" smtClean="0"/>
              <a:t>无监督式学习</a:t>
            </a:r>
            <a:endParaRPr lang="en-US" altLang="zh-CN" dirty="0"/>
          </a:p>
        </p:txBody>
      </p:sp>
      <p:sp>
        <p:nvSpPr>
          <p:cNvPr id="3" name="内容占位符 2"/>
          <p:cNvSpPr>
            <a:spLocks noGrp="1"/>
          </p:cNvSpPr>
          <p:nvPr>
            <p:ph idx="1"/>
          </p:nvPr>
        </p:nvSpPr>
        <p:spPr>
          <a:xfrm>
            <a:off x="457200" y="1600200"/>
            <a:ext cx="8686800" cy="5257800"/>
          </a:xfrm>
        </p:spPr>
        <p:txBody>
          <a:bodyPr>
            <a:normAutofit/>
          </a:bodyPr>
          <a:lstStyle/>
          <a:p>
            <a:r>
              <a:rPr lang="zh-CN" altLang="en-US" dirty="0" smtClean="0"/>
              <a:t>无监督式学习</a:t>
            </a:r>
            <a:endParaRPr lang="en-US" altLang="zh-CN" dirty="0"/>
          </a:p>
        </p:txBody>
      </p:sp>
      <p:pic>
        <p:nvPicPr>
          <p:cNvPr id="5" name="图片 4" descr="1-7.png"/>
          <p:cNvPicPr>
            <a:picLocks noChangeAspect="1"/>
          </p:cNvPicPr>
          <p:nvPr/>
        </p:nvPicPr>
        <p:blipFill>
          <a:blip r:embed="rId2"/>
          <a:stretch>
            <a:fillRect/>
          </a:stretch>
        </p:blipFill>
        <p:spPr>
          <a:xfrm>
            <a:off x="142844" y="2285991"/>
            <a:ext cx="9001156" cy="2762023"/>
          </a:xfrm>
          <a:prstGeom prst="rect">
            <a:avLst/>
          </a:prstGeom>
        </p:spPr>
      </p:pic>
    </p:spTree>
    <p:extLst>
      <p:ext uri="{BB962C8B-B14F-4D97-AF65-F5344CB8AC3E}">
        <p14:creationId xmlns:p14="http://schemas.microsoft.com/office/powerpoint/2010/main" xmlns="" val="1169312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监督式</a:t>
            </a:r>
            <a:r>
              <a:rPr lang="en-US" altLang="zh-CN" dirty="0" smtClean="0"/>
              <a:t>/</a:t>
            </a:r>
            <a:r>
              <a:rPr lang="zh-CN" altLang="en-US" dirty="0" smtClean="0"/>
              <a:t>无监督式学习</a:t>
            </a:r>
            <a:endParaRPr lang="en-US" altLang="zh-CN" dirty="0"/>
          </a:p>
        </p:txBody>
      </p:sp>
      <p:sp>
        <p:nvSpPr>
          <p:cNvPr id="3" name="内容占位符 2"/>
          <p:cNvSpPr>
            <a:spLocks noGrp="1"/>
          </p:cNvSpPr>
          <p:nvPr>
            <p:ph idx="1"/>
          </p:nvPr>
        </p:nvSpPr>
        <p:spPr>
          <a:xfrm>
            <a:off x="457200" y="1600200"/>
            <a:ext cx="8686800" cy="5257800"/>
          </a:xfrm>
        </p:spPr>
        <p:txBody>
          <a:bodyPr>
            <a:normAutofit fontScale="85000" lnSpcReduction="20000"/>
          </a:bodyPr>
          <a:lstStyle/>
          <a:p>
            <a:pPr>
              <a:buNone/>
            </a:pPr>
            <a:r>
              <a:rPr lang="zh-CN" altLang="en-US" dirty="0" smtClean="0"/>
              <a:t>重要的无监督式学习的算法</a:t>
            </a:r>
            <a:endParaRPr lang="en-US" altLang="zh-CN" dirty="0" smtClean="0"/>
          </a:p>
          <a:p>
            <a:r>
              <a:rPr lang="zh-CN" altLang="en-US" dirty="0" smtClean="0"/>
              <a:t>聚类算法</a:t>
            </a:r>
            <a:endParaRPr lang="en-US" altLang="zh-CN" dirty="0" smtClean="0"/>
          </a:p>
          <a:p>
            <a:pPr lvl="1"/>
            <a:r>
              <a:rPr lang="en-US" dirty="0" smtClean="0"/>
              <a:t>k-</a:t>
            </a:r>
            <a:r>
              <a:rPr lang="zh-CN" altLang="en-US" dirty="0" smtClean="0"/>
              <a:t>平均</a:t>
            </a:r>
            <a:r>
              <a:rPr lang="zh-CN" altLang="en-US" dirty="0" smtClean="0"/>
              <a:t>算法 </a:t>
            </a:r>
            <a:r>
              <a:rPr lang="en-US" altLang="zh-CN" dirty="0" smtClean="0"/>
              <a:t>k-Means</a:t>
            </a:r>
          </a:p>
          <a:p>
            <a:pPr lvl="1"/>
            <a:r>
              <a:rPr lang="zh-CN" altLang="en-US" dirty="0" smtClean="0"/>
              <a:t>分层</a:t>
            </a:r>
            <a:r>
              <a:rPr lang="zh-CN" altLang="en-US" dirty="0" smtClean="0"/>
              <a:t>聚类分析 </a:t>
            </a:r>
            <a:r>
              <a:rPr lang="en-US" altLang="zh-CN" dirty="0" smtClean="0"/>
              <a:t>Hierarchical </a:t>
            </a:r>
            <a:r>
              <a:rPr lang="en-US" altLang="zh-CN" dirty="0" smtClean="0"/>
              <a:t>Cluster Analysis (HCA)</a:t>
            </a:r>
          </a:p>
          <a:p>
            <a:pPr lvl="1"/>
            <a:r>
              <a:rPr lang="zh-CN" altLang="en-US" dirty="0" smtClean="0"/>
              <a:t>最大期望</a:t>
            </a:r>
            <a:r>
              <a:rPr lang="zh-CN" altLang="en-US" dirty="0" smtClean="0"/>
              <a:t>算法 </a:t>
            </a:r>
            <a:r>
              <a:rPr lang="en-US" altLang="zh-CN" dirty="0" smtClean="0"/>
              <a:t>Expectation </a:t>
            </a:r>
            <a:r>
              <a:rPr lang="en-US" altLang="zh-CN" dirty="0" smtClean="0"/>
              <a:t>Maximization</a:t>
            </a:r>
          </a:p>
          <a:p>
            <a:r>
              <a:rPr lang="zh-CN" altLang="en-US" dirty="0" smtClean="0"/>
              <a:t>可视化和降维</a:t>
            </a:r>
            <a:endParaRPr lang="en-US" altLang="zh-CN" dirty="0" smtClean="0"/>
          </a:p>
          <a:p>
            <a:pPr lvl="1"/>
            <a:r>
              <a:rPr lang="zh-CN" altLang="en-US" dirty="0" smtClean="0"/>
              <a:t>主成分分析 </a:t>
            </a:r>
            <a:r>
              <a:rPr lang="en-US" altLang="zh-CN" dirty="0" smtClean="0"/>
              <a:t>Principal </a:t>
            </a:r>
            <a:r>
              <a:rPr lang="en-US" altLang="zh-CN" dirty="0" smtClean="0"/>
              <a:t>Component Analysis (PCA)</a:t>
            </a:r>
          </a:p>
          <a:p>
            <a:pPr lvl="1"/>
            <a:r>
              <a:rPr lang="zh-CN" altLang="en-US" dirty="0" smtClean="0"/>
              <a:t>核</a:t>
            </a:r>
            <a:r>
              <a:rPr lang="zh-CN" altLang="en-US" dirty="0" smtClean="0"/>
              <a:t>主成分分析 </a:t>
            </a:r>
            <a:r>
              <a:rPr lang="en-US" altLang="zh-CN" dirty="0" smtClean="0"/>
              <a:t>Kernel </a:t>
            </a:r>
            <a:r>
              <a:rPr lang="en-US" altLang="zh-CN" dirty="0" smtClean="0"/>
              <a:t>PCA</a:t>
            </a:r>
          </a:p>
          <a:p>
            <a:pPr lvl="1"/>
            <a:r>
              <a:rPr lang="zh-CN" altLang="en-US" dirty="0" smtClean="0"/>
              <a:t>局部线性</a:t>
            </a:r>
            <a:r>
              <a:rPr lang="zh-CN" altLang="en-US" dirty="0" smtClean="0"/>
              <a:t>嵌入 </a:t>
            </a:r>
            <a:r>
              <a:rPr lang="en-US" altLang="zh-CN" dirty="0" smtClean="0"/>
              <a:t>Locally-Linear </a:t>
            </a:r>
            <a:r>
              <a:rPr lang="en-US" altLang="zh-CN" dirty="0" smtClean="0"/>
              <a:t>Embedding (LLE)</a:t>
            </a:r>
          </a:p>
          <a:p>
            <a:pPr lvl="1"/>
            <a:r>
              <a:rPr lang="en-US" dirty="0" smtClean="0"/>
              <a:t>t-</a:t>
            </a:r>
            <a:r>
              <a:rPr lang="zh-CN" altLang="en-US" dirty="0" smtClean="0"/>
              <a:t>分布随机近临</a:t>
            </a:r>
            <a:r>
              <a:rPr lang="zh-CN" altLang="en-US" dirty="0" smtClean="0"/>
              <a:t>嵌入 </a:t>
            </a:r>
            <a:r>
              <a:rPr lang="en-US" altLang="zh-CN" dirty="0" smtClean="0"/>
              <a:t>t-distributed </a:t>
            </a:r>
            <a:r>
              <a:rPr lang="en-US" altLang="zh-CN" dirty="0" smtClean="0"/>
              <a:t>Stochastic Neighbor Embedding (t-SNE)</a:t>
            </a:r>
          </a:p>
          <a:p>
            <a:r>
              <a:rPr lang="zh-CN" altLang="en-US" dirty="0" smtClean="0"/>
              <a:t>关联规则学习</a:t>
            </a:r>
            <a:endParaRPr lang="en-US" altLang="zh-CN" dirty="0" smtClean="0"/>
          </a:p>
          <a:p>
            <a:pPr lvl="1"/>
            <a:r>
              <a:rPr lang="en-US" altLang="zh-CN" dirty="0" err="1" smtClean="0"/>
              <a:t>Apriori</a:t>
            </a:r>
            <a:endParaRPr lang="en-US" altLang="zh-CN" dirty="0" smtClean="0"/>
          </a:p>
          <a:p>
            <a:pPr lvl="1"/>
            <a:r>
              <a:rPr lang="en-US" altLang="zh-CN" dirty="0" err="1" smtClean="0"/>
              <a:t>Eclat</a:t>
            </a:r>
            <a:endParaRPr lang="en-US" altLang="zh-CN" dirty="0"/>
          </a:p>
        </p:txBody>
      </p:sp>
    </p:spTree>
    <p:extLst>
      <p:ext uri="{BB962C8B-B14F-4D97-AF65-F5344CB8AC3E}">
        <p14:creationId xmlns:p14="http://schemas.microsoft.com/office/powerpoint/2010/main" xmlns="" val="1169312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监督式</a:t>
            </a:r>
            <a:r>
              <a:rPr lang="en-US" altLang="zh-CN" dirty="0" smtClean="0"/>
              <a:t>/</a:t>
            </a:r>
            <a:r>
              <a:rPr lang="zh-CN" altLang="en-US" dirty="0" smtClean="0"/>
              <a:t>无监督式学习</a:t>
            </a:r>
            <a:endParaRPr lang="en-US" altLang="zh-CN" dirty="0"/>
          </a:p>
        </p:txBody>
      </p:sp>
      <p:sp>
        <p:nvSpPr>
          <p:cNvPr id="3" name="内容占位符 2"/>
          <p:cNvSpPr>
            <a:spLocks noGrp="1"/>
          </p:cNvSpPr>
          <p:nvPr>
            <p:ph idx="1"/>
          </p:nvPr>
        </p:nvSpPr>
        <p:spPr>
          <a:xfrm>
            <a:off x="457200" y="1600200"/>
            <a:ext cx="8686800" cy="5257800"/>
          </a:xfrm>
        </p:spPr>
        <p:txBody>
          <a:bodyPr>
            <a:normAutofit/>
          </a:bodyPr>
          <a:lstStyle/>
          <a:p>
            <a:r>
              <a:rPr lang="zh-CN" altLang="en-US" dirty="0" smtClean="0"/>
              <a:t>聚类</a:t>
            </a:r>
            <a:endParaRPr lang="en-US" altLang="zh-CN" dirty="0" smtClean="0"/>
          </a:p>
          <a:p>
            <a:endParaRPr lang="en-US" altLang="zh-CN" dirty="0" smtClean="0"/>
          </a:p>
        </p:txBody>
      </p:sp>
      <p:pic>
        <p:nvPicPr>
          <p:cNvPr id="5" name="图片 4" descr="1-8.png"/>
          <p:cNvPicPr>
            <a:picLocks noChangeAspect="1"/>
          </p:cNvPicPr>
          <p:nvPr/>
        </p:nvPicPr>
        <p:blipFill>
          <a:blip r:embed="rId2"/>
          <a:stretch>
            <a:fillRect/>
          </a:stretch>
        </p:blipFill>
        <p:spPr>
          <a:xfrm>
            <a:off x="142844" y="2357429"/>
            <a:ext cx="9001156" cy="2887163"/>
          </a:xfrm>
          <a:prstGeom prst="rect">
            <a:avLst/>
          </a:prstGeom>
        </p:spPr>
      </p:pic>
    </p:spTree>
    <p:extLst>
      <p:ext uri="{BB962C8B-B14F-4D97-AF65-F5344CB8AC3E}">
        <p14:creationId xmlns:p14="http://schemas.microsoft.com/office/powerpoint/2010/main" xmlns="" val="1169312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Organization</a:t>
            </a:r>
            <a:endParaRPr lang="zh-CN" altLang="en-US" dirty="0"/>
          </a:p>
        </p:txBody>
      </p:sp>
      <p:sp>
        <p:nvSpPr>
          <p:cNvPr id="3" name="内容占位符 2"/>
          <p:cNvSpPr>
            <a:spLocks noGrp="1"/>
          </p:cNvSpPr>
          <p:nvPr>
            <p:ph idx="1"/>
          </p:nvPr>
        </p:nvSpPr>
        <p:spPr>
          <a:xfrm>
            <a:off x="457200" y="1600200"/>
            <a:ext cx="8686800" cy="4525963"/>
          </a:xfrm>
        </p:spPr>
        <p:txBody>
          <a:bodyPr>
            <a:normAutofit/>
          </a:bodyPr>
          <a:lstStyle/>
          <a:p>
            <a:pPr marL="0" indent="0">
              <a:buNone/>
            </a:pPr>
            <a:r>
              <a:rPr lang="en-US" altLang="zh-CN" dirty="0" smtClean="0"/>
              <a:t>This book is organized in two parts.</a:t>
            </a:r>
          </a:p>
          <a:p>
            <a:pPr marL="0" indent="0">
              <a:buNone/>
            </a:pPr>
            <a:endParaRPr lang="en-US" altLang="zh-CN" dirty="0" smtClean="0"/>
          </a:p>
          <a:p>
            <a:r>
              <a:rPr lang="en-US" altLang="zh-CN" dirty="0" smtClean="0"/>
              <a:t>Part I</a:t>
            </a:r>
            <a:r>
              <a:rPr lang="zh-CN" altLang="en-US" dirty="0" smtClean="0"/>
              <a:t>：</a:t>
            </a:r>
            <a:r>
              <a:rPr lang="en-US" altLang="zh-CN" dirty="0" smtClean="0"/>
              <a:t>The Fundamentals of Machine Learning</a:t>
            </a:r>
            <a:r>
              <a:rPr lang="en-US" altLang="zh-CN" dirty="0"/>
              <a:t>, </a:t>
            </a:r>
            <a:endParaRPr lang="en-US" altLang="zh-CN" dirty="0" smtClean="0"/>
          </a:p>
          <a:p>
            <a:r>
              <a:rPr lang="en-US" altLang="zh-CN" dirty="0" smtClean="0"/>
              <a:t>Part II</a:t>
            </a:r>
            <a:r>
              <a:rPr lang="zh-CN" altLang="en-US" dirty="0" smtClean="0"/>
              <a:t>：</a:t>
            </a:r>
            <a:r>
              <a:rPr lang="en-US" altLang="zh-CN" dirty="0" smtClean="0"/>
              <a:t>Neural Networks</a:t>
            </a:r>
            <a:r>
              <a:rPr lang="en-US" altLang="zh-CN" dirty="0"/>
              <a:t>	</a:t>
            </a:r>
            <a:r>
              <a:rPr lang="en-US" altLang="zh-CN" dirty="0" smtClean="0"/>
              <a:t>and Deep</a:t>
            </a:r>
            <a:r>
              <a:rPr lang="en-US" altLang="zh-CN" dirty="0"/>
              <a:t>	Learning</a:t>
            </a:r>
            <a:r>
              <a:rPr lang="en-US" altLang="zh-CN" dirty="0" smtClean="0"/>
              <a:t>,</a:t>
            </a:r>
            <a:endParaRPr lang="zh-CN" altLang="en-US" dirty="0"/>
          </a:p>
        </p:txBody>
      </p:sp>
    </p:spTree>
    <p:extLst>
      <p:ext uri="{BB962C8B-B14F-4D97-AF65-F5344CB8AC3E}">
        <p14:creationId xmlns:p14="http://schemas.microsoft.com/office/powerpoint/2010/main" xmlns="" val="2556623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监督式</a:t>
            </a:r>
            <a:r>
              <a:rPr lang="en-US" altLang="zh-CN" dirty="0" smtClean="0"/>
              <a:t>/</a:t>
            </a:r>
            <a:r>
              <a:rPr lang="zh-CN" altLang="en-US" dirty="0" smtClean="0"/>
              <a:t>无监督式学习</a:t>
            </a:r>
            <a:endParaRPr lang="en-US" altLang="zh-CN" dirty="0"/>
          </a:p>
        </p:txBody>
      </p:sp>
      <p:sp>
        <p:nvSpPr>
          <p:cNvPr id="3" name="内容占位符 2"/>
          <p:cNvSpPr>
            <a:spLocks noGrp="1"/>
          </p:cNvSpPr>
          <p:nvPr>
            <p:ph idx="1"/>
          </p:nvPr>
        </p:nvSpPr>
        <p:spPr>
          <a:xfrm>
            <a:off x="457200" y="1428736"/>
            <a:ext cx="8686800" cy="5257800"/>
          </a:xfrm>
        </p:spPr>
        <p:txBody>
          <a:bodyPr>
            <a:normAutofit/>
          </a:bodyPr>
          <a:lstStyle/>
          <a:p>
            <a:r>
              <a:rPr lang="zh-CN" altLang="en-US" dirty="0" smtClean="0"/>
              <a:t>可视化</a:t>
            </a:r>
            <a:endParaRPr lang="en-US" altLang="zh-CN" dirty="0"/>
          </a:p>
        </p:txBody>
      </p:sp>
      <p:pic>
        <p:nvPicPr>
          <p:cNvPr id="5" name="图片 4" descr="1-9.png"/>
          <p:cNvPicPr>
            <a:picLocks noChangeAspect="1"/>
          </p:cNvPicPr>
          <p:nvPr/>
        </p:nvPicPr>
        <p:blipFill>
          <a:blip r:embed="rId2"/>
          <a:stretch>
            <a:fillRect/>
          </a:stretch>
        </p:blipFill>
        <p:spPr>
          <a:xfrm>
            <a:off x="0" y="1872864"/>
            <a:ext cx="9144000" cy="4985160"/>
          </a:xfrm>
          <a:prstGeom prst="rect">
            <a:avLst/>
          </a:prstGeom>
        </p:spPr>
      </p:pic>
    </p:spTree>
    <p:extLst>
      <p:ext uri="{BB962C8B-B14F-4D97-AF65-F5344CB8AC3E}">
        <p14:creationId xmlns:p14="http://schemas.microsoft.com/office/powerpoint/2010/main" xmlns="" val="1169312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半监督式学习</a:t>
            </a:r>
            <a:endParaRPr lang="en-US" altLang="zh-CN" dirty="0"/>
          </a:p>
        </p:txBody>
      </p:sp>
      <p:pic>
        <p:nvPicPr>
          <p:cNvPr id="5" name="内容占位符 4" descr="1-10.png"/>
          <p:cNvPicPr>
            <a:picLocks noGrp="1" noChangeAspect="1"/>
          </p:cNvPicPr>
          <p:nvPr>
            <p:ph idx="1"/>
          </p:nvPr>
        </p:nvPicPr>
        <p:blipFill>
          <a:blip r:embed="rId2"/>
          <a:stretch>
            <a:fillRect/>
          </a:stretch>
        </p:blipFill>
        <p:spPr>
          <a:xfrm>
            <a:off x="0" y="1857364"/>
            <a:ext cx="9144000" cy="3075296"/>
          </a:xfrm>
        </p:spPr>
      </p:pic>
    </p:spTree>
    <p:extLst>
      <p:ext uri="{BB962C8B-B14F-4D97-AF65-F5344CB8AC3E}">
        <p14:creationId xmlns:p14="http://schemas.microsoft.com/office/powerpoint/2010/main" xmlns="" val="1169312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强化学习</a:t>
            </a:r>
            <a:endParaRPr lang="en-US" altLang="zh-CN" dirty="0"/>
          </a:p>
        </p:txBody>
      </p:sp>
      <p:sp>
        <p:nvSpPr>
          <p:cNvPr id="3" name="内容占位符 2"/>
          <p:cNvSpPr>
            <a:spLocks noGrp="1"/>
          </p:cNvSpPr>
          <p:nvPr>
            <p:ph idx="1"/>
          </p:nvPr>
        </p:nvSpPr>
        <p:spPr>
          <a:xfrm>
            <a:off x="457200" y="1600200"/>
            <a:ext cx="8686800" cy="5257800"/>
          </a:xfrm>
        </p:spPr>
        <p:txBody>
          <a:bodyPr>
            <a:normAutofit/>
          </a:bodyPr>
          <a:lstStyle/>
          <a:p>
            <a:r>
              <a:rPr lang="zh-CN" altLang="en-US" dirty="0" smtClean="0"/>
              <a:t>学习系统（在其语境中称为</a:t>
            </a:r>
            <a:r>
              <a:rPr lang="zh-CN" altLang="en-US" b="1" dirty="0" smtClean="0"/>
              <a:t>智能体</a:t>
            </a:r>
            <a:r>
              <a:rPr lang="zh-CN" altLang="en-US" dirty="0" smtClean="0"/>
              <a:t>）能够观察环境，做出选择，执行操作，并获得</a:t>
            </a:r>
            <a:r>
              <a:rPr lang="zh-CN" altLang="en-US" b="1" dirty="0" smtClean="0"/>
              <a:t>回报</a:t>
            </a:r>
            <a:r>
              <a:rPr lang="zh-CN" altLang="en-US" dirty="0" smtClean="0"/>
              <a:t>（</a:t>
            </a:r>
            <a:r>
              <a:rPr lang="en-US" altLang="zh-CN" dirty="0" smtClean="0"/>
              <a:t>reward</a:t>
            </a:r>
            <a:r>
              <a:rPr lang="zh-CN" altLang="en-US" dirty="0" smtClean="0"/>
              <a:t>），或者是以负面回报的形式获得</a:t>
            </a:r>
            <a:r>
              <a:rPr lang="zh-CN" altLang="en-US" b="1" dirty="0" smtClean="0"/>
              <a:t>惩罚</a:t>
            </a:r>
            <a:r>
              <a:rPr lang="zh-CN" altLang="en-US" dirty="0" smtClean="0"/>
              <a:t>。</a:t>
            </a:r>
            <a:r>
              <a:rPr lang="zh-CN" altLang="en-US" dirty="0" smtClean="0"/>
              <a:t>所以它必须自行学习什么是最好的</a:t>
            </a:r>
            <a:r>
              <a:rPr lang="zh-CN" altLang="en-US" b="1" dirty="0" smtClean="0"/>
              <a:t>策略</a:t>
            </a:r>
            <a:r>
              <a:rPr lang="zh-CN" altLang="en-US" dirty="0" smtClean="0"/>
              <a:t>（</a:t>
            </a:r>
            <a:r>
              <a:rPr lang="en-US" altLang="zh-CN" dirty="0" smtClean="0"/>
              <a:t>policy</a:t>
            </a:r>
            <a:r>
              <a:rPr lang="zh-CN" altLang="en-US" dirty="0" smtClean="0"/>
              <a:t>），从而随着时间推移获得最大的回报。策略代表智能体在特定情况下应该选择的操作。</a:t>
            </a:r>
            <a:endParaRPr lang="en-US" altLang="zh-CN" dirty="0"/>
          </a:p>
        </p:txBody>
      </p:sp>
    </p:spTree>
    <p:extLst>
      <p:ext uri="{BB962C8B-B14F-4D97-AF65-F5344CB8AC3E}">
        <p14:creationId xmlns:p14="http://schemas.microsoft.com/office/powerpoint/2010/main" xmlns="" val="1169312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强化学习</a:t>
            </a:r>
            <a:endParaRPr lang="en-US" altLang="zh-CN" dirty="0"/>
          </a:p>
        </p:txBody>
      </p:sp>
      <p:sp>
        <p:nvSpPr>
          <p:cNvPr id="3" name="内容占位符 2"/>
          <p:cNvSpPr>
            <a:spLocks noGrp="1"/>
          </p:cNvSpPr>
          <p:nvPr>
            <p:ph idx="1"/>
          </p:nvPr>
        </p:nvSpPr>
        <p:spPr>
          <a:xfrm>
            <a:off x="457200" y="1600200"/>
            <a:ext cx="8686800" cy="5257800"/>
          </a:xfrm>
        </p:spPr>
        <p:txBody>
          <a:bodyPr>
            <a:normAutofit/>
          </a:bodyPr>
          <a:lstStyle/>
          <a:p>
            <a:pPr>
              <a:buNone/>
            </a:pPr>
            <a:r>
              <a:rPr lang="en-US" altLang="zh-CN" dirty="0" smtClean="0"/>
              <a:t>The learning system, called an </a:t>
            </a:r>
            <a:r>
              <a:rPr lang="en-US" altLang="zh-CN" b="1" i="1" dirty="0" smtClean="0"/>
              <a:t>agent</a:t>
            </a:r>
            <a:r>
              <a:rPr lang="en-US" altLang="zh-CN" i="1" dirty="0" smtClean="0"/>
              <a:t>, </a:t>
            </a:r>
            <a:r>
              <a:rPr lang="en-US" altLang="zh-CN" dirty="0" smtClean="0"/>
              <a:t>can observe the environment, select and perform </a:t>
            </a:r>
            <a:r>
              <a:rPr lang="en-US" altLang="zh-CN" b="1" dirty="0" smtClean="0"/>
              <a:t>actions</a:t>
            </a:r>
            <a:r>
              <a:rPr lang="en-US" altLang="zh-CN" dirty="0" smtClean="0"/>
              <a:t>, and get </a:t>
            </a:r>
            <a:r>
              <a:rPr lang="en-US" altLang="zh-CN" b="1" i="1" dirty="0" smtClean="0"/>
              <a:t>rewards</a:t>
            </a:r>
            <a:r>
              <a:rPr lang="en-US" altLang="zh-CN" i="1" dirty="0" smtClean="0"/>
              <a:t> in return (or </a:t>
            </a:r>
            <a:r>
              <a:rPr lang="en-US" altLang="zh-CN" b="1" i="1" dirty="0" smtClean="0"/>
              <a:t>penalties</a:t>
            </a:r>
            <a:r>
              <a:rPr lang="en-US" altLang="zh-CN" i="1" dirty="0" smtClean="0"/>
              <a:t> in the form of negative rewards). It </a:t>
            </a:r>
            <a:r>
              <a:rPr lang="en-US" altLang="zh-CN" dirty="0" smtClean="0"/>
              <a:t>must then learn by itself what is the best strategy, called a </a:t>
            </a:r>
            <a:r>
              <a:rPr lang="en-US" altLang="zh-CN" b="1" i="1" dirty="0" smtClean="0"/>
              <a:t>policy</a:t>
            </a:r>
            <a:r>
              <a:rPr lang="en-US" altLang="zh-CN" i="1" dirty="0" smtClean="0"/>
              <a:t>, to get the most </a:t>
            </a:r>
            <a:r>
              <a:rPr lang="en-US" altLang="zh-CN" dirty="0" smtClean="0"/>
              <a:t>reward over time. A policy defines what action the agent should choose when it is in a given situation.</a:t>
            </a:r>
            <a:endParaRPr lang="en-US" altLang="zh-CN" dirty="0"/>
          </a:p>
        </p:txBody>
      </p:sp>
      <p:pic>
        <p:nvPicPr>
          <p:cNvPr id="5" name="图片 4" descr="1-11.png"/>
          <p:cNvPicPr>
            <a:picLocks noChangeAspect="1"/>
          </p:cNvPicPr>
          <p:nvPr/>
        </p:nvPicPr>
        <p:blipFill>
          <a:blip r:embed="rId2"/>
          <a:stretch>
            <a:fillRect/>
          </a:stretch>
        </p:blipFill>
        <p:spPr>
          <a:xfrm>
            <a:off x="0" y="1285859"/>
            <a:ext cx="9144000" cy="5388429"/>
          </a:xfrm>
          <a:prstGeom prst="rect">
            <a:avLst/>
          </a:prstGeom>
        </p:spPr>
      </p:pic>
    </p:spTree>
    <p:extLst>
      <p:ext uri="{BB962C8B-B14F-4D97-AF65-F5344CB8AC3E}">
        <p14:creationId xmlns:p14="http://schemas.microsoft.com/office/powerpoint/2010/main" xmlns="" val="1169312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批量学习和在线学习</a:t>
            </a:r>
            <a:endParaRPr lang="en-US" altLang="zh-CN" dirty="0"/>
          </a:p>
        </p:txBody>
      </p:sp>
      <p:sp>
        <p:nvSpPr>
          <p:cNvPr id="3" name="内容占位符 2"/>
          <p:cNvSpPr>
            <a:spLocks noGrp="1"/>
          </p:cNvSpPr>
          <p:nvPr>
            <p:ph idx="1"/>
          </p:nvPr>
        </p:nvSpPr>
        <p:spPr>
          <a:xfrm>
            <a:off x="457200" y="1600200"/>
            <a:ext cx="8686800" cy="5257800"/>
          </a:xfrm>
        </p:spPr>
        <p:txBody>
          <a:bodyPr>
            <a:normAutofit/>
          </a:bodyPr>
          <a:lstStyle/>
          <a:p>
            <a:pPr>
              <a:buNone/>
            </a:pPr>
            <a:r>
              <a:rPr lang="zh-CN" altLang="en-US" dirty="0" smtClean="0"/>
              <a:t>批量学习</a:t>
            </a:r>
            <a:endParaRPr lang="en-US" altLang="zh-CN" dirty="0" smtClean="0"/>
          </a:p>
          <a:p>
            <a:r>
              <a:rPr lang="zh-CN" altLang="en-US" dirty="0" smtClean="0"/>
              <a:t>在批量学习中，系统无法进行增量</a:t>
            </a:r>
            <a:r>
              <a:rPr lang="zh-CN" altLang="en-US" dirty="0" smtClean="0"/>
              <a:t>学习</a:t>
            </a:r>
            <a:r>
              <a:rPr lang="en-US" altLang="zh-CN" dirty="0" smtClean="0"/>
              <a:t>—</a:t>
            </a:r>
            <a:r>
              <a:rPr lang="zh-CN" altLang="en-US" dirty="0" smtClean="0"/>
              <a:t>即必须使用所有可用数据进行训练。这需要大量时间和计算资源，所以通常情形下，都是离线完成的</a:t>
            </a:r>
            <a:r>
              <a:rPr lang="zh-CN" altLang="en-US" dirty="0" smtClean="0"/>
              <a:t>。</a:t>
            </a:r>
            <a:endParaRPr lang="en-US" altLang="zh-CN" dirty="0" smtClean="0"/>
          </a:p>
          <a:p>
            <a:r>
              <a:rPr lang="zh-CN" altLang="en-US" dirty="0" smtClean="0"/>
              <a:t>离线</a:t>
            </a:r>
            <a:r>
              <a:rPr lang="zh-CN" altLang="en-US" dirty="0" smtClean="0"/>
              <a:t>学习就是先训练系统，然后将其投入生产</a:t>
            </a:r>
            <a:r>
              <a:rPr lang="zh-CN" altLang="en-US" dirty="0" smtClean="0"/>
              <a:t>环境，将</a:t>
            </a:r>
            <a:r>
              <a:rPr lang="zh-CN" altLang="en-US" dirty="0" smtClean="0"/>
              <a:t>其所学到的应用出来。</a:t>
            </a:r>
            <a:endParaRPr lang="en-US" altLang="zh-CN" dirty="0"/>
          </a:p>
        </p:txBody>
      </p:sp>
    </p:spTree>
    <p:extLst>
      <p:ext uri="{BB962C8B-B14F-4D97-AF65-F5344CB8AC3E}">
        <p14:creationId xmlns:p14="http://schemas.microsoft.com/office/powerpoint/2010/main" xmlns="" val="1169312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批量学习和在线学习</a:t>
            </a:r>
            <a:endParaRPr lang="en-US" altLang="zh-CN" dirty="0"/>
          </a:p>
        </p:txBody>
      </p:sp>
      <p:sp>
        <p:nvSpPr>
          <p:cNvPr id="3" name="内容占位符 2"/>
          <p:cNvSpPr>
            <a:spLocks noGrp="1"/>
          </p:cNvSpPr>
          <p:nvPr>
            <p:ph idx="1"/>
          </p:nvPr>
        </p:nvSpPr>
        <p:spPr>
          <a:xfrm>
            <a:off x="457200" y="1600200"/>
            <a:ext cx="8686800" cy="5257800"/>
          </a:xfrm>
        </p:spPr>
        <p:txBody>
          <a:bodyPr>
            <a:normAutofit/>
          </a:bodyPr>
          <a:lstStyle/>
          <a:p>
            <a:r>
              <a:rPr lang="zh-CN" altLang="en-US" dirty="0" smtClean="0"/>
              <a:t>在线学习中，你可以循序渐进地给系统提供训练数据，逐步积累学习成果。这种提供数据的方式可以是单独的，也可以采用小批量（</a:t>
            </a:r>
            <a:r>
              <a:rPr lang="en-US" altLang="zh-CN" dirty="0" smtClean="0"/>
              <a:t>mini-batches</a:t>
            </a:r>
            <a:r>
              <a:rPr lang="zh-CN" altLang="en-US" dirty="0" smtClean="0"/>
              <a:t>）的小组数据来进行训练。每一步学习都很快速并且便宜，所以系统就可以</a:t>
            </a:r>
            <a:r>
              <a:rPr lang="zh-CN" altLang="en-US" dirty="0" smtClean="0"/>
              <a:t>根据写入</a:t>
            </a:r>
            <a:r>
              <a:rPr lang="zh-CN" altLang="en-US" dirty="0" smtClean="0"/>
              <a:t>的最新数据进行</a:t>
            </a:r>
            <a:r>
              <a:rPr lang="zh-CN" altLang="en-US" dirty="0" smtClean="0"/>
              <a:t>学习。</a:t>
            </a:r>
            <a:endParaRPr lang="en-US" altLang="zh-CN" dirty="0"/>
          </a:p>
        </p:txBody>
      </p:sp>
    </p:spTree>
    <p:extLst>
      <p:ext uri="{BB962C8B-B14F-4D97-AF65-F5344CB8AC3E}">
        <p14:creationId xmlns:p14="http://schemas.microsoft.com/office/powerpoint/2010/main" xmlns="" val="11693126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批量学习和在线学习</a:t>
            </a:r>
            <a:endParaRPr lang="en-US" altLang="zh-CN" dirty="0"/>
          </a:p>
        </p:txBody>
      </p:sp>
      <p:sp>
        <p:nvSpPr>
          <p:cNvPr id="3" name="内容占位符 2"/>
          <p:cNvSpPr>
            <a:spLocks noGrp="1"/>
          </p:cNvSpPr>
          <p:nvPr>
            <p:ph idx="1"/>
          </p:nvPr>
        </p:nvSpPr>
        <p:spPr>
          <a:xfrm>
            <a:off x="457200" y="1600200"/>
            <a:ext cx="8686800" cy="5257800"/>
          </a:xfrm>
        </p:spPr>
        <p:txBody>
          <a:bodyPr>
            <a:normAutofit/>
          </a:bodyPr>
          <a:lstStyle/>
          <a:p>
            <a:pPr>
              <a:buNone/>
            </a:pPr>
            <a:r>
              <a:rPr lang="zh-CN" altLang="en-US" dirty="0" smtClean="0"/>
              <a:t>在线</a:t>
            </a:r>
            <a:r>
              <a:rPr lang="zh-CN" altLang="en-US" dirty="0" smtClean="0"/>
              <a:t>学习</a:t>
            </a:r>
            <a:endParaRPr lang="en-US" altLang="zh-CN" dirty="0" smtClean="0"/>
          </a:p>
          <a:p>
            <a:pPr>
              <a:buNone/>
            </a:pPr>
            <a:r>
              <a:rPr lang="en-US" altLang="zh-CN" dirty="0" smtClean="0"/>
              <a:t>In </a:t>
            </a:r>
            <a:r>
              <a:rPr lang="en-US" altLang="zh-CN" i="1" dirty="0" smtClean="0"/>
              <a:t>online learning, you train the system incrementally by feeding it data instances </a:t>
            </a:r>
            <a:r>
              <a:rPr lang="en-US" altLang="zh-CN" dirty="0" smtClean="0"/>
              <a:t>sequentially, either individually or by small groups called </a:t>
            </a:r>
            <a:r>
              <a:rPr lang="en-US" altLang="zh-CN" i="1" dirty="0" smtClean="0"/>
              <a:t>mini-batches. Each learning </a:t>
            </a:r>
            <a:r>
              <a:rPr lang="en-US" altLang="zh-CN" dirty="0" smtClean="0"/>
              <a:t>step is fast and cheap, so the system can learn about new data on the fly, as it arrives</a:t>
            </a:r>
            <a:r>
              <a:rPr lang="en-US" altLang="zh-CN" i="1" dirty="0" smtClean="0"/>
              <a:t>.</a:t>
            </a:r>
            <a:endParaRPr lang="en-US" altLang="zh-CN" dirty="0"/>
          </a:p>
        </p:txBody>
      </p:sp>
      <p:pic>
        <p:nvPicPr>
          <p:cNvPr id="5" name="图片 4" descr="1-12.png"/>
          <p:cNvPicPr>
            <a:picLocks noChangeAspect="1"/>
          </p:cNvPicPr>
          <p:nvPr/>
        </p:nvPicPr>
        <p:blipFill>
          <a:blip r:embed="rId2"/>
          <a:stretch>
            <a:fillRect/>
          </a:stretch>
        </p:blipFill>
        <p:spPr>
          <a:xfrm>
            <a:off x="0" y="2071677"/>
            <a:ext cx="9144000" cy="3759301"/>
          </a:xfrm>
          <a:prstGeom prst="rect">
            <a:avLst/>
          </a:prstGeom>
        </p:spPr>
      </p:pic>
    </p:spTree>
    <p:extLst>
      <p:ext uri="{BB962C8B-B14F-4D97-AF65-F5344CB8AC3E}">
        <p14:creationId xmlns:p14="http://schemas.microsoft.com/office/powerpoint/2010/main" xmlns="" val="11693126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批量学习和在线学习</a:t>
            </a:r>
            <a:endParaRPr lang="en-US" altLang="zh-CN" dirty="0"/>
          </a:p>
        </p:txBody>
      </p:sp>
      <p:sp>
        <p:nvSpPr>
          <p:cNvPr id="3" name="内容占位符 2"/>
          <p:cNvSpPr>
            <a:spLocks noGrp="1"/>
          </p:cNvSpPr>
          <p:nvPr>
            <p:ph idx="1"/>
          </p:nvPr>
        </p:nvSpPr>
        <p:spPr>
          <a:xfrm>
            <a:off x="457200" y="1600200"/>
            <a:ext cx="8686800" cy="5257800"/>
          </a:xfrm>
        </p:spPr>
        <p:txBody>
          <a:bodyPr>
            <a:normAutofit/>
          </a:bodyPr>
          <a:lstStyle/>
          <a:p>
            <a:pPr>
              <a:buNone/>
            </a:pPr>
            <a:r>
              <a:rPr lang="zh-CN" altLang="en-US" dirty="0" smtClean="0"/>
              <a:t>使用在线学习处理超大数据集</a:t>
            </a:r>
            <a:endParaRPr lang="en-US" altLang="zh-CN" dirty="0" smtClean="0"/>
          </a:p>
          <a:p>
            <a:r>
              <a:rPr lang="en-US" altLang="zh-CN" dirty="0" smtClean="0"/>
              <a:t>In </a:t>
            </a:r>
            <a:r>
              <a:rPr lang="en-US" altLang="zh-CN" i="1" dirty="0" smtClean="0"/>
              <a:t>online learning, you train the system incrementally by feeding it data instances </a:t>
            </a:r>
            <a:r>
              <a:rPr lang="en-US" altLang="zh-CN" dirty="0" smtClean="0"/>
              <a:t>sequentially, either individually or by small groups called </a:t>
            </a:r>
            <a:r>
              <a:rPr lang="en-US" altLang="zh-CN" i="1" dirty="0" smtClean="0"/>
              <a:t>mini-batches. Each learning </a:t>
            </a:r>
            <a:r>
              <a:rPr lang="en-US" altLang="zh-CN" dirty="0" smtClean="0"/>
              <a:t>step is fast and cheap, so the system can learn about new data on the fly, as it arrives</a:t>
            </a:r>
            <a:r>
              <a:rPr lang="en-US" altLang="zh-CN" i="1" dirty="0" smtClean="0"/>
              <a:t>.</a:t>
            </a:r>
            <a:endParaRPr lang="en-US" altLang="zh-CN" dirty="0"/>
          </a:p>
        </p:txBody>
      </p:sp>
      <p:pic>
        <p:nvPicPr>
          <p:cNvPr id="5" name="图片 4" descr="1-13.png"/>
          <p:cNvPicPr>
            <a:picLocks noChangeAspect="1"/>
          </p:cNvPicPr>
          <p:nvPr/>
        </p:nvPicPr>
        <p:blipFill>
          <a:blip r:embed="rId2"/>
          <a:stretch>
            <a:fillRect/>
          </a:stretch>
        </p:blipFill>
        <p:spPr>
          <a:xfrm>
            <a:off x="0" y="2143115"/>
            <a:ext cx="9144000" cy="4204971"/>
          </a:xfrm>
          <a:prstGeom prst="rect">
            <a:avLst/>
          </a:prstGeom>
        </p:spPr>
      </p:pic>
    </p:spTree>
    <p:extLst>
      <p:ext uri="{BB962C8B-B14F-4D97-AF65-F5344CB8AC3E}">
        <p14:creationId xmlns:p14="http://schemas.microsoft.com/office/powerpoint/2010/main" xmlns="" val="11693126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基于实例与基于模型的学习</a:t>
            </a:r>
            <a:endParaRPr lang="en-US" altLang="zh-CN" dirty="0"/>
          </a:p>
        </p:txBody>
      </p:sp>
      <p:sp>
        <p:nvSpPr>
          <p:cNvPr id="3" name="内容占位符 2"/>
          <p:cNvSpPr>
            <a:spLocks noGrp="1"/>
          </p:cNvSpPr>
          <p:nvPr>
            <p:ph idx="1"/>
          </p:nvPr>
        </p:nvSpPr>
        <p:spPr>
          <a:xfrm>
            <a:off x="457200" y="1600200"/>
            <a:ext cx="8686800" cy="5257800"/>
          </a:xfrm>
        </p:spPr>
        <p:txBody>
          <a:bodyPr>
            <a:normAutofit/>
          </a:bodyPr>
          <a:lstStyle/>
          <a:p>
            <a:pPr>
              <a:buNone/>
            </a:pPr>
            <a:r>
              <a:rPr lang="zh-CN" altLang="en-US" dirty="0" smtClean="0"/>
              <a:t>基于实例的学习</a:t>
            </a:r>
            <a:endParaRPr lang="en-US" altLang="zh-CN" dirty="0" smtClean="0"/>
          </a:p>
          <a:p>
            <a:r>
              <a:rPr lang="zh-CN" altLang="en-US" dirty="0" smtClean="0"/>
              <a:t>最司空见惯的学习方法就是简单的死记硬背。如果以这种方式创建一个垃圾邮件过滤器，那它可能只会标记那些跟已被用户标记为垃圾邮件完全相同的</a:t>
            </a:r>
            <a:r>
              <a:rPr lang="zh-CN" altLang="en-US" dirty="0" smtClean="0"/>
              <a:t>邮件</a:t>
            </a:r>
            <a:r>
              <a:rPr lang="en-US" altLang="zh-CN" dirty="0" smtClean="0"/>
              <a:t>—</a:t>
            </a:r>
            <a:r>
              <a:rPr lang="zh-CN" altLang="en-US" dirty="0" smtClean="0"/>
              <a:t>这虽然不是最差的解决方案，</a:t>
            </a:r>
            <a:r>
              <a:rPr lang="zh-CN" altLang="en-US" dirty="0" smtClean="0"/>
              <a:t>但也肯定不是</a:t>
            </a:r>
            <a:r>
              <a:rPr lang="zh-CN" altLang="en-US" dirty="0" smtClean="0"/>
              <a:t>最好的。</a:t>
            </a:r>
            <a:endParaRPr lang="en-US" altLang="zh-CN" dirty="0"/>
          </a:p>
        </p:txBody>
      </p:sp>
    </p:spTree>
    <p:extLst>
      <p:ext uri="{BB962C8B-B14F-4D97-AF65-F5344CB8AC3E}">
        <p14:creationId xmlns:p14="http://schemas.microsoft.com/office/powerpoint/2010/main" xmlns="" val="11693126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基于实例与基于模型的学习</a:t>
            </a:r>
            <a:endParaRPr lang="en-US" altLang="zh-CN" dirty="0"/>
          </a:p>
        </p:txBody>
      </p:sp>
      <p:sp>
        <p:nvSpPr>
          <p:cNvPr id="3" name="内容占位符 2"/>
          <p:cNvSpPr>
            <a:spLocks noGrp="1"/>
          </p:cNvSpPr>
          <p:nvPr>
            <p:ph idx="1"/>
          </p:nvPr>
        </p:nvSpPr>
        <p:spPr>
          <a:xfrm>
            <a:off x="457200" y="1600200"/>
            <a:ext cx="8686800" cy="5257800"/>
          </a:xfrm>
        </p:spPr>
        <p:txBody>
          <a:bodyPr>
            <a:normAutofit/>
          </a:bodyPr>
          <a:lstStyle/>
          <a:p>
            <a:pPr>
              <a:buNone/>
            </a:pPr>
            <a:r>
              <a:rPr lang="zh-CN" altLang="en-US" dirty="0" smtClean="0"/>
              <a:t>基于实例的学习</a:t>
            </a:r>
            <a:endParaRPr lang="en-US" altLang="zh-CN" dirty="0" smtClean="0"/>
          </a:p>
          <a:p>
            <a:r>
              <a:rPr lang="zh-CN" altLang="en-US" dirty="0" smtClean="0"/>
              <a:t>除了完全相同</a:t>
            </a:r>
            <a:r>
              <a:rPr lang="zh-CN" altLang="en-US" dirty="0" smtClean="0"/>
              <a:t>的邮件，</a:t>
            </a:r>
            <a:r>
              <a:rPr lang="zh-CN" altLang="en-US" dirty="0" smtClean="0"/>
              <a:t>你还可以通过编程让系统标记与已知的垃圾邮件非常相似的邮件。这里需要两封邮件之间的相似度度量。有一种（基本的）相似度度量方式，是计算它们之间相同</a:t>
            </a:r>
            <a:r>
              <a:rPr lang="zh-CN" altLang="en-US" dirty="0" smtClean="0"/>
              <a:t>的</a:t>
            </a:r>
            <a:r>
              <a:rPr lang="zh-CN" altLang="en-US" dirty="0" smtClean="0"/>
              <a:t>单词数目。如果一封新邮件与一封已知的垃圾邮件有许多字句相同，系统就可以将其标记为垃圾邮件。</a:t>
            </a:r>
            <a:endParaRPr lang="en-US" altLang="zh-CN" dirty="0"/>
          </a:p>
        </p:txBody>
      </p:sp>
    </p:spTree>
    <p:extLst>
      <p:ext uri="{BB962C8B-B14F-4D97-AF65-F5344CB8AC3E}">
        <p14:creationId xmlns:p14="http://schemas.microsoft.com/office/powerpoint/2010/main" xmlns="" val="1169312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第一部分（机器学习基础）</a:t>
            </a:r>
            <a:endParaRPr lang="zh-CN" altLang="en-US" dirty="0"/>
          </a:p>
        </p:txBody>
      </p:sp>
      <p:sp>
        <p:nvSpPr>
          <p:cNvPr id="3" name="内容占位符 2"/>
          <p:cNvSpPr>
            <a:spLocks noGrp="1"/>
          </p:cNvSpPr>
          <p:nvPr>
            <p:ph idx="1"/>
          </p:nvPr>
        </p:nvSpPr>
        <p:spPr>
          <a:xfrm>
            <a:off x="457200" y="1600200"/>
            <a:ext cx="8686800" cy="5257800"/>
          </a:xfrm>
        </p:spPr>
        <p:txBody>
          <a:bodyPr>
            <a:normAutofit fontScale="85000" lnSpcReduction="20000"/>
          </a:bodyPr>
          <a:lstStyle/>
          <a:p>
            <a:r>
              <a:rPr lang="zh-CN" altLang="en-US" dirty="0" smtClean="0"/>
              <a:t>机器学习</a:t>
            </a:r>
            <a:r>
              <a:rPr lang="zh-CN" altLang="en-US" dirty="0" smtClean="0"/>
              <a:t>是什么？它想要解决的问题是什么？机器学习系统中，主要的分类和基础概念有哪些？</a:t>
            </a:r>
          </a:p>
          <a:p>
            <a:r>
              <a:rPr lang="zh-CN" altLang="en-US" dirty="0" smtClean="0"/>
              <a:t>一</a:t>
            </a:r>
            <a:r>
              <a:rPr lang="zh-CN" altLang="en-US" dirty="0" smtClean="0"/>
              <a:t>个典型的机器学习项目由哪些步骤组成？</a:t>
            </a:r>
          </a:p>
          <a:p>
            <a:r>
              <a:rPr lang="zh-CN" altLang="en-US" dirty="0" smtClean="0"/>
              <a:t>拟合</a:t>
            </a:r>
            <a:r>
              <a:rPr lang="zh-CN" altLang="en-US" dirty="0" smtClean="0"/>
              <a:t>数据进行学习。</a:t>
            </a:r>
          </a:p>
          <a:p>
            <a:r>
              <a:rPr lang="zh-CN" altLang="en-US" dirty="0" smtClean="0"/>
              <a:t>优化</a:t>
            </a:r>
            <a:r>
              <a:rPr lang="zh-CN" altLang="en-US" dirty="0" smtClean="0"/>
              <a:t>成本函数。</a:t>
            </a:r>
          </a:p>
          <a:p>
            <a:r>
              <a:rPr lang="zh-CN" altLang="en-US" dirty="0" smtClean="0"/>
              <a:t>处理</a:t>
            </a:r>
            <a:r>
              <a:rPr lang="zh-CN" altLang="en-US" dirty="0" smtClean="0"/>
              <a:t>、清洗和准备数据。</a:t>
            </a:r>
          </a:p>
          <a:p>
            <a:r>
              <a:rPr lang="zh-CN" altLang="en-US" dirty="0" smtClean="0"/>
              <a:t>特征选择</a:t>
            </a:r>
            <a:r>
              <a:rPr lang="zh-CN" altLang="en-US" dirty="0" smtClean="0"/>
              <a:t>及特征工程。</a:t>
            </a:r>
          </a:p>
          <a:p>
            <a:r>
              <a:rPr lang="zh-CN" altLang="en-US" dirty="0" smtClean="0"/>
              <a:t>选择</a:t>
            </a:r>
            <a:r>
              <a:rPr lang="zh-CN" altLang="en-US" dirty="0" smtClean="0"/>
              <a:t>模型并使用交叉验证来调整超参数。</a:t>
            </a:r>
          </a:p>
          <a:p>
            <a:r>
              <a:rPr lang="zh-CN" altLang="en-US" dirty="0" smtClean="0"/>
              <a:t>机器学习</a:t>
            </a:r>
            <a:r>
              <a:rPr lang="zh-CN" altLang="en-US" dirty="0" smtClean="0"/>
              <a:t>的主要挑战</a:t>
            </a:r>
            <a:r>
              <a:rPr lang="zh-CN" altLang="en-US" dirty="0" smtClean="0"/>
              <a:t>，欠拟合和</a:t>
            </a:r>
            <a:r>
              <a:rPr lang="zh-CN" altLang="en-US" dirty="0" smtClean="0"/>
              <a:t>过度</a:t>
            </a:r>
            <a:r>
              <a:rPr lang="zh-CN" altLang="en-US" dirty="0" smtClean="0"/>
              <a:t>拟合。</a:t>
            </a:r>
            <a:endParaRPr lang="zh-CN" altLang="en-US" dirty="0" smtClean="0"/>
          </a:p>
          <a:p>
            <a:r>
              <a:rPr lang="zh-CN" altLang="en-US" dirty="0" smtClean="0"/>
              <a:t>降低</a:t>
            </a:r>
            <a:r>
              <a:rPr lang="zh-CN" altLang="en-US" dirty="0" smtClean="0"/>
              <a:t>训练数据的维度以对抗维度的灾难</a:t>
            </a:r>
            <a:r>
              <a:rPr lang="zh-CN" altLang="en-US" dirty="0" smtClean="0"/>
              <a:t>。</a:t>
            </a:r>
            <a:endParaRPr lang="en-US" altLang="zh-CN" dirty="0" smtClean="0"/>
          </a:p>
          <a:p>
            <a:r>
              <a:rPr lang="zh-CN" altLang="en-US" dirty="0" smtClean="0"/>
              <a:t>常见</a:t>
            </a:r>
            <a:r>
              <a:rPr lang="zh-CN" altLang="en-US" dirty="0" smtClean="0"/>
              <a:t>的学习算法：线性回归和多项式回归、逻辑回归、</a:t>
            </a:r>
            <a:r>
              <a:rPr lang="en-US" altLang="zh-CN" dirty="0" smtClean="0"/>
              <a:t>k-</a:t>
            </a:r>
            <a:r>
              <a:rPr lang="zh-CN" altLang="en-US" dirty="0" smtClean="0"/>
              <a:t>近邻、支持向量机、决策树、随机森林和集成算法。</a:t>
            </a:r>
            <a:endParaRPr lang="zh-CN" altLang="en-US" dirty="0"/>
          </a:p>
        </p:txBody>
      </p:sp>
    </p:spTree>
    <p:extLst>
      <p:ext uri="{BB962C8B-B14F-4D97-AF65-F5344CB8AC3E}">
        <p14:creationId xmlns:p14="http://schemas.microsoft.com/office/powerpoint/2010/main" xmlns="" val="2287184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基于实例与基于模型的学习</a:t>
            </a:r>
            <a:endParaRPr lang="en-US" altLang="zh-CN" dirty="0"/>
          </a:p>
        </p:txBody>
      </p:sp>
      <p:sp>
        <p:nvSpPr>
          <p:cNvPr id="3" name="内容占位符 2"/>
          <p:cNvSpPr>
            <a:spLocks noGrp="1"/>
          </p:cNvSpPr>
          <p:nvPr>
            <p:ph idx="1"/>
          </p:nvPr>
        </p:nvSpPr>
        <p:spPr>
          <a:xfrm>
            <a:off x="457200" y="1600200"/>
            <a:ext cx="8686800" cy="5257800"/>
          </a:xfrm>
        </p:spPr>
        <p:txBody>
          <a:bodyPr>
            <a:normAutofit/>
          </a:bodyPr>
          <a:lstStyle/>
          <a:p>
            <a:pPr>
              <a:buNone/>
            </a:pPr>
            <a:r>
              <a:rPr lang="zh-CN" altLang="en-US" dirty="0" smtClean="0"/>
              <a:t>基于实例的学习</a:t>
            </a:r>
            <a:endParaRPr lang="en-US" altLang="zh-CN" dirty="0" smtClean="0"/>
          </a:p>
        </p:txBody>
      </p:sp>
      <p:pic>
        <p:nvPicPr>
          <p:cNvPr id="5" name="图片 4" descr="1-14.png"/>
          <p:cNvPicPr>
            <a:picLocks noChangeAspect="1"/>
          </p:cNvPicPr>
          <p:nvPr/>
        </p:nvPicPr>
        <p:blipFill>
          <a:blip r:embed="rId2"/>
          <a:stretch>
            <a:fillRect/>
          </a:stretch>
        </p:blipFill>
        <p:spPr>
          <a:xfrm>
            <a:off x="0" y="2143115"/>
            <a:ext cx="9144000" cy="3791857"/>
          </a:xfrm>
          <a:prstGeom prst="rect">
            <a:avLst/>
          </a:prstGeom>
        </p:spPr>
      </p:pic>
    </p:spTree>
    <p:extLst>
      <p:ext uri="{BB962C8B-B14F-4D97-AF65-F5344CB8AC3E}">
        <p14:creationId xmlns:p14="http://schemas.microsoft.com/office/powerpoint/2010/main" xmlns="" val="11693126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基于实例与基于模型的学习</a:t>
            </a:r>
            <a:endParaRPr lang="en-US" altLang="zh-CN" dirty="0"/>
          </a:p>
        </p:txBody>
      </p:sp>
      <p:sp>
        <p:nvSpPr>
          <p:cNvPr id="3" name="内容占位符 2"/>
          <p:cNvSpPr>
            <a:spLocks noGrp="1"/>
          </p:cNvSpPr>
          <p:nvPr>
            <p:ph idx="1"/>
          </p:nvPr>
        </p:nvSpPr>
        <p:spPr>
          <a:xfrm>
            <a:off x="457200" y="1600200"/>
            <a:ext cx="8686800" cy="5257800"/>
          </a:xfrm>
        </p:spPr>
        <p:txBody>
          <a:bodyPr>
            <a:normAutofit/>
          </a:bodyPr>
          <a:lstStyle/>
          <a:p>
            <a:pPr>
              <a:buNone/>
            </a:pPr>
            <a:r>
              <a:rPr lang="zh-CN" altLang="en-US" dirty="0" smtClean="0"/>
              <a:t>基于模型的</a:t>
            </a:r>
            <a:r>
              <a:rPr lang="zh-CN" altLang="en-US" dirty="0" smtClean="0"/>
              <a:t>学习</a:t>
            </a:r>
            <a:endParaRPr lang="en-US" altLang="zh-CN" dirty="0" smtClean="0"/>
          </a:p>
          <a:p>
            <a:r>
              <a:rPr lang="zh-CN" altLang="en-US" dirty="0" smtClean="0"/>
              <a:t>从一组示例集中实现泛化的另一种方法是构建这些示例的模型，然后使用该模型进行预测。这就是基于模型的学习</a:t>
            </a:r>
            <a:endParaRPr lang="en-US" altLang="zh-CN" dirty="0"/>
          </a:p>
        </p:txBody>
      </p:sp>
    </p:spTree>
    <p:extLst>
      <p:ext uri="{BB962C8B-B14F-4D97-AF65-F5344CB8AC3E}">
        <p14:creationId xmlns:p14="http://schemas.microsoft.com/office/powerpoint/2010/main" xmlns="" val="11693126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基于实例与基于模型的学习</a:t>
            </a:r>
            <a:endParaRPr lang="en-US" altLang="zh-CN" dirty="0"/>
          </a:p>
        </p:txBody>
      </p:sp>
      <p:sp>
        <p:nvSpPr>
          <p:cNvPr id="3" name="内容占位符 2"/>
          <p:cNvSpPr>
            <a:spLocks noGrp="1"/>
          </p:cNvSpPr>
          <p:nvPr>
            <p:ph idx="1"/>
          </p:nvPr>
        </p:nvSpPr>
        <p:spPr>
          <a:xfrm>
            <a:off x="457200" y="1600200"/>
            <a:ext cx="8686800" cy="5257800"/>
          </a:xfrm>
        </p:spPr>
        <p:txBody>
          <a:bodyPr>
            <a:normAutofit/>
          </a:bodyPr>
          <a:lstStyle/>
          <a:p>
            <a:pPr>
              <a:buNone/>
            </a:pPr>
            <a:r>
              <a:rPr lang="zh-CN" altLang="en-US" dirty="0" smtClean="0"/>
              <a:t>基于模型的学习</a:t>
            </a:r>
            <a:endParaRPr lang="en-US" altLang="zh-CN" dirty="0"/>
          </a:p>
        </p:txBody>
      </p:sp>
      <p:pic>
        <p:nvPicPr>
          <p:cNvPr id="5" name="图片 4" descr="1-15.png"/>
          <p:cNvPicPr>
            <a:picLocks noChangeAspect="1"/>
          </p:cNvPicPr>
          <p:nvPr/>
        </p:nvPicPr>
        <p:blipFill>
          <a:blip r:embed="rId2"/>
          <a:stretch>
            <a:fillRect/>
          </a:stretch>
        </p:blipFill>
        <p:spPr>
          <a:xfrm>
            <a:off x="0" y="2285992"/>
            <a:ext cx="9144000" cy="3969348"/>
          </a:xfrm>
          <a:prstGeom prst="rect">
            <a:avLst/>
          </a:prstGeom>
        </p:spPr>
      </p:pic>
    </p:spTree>
    <p:extLst>
      <p:ext uri="{BB962C8B-B14F-4D97-AF65-F5344CB8AC3E}">
        <p14:creationId xmlns:p14="http://schemas.microsoft.com/office/powerpoint/2010/main" xmlns="" val="11693126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一个例子：金钱与快乐</a:t>
            </a:r>
            <a:endParaRPr lang="en-US" altLang="zh-CN" dirty="0"/>
          </a:p>
        </p:txBody>
      </p:sp>
      <p:sp>
        <p:nvSpPr>
          <p:cNvPr id="3" name="内容占位符 2"/>
          <p:cNvSpPr>
            <a:spLocks noGrp="1"/>
          </p:cNvSpPr>
          <p:nvPr>
            <p:ph idx="1"/>
          </p:nvPr>
        </p:nvSpPr>
        <p:spPr>
          <a:xfrm>
            <a:off x="457200" y="1600200"/>
            <a:ext cx="8686800" cy="5257800"/>
          </a:xfrm>
        </p:spPr>
        <p:txBody>
          <a:bodyPr>
            <a:normAutofit/>
          </a:bodyPr>
          <a:lstStyle/>
          <a:p>
            <a:r>
              <a:rPr lang="zh-CN" altLang="en-US" dirty="0" smtClean="0"/>
              <a:t>假设想</a:t>
            </a:r>
            <a:r>
              <a:rPr lang="zh-CN" altLang="en-US" dirty="0" smtClean="0"/>
              <a:t>知道金钱是否让人感到快乐，你可以从经合组织（</a:t>
            </a:r>
            <a:r>
              <a:rPr lang="en-US" altLang="zh-CN" dirty="0" smtClean="0"/>
              <a:t>OECD</a:t>
            </a:r>
            <a:r>
              <a:rPr lang="zh-CN" altLang="en-US" dirty="0" smtClean="0"/>
              <a:t>）的</a:t>
            </a:r>
            <a:r>
              <a:rPr lang="zh-CN" altLang="en-US" dirty="0" smtClean="0"/>
              <a:t>网站上</a:t>
            </a:r>
            <a:r>
              <a:rPr lang="zh-CN" altLang="en-US" dirty="0" smtClean="0"/>
              <a:t>下载“幸福指数”的数据，再从国际货币基金组织（</a:t>
            </a:r>
            <a:r>
              <a:rPr lang="en-US" altLang="zh-CN" dirty="0" smtClean="0"/>
              <a:t>IMF</a:t>
            </a:r>
            <a:r>
              <a:rPr lang="zh-CN" altLang="en-US" dirty="0" smtClean="0"/>
              <a:t>）的</a:t>
            </a:r>
            <a:r>
              <a:rPr lang="zh-CN" altLang="en-US" dirty="0" smtClean="0"/>
              <a:t>网站上</a:t>
            </a:r>
            <a:r>
              <a:rPr lang="zh-CN" altLang="en-US" dirty="0" smtClean="0"/>
              <a:t>找到人均</a:t>
            </a:r>
            <a:r>
              <a:rPr lang="en-US" altLang="zh-CN" dirty="0" smtClean="0"/>
              <a:t>GDP</a:t>
            </a:r>
            <a:r>
              <a:rPr lang="zh-CN" altLang="en-US" dirty="0" smtClean="0"/>
              <a:t>的统计数据，将数据并入表格，按照人均</a:t>
            </a:r>
            <a:r>
              <a:rPr lang="en-US" altLang="zh-CN" dirty="0" smtClean="0"/>
              <a:t>GDP</a:t>
            </a:r>
            <a:r>
              <a:rPr lang="zh-CN" altLang="en-US" dirty="0" smtClean="0"/>
              <a:t>排序。</a:t>
            </a:r>
            <a:endParaRPr lang="en-US" altLang="zh-CN" dirty="0"/>
          </a:p>
        </p:txBody>
      </p:sp>
      <p:pic>
        <p:nvPicPr>
          <p:cNvPr id="6" name="图片 5" descr="1-16.png"/>
          <p:cNvPicPr>
            <a:picLocks noChangeAspect="1"/>
          </p:cNvPicPr>
          <p:nvPr/>
        </p:nvPicPr>
        <p:blipFill>
          <a:blip r:embed="rId2"/>
          <a:stretch>
            <a:fillRect/>
          </a:stretch>
        </p:blipFill>
        <p:spPr>
          <a:xfrm>
            <a:off x="1285852" y="4089400"/>
            <a:ext cx="6400800" cy="2768600"/>
          </a:xfrm>
          <a:prstGeom prst="rect">
            <a:avLst/>
          </a:prstGeom>
        </p:spPr>
      </p:pic>
    </p:spTree>
    <p:extLst>
      <p:ext uri="{BB962C8B-B14F-4D97-AF65-F5344CB8AC3E}">
        <p14:creationId xmlns:p14="http://schemas.microsoft.com/office/powerpoint/2010/main" xmlns="" val="11693126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一个例子：金钱与快乐</a:t>
            </a:r>
            <a:endParaRPr lang="en-US" altLang="zh-CN" dirty="0"/>
          </a:p>
        </p:txBody>
      </p:sp>
      <p:sp>
        <p:nvSpPr>
          <p:cNvPr id="3" name="内容占位符 2"/>
          <p:cNvSpPr>
            <a:spLocks noGrp="1"/>
          </p:cNvSpPr>
          <p:nvPr>
            <p:ph idx="1"/>
          </p:nvPr>
        </p:nvSpPr>
        <p:spPr>
          <a:xfrm>
            <a:off x="457200" y="1600200"/>
            <a:ext cx="8686800" cy="5257800"/>
          </a:xfrm>
        </p:spPr>
        <p:txBody>
          <a:bodyPr>
            <a:normAutofit/>
          </a:bodyPr>
          <a:lstStyle/>
          <a:p>
            <a:r>
              <a:rPr lang="zh-CN" altLang="en-US" dirty="0" smtClean="0"/>
              <a:t>公式</a:t>
            </a:r>
            <a:r>
              <a:rPr lang="en-US" altLang="zh-CN" dirty="0" smtClean="0"/>
              <a:t>1-1</a:t>
            </a:r>
            <a:r>
              <a:rPr lang="zh-CN" altLang="en-US" dirty="0" smtClean="0"/>
              <a:t>：一个简单的线性模型 </a:t>
            </a:r>
            <a:endParaRPr lang="zh-CN" altLang="en-US" dirty="0"/>
          </a:p>
        </p:txBody>
      </p:sp>
      <p:pic>
        <p:nvPicPr>
          <p:cNvPr id="1026" name="Picture 2"/>
          <p:cNvPicPr>
            <a:picLocks noChangeAspect="1" noChangeArrowheads="1"/>
          </p:cNvPicPr>
          <p:nvPr/>
        </p:nvPicPr>
        <p:blipFill>
          <a:blip r:embed="rId2"/>
          <a:srcRect l="9375" t="63542" r="54297" b="28125"/>
          <a:stretch>
            <a:fillRect/>
          </a:stretch>
        </p:blipFill>
        <p:spPr bwMode="auto">
          <a:xfrm>
            <a:off x="1357290" y="2143116"/>
            <a:ext cx="4429156" cy="571504"/>
          </a:xfrm>
          <a:prstGeom prst="rect">
            <a:avLst/>
          </a:prstGeom>
          <a:noFill/>
          <a:ln w="9525">
            <a:noFill/>
            <a:miter lim="800000"/>
            <a:headEnd/>
            <a:tailEnd/>
          </a:ln>
          <a:effectLst/>
        </p:spPr>
      </p:pic>
      <p:pic>
        <p:nvPicPr>
          <p:cNvPr id="7" name="图片 6" descr="1-17.png"/>
          <p:cNvPicPr>
            <a:picLocks noChangeAspect="1"/>
          </p:cNvPicPr>
          <p:nvPr/>
        </p:nvPicPr>
        <p:blipFill>
          <a:blip r:embed="rId3"/>
          <a:stretch>
            <a:fillRect/>
          </a:stretch>
        </p:blipFill>
        <p:spPr>
          <a:xfrm>
            <a:off x="0" y="2920756"/>
            <a:ext cx="9144000" cy="3865830"/>
          </a:xfrm>
          <a:prstGeom prst="rect">
            <a:avLst/>
          </a:prstGeom>
        </p:spPr>
      </p:pic>
    </p:spTree>
    <p:extLst>
      <p:ext uri="{BB962C8B-B14F-4D97-AF65-F5344CB8AC3E}">
        <p14:creationId xmlns:p14="http://schemas.microsoft.com/office/powerpoint/2010/main" xmlns="" val="11693126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一个例子：金钱与快乐</a:t>
            </a:r>
            <a:endParaRPr lang="en-US" altLang="zh-CN" dirty="0"/>
          </a:p>
        </p:txBody>
      </p:sp>
      <p:sp>
        <p:nvSpPr>
          <p:cNvPr id="3" name="内容占位符 2"/>
          <p:cNvSpPr>
            <a:spLocks noGrp="1"/>
          </p:cNvSpPr>
          <p:nvPr>
            <p:ph idx="1"/>
          </p:nvPr>
        </p:nvSpPr>
        <p:spPr>
          <a:xfrm>
            <a:off x="457200" y="1600200"/>
            <a:ext cx="8686800" cy="5257800"/>
          </a:xfrm>
        </p:spPr>
        <p:txBody>
          <a:bodyPr>
            <a:normAutofit/>
          </a:bodyPr>
          <a:lstStyle/>
          <a:p>
            <a:r>
              <a:rPr lang="zh-CN" altLang="en-US" dirty="0" smtClean="0"/>
              <a:t>在使用模型之前，需要先定义参数</a:t>
            </a:r>
            <a:r>
              <a:rPr lang="en-US" altLang="zh-CN" dirty="0" smtClean="0"/>
              <a:t>θ</a:t>
            </a:r>
            <a:r>
              <a:rPr lang="zh-CN" altLang="en-US" baseline="-25000" dirty="0" smtClean="0"/>
              <a:t> </a:t>
            </a:r>
            <a:r>
              <a:rPr lang="en-US" altLang="zh-CN" baseline="-25000" dirty="0" smtClean="0"/>
              <a:t>0 </a:t>
            </a:r>
            <a:r>
              <a:rPr lang="zh-CN" altLang="en-US" dirty="0" smtClean="0"/>
              <a:t>和</a:t>
            </a:r>
            <a:r>
              <a:rPr lang="en-US" altLang="zh-CN" dirty="0" smtClean="0"/>
              <a:t>θ</a:t>
            </a:r>
            <a:r>
              <a:rPr lang="zh-CN" altLang="en-US" baseline="-25000" dirty="0" smtClean="0"/>
              <a:t> </a:t>
            </a:r>
            <a:r>
              <a:rPr lang="en-US" altLang="zh-CN" baseline="-25000" dirty="0" smtClean="0"/>
              <a:t>1 </a:t>
            </a:r>
            <a:r>
              <a:rPr lang="zh-CN" altLang="en-US" dirty="0" smtClean="0"/>
              <a:t>的值。怎么才能知道什么值可以使得模型表现最佳呢？要回答这个问题，需要先确定怎么衡量模型的性能表现。要么定义一个效用函数（或适应度函数）来衡量模型有多好，要么定义一个成本函数来衡量模型有多差</a:t>
            </a:r>
            <a:r>
              <a:rPr lang="zh-CN" altLang="en-US" dirty="0" smtClean="0"/>
              <a:t>。</a:t>
            </a:r>
            <a:endParaRPr lang="en-US" altLang="zh-CN" dirty="0" smtClean="0"/>
          </a:p>
          <a:p>
            <a:r>
              <a:rPr lang="zh-CN" altLang="en-US" dirty="0" smtClean="0"/>
              <a:t>对于</a:t>
            </a:r>
            <a:r>
              <a:rPr lang="zh-CN" altLang="en-US" dirty="0" smtClean="0"/>
              <a:t>线性回归问题，通常的选择是使用成本函数来衡量线性模型的预测与训练实例之间的差距，目的在于尽量使这个差距最小化。</a:t>
            </a:r>
            <a:endParaRPr lang="en-US" altLang="zh-CN" dirty="0"/>
          </a:p>
        </p:txBody>
      </p:sp>
    </p:spTree>
    <p:extLst>
      <p:ext uri="{BB962C8B-B14F-4D97-AF65-F5344CB8AC3E}">
        <p14:creationId xmlns:p14="http://schemas.microsoft.com/office/powerpoint/2010/main" xmlns="" val="11693126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一个例子：金钱与快乐</a:t>
            </a:r>
            <a:endParaRPr lang="en-US" altLang="zh-CN" dirty="0"/>
          </a:p>
        </p:txBody>
      </p:sp>
      <p:sp>
        <p:nvSpPr>
          <p:cNvPr id="3" name="内容占位符 2"/>
          <p:cNvSpPr>
            <a:spLocks noGrp="1"/>
          </p:cNvSpPr>
          <p:nvPr>
            <p:ph idx="1"/>
          </p:nvPr>
        </p:nvSpPr>
        <p:spPr>
          <a:xfrm>
            <a:off x="457200" y="1600200"/>
            <a:ext cx="8686800" cy="5257800"/>
          </a:xfrm>
        </p:spPr>
        <p:txBody>
          <a:bodyPr>
            <a:normAutofit/>
          </a:bodyPr>
          <a:lstStyle/>
          <a:p>
            <a:r>
              <a:rPr lang="zh-CN" altLang="en-US" dirty="0" smtClean="0"/>
              <a:t>通过你提供的训练样本，找出最符合所提供数据的线性模型的参数，这就是训练模型的过程。在我们这个案例中，算法找到的最优参数值为</a:t>
            </a:r>
            <a:r>
              <a:rPr lang="en-US" altLang="zh-CN" dirty="0" smtClean="0"/>
              <a:t>θ</a:t>
            </a:r>
            <a:r>
              <a:rPr lang="zh-CN" altLang="en-US" baseline="-25000" dirty="0" smtClean="0"/>
              <a:t> </a:t>
            </a:r>
            <a:r>
              <a:rPr lang="en-US" altLang="zh-CN" baseline="-25000" dirty="0" smtClean="0"/>
              <a:t>0 </a:t>
            </a:r>
            <a:r>
              <a:rPr lang="zh-CN" altLang="en-US" dirty="0" smtClean="0"/>
              <a:t>＝</a:t>
            </a:r>
            <a:r>
              <a:rPr lang="en-US" altLang="zh-CN" dirty="0" smtClean="0"/>
              <a:t>4.85</a:t>
            </a:r>
            <a:r>
              <a:rPr lang="zh-CN" altLang="en-US" dirty="0" smtClean="0"/>
              <a:t>和</a:t>
            </a:r>
            <a:r>
              <a:rPr lang="en-US" altLang="zh-CN" dirty="0" smtClean="0"/>
              <a:t>θ</a:t>
            </a:r>
            <a:r>
              <a:rPr lang="zh-CN" altLang="en-US" baseline="-25000" dirty="0" smtClean="0"/>
              <a:t> </a:t>
            </a:r>
            <a:r>
              <a:rPr lang="en-US" altLang="zh-CN" baseline="-25000" dirty="0" smtClean="0"/>
              <a:t>1 </a:t>
            </a:r>
            <a:r>
              <a:rPr lang="zh-CN" altLang="en-US" dirty="0" smtClean="0"/>
              <a:t>＝</a:t>
            </a:r>
            <a:r>
              <a:rPr lang="en-US" altLang="zh-CN" dirty="0" smtClean="0"/>
              <a:t>4.91×10</a:t>
            </a:r>
            <a:r>
              <a:rPr lang="zh-CN" altLang="en-US" baseline="30000" dirty="0" smtClean="0"/>
              <a:t> </a:t>
            </a:r>
            <a:r>
              <a:rPr lang="en-US" altLang="zh-CN" baseline="30000" dirty="0" smtClean="0"/>
              <a:t>-5</a:t>
            </a:r>
            <a:endParaRPr lang="en-US" altLang="zh-CN" dirty="0"/>
          </a:p>
        </p:txBody>
      </p:sp>
      <p:pic>
        <p:nvPicPr>
          <p:cNvPr id="5" name="图片 4" descr="1-18.png"/>
          <p:cNvPicPr>
            <a:picLocks noChangeAspect="1"/>
          </p:cNvPicPr>
          <p:nvPr/>
        </p:nvPicPr>
        <p:blipFill>
          <a:blip r:embed="rId2"/>
          <a:stretch>
            <a:fillRect/>
          </a:stretch>
        </p:blipFill>
        <p:spPr>
          <a:xfrm>
            <a:off x="1285852" y="3786190"/>
            <a:ext cx="7132249" cy="3071810"/>
          </a:xfrm>
          <a:prstGeom prst="rect">
            <a:avLst/>
          </a:prstGeom>
        </p:spPr>
      </p:pic>
    </p:spTree>
    <p:extLst>
      <p:ext uri="{BB962C8B-B14F-4D97-AF65-F5344CB8AC3E}">
        <p14:creationId xmlns:p14="http://schemas.microsoft.com/office/powerpoint/2010/main" xmlns="" val="11693126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8662" y="0"/>
            <a:ext cx="8686800" cy="6858000"/>
          </a:xfrm>
        </p:spPr>
        <p:txBody>
          <a:bodyPr>
            <a:normAutofit fontScale="55000" lnSpcReduction="20000"/>
          </a:bodyPr>
          <a:lstStyle/>
          <a:p>
            <a:pPr>
              <a:buNone/>
            </a:pPr>
            <a:r>
              <a:rPr lang="en-US" altLang="zh-CN" b="1" dirty="0" smtClean="0"/>
              <a:t>import </a:t>
            </a:r>
            <a:r>
              <a:rPr lang="en-US" altLang="zh-CN" b="1" dirty="0" err="1" smtClean="0"/>
              <a:t>matplotlib</a:t>
            </a:r>
            <a:endParaRPr lang="en-US" altLang="zh-CN" b="1" dirty="0" smtClean="0"/>
          </a:p>
          <a:p>
            <a:pPr>
              <a:buNone/>
            </a:pPr>
            <a:r>
              <a:rPr lang="en-US" altLang="zh-CN" b="1" dirty="0" smtClean="0"/>
              <a:t>import </a:t>
            </a:r>
            <a:r>
              <a:rPr lang="en-US" altLang="zh-CN" b="1" dirty="0" err="1" smtClean="0"/>
              <a:t>matplotlib.pyplot</a:t>
            </a:r>
            <a:r>
              <a:rPr lang="en-US" altLang="zh-CN" b="1" dirty="0" smtClean="0"/>
              <a:t> as </a:t>
            </a:r>
            <a:r>
              <a:rPr lang="en-US" altLang="zh-CN" b="1" dirty="0" err="1" smtClean="0"/>
              <a:t>plt</a:t>
            </a:r>
            <a:endParaRPr lang="en-US" altLang="zh-CN" b="1" dirty="0" smtClean="0"/>
          </a:p>
          <a:p>
            <a:pPr>
              <a:buNone/>
            </a:pPr>
            <a:r>
              <a:rPr lang="en-US" altLang="zh-CN" b="1" dirty="0" smtClean="0"/>
              <a:t>import </a:t>
            </a:r>
            <a:r>
              <a:rPr lang="en-US" altLang="zh-CN" b="1" dirty="0" err="1" smtClean="0"/>
              <a:t>numpy</a:t>
            </a:r>
            <a:r>
              <a:rPr lang="en-US" altLang="zh-CN" b="1" dirty="0" smtClean="0"/>
              <a:t> as </a:t>
            </a:r>
            <a:r>
              <a:rPr lang="en-US" altLang="zh-CN" b="1" dirty="0" err="1" smtClean="0"/>
              <a:t>np</a:t>
            </a:r>
            <a:endParaRPr lang="en-US" altLang="zh-CN" b="1" dirty="0" smtClean="0"/>
          </a:p>
          <a:p>
            <a:pPr>
              <a:buNone/>
            </a:pPr>
            <a:r>
              <a:rPr lang="en-US" altLang="zh-CN" b="1" dirty="0" smtClean="0"/>
              <a:t>import pandas as pd</a:t>
            </a:r>
          </a:p>
          <a:p>
            <a:pPr>
              <a:buNone/>
            </a:pPr>
            <a:r>
              <a:rPr lang="en-US" altLang="zh-CN" b="1" dirty="0" smtClean="0"/>
              <a:t>import </a:t>
            </a:r>
            <a:r>
              <a:rPr lang="en-US" altLang="zh-CN" b="1" dirty="0" err="1" smtClean="0"/>
              <a:t>sklearn</a:t>
            </a:r>
            <a:endParaRPr lang="en-US" altLang="zh-CN" b="1" dirty="0" smtClean="0"/>
          </a:p>
          <a:p>
            <a:pPr>
              <a:buNone/>
            </a:pPr>
            <a:endParaRPr lang="en-US" altLang="zh-CN" dirty="0" smtClean="0"/>
          </a:p>
          <a:p>
            <a:pPr>
              <a:buNone/>
            </a:pPr>
            <a:r>
              <a:rPr lang="en-US" altLang="zh-CN" dirty="0" err="1" smtClean="0"/>
              <a:t>oecd_bli</a:t>
            </a:r>
            <a:r>
              <a:rPr lang="en-US" altLang="zh-CN" dirty="0" smtClean="0"/>
              <a:t> = </a:t>
            </a:r>
            <a:r>
              <a:rPr lang="en-US" altLang="zh-CN" dirty="0" err="1" smtClean="0"/>
              <a:t>pd.read_csv</a:t>
            </a:r>
            <a:r>
              <a:rPr lang="en-US" altLang="zh-CN" dirty="0" smtClean="0"/>
              <a:t>("oecd_bli_2015.csv", thousands=',')</a:t>
            </a:r>
          </a:p>
          <a:p>
            <a:pPr>
              <a:buNone/>
            </a:pPr>
            <a:r>
              <a:rPr lang="en-US" altLang="zh-CN" dirty="0" err="1" smtClean="0"/>
              <a:t>gdp_per_capita</a:t>
            </a:r>
            <a:r>
              <a:rPr lang="en-US" altLang="zh-CN" dirty="0" smtClean="0"/>
              <a:t> = </a:t>
            </a:r>
            <a:r>
              <a:rPr lang="en-US" altLang="zh-CN" dirty="0" err="1" smtClean="0"/>
              <a:t>pd.read_csv</a:t>
            </a:r>
            <a:r>
              <a:rPr lang="en-US" altLang="zh-CN" dirty="0" smtClean="0"/>
              <a:t>("</a:t>
            </a:r>
            <a:r>
              <a:rPr lang="en-US" altLang="zh-CN" dirty="0" err="1" smtClean="0"/>
              <a:t>gdp_per_capita.csv",thousands</a:t>
            </a:r>
            <a:r>
              <a:rPr lang="en-US" altLang="zh-CN" dirty="0" smtClean="0"/>
              <a:t>=',',delimiter='</a:t>
            </a:r>
            <a:r>
              <a:rPr lang="en-US" altLang="zh-CN" b="1" dirty="0" smtClean="0"/>
              <a:t>\t',</a:t>
            </a:r>
          </a:p>
          <a:p>
            <a:pPr>
              <a:buNone/>
            </a:pPr>
            <a:r>
              <a:rPr lang="en-US" altLang="zh-CN" dirty="0" smtClean="0"/>
              <a:t>                                                         encoding='latin1', </a:t>
            </a:r>
            <a:r>
              <a:rPr lang="en-US" altLang="zh-CN" dirty="0" err="1" smtClean="0"/>
              <a:t>na_values</a:t>
            </a:r>
            <a:r>
              <a:rPr lang="en-US" altLang="zh-CN" dirty="0" smtClean="0"/>
              <a:t>="n/a")</a:t>
            </a:r>
          </a:p>
          <a:p>
            <a:pPr>
              <a:buNone/>
            </a:pPr>
            <a:endParaRPr lang="en-US" altLang="zh-CN" dirty="0" smtClean="0"/>
          </a:p>
          <a:p>
            <a:pPr>
              <a:buNone/>
            </a:pPr>
            <a:r>
              <a:rPr lang="en-US" altLang="zh-CN" dirty="0" err="1" smtClean="0"/>
              <a:t>country_stats</a:t>
            </a:r>
            <a:r>
              <a:rPr lang="en-US" altLang="zh-CN" dirty="0" smtClean="0"/>
              <a:t> = </a:t>
            </a:r>
            <a:r>
              <a:rPr lang="en-US" altLang="zh-CN" dirty="0" err="1" smtClean="0"/>
              <a:t>prepare_country_stats</a:t>
            </a:r>
            <a:r>
              <a:rPr lang="en-US" altLang="zh-CN" dirty="0" smtClean="0"/>
              <a:t>(</a:t>
            </a:r>
            <a:r>
              <a:rPr lang="en-US" altLang="zh-CN" dirty="0" err="1" smtClean="0"/>
              <a:t>oecd_bli</a:t>
            </a:r>
            <a:r>
              <a:rPr lang="en-US" altLang="zh-CN" dirty="0" smtClean="0"/>
              <a:t>, </a:t>
            </a:r>
            <a:r>
              <a:rPr lang="en-US" altLang="zh-CN" dirty="0" err="1" smtClean="0"/>
              <a:t>gdp_per_capita</a:t>
            </a:r>
            <a:r>
              <a:rPr lang="en-US" altLang="zh-CN" dirty="0" smtClean="0"/>
              <a:t>)</a:t>
            </a:r>
          </a:p>
          <a:p>
            <a:pPr>
              <a:buNone/>
            </a:pPr>
            <a:r>
              <a:rPr lang="en-US" altLang="zh-CN" dirty="0" smtClean="0"/>
              <a:t>X = </a:t>
            </a:r>
            <a:r>
              <a:rPr lang="en-US" altLang="zh-CN" dirty="0" err="1" smtClean="0"/>
              <a:t>np.c</a:t>
            </a:r>
            <a:r>
              <a:rPr lang="en-US" altLang="zh-CN" dirty="0" smtClean="0"/>
              <a:t>_[</a:t>
            </a:r>
            <a:r>
              <a:rPr lang="en-US" altLang="zh-CN" dirty="0" err="1" smtClean="0"/>
              <a:t>country_stats</a:t>
            </a:r>
            <a:r>
              <a:rPr lang="en-US" altLang="zh-CN" dirty="0" smtClean="0"/>
              <a:t>["GDP per capita"]]</a:t>
            </a:r>
          </a:p>
          <a:p>
            <a:pPr>
              <a:buNone/>
            </a:pPr>
            <a:r>
              <a:rPr lang="en-US" altLang="zh-CN" dirty="0" smtClean="0"/>
              <a:t>y = </a:t>
            </a:r>
            <a:r>
              <a:rPr lang="en-US" altLang="zh-CN" dirty="0" err="1" smtClean="0"/>
              <a:t>np.c</a:t>
            </a:r>
            <a:r>
              <a:rPr lang="en-US" altLang="zh-CN" dirty="0" smtClean="0"/>
              <a:t>_[</a:t>
            </a:r>
            <a:r>
              <a:rPr lang="en-US" altLang="zh-CN" dirty="0" err="1" smtClean="0"/>
              <a:t>country_stats</a:t>
            </a:r>
            <a:r>
              <a:rPr lang="en-US" altLang="zh-CN" dirty="0" smtClean="0"/>
              <a:t>["Life satisfaction"]]</a:t>
            </a:r>
          </a:p>
          <a:p>
            <a:pPr>
              <a:buNone/>
            </a:pPr>
            <a:endParaRPr lang="en-US" altLang="zh-CN" dirty="0" smtClean="0"/>
          </a:p>
          <a:p>
            <a:pPr>
              <a:buNone/>
            </a:pPr>
            <a:endParaRPr lang="en-US" altLang="zh-CN" dirty="0" smtClean="0"/>
          </a:p>
          <a:p>
            <a:pPr>
              <a:buNone/>
            </a:pPr>
            <a:r>
              <a:rPr lang="en-US" altLang="zh-CN" dirty="0" err="1" smtClean="0"/>
              <a:t>country_stats.plot</a:t>
            </a:r>
            <a:r>
              <a:rPr lang="en-US" altLang="zh-CN" dirty="0" smtClean="0"/>
              <a:t>(kind='scatter', x="GDP per capita", y='Life satisfaction')</a:t>
            </a:r>
          </a:p>
          <a:p>
            <a:pPr>
              <a:buNone/>
            </a:pPr>
            <a:r>
              <a:rPr lang="en-US" altLang="zh-CN" dirty="0" err="1" smtClean="0"/>
              <a:t>plt.show</a:t>
            </a:r>
            <a:r>
              <a:rPr lang="en-US" altLang="zh-CN" dirty="0" smtClean="0"/>
              <a:t>()</a:t>
            </a:r>
          </a:p>
          <a:p>
            <a:pPr>
              <a:buNone/>
            </a:pPr>
            <a:endParaRPr lang="en-US" altLang="zh-CN" i="1" dirty="0" smtClean="0"/>
          </a:p>
          <a:p>
            <a:pPr>
              <a:buNone/>
            </a:pPr>
            <a:r>
              <a:rPr lang="en-US" altLang="zh-CN" dirty="0" err="1" smtClean="0"/>
              <a:t>lin_reg_model</a:t>
            </a:r>
            <a:r>
              <a:rPr lang="en-US" altLang="zh-CN" dirty="0" smtClean="0"/>
              <a:t> = </a:t>
            </a:r>
            <a:r>
              <a:rPr lang="en-US" altLang="zh-CN" dirty="0" err="1" smtClean="0"/>
              <a:t>sklearn.linear_model.LinearRegression</a:t>
            </a:r>
            <a:r>
              <a:rPr lang="en-US" altLang="zh-CN" dirty="0" smtClean="0"/>
              <a:t>()</a:t>
            </a:r>
          </a:p>
          <a:p>
            <a:pPr>
              <a:buNone/>
            </a:pPr>
            <a:endParaRPr lang="en-US" altLang="zh-CN" i="1" dirty="0" smtClean="0"/>
          </a:p>
          <a:p>
            <a:pPr>
              <a:buNone/>
            </a:pPr>
            <a:r>
              <a:rPr lang="en-US" altLang="zh-CN" dirty="0" smtClean="0"/>
              <a:t>lin_reg_model.fit(X, y)</a:t>
            </a:r>
          </a:p>
          <a:p>
            <a:pPr>
              <a:buNone/>
            </a:pPr>
            <a:endParaRPr lang="en-US" altLang="zh-CN" dirty="0" smtClean="0"/>
          </a:p>
          <a:p>
            <a:pPr>
              <a:buNone/>
            </a:pPr>
            <a:r>
              <a:rPr lang="en-US" altLang="zh-CN" dirty="0" err="1" smtClean="0"/>
              <a:t>X_new</a:t>
            </a:r>
            <a:r>
              <a:rPr lang="en-US" altLang="zh-CN" dirty="0" smtClean="0"/>
              <a:t> = [[22587]] </a:t>
            </a:r>
            <a:r>
              <a:rPr lang="en-US" altLang="zh-CN" i="1" dirty="0" smtClean="0"/>
              <a:t>#</a:t>
            </a:r>
            <a:r>
              <a:rPr lang="zh-CN" altLang="en-US" dirty="0" smtClean="0"/>
              <a:t>塞浦路斯的人均</a:t>
            </a:r>
            <a:r>
              <a:rPr lang="en-US" dirty="0" smtClean="0"/>
              <a:t>GDP</a:t>
            </a:r>
            <a:endParaRPr lang="en-US" altLang="zh-CN" i="1" dirty="0" smtClean="0"/>
          </a:p>
          <a:p>
            <a:pPr>
              <a:buNone/>
            </a:pPr>
            <a:r>
              <a:rPr lang="en-US" altLang="zh-CN" b="1" dirty="0" smtClean="0"/>
              <a:t>print(</a:t>
            </a:r>
            <a:r>
              <a:rPr lang="en-US" altLang="zh-CN" b="1" dirty="0" err="1" smtClean="0"/>
              <a:t>lin_reg_model.predict</a:t>
            </a:r>
            <a:r>
              <a:rPr lang="en-US" altLang="zh-CN" b="1" dirty="0" smtClean="0"/>
              <a:t>(</a:t>
            </a:r>
            <a:r>
              <a:rPr lang="en-US" altLang="zh-CN" b="1" dirty="0" err="1" smtClean="0"/>
              <a:t>X_new</a:t>
            </a:r>
            <a:r>
              <a:rPr lang="en-US" altLang="zh-CN" b="1" dirty="0" smtClean="0"/>
              <a:t>)) </a:t>
            </a:r>
            <a:r>
              <a:rPr lang="en-US" altLang="zh-CN" b="1" i="1" dirty="0" smtClean="0"/>
              <a:t># </a:t>
            </a:r>
            <a:r>
              <a:rPr lang="zh-CN" altLang="en-US" b="1" i="1" dirty="0" smtClean="0"/>
              <a:t>预测生活满意度</a:t>
            </a:r>
            <a:r>
              <a:rPr lang="en-US" altLang="zh-CN" b="1" i="1" dirty="0" smtClean="0"/>
              <a:t>[[ </a:t>
            </a:r>
            <a:r>
              <a:rPr lang="en-US" altLang="zh-CN" b="1" i="1" dirty="0" smtClean="0"/>
              <a:t>5.96242338]]</a:t>
            </a:r>
            <a:endParaRPr lang="en-US" altLang="zh-CN" dirty="0"/>
          </a:p>
        </p:txBody>
      </p:sp>
    </p:spTree>
    <p:extLst>
      <p:ext uri="{BB962C8B-B14F-4D97-AF65-F5344CB8AC3E}">
        <p14:creationId xmlns:p14="http://schemas.microsoft.com/office/powerpoint/2010/main" xmlns="" val="11693126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基于模型的学习</a:t>
            </a:r>
            <a:endParaRPr lang="en-US" altLang="zh-CN" dirty="0"/>
          </a:p>
        </p:txBody>
      </p:sp>
      <p:sp>
        <p:nvSpPr>
          <p:cNvPr id="3" name="内容占位符 2"/>
          <p:cNvSpPr>
            <a:spLocks noGrp="1"/>
          </p:cNvSpPr>
          <p:nvPr>
            <p:ph idx="1"/>
          </p:nvPr>
        </p:nvSpPr>
        <p:spPr>
          <a:xfrm>
            <a:off x="457200" y="1600200"/>
            <a:ext cx="8686800" cy="5257800"/>
          </a:xfrm>
        </p:spPr>
        <p:txBody>
          <a:bodyPr>
            <a:normAutofit/>
          </a:bodyPr>
          <a:lstStyle/>
          <a:p>
            <a:pPr>
              <a:buNone/>
            </a:pPr>
            <a:r>
              <a:rPr lang="zh-CN" altLang="en-US" dirty="0" smtClean="0"/>
              <a:t>简而言之：</a:t>
            </a:r>
          </a:p>
          <a:p>
            <a:r>
              <a:rPr lang="zh-CN" altLang="en-US" dirty="0" smtClean="0"/>
              <a:t>分析数据</a:t>
            </a:r>
            <a:r>
              <a:rPr lang="zh-CN" altLang="en-US" dirty="0" smtClean="0"/>
              <a:t>。</a:t>
            </a:r>
          </a:p>
          <a:p>
            <a:r>
              <a:rPr lang="zh-CN" altLang="en-US" dirty="0" smtClean="0"/>
              <a:t>选择</a:t>
            </a:r>
            <a:r>
              <a:rPr lang="zh-CN" altLang="en-US" dirty="0" smtClean="0"/>
              <a:t>模型。</a:t>
            </a:r>
          </a:p>
          <a:p>
            <a:r>
              <a:rPr lang="zh-CN" altLang="en-US" dirty="0" smtClean="0"/>
              <a:t>使用</a:t>
            </a:r>
            <a:r>
              <a:rPr lang="zh-CN" altLang="en-US" dirty="0" smtClean="0"/>
              <a:t>训练数据进行训练（即前面学习算法搜索模型参数值，从而使成本函数最小化的过程）</a:t>
            </a:r>
            <a:r>
              <a:rPr lang="zh-CN" altLang="en-US" dirty="0" smtClean="0"/>
              <a:t>。</a:t>
            </a:r>
            <a:endParaRPr lang="en-US" altLang="zh-CN" dirty="0" smtClean="0"/>
          </a:p>
          <a:p>
            <a:r>
              <a:rPr lang="zh-CN" altLang="en-US" dirty="0" smtClean="0"/>
              <a:t>最后，应用模型对新示例进行预测（称为推断），祈祷模型的泛化结果不错。</a:t>
            </a:r>
            <a:endParaRPr lang="zh-CN" altLang="en-US" dirty="0"/>
          </a:p>
        </p:txBody>
      </p:sp>
    </p:spTree>
    <p:extLst>
      <p:ext uri="{BB962C8B-B14F-4D97-AF65-F5344CB8AC3E}">
        <p14:creationId xmlns:p14="http://schemas.microsoft.com/office/powerpoint/2010/main" xmlns="" val="11693126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机器学习的主要</a:t>
            </a:r>
            <a:r>
              <a:rPr lang="zh-CN" altLang="en-US" dirty="0" smtClean="0"/>
              <a:t>挑战</a:t>
            </a:r>
            <a:endParaRPr lang="en-US" altLang="zh-CN" dirty="0" smtClean="0"/>
          </a:p>
        </p:txBody>
      </p:sp>
      <p:sp>
        <p:nvSpPr>
          <p:cNvPr id="3" name="内容占位符 2"/>
          <p:cNvSpPr>
            <a:spLocks noGrp="1"/>
          </p:cNvSpPr>
          <p:nvPr>
            <p:ph idx="1"/>
          </p:nvPr>
        </p:nvSpPr>
        <p:spPr>
          <a:xfrm>
            <a:off x="457200" y="1600200"/>
            <a:ext cx="8686800" cy="5257800"/>
          </a:xfrm>
        </p:spPr>
        <p:txBody>
          <a:bodyPr>
            <a:normAutofit/>
          </a:bodyPr>
          <a:lstStyle/>
          <a:p>
            <a:r>
              <a:rPr lang="zh-CN" altLang="en-US" dirty="0" smtClean="0"/>
              <a:t>简单来说，由于你的主要任务是选择一种学习算法，并对某些数据进行训练，所以最可能出现的两个问题不外乎是“坏算法”和“坏数据”</a:t>
            </a:r>
            <a:endParaRPr lang="en-US" altLang="zh-CN" dirty="0"/>
          </a:p>
        </p:txBody>
      </p:sp>
    </p:spTree>
    <p:extLst>
      <p:ext uri="{BB962C8B-B14F-4D97-AF65-F5344CB8AC3E}">
        <p14:creationId xmlns:p14="http://schemas.microsoft.com/office/powerpoint/2010/main" xmlns="" val="1169312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第二部分（神经网络和深度学习）</a:t>
            </a:r>
            <a:endParaRPr lang="zh-CN" altLang="en-US" dirty="0"/>
          </a:p>
        </p:txBody>
      </p:sp>
      <p:sp>
        <p:nvSpPr>
          <p:cNvPr id="3" name="内容占位符 2"/>
          <p:cNvSpPr>
            <a:spLocks noGrp="1"/>
          </p:cNvSpPr>
          <p:nvPr>
            <p:ph idx="1"/>
          </p:nvPr>
        </p:nvSpPr>
        <p:spPr>
          <a:xfrm>
            <a:off x="457200" y="1600200"/>
            <a:ext cx="8686800" cy="5257800"/>
          </a:xfrm>
        </p:spPr>
        <p:txBody>
          <a:bodyPr>
            <a:normAutofit/>
          </a:bodyPr>
          <a:lstStyle/>
          <a:p>
            <a:r>
              <a:rPr lang="zh-CN" altLang="en-US" dirty="0" smtClean="0"/>
              <a:t>神经网络是什么？它们擅长处理哪些问题？</a:t>
            </a:r>
          </a:p>
          <a:p>
            <a:r>
              <a:rPr lang="zh-CN" altLang="en-US" dirty="0" smtClean="0"/>
              <a:t>使用</a:t>
            </a:r>
            <a:r>
              <a:rPr lang="en-US" altLang="zh-CN" dirty="0" err="1" smtClean="0"/>
              <a:t>TensorFlow</a:t>
            </a:r>
            <a:r>
              <a:rPr lang="zh-CN" altLang="en-US" dirty="0" smtClean="0"/>
              <a:t>构建和训练神经网络。</a:t>
            </a:r>
          </a:p>
          <a:p>
            <a:r>
              <a:rPr lang="zh-CN" altLang="en-US" dirty="0" smtClean="0"/>
              <a:t>最</a:t>
            </a:r>
            <a:r>
              <a:rPr lang="zh-CN" altLang="en-US" dirty="0" smtClean="0"/>
              <a:t>重要的神经网络架构：前馈神经网络、卷积网络、递归网络、长期短期记忆（</a:t>
            </a:r>
            <a:r>
              <a:rPr lang="en-US" altLang="zh-CN" dirty="0" smtClean="0"/>
              <a:t>LSTM</a:t>
            </a:r>
            <a:r>
              <a:rPr lang="zh-CN" altLang="en-US" dirty="0" smtClean="0"/>
              <a:t>）网络和自动编码器。</a:t>
            </a:r>
          </a:p>
          <a:p>
            <a:r>
              <a:rPr lang="zh-CN" altLang="en-US" dirty="0" smtClean="0"/>
              <a:t>训练</a:t>
            </a:r>
            <a:r>
              <a:rPr lang="zh-CN" altLang="en-US" dirty="0" smtClean="0"/>
              <a:t>深度神经网络的技术。</a:t>
            </a:r>
          </a:p>
          <a:p>
            <a:r>
              <a:rPr lang="zh-CN" altLang="en-US" dirty="0" smtClean="0"/>
              <a:t>为</a:t>
            </a:r>
            <a:r>
              <a:rPr lang="zh-CN" altLang="en-US" dirty="0" smtClean="0"/>
              <a:t>海量数据集进行扩容。</a:t>
            </a:r>
          </a:p>
          <a:p>
            <a:r>
              <a:rPr lang="zh-CN" altLang="en-US" dirty="0" smtClean="0"/>
              <a:t>（深度）强化</a:t>
            </a:r>
            <a:r>
              <a:rPr lang="zh-CN" altLang="en-US" dirty="0" smtClean="0"/>
              <a:t>学习</a:t>
            </a:r>
            <a:endParaRPr lang="zh-CN" altLang="en-US" dirty="0"/>
          </a:p>
        </p:txBody>
      </p:sp>
    </p:spTree>
    <p:extLst>
      <p:ext uri="{BB962C8B-B14F-4D97-AF65-F5344CB8AC3E}">
        <p14:creationId xmlns:p14="http://schemas.microsoft.com/office/powerpoint/2010/main" xmlns="" val="41182727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坏数据</a:t>
            </a:r>
            <a:endParaRPr lang="en-US" altLang="zh-CN" dirty="0" smtClean="0"/>
          </a:p>
        </p:txBody>
      </p:sp>
      <p:sp>
        <p:nvSpPr>
          <p:cNvPr id="3" name="内容占位符 2"/>
          <p:cNvSpPr>
            <a:spLocks noGrp="1"/>
          </p:cNvSpPr>
          <p:nvPr>
            <p:ph idx="1"/>
          </p:nvPr>
        </p:nvSpPr>
        <p:spPr>
          <a:xfrm>
            <a:off x="457200" y="1600200"/>
            <a:ext cx="8686800" cy="5257800"/>
          </a:xfrm>
        </p:spPr>
        <p:txBody>
          <a:bodyPr>
            <a:normAutofit/>
          </a:bodyPr>
          <a:lstStyle/>
          <a:p>
            <a:pPr>
              <a:buNone/>
            </a:pPr>
            <a:r>
              <a:rPr lang="zh-CN" altLang="en-US" dirty="0" smtClean="0"/>
              <a:t>训练数据的数量不足</a:t>
            </a:r>
            <a:endParaRPr lang="en-US" altLang="zh-CN" dirty="0" smtClean="0"/>
          </a:p>
          <a:p>
            <a:r>
              <a:rPr lang="zh-CN" altLang="en-US" dirty="0" smtClean="0"/>
              <a:t>大部分机器学习算法需要大量的数据才能正常工作。即使是最简单的问题，很可能也需要成千上万个示例，而对于诸如图像或语音识别等复杂问题，则可能需要上千万个示例（除非你可以重用现有模型的某些部分）。</a:t>
            </a:r>
            <a:endParaRPr lang="en-US" altLang="zh-CN" dirty="0"/>
          </a:p>
        </p:txBody>
      </p:sp>
    </p:spTree>
    <p:extLst>
      <p:ext uri="{BB962C8B-B14F-4D97-AF65-F5344CB8AC3E}">
        <p14:creationId xmlns:p14="http://schemas.microsoft.com/office/powerpoint/2010/main" xmlns="" val="11693126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坏数据</a:t>
            </a:r>
            <a:endParaRPr lang="en-US" altLang="zh-CN" dirty="0" smtClean="0"/>
          </a:p>
        </p:txBody>
      </p:sp>
      <p:sp>
        <p:nvSpPr>
          <p:cNvPr id="3" name="内容占位符 2"/>
          <p:cNvSpPr>
            <a:spLocks noGrp="1"/>
          </p:cNvSpPr>
          <p:nvPr>
            <p:ph idx="1"/>
          </p:nvPr>
        </p:nvSpPr>
        <p:spPr>
          <a:xfrm>
            <a:off x="457200" y="1600200"/>
            <a:ext cx="8686800" cy="5257800"/>
          </a:xfrm>
        </p:spPr>
        <p:txBody>
          <a:bodyPr>
            <a:normAutofit/>
          </a:bodyPr>
          <a:lstStyle/>
          <a:p>
            <a:pPr>
              <a:buNone/>
            </a:pPr>
            <a:r>
              <a:rPr lang="zh-CN" altLang="en-US" dirty="0" smtClean="0"/>
              <a:t>训练数据不具代表性</a:t>
            </a:r>
            <a:endParaRPr lang="en-US" altLang="zh-CN" dirty="0"/>
          </a:p>
        </p:txBody>
      </p:sp>
      <p:pic>
        <p:nvPicPr>
          <p:cNvPr id="5" name="图片 4" descr="1-19.png"/>
          <p:cNvPicPr>
            <a:picLocks noChangeAspect="1"/>
          </p:cNvPicPr>
          <p:nvPr/>
        </p:nvPicPr>
        <p:blipFill>
          <a:blip r:embed="rId2"/>
          <a:stretch>
            <a:fillRect/>
          </a:stretch>
        </p:blipFill>
        <p:spPr>
          <a:xfrm>
            <a:off x="0" y="2428867"/>
            <a:ext cx="9144000" cy="2950853"/>
          </a:xfrm>
          <a:prstGeom prst="rect">
            <a:avLst/>
          </a:prstGeom>
        </p:spPr>
      </p:pic>
    </p:spTree>
    <p:extLst>
      <p:ext uri="{BB962C8B-B14F-4D97-AF65-F5344CB8AC3E}">
        <p14:creationId xmlns:p14="http://schemas.microsoft.com/office/powerpoint/2010/main" xmlns="" val="11693126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坏数据</a:t>
            </a:r>
            <a:endParaRPr lang="en-US" altLang="zh-CN" dirty="0" smtClean="0"/>
          </a:p>
        </p:txBody>
      </p:sp>
      <p:sp>
        <p:nvSpPr>
          <p:cNvPr id="3" name="内容占位符 2"/>
          <p:cNvSpPr>
            <a:spLocks noGrp="1"/>
          </p:cNvSpPr>
          <p:nvPr>
            <p:ph idx="1"/>
          </p:nvPr>
        </p:nvSpPr>
        <p:spPr>
          <a:xfrm>
            <a:off x="457200" y="1600200"/>
            <a:ext cx="8686800" cy="5257800"/>
          </a:xfrm>
        </p:spPr>
        <p:txBody>
          <a:bodyPr>
            <a:normAutofit/>
          </a:bodyPr>
          <a:lstStyle/>
          <a:p>
            <a:pPr>
              <a:buNone/>
            </a:pPr>
            <a:r>
              <a:rPr lang="zh-CN" altLang="en-US" dirty="0" smtClean="0"/>
              <a:t>无关</a:t>
            </a:r>
            <a:r>
              <a:rPr lang="zh-CN" altLang="en-US" dirty="0" smtClean="0"/>
              <a:t>特征</a:t>
            </a:r>
            <a:r>
              <a:rPr lang="en-US" altLang="zh-CN" dirty="0" smtClean="0"/>
              <a:t>	</a:t>
            </a:r>
            <a:endParaRPr lang="en-US" altLang="zh-CN" dirty="0" smtClean="0"/>
          </a:p>
          <a:p>
            <a:r>
              <a:rPr lang="zh-CN" altLang="en-US" dirty="0" smtClean="0"/>
              <a:t>正如我们常说的：垃圾入，垃圾出。只有训练数据里包含足够多的相关特征，以及较少的无关特征，系统才能够完成学习。一个成功的机器学习项目，关键部分是提取出一组好的用来训练的特征集，这个过程叫作</a:t>
            </a:r>
            <a:r>
              <a:rPr lang="zh-CN" altLang="en-US" b="1" dirty="0" smtClean="0"/>
              <a:t>特征</a:t>
            </a:r>
            <a:r>
              <a:rPr lang="zh-CN" altLang="en-US" b="1" dirty="0" smtClean="0"/>
              <a:t>工程。</a:t>
            </a:r>
            <a:endParaRPr lang="en-US" altLang="zh-CN" b="1" dirty="0"/>
          </a:p>
        </p:txBody>
      </p:sp>
    </p:spTree>
    <p:extLst>
      <p:ext uri="{BB962C8B-B14F-4D97-AF65-F5344CB8AC3E}">
        <p14:creationId xmlns:p14="http://schemas.microsoft.com/office/powerpoint/2010/main" xmlns="" val="11693126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坏算法</a:t>
            </a:r>
            <a:endParaRPr lang="en-US" altLang="zh-CN" dirty="0" smtClean="0"/>
          </a:p>
        </p:txBody>
      </p:sp>
      <p:sp>
        <p:nvSpPr>
          <p:cNvPr id="3" name="内容占位符 2"/>
          <p:cNvSpPr>
            <a:spLocks noGrp="1"/>
          </p:cNvSpPr>
          <p:nvPr>
            <p:ph idx="1"/>
          </p:nvPr>
        </p:nvSpPr>
        <p:spPr>
          <a:xfrm>
            <a:off x="457200" y="1600200"/>
            <a:ext cx="8686800" cy="5257800"/>
          </a:xfrm>
        </p:spPr>
        <p:txBody>
          <a:bodyPr>
            <a:normAutofit/>
          </a:bodyPr>
          <a:lstStyle/>
          <a:p>
            <a:pPr>
              <a:buNone/>
            </a:pPr>
            <a:r>
              <a:rPr lang="zh-CN" altLang="en-US" dirty="0" smtClean="0"/>
              <a:t>过度拟合</a:t>
            </a:r>
            <a:r>
              <a:rPr lang="zh-CN" altLang="en-US" dirty="0" smtClean="0"/>
              <a:t>训练数据</a:t>
            </a:r>
            <a:endParaRPr lang="en-US" altLang="zh-CN" dirty="0" smtClean="0"/>
          </a:p>
          <a:p>
            <a:r>
              <a:rPr lang="zh-CN" altLang="en-US" dirty="0" smtClean="0"/>
              <a:t>过度概括（</a:t>
            </a:r>
            <a:r>
              <a:rPr lang="en-US" altLang="zh-CN" b="1" i="1" dirty="0" smtClean="0"/>
              <a:t> </a:t>
            </a:r>
            <a:r>
              <a:rPr lang="en-US" altLang="zh-CN" i="1" dirty="0" err="1" smtClean="0"/>
              <a:t>Overgeneralizing</a:t>
            </a:r>
            <a:r>
              <a:rPr lang="en-US" altLang="zh-CN" b="1" i="1" dirty="0" smtClean="0"/>
              <a:t> </a:t>
            </a:r>
            <a:r>
              <a:rPr lang="zh-CN" altLang="en-US" dirty="0" smtClean="0"/>
              <a:t>）是</a:t>
            </a:r>
            <a:r>
              <a:rPr lang="zh-CN" altLang="en-US" dirty="0" smtClean="0"/>
              <a:t>我们人类常做的事情，不幸的是，如果我们不小心，机器很可能也会陷入同样的陷阱。在机器学习中，这称为过度拟合，也就是指模型在训练数据上表现良好，但是泛化时却不尽如人意。</a:t>
            </a:r>
            <a:endParaRPr lang="en-US" altLang="zh-CN" dirty="0"/>
          </a:p>
        </p:txBody>
      </p:sp>
    </p:spTree>
    <p:extLst>
      <p:ext uri="{BB962C8B-B14F-4D97-AF65-F5344CB8AC3E}">
        <p14:creationId xmlns:p14="http://schemas.microsoft.com/office/powerpoint/2010/main" xmlns="" val="11693126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坏算法</a:t>
            </a:r>
            <a:endParaRPr lang="en-US" altLang="zh-CN" dirty="0" smtClean="0"/>
          </a:p>
        </p:txBody>
      </p:sp>
      <p:sp>
        <p:nvSpPr>
          <p:cNvPr id="3" name="内容占位符 2"/>
          <p:cNvSpPr>
            <a:spLocks noGrp="1"/>
          </p:cNvSpPr>
          <p:nvPr>
            <p:ph idx="1"/>
          </p:nvPr>
        </p:nvSpPr>
        <p:spPr>
          <a:xfrm>
            <a:off x="457200" y="1600200"/>
            <a:ext cx="8686800" cy="5257800"/>
          </a:xfrm>
        </p:spPr>
        <p:txBody>
          <a:bodyPr>
            <a:normAutofit/>
          </a:bodyPr>
          <a:lstStyle/>
          <a:p>
            <a:pPr>
              <a:buNone/>
            </a:pPr>
            <a:r>
              <a:rPr lang="zh-CN" altLang="en-US" dirty="0" smtClean="0"/>
              <a:t>过度拟合训练数据</a:t>
            </a:r>
            <a:endParaRPr lang="en-US" altLang="zh-CN" dirty="0" smtClean="0"/>
          </a:p>
          <a:p>
            <a:r>
              <a:rPr lang="en-US" altLang="zh-CN" b="1" i="1" dirty="0" err="1" smtClean="0"/>
              <a:t>Overgeneralizing</a:t>
            </a:r>
            <a:r>
              <a:rPr lang="en-US" altLang="zh-CN" i="1" dirty="0" smtClean="0"/>
              <a:t> is </a:t>
            </a:r>
            <a:r>
              <a:rPr lang="en-US" altLang="zh-CN" dirty="0" smtClean="0"/>
              <a:t>something that we humans do all too often, and unfortunately machines can fall into the same trap if we are not careful. In Machine Learning this is called </a:t>
            </a:r>
            <a:r>
              <a:rPr lang="en-US" altLang="zh-CN" b="1" i="1" dirty="0" err="1" smtClean="0"/>
              <a:t>overfitting</a:t>
            </a:r>
            <a:r>
              <a:rPr lang="en-US" altLang="zh-CN" i="1" dirty="0" smtClean="0"/>
              <a:t>: it </a:t>
            </a:r>
            <a:r>
              <a:rPr lang="en-US" altLang="zh-CN" dirty="0" smtClean="0"/>
              <a:t>means that the model performs well on the training data, but it does not generalize well.</a:t>
            </a:r>
            <a:endParaRPr lang="en-US" altLang="zh-CN" dirty="0"/>
          </a:p>
        </p:txBody>
      </p:sp>
      <p:pic>
        <p:nvPicPr>
          <p:cNvPr id="5" name="图片 4" descr="1-20.png"/>
          <p:cNvPicPr>
            <a:picLocks noChangeAspect="1"/>
          </p:cNvPicPr>
          <p:nvPr/>
        </p:nvPicPr>
        <p:blipFill>
          <a:blip r:embed="rId2"/>
          <a:stretch>
            <a:fillRect/>
          </a:stretch>
        </p:blipFill>
        <p:spPr>
          <a:xfrm>
            <a:off x="0" y="2214554"/>
            <a:ext cx="9144000" cy="2984500"/>
          </a:xfrm>
          <a:prstGeom prst="rect">
            <a:avLst/>
          </a:prstGeom>
        </p:spPr>
      </p:pic>
    </p:spTree>
    <p:extLst>
      <p:ext uri="{BB962C8B-B14F-4D97-AF65-F5344CB8AC3E}">
        <p14:creationId xmlns:p14="http://schemas.microsoft.com/office/powerpoint/2010/main" xmlns="" val="11693126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坏算法</a:t>
            </a:r>
            <a:endParaRPr lang="en-US" altLang="zh-CN" dirty="0" smtClean="0"/>
          </a:p>
        </p:txBody>
      </p:sp>
      <p:sp>
        <p:nvSpPr>
          <p:cNvPr id="3" name="内容占位符 2"/>
          <p:cNvSpPr>
            <a:spLocks noGrp="1"/>
          </p:cNvSpPr>
          <p:nvPr>
            <p:ph idx="1"/>
          </p:nvPr>
        </p:nvSpPr>
        <p:spPr>
          <a:xfrm>
            <a:off x="214282" y="1600200"/>
            <a:ext cx="8929718" cy="5257800"/>
          </a:xfrm>
        </p:spPr>
        <p:txBody>
          <a:bodyPr>
            <a:normAutofit/>
          </a:bodyPr>
          <a:lstStyle/>
          <a:p>
            <a:r>
              <a:rPr lang="zh-CN" altLang="en-US" dirty="0" smtClean="0"/>
              <a:t>通过约束模型使其更简单，并降低过度拟合的风险，这个过程称为正则化。</a:t>
            </a:r>
            <a:endParaRPr lang="en-US" altLang="zh-CN" dirty="0"/>
          </a:p>
        </p:txBody>
      </p:sp>
      <p:pic>
        <p:nvPicPr>
          <p:cNvPr id="5" name="图片 4" descr="1-21.png"/>
          <p:cNvPicPr>
            <a:picLocks noChangeAspect="1"/>
          </p:cNvPicPr>
          <p:nvPr/>
        </p:nvPicPr>
        <p:blipFill>
          <a:blip r:embed="rId2"/>
          <a:stretch>
            <a:fillRect/>
          </a:stretch>
        </p:blipFill>
        <p:spPr>
          <a:xfrm>
            <a:off x="0" y="2714619"/>
            <a:ext cx="9144000" cy="2978383"/>
          </a:xfrm>
          <a:prstGeom prst="rect">
            <a:avLst/>
          </a:prstGeom>
        </p:spPr>
      </p:pic>
    </p:spTree>
    <p:extLst>
      <p:ext uri="{BB962C8B-B14F-4D97-AF65-F5344CB8AC3E}">
        <p14:creationId xmlns:p14="http://schemas.microsoft.com/office/powerpoint/2010/main" xmlns="" val="11693126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坏算法</a:t>
            </a:r>
            <a:endParaRPr lang="en-US" altLang="zh-CN" dirty="0" smtClean="0"/>
          </a:p>
        </p:txBody>
      </p:sp>
      <p:sp>
        <p:nvSpPr>
          <p:cNvPr id="3" name="内容占位符 2"/>
          <p:cNvSpPr>
            <a:spLocks noGrp="1"/>
          </p:cNvSpPr>
          <p:nvPr>
            <p:ph idx="1"/>
          </p:nvPr>
        </p:nvSpPr>
        <p:spPr>
          <a:xfrm>
            <a:off x="214282" y="1600200"/>
            <a:ext cx="8929718" cy="5257800"/>
          </a:xfrm>
        </p:spPr>
        <p:txBody>
          <a:bodyPr>
            <a:normAutofit/>
          </a:bodyPr>
          <a:lstStyle/>
          <a:p>
            <a:r>
              <a:rPr lang="zh-CN" altLang="en-US" dirty="0" smtClean="0"/>
              <a:t>在学习时，应用正则化的程度可以通过一个超参数来控制。</a:t>
            </a:r>
            <a:r>
              <a:rPr lang="zh-CN" altLang="en-US" b="1" dirty="0" smtClean="0"/>
              <a:t>超参数</a:t>
            </a:r>
            <a:r>
              <a:rPr lang="zh-CN" altLang="en-US" dirty="0" smtClean="0"/>
              <a:t>是学习算法（不是模型）的参数。因此，它不受算法本身的影响；它必须在训练之前设置好，并且在训练期间保持不变。如果将正则化超参数设置为非常大的值，会得到一个几乎平坦的模型（斜率接近零）；学习算法虽然肯定不会过度拟合训练数据，但是也更加不可能找到一个好的解决方案。</a:t>
            </a:r>
            <a:endParaRPr lang="en-US" altLang="zh-CN" dirty="0"/>
          </a:p>
        </p:txBody>
      </p:sp>
    </p:spTree>
    <p:extLst>
      <p:ext uri="{BB962C8B-B14F-4D97-AF65-F5344CB8AC3E}">
        <p14:creationId xmlns:p14="http://schemas.microsoft.com/office/powerpoint/2010/main" xmlns="" val="11693126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坏算法</a:t>
            </a:r>
            <a:endParaRPr lang="en-US" altLang="zh-CN" dirty="0" smtClean="0"/>
          </a:p>
        </p:txBody>
      </p:sp>
      <p:sp>
        <p:nvSpPr>
          <p:cNvPr id="3" name="内容占位符 2"/>
          <p:cNvSpPr>
            <a:spLocks noGrp="1"/>
          </p:cNvSpPr>
          <p:nvPr>
            <p:ph idx="1"/>
          </p:nvPr>
        </p:nvSpPr>
        <p:spPr>
          <a:xfrm>
            <a:off x="457200" y="1600200"/>
            <a:ext cx="8686800" cy="5257800"/>
          </a:xfrm>
        </p:spPr>
        <p:txBody>
          <a:bodyPr>
            <a:normAutofit/>
          </a:bodyPr>
          <a:lstStyle/>
          <a:p>
            <a:pPr>
              <a:buNone/>
            </a:pPr>
            <a:r>
              <a:rPr lang="zh-CN" altLang="en-US" dirty="0" smtClean="0"/>
              <a:t>欠拟合</a:t>
            </a:r>
            <a:r>
              <a:rPr lang="zh-CN" altLang="en-US" dirty="0" smtClean="0"/>
              <a:t>训练数据</a:t>
            </a:r>
            <a:endParaRPr lang="en-US" altLang="zh-CN" dirty="0" smtClean="0"/>
          </a:p>
          <a:p>
            <a:r>
              <a:rPr lang="zh-CN" altLang="en-US" dirty="0" smtClean="0"/>
              <a:t>拟合不足和过度拟合正好相反：它的产生通常是因为，对于下层的数据结构来说，你的模型太过简单。举个例子，用线性模型来描述生活满意度就属于拟合不足；现实情况远比模型复杂得多，所以即便是对于用来训练的示例，该模型产生的预测都一定是不准确的。</a:t>
            </a:r>
            <a:endParaRPr lang="en-US" altLang="zh-CN" dirty="0"/>
          </a:p>
        </p:txBody>
      </p:sp>
    </p:spTree>
    <p:extLst>
      <p:ext uri="{BB962C8B-B14F-4D97-AF65-F5344CB8AC3E}">
        <p14:creationId xmlns:p14="http://schemas.microsoft.com/office/powerpoint/2010/main" xmlns="" val="11693126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评估</a:t>
            </a:r>
            <a:endParaRPr lang="en-US" altLang="zh-CN" dirty="0" smtClean="0"/>
          </a:p>
        </p:txBody>
      </p:sp>
      <p:sp>
        <p:nvSpPr>
          <p:cNvPr id="3" name="内容占位符 2"/>
          <p:cNvSpPr>
            <a:spLocks noGrp="1"/>
          </p:cNvSpPr>
          <p:nvPr>
            <p:ph idx="1"/>
          </p:nvPr>
        </p:nvSpPr>
        <p:spPr>
          <a:xfrm>
            <a:off x="457200" y="1600200"/>
            <a:ext cx="8686800" cy="5257800"/>
          </a:xfrm>
        </p:spPr>
        <p:txBody>
          <a:bodyPr>
            <a:normAutofit/>
          </a:bodyPr>
          <a:lstStyle/>
          <a:p>
            <a:r>
              <a:rPr lang="zh-CN" altLang="en-US" dirty="0" smtClean="0"/>
              <a:t>最后一个要讲的重要主题是：在训练好了一个模型之后，你不能只是“希望”它可以正确地对新的场景做出泛化。你还需要评估它，必要时做出一些调整。现在我们看看怎么做到这一点。</a:t>
            </a:r>
            <a:endParaRPr lang="en-US" altLang="zh-CN" dirty="0"/>
          </a:p>
        </p:txBody>
      </p:sp>
    </p:spTree>
    <p:extLst>
      <p:ext uri="{BB962C8B-B14F-4D97-AF65-F5344CB8AC3E}">
        <p14:creationId xmlns:p14="http://schemas.microsoft.com/office/powerpoint/2010/main" xmlns="" val="11693126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测试与验证</a:t>
            </a:r>
            <a:endParaRPr lang="en-US" altLang="zh-CN" dirty="0" smtClean="0"/>
          </a:p>
        </p:txBody>
      </p:sp>
      <p:sp>
        <p:nvSpPr>
          <p:cNvPr id="3" name="内容占位符 2"/>
          <p:cNvSpPr>
            <a:spLocks noGrp="1"/>
          </p:cNvSpPr>
          <p:nvPr>
            <p:ph idx="1"/>
          </p:nvPr>
        </p:nvSpPr>
        <p:spPr>
          <a:xfrm>
            <a:off x="457200" y="1600200"/>
            <a:ext cx="8686800" cy="5257800"/>
          </a:xfrm>
        </p:spPr>
        <p:txBody>
          <a:bodyPr>
            <a:normAutofit/>
          </a:bodyPr>
          <a:lstStyle/>
          <a:p>
            <a:r>
              <a:rPr lang="zh-CN" altLang="en-US" dirty="0" smtClean="0"/>
              <a:t>了解一个模型对于新场景的泛化能力的唯一办法就是，让模型真实地去处理新场景。做法</a:t>
            </a:r>
            <a:r>
              <a:rPr lang="zh-CN" altLang="en-US" dirty="0" smtClean="0"/>
              <a:t>之</a:t>
            </a:r>
            <a:r>
              <a:rPr lang="zh-CN" altLang="en-US" dirty="0" smtClean="0"/>
              <a:t>一是将其部署在生产环境，然后监控它的输出。这个方法用起来不错，不过如果模型非常糟糕，你的用户就会</a:t>
            </a:r>
            <a:r>
              <a:rPr lang="zh-CN" altLang="en-US" dirty="0" smtClean="0"/>
              <a:t>抱怨</a:t>
            </a:r>
            <a:r>
              <a:rPr lang="en-US" altLang="zh-CN" dirty="0" smtClean="0"/>
              <a:t>—</a:t>
            </a:r>
            <a:r>
              <a:rPr lang="zh-CN" altLang="en-US" dirty="0" smtClean="0"/>
              <a:t>所以这显然不是最好的办法。 </a:t>
            </a:r>
            <a:r>
              <a:rPr lang="en-US" altLang="zh-CN" dirty="0" smtClean="0"/>
              <a:t>	</a:t>
            </a:r>
            <a:endParaRPr lang="en-US" altLang="zh-CN" dirty="0"/>
          </a:p>
        </p:txBody>
      </p:sp>
    </p:spTree>
    <p:extLst>
      <p:ext uri="{BB962C8B-B14F-4D97-AF65-F5344CB8AC3E}">
        <p14:creationId xmlns:p14="http://schemas.microsoft.com/office/powerpoint/2010/main" xmlns="" val="1169312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第</a:t>
            </a:r>
            <a:r>
              <a:rPr lang="en-US" altLang="zh-CN" dirty="0" smtClean="0"/>
              <a:t>1</a:t>
            </a:r>
            <a:r>
              <a:rPr lang="zh-CN" altLang="en-US" dirty="0" smtClean="0"/>
              <a:t>章　机器学习概览</a:t>
            </a:r>
            <a:endParaRPr lang="zh-CN" altLang="en-US" dirty="0"/>
          </a:p>
        </p:txBody>
      </p:sp>
      <p:sp>
        <p:nvSpPr>
          <p:cNvPr id="3" name="内容占位符 2"/>
          <p:cNvSpPr>
            <a:spLocks noGrp="1"/>
          </p:cNvSpPr>
          <p:nvPr>
            <p:ph idx="1"/>
          </p:nvPr>
        </p:nvSpPr>
        <p:spPr>
          <a:xfrm>
            <a:off x="457200" y="1600200"/>
            <a:ext cx="8686800" cy="5257800"/>
          </a:xfrm>
        </p:spPr>
        <p:txBody>
          <a:bodyPr>
            <a:normAutofit/>
          </a:bodyPr>
          <a:lstStyle/>
          <a:p>
            <a:pPr marL="0" indent="0">
              <a:buNone/>
            </a:pPr>
            <a:r>
              <a:rPr lang="zh-CN" altLang="en-US" dirty="0" smtClean="0"/>
              <a:t>机器学习是一门能够让编程计算机从数据中学习的计算机科学（和艺术）。 </a:t>
            </a:r>
            <a:endParaRPr lang="en-US" altLang="zh-CN" dirty="0" smtClean="0"/>
          </a:p>
          <a:p>
            <a:pPr marL="0" indent="0">
              <a:buNone/>
            </a:pPr>
            <a:endParaRPr lang="en-US" altLang="zh-CN" dirty="0" smtClean="0"/>
          </a:p>
          <a:p>
            <a:r>
              <a:rPr lang="zh-CN" altLang="en-US" dirty="0" smtClean="0"/>
              <a:t>机器学习研究如何让计算机不需要明确的程序也能具备学习能力。</a:t>
            </a:r>
          </a:p>
          <a:p>
            <a:pPr algn="r">
              <a:buNone/>
            </a:pPr>
            <a:r>
              <a:rPr lang="en-US" altLang="zh-CN" dirty="0" smtClean="0"/>
              <a:t>——Arthur Samuel</a:t>
            </a:r>
            <a:r>
              <a:rPr lang="zh-CN" altLang="en-US" dirty="0" smtClean="0"/>
              <a:t>，</a:t>
            </a:r>
            <a:r>
              <a:rPr lang="en-US" altLang="zh-CN" dirty="0" smtClean="0"/>
              <a:t>1959</a:t>
            </a:r>
            <a:endParaRPr lang="en-US" altLang="zh-CN" dirty="0"/>
          </a:p>
        </p:txBody>
      </p:sp>
    </p:spTree>
    <p:extLst>
      <p:ext uri="{BB962C8B-B14F-4D97-AF65-F5344CB8AC3E}">
        <p14:creationId xmlns:p14="http://schemas.microsoft.com/office/powerpoint/2010/main" xmlns="" val="5777917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测试与验证</a:t>
            </a:r>
            <a:endParaRPr lang="en-US" altLang="zh-CN" dirty="0" smtClean="0"/>
          </a:p>
        </p:txBody>
      </p:sp>
      <p:sp>
        <p:nvSpPr>
          <p:cNvPr id="3" name="内容占位符 2"/>
          <p:cNvSpPr>
            <a:spLocks noGrp="1"/>
          </p:cNvSpPr>
          <p:nvPr>
            <p:ph idx="1"/>
          </p:nvPr>
        </p:nvSpPr>
        <p:spPr>
          <a:xfrm>
            <a:off x="457200" y="1600200"/>
            <a:ext cx="8686800" cy="5257800"/>
          </a:xfrm>
        </p:spPr>
        <p:txBody>
          <a:bodyPr>
            <a:normAutofit/>
          </a:bodyPr>
          <a:lstStyle/>
          <a:p>
            <a:r>
              <a:rPr lang="zh-CN" altLang="en-US" dirty="0" smtClean="0"/>
              <a:t>更好的选择是将你的数据分割成两部分：</a:t>
            </a:r>
            <a:r>
              <a:rPr lang="zh-CN" altLang="en-US" b="1" dirty="0" smtClean="0"/>
              <a:t>训练集</a:t>
            </a:r>
            <a:r>
              <a:rPr lang="zh-CN" altLang="en-US" dirty="0" smtClean="0"/>
              <a:t>和</a:t>
            </a:r>
            <a:r>
              <a:rPr lang="zh-CN" altLang="en-US" b="1" dirty="0" smtClean="0"/>
              <a:t>测试集</a:t>
            </a:r>
            <a:r>
              <a:rPr lang="zh-CN" altLang="en-US" dirty="0" smtClean="0"/>
              <a:t>。顾名思义，你可以用训练集的数据来训练模型，然后用测试集的数据来测试模型。应对新场景的误差率</a:t>
            </a:r>
            <a:r>
              <a:rPr lang="zh-CN" altLang="en-US" dirty="0" smtClean="0"/>
              <a:t>称为</a:t>
            </a:r>
            <a:r>
              <a:rPr lang="zh-CN" altLang="en-US" b="1" dirty="0" smtClean="0"/>
              <a:t>泛化误差</a:t>
            </a:r>
            <a:r>
              <a:rPr lang="zh-CN" altLang="en-US" dirty="0" smtClean="0"/>
              <a:t>（</a:t>
            </a:r>
            <a:r>
              <a:rPr lang="zh-CN" altLang="en-US" dirty="0" smtClean="0"/>
              <a:t>或者样例外误差），通过测试集来评估你的模型，就可以得到对这个误差的评估。这个估值可以告诉你，你的模型在处理新场景时的能力如何。</a:t>
            </a:r>
            <a:endParaRPr lang="en-US" altLang="zh-CN" dirty="0"/>
          </a:p>
        </p:txBody>
      </p:sp>
    </p:spTree>
    <p:extLst>
      <p:ext uri="{BB962C8B-B14F-4D97-AF65-F5344CB8AC3E}">
        <p14:creationId xmlns:p14="http://schemas.microsoft.com/office/powerpoint/2010/main" xmlns="" val="11693126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测试与验证</a:t>
            </a:r>
            <a:endParaRPr lang="en-US" altLang="zh-CN" dirty="0" smtClean="0"/>
          </a:p>
        </p:txBody>
      </p:sp>
      <p:sp>
        <p:nvSpPr>
          <p:cNvPr id="3" name="内容占位符 2"/>
          <p:cNvSpPr>
            <a:spLocks noGrp="1"/>
          </p:cNvSpPr>
          <p:nvPr>
            <p:ph idx="1"/>
          </p:nvPr>
        </p:nvSpPr>
        <p:spPr>
          <a:xfrm>
            <a:off x="457200" y="1600200"/>
            <a:ext cx="8686800" cy="5257800"/>
          </a:xfrm>
        </p:spPr>
        <p:txBody>
          <a:bodyPr>
            <a:normAutofit/>
          </a:bodyPr>
          <a:lstStyle/>
          <a:p>
            <a:r>
              <a:rPr lang="zh-CN" altLang="en-US" dirty="0" smtClean="0"/>
              <a:t>如果训练误差很低（模型对于训练集来说很少出错），但是泛化误差很高，那说明你的模型对于训练数据存在过度拟合</a:t>
            </a:r>
            <a:r>
              <a:rPr lang="zh-CN" altLang="en-US" dirty="0" smtClean="0"/>
              <a:t>。</a:t>
            </a:r>
            <a:endParaRPr lang="en-US" altLang="zh-CN" dirty="0" smtClean="0"/>
          </a:p>
          <a:p>
            <a:r>
              <a:rPr lang="zh-CN" altLang="en-US" dirty="0" smtClean="0"/>
              <a:t>另一</a:t>
            </a:r>
            <a:r>
              <a:rPr lang="zh-CN" altLang="en-US" dirty="0" smtClean="0"/>
              <a:t>个问题：如何确定合适的超参数？</a:t>
            </a:r>
            <a:endParaRPr lang="en-US" altLang="zh-CN" dirty="0" smtClean="0"/>
          </a:p>
          <a:p>
            <a:r>
              <a:rPr lang="zh-CN" altLang="en-US" dirty="0" smtClean="0"/>
              <a:t>单独分出来一个保留集合，称为</a:t>
            </a:r>
            <a:r>
              <a:rPr lang="zh-CN" altLang="en-US" b="1" dirty="0" smtClean="0"/>
              <a:t>验证集</a:t>
            </a:r>
            <a:r>
              <a:rPr lang="zh-CN" altLang="en-US" dirty="0" smtClean="0"/>
              <a:t>。</a:t>
            </a:r>
            <a:r>
              <a:rPr lang="zh-CN" altLang="en-US" dirty="0" smtClean="0"/>
              <a:t>在</a:t>
            </a:r>
            <a:r>
              <a:rPr lang="zh-CN" altLang="en-US" dirty="0" smtClean="0"/>
              <a:t>训练集上，使用不同的超参数训练多个模型，然后通过验证集，选择最好的那个模型和对应的超参数，当你对模型基本满意之后，再用测试集运行最后一轮测试，并得到泛化误差的估值。</a:t>
            </a:r>
            <a:endParaRPr lang="en-US" altLang="zh-CN" dirty="0"/>
          </a:p>
        </p:txBody>
      </p:sp>
    </p:spTree>
    <p:extLst>
      <p:ext uri="{BB962C8B-B14F-4D97-AF65-F5344CB8AC3E}">
        <p14:creationId xmlns:p14="http://schemas.microsoft.com/office/powerpoint/2010/main" xmlns="" val="11693126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测试与验证</a:t>
            </a:r>
            <a:endParaRPr lang="en-US" altLang="zh-CN" dirty="0" smtClean="0"/>
          </a:p>
        </p:txBody>
      </p:sp>
      <p:sp>
        <p:nvSpPr>
          <p:cNvPr id="3" name="内容占位符 2"/>
          <p:cNvSpPr>
            <a:spLocks noGrp="1"/>
          </p:cNvSpPr>
          <p:nvPr>
            <p:ph idx="1"/>
          </p:nvPr>
        </p:nvSpPr>
        <p:spPr>
          <a:xfrm>
            <a:off x="457200" y="1600200"/>
            <a:ext cx="8686800" cy="5257800"/>
          </a:xfrm>
        </p:spPr>
        <p:txBody>
          <a:bodyPr>
            <a:normAutofit/>
          </a:bodyPr>
          <a:lstStyle/>
          <a:p>
            <a:r>
              <a:rPr lang="zh-CN" altLang="en-US" dirty="0" smtClean="0"/>
              <a:t>为了避免验证集“浪费”太多的训练数据，常见的技术是使用</a:t>
            </a:r>
            <a:r>
              <a:rPr lang="zh-CN" altLang="en-US" b="1" dirty="0" smtClean="0"/>
              <a:t>交叉验证</a:t>
            </a:r>
            <a:r>
              <a:rPr lang="zh-CN" altLang="en-US" dirty="0" smtClean="0"/>
              <a:t>：将训练集分成若干个互补子集，然后每个模型都通过这些子集的不同组合来进行训练，之后用剩余的子集进行验证。一旦模型和超参数都被选定，最终的模型会带着这些超参数对整个训练集进行一次训练，最后再用测试集测量泛化误差。</a:t>
            </a:r>
            <a:endParaRPr lang="en-US" altLang="zh-CN" dirty="0"/>
          </a:p>
        </p:txBody>
      </p:sp>
    </p:spTree>
    <p:extLst>
      <p:ext uri="{BB962C8B-B14F-4D97-AF65-F5344CB8AC3E}">
        <p14:creationId xmlns:p14="http://schemas.microsoft.com/office/powerpoint/2010/main" xmlns="" val="1169312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第</a:t>
            </a:r>
            <a:r>
              <a:rPr lang="en-US" altLang="zh-CN" dirty="0" smtClean="0"/>
              <a:t>1</a:t>
            </a:r>
            <a:r>
              <a:rPr lang="zh-CN" altLang="en-US" dirty="0" smtClean="0"/>
              <a:t>章　机器学习概览</a:t>
            </a:r>
            <a:endParaRPr lang="zh-CN" altLang="en-US" dirty="0"/>
          </a:p>
        </p:txBody>
      </p:sp>
      <p:sp>
        <p:nvSpPr>
          <p:cNvPr id="3" name="内容占位符 2"/>
          <p:cNvSpPr>
            <a:spLocks noGrp="1"/>
          </p:cNvSpPr>
          <p:nvPr>
            <p:ph idx="1"/>
          </p:nvPr>
        </p:nvSpPr>
        <p:spPr>
          <a:xfrm>
            <a:off x="457200" y="1600200"/>
            <a:ext cx="8686800" cy="5257800"/>
          </a:xfrm>
        </p:spPr>
        <p:txBody>
          <a:bodyPr>
            <a:normAutofit/>
          </a:bodyPr>
          <a:lstStyle/>
          <a:p>
            <a:r>
              <a:rPr lang="zh-CN" altLang="en-US" dirty="0" smtClean="0"/>
              <a:t>一个计算机程序在完成任务</a:t>
            </a:r>
            <a:r>
              <a:rPr lang="en-US" altLang="zh-CN" dirty="0" smtClean="0"/>
              <a:t>T</a:t>
            </a:r>
            <a:r>
              <a:rPr lang="zh-CN" altLang="en-US" dirty="0" smtClean="0"/>
              <a:t>之后，获得经验</a:t>
            </a:r>
            <a:r>
              <a:rPr lang="en-US" altLang="zh-CN" dirty="0" smtClean="0"/>
              <a:t>E</a:t>
            </a:r>
            <a:r>
              <a:rPr lang="zh-CN" altLang="en-US" dirty="0" smtClean="0"/>
              <a:t>，其表现效果为</a:t>
            </a:r>
            <a:r>
              <a:rPr lang="en-US" altLang="zh-CN" dirty="0" smtClean="0"/>
              <a:t>P</a:t>
            </a:r>
            <a:r>
              <a:rPr lang="zh-CN" altLang="en-US" dirty="0" smtClean="0"/>
              <a:t>，如果任务</a:t>
            </a:r>
            <a:r>
              <a:rPr lang="en-US" altLang="zh-CN" dirty="0" smtClean="0"/>
              <a:t>T</a:t>
            </a:r>
            <a:r>
              <a:rPr lang="zh-CN" altLang="en-US" dirty="0" smtClean="0"/>
              <a:t>的性能表现，也就是用以衡量的</a:t>
            </a:r>
            <a:r>
              <a:rPr lang="en-US" altLang="zh-CN" dirty="0" smtClean="0"/>
              <a:t>P</a:t>
            </a:r>
            <a:r>
              <a:rPr lang="zh-CN" altLang="en-US" dirty="0" smtClean="0"/>
              <a:t>，随着</a:t>
            </a:r>
            <a:r>
              <a:rPr lang="en-US" altLang="zh-CN" dirty="0" smtClean="0"/>
              <a:t>E</a:t>
            </a:r>
            <a:r>
              <a:rPr lang="zh-CN" altLang="en-US" dirty="0" smtClean="0"/>
              <a:t>的增加而增加，可以称其为学习。</a:t>
            </a:r>
          </a:p>
          <a:p>
            <a:pPr algn="r">
              <a:buNone/>
            </a:pPr>
            <a:r>
              <a:rPr lang="en-US" altLang="zh-CN" dirty="0" smtClean="0"/>
              <a:t>——Tom Mitchell</a:t>
            </a:r>
            <a:r>
              <a:rPr lang="zh-CN" altLang="en-US" dirty="0" smtClean="0"/>
              <a:t>，</a:t>
            </a:r>
            <a:r>
              <a:rPr lang="en-US" altLang="zh-CN" dirty="0" smtClean="0"/>
              <a:t>1997</a:t>
            </a:r>
            <a:endParaRPr lang="en-US" altLang="zh-CN" dirty="0"/>
          </a:p>
        </p:txBody>
      </p:sp>
    </p:spTree>
    <p:extLst>
      <p:ext uri="{BB962C8B-B14F-4D97-AF65-F5344CB8AC3E}">
        <p14:creationId xmlns:p14="http://schemas.microsoft.com/office/powerpoint/2010/main" xmlns="" val="577791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第</a:t>
            </a:r>
            <a:r>
              <a:rPr lang="en-US" altLang="zh-CN" dirty="0" smtClean="0"/>
              <a:t>1</a:t>
            </a:r>
            <a:r>
              <a:rPr lang="zh-CN" altLang="en-US" dirty="0" smtClean="0"/>
              <a:t>章　机器学习概览</a:t>
            </a:r>
            <a:endParaRPr lang="zh-CN" altLang="en-US" dirty="0"/>
          </a:p>
        </p:txBody>
      </p:sp>
      <p:sp>
        <p:nvSpPr>
          <p:cNvPr id="3" name="内容占位符 2"/>
          <p:cNvSpPr>
            <a:spLocks noGrp="1"/>
          </p:cNvSpPr>
          <p:nvPr>
            <p:ph idx="1"/>
          </p:nvPr>
        </p:nvSpPr>
        <p:spPr>
          <a:xfrm>
            <a:off x="457200" y="1600200"/>
            <a:ext cx="8686800" cy="5257800"/>
          </a:xfrm>
        </p:spPr>
        <p:txBody>
          <a:bodyPr>
            <a:normAutofit lnSpcReduction="10000"/>
          </a:bodyPr>
          <a:lstStyle/>
          <a:p>
            <a:r>
              <a:rPr lang="zh-CN" altLang="en-US" dirty="0" smtClean="0"/>
              <a:t>垃圾邮件过滤器就是一个机器学习的程序，它通过垃圾邮件</a:t>
            </a:r>
            <a:r>
              <a:rPr lang="zh-CN" altLang="en-US" dirty="0" smtClean="0"/>
              <a:t>（用户</a:t>
            </a:r>
            <a:r>
              <a:rPr lang="zh-CN" altLang="en-US" dirty="0" smtClean="0"/>
              <a:t>手动</a:t>
            </a:r>
            <a:r>
              <a:rPr lang="zh-CN" altLang="en-US" dirty="0" smtClean="0"/>
              <a:t>标记）</a:t>
            </a:r>
            <a:r>
              <a:rPr lang="zh-CN" altLang="en-US" dirty="0" smtClean="0"/>
              <a:t>以及常规邮件（非垃圾邮件）的示例，来学习标记垃圾邮件。系统用来学习的这些示例，我们称之为</a:t>
            </a:r>
            <a:r>
              <a:rPr lang="zh-CN" altLang="en-US" b="1" dirty="0" smtClean="0"/>
              <a:t>训练集</a:t>
            </a:r>
            <a:r>
              <a:rPr lang="zh-CN" altLang="en-US" dirty="0" smtClean="0"/>
              <a:t>。每一个训练示例称为</a:t>
            </a:r>
            <a:r>
              <a:rPr lang="zh-CN" altLang="en-US" b="1" dirty="0" smtClean="0"/>
              <a:t>训练实例</a:t>
            </a:r>
            <a:r>
              <a:rPr lang="zh-CN" altLang="en-US" dirty="0" smtClean="0"/>
              <a:t>或者是</a:t>
            </a:r>
            <a:r>
              <a:rPr lang="zh-CN" altLang="en-US" b="1" dirty="0" smtClean="0"/>
              <a:t>训练样本</a:t>
            </a:r>
            <a:r>
              <a:rPr lang="zh-CN" altLang="en-US" dirty="0" smtClean="0"/>
              <a:t>。在本例中，任务</a:t>
            </a:r>
            <a:r>
              <a:rPr lang="en-US" altLang="zh-CN" dirty="0" smtClean="0"/>
              <a:t>T</a:t>
            </a:r>
            <a:r>
              <a:rPr lang="zh-CN" altLang="en-US" dirty="0" smtClean="0"/>
              <a:t>就是给新邮件标记垃圾邮件，经验</a:t>
            </a:r>
            <a:r>
              <a:rPr lang="en-US" altLang="zh-CN" dirty="0" smtClean="0"/>
              <a:t>E</a:t>
            </a:r>
            <a:r>
              <a:rPr lang="zh-CN" altLang="en-US" dirty="0" smtClean="0"/>
              <a:t>则是训练数据，那么衡量性能表现的指标</a:t>
            </a:r>
            <a:r>
              <a:rPr lang="en-US" altLang="zh-CN" dirty="0" smtClean="0"/>
              <a:t>P</a:t>
            </a:r>
            <a:r>
              <a:rPr lang="zh-CN" altLang="en-US" dirty="0" smtClean="0"/>
              <a:t>则需要我们来定义，例如，我们可以使用被正确分类的邮件的比率来衡量。这个特殊的性能衡量标准称为</a:t>
            </a:r>
            <a:r>
              <a:rPr lang="zh-CN" altLang="en-US" b="1" dirty="0" smtClean="0"/>
              <a:t>精度</a:t>
            </a:r>
            <a:r>
              <a:rPr lang="zh-CN" altLang="en-US" dirty="0" smtClean="0"/>
              <a:t>，经常用于衡量分类任务。</a:t>
            </a:r>
            <a:endParaRPr lang="en-US" altLang="zh-CN" dirty="0"/>
          </a:p>
        </p:txBody>
      </p:sp>
    </p:spTree>
    <p:extLst>
      <p:ext uri="{BB962C8B-B14F-4D97-AF65-F5344CB8AC3E}">
        <p14:creationId xmlns:p14="http://schemas.microsoft.com/office/powerpoint/2010/main" xmlns="" val="577791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第</a:t>
            </a:r>
            <a:r>
              <a:rPr lang="en-US" altLang="zh-CN" dirty="0" smtClean="0"/>
              <a:t>1</a:t>
            </a:r>
            <a:r>
              <a:rPr lang="zh-CN" altLang="en-US" dirty="0" smtClean="0"/>
              <a:t>章　机器学习概览</a:t>
            </a:r>
            <a:endParaRPr lang="zh-CN" altLang="en-US" dirty="0"/>
          </a:p>
        </p:txBody>
      </p:sp>
      <p:sp>
        <p:nvSpPr>
          <p:cNvPr id="3" name="内容占位符 2"/>
          <p:cNvSpPr>
            <a:spLocks noGrp="1"/>
          </p:cNvSpPr>
          <p:nvPr>
            <p:ph idx="1"/>
          </p:nvPr>
        </p:nvSpPr>
        <p:spPr>
          <a:xfrm>
            <a:off x="457200" y="1600200"/>
            <a:ext cx="8686800" cy="5257800"/>
          </a:xfrm>
        </p:spPr>
        <p:txBody>
          <a:bodyPr>
            <a:normAutofit/>
          </a:bodyPr>
          <a:lstStyle/>
          <a:p>
            <a:pPr marL="0" indent="0">
              <a:buNone/>
            </a:pPr>
            <a:r>
              <a:rPr lang="zh-CN" altLang="en-US" dirty="0" smtClean="0"/>
              <a:t>传统方法</a:t>
            </a:r>
            <a:endParaRPr lang="en-US" altLang="zh-CN" dirty="0"/>
          </a:p>
        </p:txBody>
      </p:sp>
      <p:pic>
        <p:nvPicPr>
          <p:cNvPr id="5" name="图片 4" descr="1-1.png"/>
          <p:cNvPicPr>
            <a:picLocks noChangeAspect="1"/>
          </p:cNvPicPr>
          <p:nvPr/>
        </p:nvPicPr>
        <p:blipFill>
          <a:blip r:embed="rId2"/>
          <a:stretch>
            <a:fillRect/>
          </a:stretch>
        </p:blipFill>
        <p:spPr>
          <a:xfrm>
            <a:off x="214282" y="2214553"/>
            <a:ext cx="8929718" cy="4402847"/>
          </a:xfrm>
          <a:prstGeom prst="rect">
            <a:avLst/>
          </a:prstGeom>
        </p:spPr>
      </p:pic>
    </p:spTree>
    <p:extLst>
      <p:ext uri="{BB962C8B-B14F-4D97-AF65-F5344CB8AC3E}">
        <p14:creationId xmlns:p14="http://schemas.microsoft.com/office/powerpoint/2010/main" xmlns="" val="458769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第</a:t>
            </a:r>
            <a:r>
              <a:rPr lang="en-US" altLang="zh-CN" dirty="0" smtClean="0"/>
              <a:t>1</a:t>
            </a:r>
            <a:r>
              <a:rPr lang="zh-CN" altLang="en-US" dirty="0" smtClean="0"/>
              <a:t>章　机器学习概览</a:t>
            </a:r>
            <a:endParaRPr lang="zh-CN" altLang="en-US" dirty="0"/>
          </a:p>
        </p:txBody>
      </p:sp>
      <p:sp>
        <p:nvSpPr>
          <p:cNvPr id="3" name="内容占位符 2"/>
          <p:cNvSpPr>
            <a:spLocks noGrp="1"/>
          </p:cNvSpPr>
          <p:nvPr>
            <p:ph idx="1"/>
          </p:nvPr>
        </p:nvSpPr>
        <p:spPr>
          <a:xfrm>
            <a:off x="457200" y="1600200"/>
            <a:ext cx="8686800" cy="5257800"/>
          </a:xfrm>
        </p:spPr>
        <p:txBody>
          <a:bodyPr>
            <a:normAutofit/>
          </a:bodyPr>
          <a:lstStyle/>
          <a:p>
            <a:pPr marL="0" indent="0">
              <a:buNone/>
            </a:pPr>
            <a:r>
              <a:rPr lang="zh-CN" altLang="en-US" dirty="0" smtClean="0"/>
              <a:t>机器学习方法</a:t>
            </a:r>
            <a:endParaRPr lang="en-US" altLang="zh-CN" dirty="0"/>
          </a:p>
        </p:txBody>
      </p:sp>
      <p:pic>
        <p:nvPicPr>
          <p:cNvPr id="5" name="图片 4" descr="1-2.png"/>
          <p:cNvPicPr>
            <a:picLocks noChangeAspect="1"/>
          </p:cNvPicPr>
          <p:nvPr/>
        </p:nvPicPr>
        <p:blipFill>
          <a:blip r:embed="rId2"/>
          <a:stretch>
            <a:fillRect/>
          </a:stretch>
        </p:blipFill>
        <p:spPr>
          <a:xfrm>
            <a:off x="214282" y="2071677"/>
            <a:ext cx="8929718" cy="4557785"/>
          </a:xfrm>
          <a:prstGeom prst="rect">
            <a:avLst/>
          </a:prstGeom>
        </p:spPr>
      </p:pic>
    </p:spTree>
    <p:extLst>
      <p:ext uri="{BB962C8B-B14F-4D97-AF65-F5344CB8AC3E}">
        <p14:creationId xmlns:p14="http://schemas.microsoft.com/office/powerpoint/2010/main" xmlns="" val="402317061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788</TotalTime>
  <Words>2731</Words>
  <Application>Microsoft Office PowerPoint</Application>
  <PresentationFormat>全屏显示(4:3)</PresentationFormat>
  <Paragraphs>189</Paragraphs>
  <Slides>52</Slides>
  <Notes>0</Notes>
  <HiddenSlides>0</HiddenSlides>
  <MMClips>0</MMClips>
  <ScaleCrop>false</ScaleCrop>
  <HeadingPairs>
    <vt:vector size="4" baseType="variant">
      <vt:variant>
        <vt:lpstr>主题</vt:lpstr>
      </vt:variant>
      <vt:variant>
        <vt:i4>1</vt:i4>
      </vt:variant>
      <vt:variant>
        <vt:lpstr>幻灯片标题</vt:lpstr>
      </vt:variant>
      <vt:variant>
        <vt:i4>52</vt:i4>
      </vt:variant>
    </vt:vector>
  </HeadingPairs>
  <TitlesOfParts>
    <vt:vector size="53" baseType="lpstr">
      <vt:lpstr>Office 主题</vt:lpstr>
      <vt:lpstr>Hands-On Machine Learning with Scikit-Learn and TensorFlow </vt:lpstr>
      <vt:lpstr>Organization</vt:lpstr>
      <vt:lpstr>第一部分（机器学习基础）</vt:lpstr>
      <vt:lpstr>第二部分（神经网络和深度学习）</vt:lpstr>
      <vt:lpstr>第1章　机器学习概览</vt:lpstr>
      <vt:lpstr>第1章　机器学习概览</vt:lpstr>
      <vt:lpstr>第1章　机器学习概览</vt:lpstr>
      <vt:lpstr>第1章　机器学习概览</vt:lpstr>
      <vt:lpstr>第1章　机器学习概览</vt:lpstr>
      <vt:lpstr>第1章　机器学习概览</vt:lpstr>
      <vt:lpstr>第1章　机器学习概览</vt:lpstr>
      <vt:lpstr>第1章　机器学习概览</vt:lpstr>
      <vt:lpstr>机器学习系统的种类</vt:lpstr>
      <vt:lpstr>监督式/无监督式学习</vt:lpstr>
      <vt:lpstr>监督式/无监督式学习</vt:lpstr>
      <vt:lpstr>监督式/无监督式学习</vt:lpstr>
      <vt:lpstr>监督式/无监督式学习</vt:lpstr>
      <vt:lpstr>监督式/无监督式学习</vt:lpstr>
      <vt:lpstr>监督式/无监督式学习</vt:lpstr>
      <vt:lpstr>监督式/无监督式学习</vt:lpstr>
      <vt:lpstr>半监督式学习</vt:lpstr>
      <vt:lpstr>强化学习</vt:lpstr>
      <vt:lpstr>强化学习</vt:lpstr>
      <vt:lpstr>批量学习和在线学习</vt:lpstr>
      <vt:lpstr>批量学习和在线学习</vt:lpstr>
      <vt:lpstr>批量学习和在线学习</vt:lpstr>
      <vt:lpstr>批量学习和在线学习</vt:lpstr>
      <vt:lpstr>基于实例与基于模型的学习</vt:lpstr>
      <vt:lpstr>基于实例与基于模型的学习</vt:lpstr>
      <vt:lpstr>基于实例与基于模型的学习</vt:lpstr>
      <vt:lpstr>基于实例与基于模型的学习</vt:lpstr>
      <vt:lpstr>基于实例与基于模型的学习</vt:lpstr>
      <vt:lpstr>一个例子：金钱与快乐</vt:lpstr>
      <vt:lpstr>一个例子：金钱与快乐</vt:lpstr>
      <vt:lpstr>一个例子：金钱与快乐</vt:lpstr>
      <vt:lpstr>一个例子：金钱与快乐</vt:lpstr>
      <vt:lpstr>幻灯片 37</vt:lpstr>
      <vt:lpstr>基于模型的学习</vt:lpstr>
      <vt:lpstr>机器学习的主要挑战</vt:lpstr>
      <vt:lpstr>坏数据</vt:lpstr>
      <vt:lpstr>坏数据</vt:lpstr>
      <vt:lpstr>坏数据</vt:lpstr>
      <vt:lpstr>坏算法</vt:lpstr>
      <vt:lpstr>坏算法</vt:lpstr>
      <vt:lpstr>坏算法</vt:lpstr>
      <vt:lpstr>坏算法</vt:lpstr>
      <vt:lpstr>坏算法</vt:lpstr>
      <vt:lpstr>评估</vt:lpstr>
      <vt:lpstr>测试与验证</vt:lpstr>
      <vt:lpstr>测试与验证</vt:lpstr>
      <vt:lpstr>测试与验证</vt:lpstr>
      <vt:lpstr>测试与验证</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Hands-On Machine Learning with Scikit-Learn and TensorFlow</dc:title>
  <dc:creator>David Wang</dc:creator>
  <cp:lastModifiedBy>DC</cp:lastModifiedBy>
  <cp:revision>42</cp:revision>
  <dcterms:created xsi:type="dcterms:W3CDTF">2017-08-17T13:43:52Z</dcterms:created>
  <dcterms:modified xsi:type="dcterms:W3CDTF">2019-10-16T15:03:26Z</dcterms:modified>
</cp:coreProperties>
</file>