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8" r:id="rId3"/>
    <p:sldId id="259" r:id="rId4"/>
    <p:sldId id="260" r:id="rId5"/>
    <p:sldId id="332" r:id="rId6"/>
    <p:sldId id="333" r:id="rId7"/>
    <p:sldId id="261" r:id="rId8"/>
    <p:sldId id="262" r:id="rId9"/>
    <p:sldId id="334" r:id="rId10"/>
    <p:sldId id="263" r:id="rId11"/>
    <p:sldId id="335" r:id="rId12"/>
    <p:sldId id="264" r:id="rId13"/>
    <p:sldId id="265" r:id="rId14"/>
    <p:sldId id="336"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5" r:id="rId54"/>
    <p:sldId id="306" r:id="rId55"/>
    <p:sldId id="307" r:id="rId56"/>
    <p:sldId id="310" r:id="rId57"/>
    <p:sldId id="311" r:id="rId58"/>
    <p:sldId id="312" r:id="rId59"/>
    <p:sldId id="313" r:id="rId60"/>
    <p:sldId id="314" r:id="rId61"/>
    <p:sldId id="315" r:id="rId62"/>
    <p:sldId id="316" r:id="rId63"/>
    <p:sldId id="318" r:id="rId64"/>
    <p:sldId id="319" r:id="rId65"/>
    <p:sldId id="320" r:id="rId66"/>
    <p:sldId id="321" r:id="rId67"/>
    <p:sldId id="322" r:id="rId68"/>
    <p:sldId id="323" r:id="rId69"/>
    <p:sldId id="327" r:id="rId70"/>
    <p:sldId id="329" r:id="rId71"/>
    <p:sldId id="330"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6" y="-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7A845-0606-48CC-B332-0CA9B09BD47D}" type="datetimeFigureOut">
              <a:rPr lang="zh-CN" altLang="en-US" smtClean="0"/>
              <a:t>2019/10/17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E022B-167C-436A-A479-6C2882513B0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87E022B-167C-436A-A479-6C2882513B0F}" type="slidenum">
              <a:rPr lang="zh-CN" altLang="en-US" smtClean="0"/>
              <a:t>57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 xmlns:p14="http://schemas.microsoft.com/office/powerpoint/2010/main"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选择性能指标</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zh-CN" altLang="en-US" dirty="0" smtClean="0"/>
              <a:t>回归问题的典型性能衡量指标是均方根误差（</a:t>
            </a:r>
            <a:r>
              <a:rPr lang="en-US" altLang="zh-CN" dirty="0" smtClean="0"/>
              <a:t>RMSE</a:t>
            </a:r>
            <a:r>
              <a:rPr lang="zh-CN" altLang="en-US" dirty="0" smtClean="0"/>
              <a:t>），它测量的是预测过程中，预测错误的</a:t>
            </a:r>
            <a:r>
              <a:rPr lang="zh-CN" altLang="en-US" dirty="0" smtClean="0"/>
              <a:t>标准偏差。 </a:t>
            </a:r>
            <a:endParaRPr lang="en-US" altLang="zh-CN" dirty="0" smtClean="0"/>
          </a:p>
          <a:p>
            <a:r>
              <a:rPr lang="zh-CN" altLang="en-US" dirty="0" smtClean="0"/>
              <a:t>“</a:t>
            </a:r>
            <a:r>
              <a:rPr lang="en-US" altLang="zh-CN" dirty="0" smtClean="0"/>
              <a:t>68-95-99.7”</a:t>
            </a:r>
            <a:r>
              <a:rPr lang="zh-CN" altLang="en-US" dirty="0" smtClean="0"/>
              <a:t>的规则是指：大约</a:t>
            </a:r>
            <a:r>
              <a:rPr lang="en-US" altLang="zh-CN" dirty="0" smtClean="0"/>
              <a:t>68%</a:t>
            </a:r>
            <a:r>
              <a:rPr lang="zh-CN" altLang="en-US" dirty="0" smtClean="0"/>
              <a:t>的值落在</a:t>
            </a:r>
            <a:r>
              <a:rPr lang="en-US" altLang="zh-CN" dirty="0" smtClean="0"/>
              <a:t>1σ</a:t>
            </a:r>
            <a:r>
              <a:rPr lang="zh-CN" altLang="en-US" dirty="0" smtClean="0"/>
              <a:t>内，</a:t>
            </a:r>
            <a:r>
              <a:rPr lang="en-US" altLang="zh-CN" dirty="0" smtClean="0"/>
              <a:t>95%</a:t>
            </a:r>
            <a:r>
              <a:rPr lang="zh-CN" altLang="en-US" dirty="0" smtClean="0"/>
              <a:t>落在</a:t>
            </a:r>
            <a:r>
              <a:rPr lang="en-US" altLang="zh-CN" dirty="0" smtClean="0"/>
              <a:t>2σ</a:t>
            </a:r>
            <a:r>
              <a:rPr lang="zh-CN" altLang="en-US" dirty="0" smtClean="0"/>
              <a:t>内，</a:t>
            </a:r>
            <a:r>
              <a:rPr lang="en-US" altLang="zh-CN" dirty="0" smtClean="0"/>
              <a:t>99.7%</a:t>
            </a:r>
            <a:r>
              <a:rPr lang="zh-CN" altLang="en-US" dirty="0" smtClean="0"/>
              <a:t>落在</a:t>
            </a:r>
            <a:r>
              <a:rPr lang="en-US" altLang="zh-CN" dirty="0" smtClean="0"/>
              <a:t>3σ</a:t>
            </a:r>
            <a:r>
              <a:rPr lang="zh-CN" altLang="en-US" dirty="0" smtClean="0"/>
              <a:t>内。</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357290" y="4714884"/>
            <a:ext cx="6429420" cy="1836977"/>
          </a:xfrm>
          <a:prstGeom prst="rect">
            <a:avLst/>
          </a:prstGeom>
          <a:noFill/>
          <a:ln w="9525">
            <a:noFill/>
            <a:miter lim="800000"/>
            <a:headEnd/>
            <a:tailEnd/>
          </a:ln>
          <a:effectLst/>
        </p:spPr>
      </p:pic>
    </p:spTree>
    <p:extLst>
      <p:ext uri="{BB962C8B-B14F-4D97-AF65-F5344CB8AC3E}">
        <p14:creationId xmlns="" xmlns:p14="http://schemas.microsoft.com/office/powerpoint/2010/main" val="255662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选择性能指标</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X</a:t>
            </a:r>
            <a:r>
              <a:rPr lang="zh-CN" altLang="en-US" baseline="30000" dirty="0" smtClean="0"/>
              <a:t> （</a:t>
            </a:r>
            <a:r>
              <a:rPr lang="en-US" altLang="zh-CN" baseline="30000" dirty="0" err="1" smtClean="0"/>
              <a:t>i</a:t>
            </a:r>
            <a:r>
              <a:rPr lang="zh-CN" altLang="en-US" baseline="30000" dirty="0" smtClean="0"/>
              <a:t>） </a:t>
            </a:r>
            <a:r>
              <a:rPr lang="zh-CN" altLang="en-US" dirty="0" smtClean="0"/>
              <a:t>是数据集中，第</a:t>
            </a:r>
            <a:r>
              <a:rPr lang="en-US" altLang="zh-CN" dirty="0" err="1" smtClean="0"/>
              <a:t>i</a:t>
            </a:r>
            <a:r>
              <a:rPr lang="zh-CN" altLang="en-US" dirty="0" smtClean="0"/>
              <a:t>个实例的所有特征值的向量（标签特征除外），</a:t>
            </a:r>
            <a:r>
              <a:rPr lang="en-US" altLang="zh-CN" dirty="0" smtClean="0"/>
              <a:t>y</a:t>
            </a:r>
            <a:r>
              <a:rPr lang="zh-CN" altLang="en-US" baseline="30000" dirty="0" smtClean="0"/>
              <a:t> （</a:t>
            </a:r>
            <a:r>
              <a:rPr lang="en-US" altLang="zh-CN" baseline="30000" dirty="0" err="1" smtClean="0"/>
              <a:t>i</a:t>
            </a:r>
            <a:r>
              <a:rPr lang="zh-CN" altLang="en-US" baseline="30000" dirty="0" smtClean="0"/>
              <a:t>） </a:t>
            </a:r>
            <a:r>
              <a:rPr lang="zh-CN" altLang="en-US" dirty="0" smtClean="0"/>
              <a:t>是</a:t>
            </a:r>
            <a:r>
              <a:rPr lang="zh-CN" altLang="en-US" dirty="0" smtClean="0"/>
              <a:t>标签。</a:t>
            </a:r>
            <a:endParaRPr lang="en-US" altLang="zh-CN" dirty="0" smtClean="0"/>
          </a:p>
          <a:p>
            <a:r>
              <a:rPr lang="zh-CN" altLang="en-US" dirty="0" smtClean="0"/>
              <a:t>如果数据集的第一个区域位于经度</a:t>
            </a:r>
            <a:r>
              <a:rPr lang="en-US" altLang="zh-CN" dirty="0" smtClean="0"/>
              <a:t>-118.29°</a:t>
            </a:r>
            <a:r>
              <a:rPr lang="zh-CN" altLang="en-US" dirty="0" smtClean="0"/>
              <a:t>，纬度</a:t>
            </a:r>
            <a:r>
              <a:rPr lang="en-US" altLang="zh-CN" dirty="0" smtClean="0"/>
              <a:t>33.91°</a:t>
            </a:r>
            <a:r>
              <a:rPr lang="zh-CN" altLang="en-US" dirty="0" smtClean="0"/>
              <a:t>，居民数量为</a:t>
            </a:r>
            <a:r>
              <a:rPr lang="en-US" altLang="zh-CN" dirty="0" smtClean="0"/>
              <a:t>1416</a:t>
            </a:r>
            <a:r>
              <a:rPr lang="zh-CN" altLang="en-US" dirty="0" smtClean="0"/>
              <a:t>，平均收入为</a:t>
            </a:r>
            <a:r>
              <a:rPr lang="en-US" altLang="zh-CN" dirty="0" smtClean="0"/>
              <a:t>38372</a:t>
            </a:r>
            <a:r>
              <a:rPr lang="zh-CN" altLang="en-US" dirty="0" smtClean="0"/>
              <a:t>美元，房价中位数为</a:t>
            </a:r>
            <a:r>
              <a:rPr lang="en-US" altLang="zh-CN" dirty="0" smtClean="0"/>
              <a:t>156400</a:t>
            </a:r>
            <a:r>
              <a:rPr lang="zh-CN" altLang="en-US" dirty="0" smtClean="0"/>
              <a:t>美元（暂且忽略其他特征），那么：</a:t>
            </a:r>
            <a:endParaRPr lang="zh-CN" altLang="en-US" dirty="0"/>
          </a:p>
        </p:txBody>
      </p:sp>
      <p:pic>
        <p:nvPicPr>
          <p:cNvPr id="5" name="图片 4" descr="2-3.png"/>
          <p:cNvPicPr>
            <a:picLocks noChangeAspect="1"/>
          </p:cNvPicPr>
          <p:nvPr/>
        </p:nvPicPr>
        <p:blipFill>
          <a:blip r:embed="rId2"/>
          <a:stretch>
            <a:fillRect/>
          </a:stretch>
        </p:blipFill>
        <p:spPr>
          <a:xfrm>
            <a:off x="1071538" y="4857760"/>
            <a:ext cx="2851150" cy="1879600"/>
          </a:xfrm>
          <a:prstGeom prst="rect">
            <a:avLst/>
          </a:prstGeom>
        </p:spPr>
      </p:pic>
      <p:pic>
        <p:nvPicPr>
          <p:cNvPr id="6" name="图片 5" descr="2-4.png"/>
          <p:cNvPicPr>
            <a:picLocks noChangeAspect="1"/>
          </p:cNvPicPr>
          <p:nvPr/>
        </p:nvPicPr>
        <p:blipFill>
          <a:blip r:embed="rId3"/>
          <a:stretch>
            <a:fillRect/>
          </a:stretch>
        </p:blipFill>
        <p:spPr>
          <a:xfrm>
            <a:off x="4929190" y="5429264"/>
            <a:ext cx="2559050" cy="463550"/>
          </a:xfrm>
          <a:prstGeom prst="rect">
            <a:avLst/>
          </a:prstGeom>
        </p:spPr>
      </p:pic>
    </p:spTree>
    <p:extLst>
      <p:ext uri="{BB962C8B-B14F-4D97-AF65-F5344CB8AC3E}">
        <p14:creationId xmlns="" xmlns:p14="http://schemas.microsoft.com/office/powerpoint/2010/main" val="255662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选择性能指标</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RMSE</a:t>
            </a:r>
            <a:r>
              <a:rPr lang="zh-CN" altLang="en-US" dirty="0" smtClean="0"/>
              <a:t>通常是回归任务的首选性能衡量指标，但在某些情况下，其他函数可能会更适合。例如，当有很多离群区域时，你可以考虑使用平均绝对误差（也称为平均绝对偏差，参见公式</a:t>
            </a:r>
            <a:r>
              <a:rPr lang="en-US" altLang="zh-CN" dirty="0" smtClean="0"/>
              <a:t>2-2</a:t>
            </a:r>
            <a:r>
              <a:rPr lang="zh-CN" altLang="en-US" dirty="0" smtClean="0"/>
              <a:t>）。</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714480" y="4143380"/>
            <a:ext cx="5429288" cy="1983534"/>
          </a:xfrm>
          <a:prstGeom prst="rect">
            <a:avLst/>
          </a:prstGeom>
          <a:noFill/>
          <a:ln w="9525">
            <a:noFill/>
            <a:miter lim="800000"/>
            <a:headEnd/>
            <a:tailEnd/>
          </a:ln>
          <a:effectLst/>
        </p:spPr>
      </p:pic>
    </p:spTree>
    <p:extLst>
      <p:ext uri="{BB962C8B-B14F-4D97-AF65-F5344CB8AC3E}">
        <p14:creationId xmlns="" xmlns:p14="http://schemas.microsoft.com/office/powerpoint/2010/main" val="255662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选择性能指标</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计算平方和的根（</a:t>
            </a:r>
            <a:r>
              <a:rPr lang="en-US" altLang="zh-CN" dirty="0" smtClean="0"/>
              <a:t>RMSE</a:t>
            </a:r>
            <a:r>
              <a:rPr lang="zh-CN" altLang="en-US" dirty="0" smtClean="0"/>
              <a:t>）对应欧几里得范数：它应该是你比较熟悉的距离概念。也</a:t>
            </a:r>
            <a:r>
              <a:rPr lang="zh-CN" altLang="en-US" dirty="0" smtClean="0"/>
              <a:t>称之为</a:t>
            </a:r>
            <a:r>
              <a:rPr lang="en-US" altLang="zh-CN" dirty="0" smtClean="0">
                <a:latin typeface="Lucida Calligraphy" pitchFamily="66" charset="0"/>
                <a:ea typeface="Segoe UI Symbol" pitchFamily="34" charset="0"/>
              </a:rPr>
              <a:t>l</a:t>
            </a:r>
            <a:r>
              <a:rPr lang="en-US" altLang="zh-CN" baseline="-25000" dirty="0" smtClean="0"/>
              <a:t>2</a:t>
            </a:r>
            <a:r>
              <a:rPr lang="zh-CN" altLang="en-US" dirty="0" smtClean="0"/>
              <a:t> </a:t>
            </a:r>
            <a:r>
              <a:rPr lang="zh-CN" altLang="en-US" dirty="0" smtClean="0"/>
              <a:t>范数，记作</a:t>
            </a:r>
            <a:r>
              <a:rPr lang="en-US" altLang="zh-CN" dirty="0" smtClean="0"/>
              <a:t>||·||</a:t>
            </a:r>
            <a:r>
              <a:rPr lang="zh-CN" altLang="en-US" baseline="-25000" dirty="0" smtClean="0"/>
              <a:t> </a:t>
            </a:r>
            <a:r>
              <a:rPr lang="en-US" altLang="zh-CN" baseline="-25000" dirty="0" smtClean="0"/>
              <a:t>2 </a:t>
            </a:r>
            <a:r>
              <a:rPr lang="zh-CN" altLang="en-US" dirty="0" smtClean="0"/>
              <a:t>（或者</a:t>
            </a:r>
            <a:r>
              <a:rPr lang="en-US" altLang="zh-CN" dirty="0" smtClean="0"/>
              <a:t>||·||</a:t>
            </a:r>
            <a:r>
              <a:rPr lang="zh-CN" altLang="en-US" dirty="0" smtClean="0"/>
              <a:t>）。</a:t>
            </a:r>
          </a:p>
          <a:p>
            <a:r>
              <a:rPr lang="zh-CN" altLang="en-US" dirty="0" smtClean="0"/>
              <a:t>计算</a:t>
            </a:r>
            <a:r>
              <a:rPr lang="zh-CN" altLang="en-US" dirty="0" smtClean="0"/>
              <a:t>绝对值的总和（</a:t>
            </a:r>
            <a:r>
              <a:rPr lang="en-US" altLang="zh-CN" dirty="0" smtClean="0"/>
              <a:t>MAE</a:t>
            </a:r>
            <a:r>
              <a:rPr lang="zh-CN" altLang="en-US" dirty="0" smtClean="0"/>
              <a:t>）对应 </a:t>
            </a:r>
            <a:r>
              <a:rPr lang="en-US" altLang="zh-CN" dirty="0" smtClean="0">
                <a:latin typeface="Lucida Calligraphy" pitchFamily="66" charset="0"/>
                <a:ea typeface="Segoe UI Symbol" pitchFamily="34" charset="0"/>
              </a:rPr>
              <a:t>l</a:t>
            </a:r>
            <a:r>
              <a:rPr lang="en-US" altLang="zh-CN" baseline="-25000" dirty="0" smtClean="0"/>
              <a:t>1 </a:t>
            </a:r>
            <a:r>
              <a:rPr lang="zh-CN" altLang="en-US" dirty="0" smtClean="0"/>
              <a:t>范数</a:t>
            </a:r>
            <a:r>
              <a:rPr lang="zh-CN" altLang="en-US" dirty="0" smtClean="0"/>
              <a:t>，记作</a:t>
            </a:r>
            <a:r>
              <a:rPr lang="en-US" altLang="zh-CN" dirty="0" smtClean="0"/>
              <a:t>||·||</a:t>
            </a:r>
            <a:r>
              <a:rPr lang="zh-CN" altLang="en-US" baseline="-25000" dirty="0" smtClean="0"/>
              <a:t> </a:t>
            </a:r>
            <a:r>
              <a:rPr lang="en-US" altLang="zh-CN" baseline="-25000" dirty="0" smtClean="0"/>
              <a:t>1 </a:t>
            </a:r>
            <a:r>
              <a:rPr lang="zh-CN" altLang="en-US" dirty="0" smtClean="0"/>
              <a:t>。有时它也被称为曼哈顿距离，因为它在测量一个城市的两点之间的距离时，只能沿着正交的城市街区行走</a:t>
            </a:r>
            <a:r>
              <a:rPr lang="zh-CN" altLang="en-US" dirty="0" smtClean="0"/>
              <a:t>。</a:t>
            </a:r>
            <a:endParaRPr lang="zh-CN" altLang="en-US" dirty="0" smtClean="0"/>
          </a:p>
        </p:txBody>
      </p:sp>
    </p:spTree>
    <p:extLst>
      <p:ext uri="{BB962C8B-B14F-4D97-AF65-F5344CB8AC3E}">
        <p14:creationId xmlns="" xmlns:p14="http://schemas.microsoft.com/office/powerpoint/2010/main" val="255662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选择性能指标</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更笼统地说，包含</a:t>
            </a:r>
            <a:r>
              <a:rPr lang="en-US" altLang="zh-CN" dirty="0" smtClean="0"/>
              <a:t>n</a:t>
            </a:r>
            <a:r>
              <a:rPr lang="zh-CN" altLang="en-US" dirty="0" smtClean="0"/>
              <a:t>个元素的向量</a:t>
            </a:r>
            <a:r>
              <a:rPr lang="en-US" altLang="zh-CN" dirty="0" smtClean="0"/>
              <a:t>v</a:t>
            </a:r>
            <a:r>
              <a:rPr lang="zh-CN" altLang="en-US" baseline="-25000" dirty="0" smtClean="0"/>
              <a:t> </a:t>
            </a:r>
            <a:r>
              <a:rPr lang="en-US" altLang="zh-CN" baseline="-25000" dirty="0" smtClean="0"/>
              <a:t>k </a:t>
            </a:r>
            <a:r>
              <a:rPr lang="zh-CN" altLang="en-US" dirty="0" smtClean="0"/>
              <a:t>的范数可以定义为 </a:t>
            </a:r>
            <a:endParaRPr lang="en-US" altLang="zh-CN" dirty="0" smtClean="0"/>
          </a:p>
          <a:p>
            <a:r>
              <a:rPr lang="en-US" altLang="zh-CN" dirty="0" smtClean="0">
                <a:latin typeface="Lucida Calligraphy" pitchFamily="66" charset="0"/>
                <a:ea typeface="Segoe UI Symbol" pitchFamily="34" charset="0"/>
              </a:rPr>
              <a:t>l</a:t>
            </a:r>
            <a:r>
              <a:rPr lang="en-US" altLang="zh-CN" baseline="-25000" dirty="0" smtClean="0"/>
              <a:t>0</a:t>
            </a:r>
            <a:r>
              <a:rPr lang="zh-CN" altLang="en-US" dirty="0" smtClean="0"/>
              <a:t>仅仅给出了向量的基数（即元素的数量）， 而</a:t>
            </a:r>
            <a:r>
              <a:rPr lang="en-US" altLang="zh-CN" dirty="0" smtClean="0">
                <a:latin typeface="Lucida Calligraphy" pitchFamily="66" charset="0"/>
                <a:ea typeface="Segoe UI Symbol" pitchFamily="34" charset="0"/>
              </a:rPr>
              <a:t>l</a:t>
            </a:r>
            <a:r>
              <a:rPr lang="en-US" altLang="zh-CN" baseline="-25000" dirty="0" smtClean="0"/>
              <a:t> ∞</a:t>
            </a:r>
            <a:r>
              <a:rPr lang="zh-CN" altLang="en-US" dirty="0" smtClean="0"/>
              <a:t>给出了向量中的最大绝对值。</a:t>
            </a:r>
          </a:p>
          <a:p>
            <a:r>
              <a:rPr lang="zh-CN" altLang="en-US" dirty="0" smtClean="0"/>
              <a:t>范数</a:t>
            </a:r>
            <a:r>
              <a:rPr lang="zh-CN" altLang="en-US" dirty="0" smtClean="0"/>
              <a:t>指数越高，则越关注大的价值，忽视小的价值。这就是为什么</a:t>
            </a:r>
            <a:r>
              <a:rPr lang="en-US" altLang="zh-CN" dirty="0" smtClean="0"/>
              <a:t>RMSE</a:t>
            </a:r>
            <a:r>
              <a:rPr lang="zh-CN" altLang="en-US" dirty="0" smtClean="0"/>
              <a:t>比</a:t>
            </a:r>
            <a:r>
              <a:rPr lang="en-US" altLang="zh-CN" dirty="0" smtClean="0"/>
              <a:t>MAE</a:t>
            </a:r>
            <a:r>
              <a:rPr lang="zh-CN" altLang="en-US" dirty="0" smtClean="0"/>
              <a:t>对异常值更敏感。但是当异常值非常稀少（例如钟形曲线）时，</a:t>
            </a:r>
            <a:r>
              <a:rPr lang="en-US" altLang="zh-CN" dirty="0" smtClean="0"/>
              <a:t>RMSE</a:t>
            </a:r>
            <a:r>
              <a:rPr lang="zh-CN" altLang="en-US" dirty="0" smtClean="0"/>
              <a:t>的表现优异，通常作为首选。</a:t>
            </a:r>
            <a:endParaRPr lang="zh-CN" altLang="en-US" dirty="0"/>
          </a:p>
        </p:txBody>
      </p:sp>
      <p:pic>
        <p:nvPicPr>
          <p:cNvPr id="5" name="Picture 2"/>
          <p:cNvPicPr>
            <a:picLocks noChangeAspect="1" noChangeArrowheads="1"/>
          </p:cNvPicPr>
          <p:nvPr/>
        </p:nvPicPr>
        <p:blipFill>
          <a:blip r:embed="rId2"/>
          <a:srcRect/>
          <a:stretch>
            <a:fillRect/>
          </a:stretch>
        </p:blipFill>
        <p:spPr bwMode="auto">
          <a:xfrm>
            <a:off x="2928926" y="2071678"/>
            <a:ext cx="2928958" cy="542675"/>
          </a:xfrm>
          <a:prstGeom prst="rect">
            <a:avLst/>
          </a:prstGeom>
          <a:noFill/>
          <a:ln w="9525">
            <a:noFill/>
            <a:miter lim="800000"/>
            <a:headEnd/>
            <a:tailEnd/>
          </a:ln>
          <a:effectLst/>
        </p:spPr>
      </p:pic>
    </p:spTree>
    <p:extLst>
      <p:ext uri="{BB962C8B-B14F-4D97-AF65-F5344CB8AC3E}">
        <p14:creationId xmlns="" xmlns:p14="http://schemas.microsoft.com/office/powerpoint/2010/main" val="255662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获取数据</a:t>
            </a:r>
            <a:endParaRPr lang="zh-CN" altLang="en-US" dirty="0"/>
          </a:p>
        </p:txBody>
      </p:sp>
      <p:sp>
        <p:nvSpPr>
          <p:cNvPr id="3" name="内容占位符 2"/>
          <p:cNvSpPr>
            <a:spLocks noGrp="1"/>
          </p:cNvSpPr>
          <p:nvPr>
            <p:ph idx="1"/>
          </p:nvPr>
        </p:nvSpPr>
        <p:spPr>
          <a:xfrm>
            <a:off x="0" y="1214422"/>
            <a:ext cx="9144000" cy="5643578"/>
          </a:xfrm>
        </p:spPr>
        <p:txBody>
          <a:bodyPr>
            <a:normAutofit fontScale="70000" lnSpcReduction="20000"/>
          </a:bodyPr>
          <a:lstStyle/>
          <a:p>
            <a:pPr>
              <a:buNone/>
            </a:pPr>
            <a:r>
              <a:rPr lang="en-US" altLang="zh-CN" dirty="0" smtClean="0"/>
              <a:t>import </a:t>
            </a:r>
            <a:r>
              <a:rPr lang="en-US" altLang="zh-CN" dirty="0" err="1" smtClean="0"/>
              <a:t>os</a:t>
            </a:r>
            <a:endParaRPr lang="en-US" altLang="zh-CN" dirty="0" smtClean="0"/>
          </a:p>
          <a:p>
            <a:pPr>
              <a:buNone/>
            </a:pPr>
            <a:r>
              <a:rPr lang="en-US" altLang="zh-CN" dirty="0" smtClean="0"/>
              <a:t>import </a:t>
            </a:r>
            <a:r>
              <a:rPr lang="en-US" altLang="zh-CN" dirty="0" err="1" smtClean="0"/>
              <a:t>tarfile</a:t>
            </a:r>
            <a:endParaRPr lang="en-US" altLang="zh-CN" dirty="0" smtClean="0"/>
          </a:p>
          <a:p>
            <a:pPr>
              <a:buNone/>
            </a:pPr>
            <a:r>
              <a:rPr lang="en-US" altLang="zh-CN" dirty="0" smtClean="0"/>
              <a:t>from </a:t>
            </a:r>
            <a:r>
              <a:rPr lang="en-US" altLang="zh-CN" dirty="0" err="1" smtClean="0"/>
              <a:t>six.moves</a:t>
            </a:r>
            <a:r>
              <a:rPr lang="en-US" altLang="zh-CN" dirty="0" smtClean="0"/>
              <a:t> import </a:t>
            </a:r>
            <a:r>
              <a:rPr lang="en-US" altLang="zh-CN" dirty="0" err="1" smtClean="0"/>
              <a:t>urllib</a:t>
            </a:r>
            <a:endParaRPr lang="en-US" altLang="zh-CN" dirty="0" smtClean="0"/>
          </a:p>
          <a:p>
            <a:pPr>
              <a:buNone/>
            </a:pPr>
            <a:endParaRPr lang="en-US" altLang="zh-CN" dirty="0" smtClean="0"/>
          </a:p>
          <a:p>
            <a:pPr>
              <a:buNone/>
            </a:pPr>
            <a:r>
              <a:rPr lang="en-US" altLang="zh-CN" dirty="0" smtClean="0"/>
              <a:t>DOWNLOAD_ROOT = </a:t>
            </a:r>
            <a:r>
              <a:rPr lang="en-US" altLang="zh-CN" sz="2600" dirty="0" smtClean="0"/>
              <a:t>"https://raw.githubusercontent.com/ageron/handson-ml/master/"</a:t>
            </a:r>
            <a:endParaRPr lang="en-US" altLang="zh-CN" dirty="0" smtClean="0"/>
          </a:p>
          <a:p>
            <a:pPr>
              <a:buNone/>
            </a:pPr>
            <a:r>
              <a:rPr lang="en-US" altLang="zh-CN" dirty="0" smtClean="0"/>
              <a:t>HOUSING_PATH = "datasets/housing"</a:t>
            </a:r>
          </a:p>
          <a:p>
            <a:pPr>
              <a:buNone/>
            </a:pPr>
            <a:r>
              <a:rPr lang="en-US" altLang="zh-CN" dirty="0" smtClean="0"/>
              <a:t>HOUSING_URL = DOWNLOAD_ROOT + HOUSING_PATH + "/housing.tgz“</a:t>
            </a:r>
          </a:p>
          <a:p>
            <a:pPr>
              <a:buNone/>
            </a:pPr>
            <a:endParaRPr lang="en-US" altLang="zh-CN" dirty="0" smtClean="0"/>
          </a:p>
          <a:p>
            <a:pPr>
              <a:buNone/>
            </a:pPr>
            <a:r>
              <a:rPr lang="en-US" altLang="zh-CN" sz="2900" b="1" dirty="0" smtClean="0"/>
              <a:t>def</a:t>
            </a:r>
            <a:r>
              <a:rPr lang="en-US" altLang="zh-CN" b="1" dirty="0" smtClean="0"/>
              <a:t> </a:t>
            </a:r>
            <a:r>
              <a:rPr lang="en-US" altLang="zh-CN" sz="2900" b="1" dirty="0" err="1" smtClean="0"/>
              <a:t>fetch_housing_data</a:t>
            </a:r>
            <a:r>
              <a:rPr lang="en-US" altLang="zh-CN" sz="2600" b="1" dirty="0" smtClean="0"/>
              <a:t>(</a:t>
            </a:r>
            <a:r>
              <a:rPr lang="en-US" altLang="zh-CN" sz="2600" b="1" dirty="0" err="1" smtClean="0"/>
              <a:t>housing_url</a:t>
            </a:r>
            <a:r>
              <a:rPr lang="en-US" altLang="zh-CN" sz="2600" b="1" dirty="0" smtClean="0"/>
              <a:t>=HOUSING_URL, </a:t>
            </a:r>
            <a:r>
              <a:rPr lang="en-US" altLang="zh-CN" sz="2600" b="1" dirty="0" err="1" smtClean="0"/>
              <a:t>housing_path</a:t>
            </a:r>
            <a:r>
              <a:rPr lang="en-US" altLang="zh-CN" sz="2600" b="1" dirty="0" smtClean="0"/>
              <a:t>=HOUSING_PATH</a:t>
            </a:r>
            <a:r>
              <a:rPr lang="en-US" altLang="zh-CN" b="1" dirty="0" smtClean="0"/>
              <a:t>):</a:t>
            </a:r>
          </a:p>
          <a:p>
            <a:pPr>
              <a:buNone/>
            </a:pPr>
            <a:r>
              <a:rPr lang="en-US" altLang="zh-CN" dirty="0" smtClean="0"/>
              <a:t>    if not </a:t>
            </a:r>
            <a:r>
              <a:rPr lang="en-US" altLang="zh-CN" dirty="0" err="1" smtClean="0"/>
              <a:t>os.path.isdir</a:t>
            </a:r>
            <a:r>
              <a:rPr lang="en-US" altLang="zh-CN" dirty="0" smtClean="0"/>
              <a:t>(</a:t>
            </a:r>
            <a:r>
              <a:rPr lang="en-US" altLang="zh-CN" dirty="0" err="1" smtClean="0"/>
              <a:t>housing_path</a:t>
            </a:r>
            <a:r>
              <a:rPr lang="en-US" altLang="zh-CN" dirty="0" smtClean="0"/>
              <a:t>):</a:t>
            </a:r>
          </a:p>
          <a:p>
            <a:pPr>
              <a:buNone/>
            </a:pPr>
            <a:r>
              <a:rPr lang="en-US" altLang="zh-CN" dirty="0" smtClean="0"/>
              <a:t>       </a:t>
            </a:r>
            <a:r>
              <a:rPr lang="en-US" altLang="zh-CN" dirty="0" err="1" smtClean="0"/>
              <a:t>os.makedirs</a:t>
            </a:r>
            <a:r>
              <a:rPr lang="en-US" altLang="zh-CN" dirty="0" smtClean="0"/>
              <a:t>(</a:t>
            </a:r>
            <a:r>
              <a:rPr lang="en-US" altLang="zh-CN" dirty="0" err="1" smtClean="0"/>
              <a:t>housing_path</a:t>
            </a:r>
            <a:r>
              <a:rPr lang="en-US" altLang="zh-CN" dirty="0" smtClean="0"/>
              <a:t>)</a:t>
            </a:r>
          </a:p>
          <a:p>
            <a:pPr>
              <a:buNone/>
            </a:pPr>
            <a:r>
              <a:rPr lang="en-US" altLang="zh-CN" dirty="0" smtClean="0"/>
              <a:t>    </a:t>
            </a:r>
            <a:r>
              <a:rPr lang="en-US" altLang="zh-CN" dirty="0" err="1" smtClean="0"/>
              <a:t>tgz_path</a:t>
            </a:r>
            <a:r>
              <a:rPr lang="en-US" altLang="zh-CN" dirty="0" smtClean="0"/>
              <a:t> = </a:t>
            </a:r>
            <a:r>
              <a:rPr lang="en-US" altLang="zh-CN" dirty="0" err="1" smtClean="0"/>
              <a:t>os.path.join</a:t>
            </a:r>
            <a:r>
              <a:rPr lang="en-US" altLang="zh-CN" dirty="0" smtClean="0"/>
              <a:t>(</a:t>
            </a:r>
            <a:r>
              <a:rPr lang="en-US" altLang="zh-CN" dirty="0" err="1" smtClean="0"/>
              <a:t>housing_path</a:t>
            </a:r>
            <a:r>
              <a:rPr lang="en-US" altLang="zh-CN" dirty="0" smtClean="0"/>
              <a:t>, "housing.tgz")</a:t>
            </a:r>
          </a:p>
          <a:p>
            <a:pPr>
              <a:buNone/>
            </a:pPr>
            <a:r>
              <a:rPr lang="en-US" altLang="zh-CN" dirty="0" smtClean="0"/>
              <a:t>    </a:t>
            </a:r>
            <a:r>
              <a:rPr lang="en-US" altLang="zh-CN" dirty="0" err="1" smtClean="0"/>
              <a:t>urllib.request.urlretrieve</a:t>
            </a:r>
            <a:r>
              <a:rPr lang="en-US" altLang="zh-CN" dirty="0" smtClean="0"/>
              <a:t>(</a:t>
            </a:r>
            <a:r>
              <a:rPr lang="en-US" altLang="zh-CN" dirty="0" err="1" smtClean="0"/>
              <a:t>housing_url</a:t>
            </a:r>
            <a:r>
              <a:rPr lang="en-US" altLang="zh-CN" dirty="0" smtClean="0"/>
              <a:t>, </a:t>
            </a:r>
            <a:r>
              <a:rPr lang="en-US" altLang="zh-CN" dirty="0" err="1" smtClean="0"/>
              <a:t>tgz_path</a:t>
            </a:r>
            <a:r>
              <a:rPr lang="en-US" altLang="zh-CN" dirty="0" smtClean="0"/>
              <a:t>)</a:t>
            </a:r>
          </a:p>
          <a:p>
            <a:pPr>
              <a:buNone/>
            </a:pPr>
            <a:r>
              <a:rPr lang="en-US" altLang="zh-CN" dirty="0" smtClean="0"/>
              <a:t>    </a:t>
            </a:r>
            <a:r>
              <a:rPr lang="en-US" altLang="zh-CN" dirty="0" err="1" smtClean="0"/>
              <a:t>housing_tgz</a:t>
            </a:r>
            <a:r>
              <a:rPr lang="en-US" altLang="zh-CN" dirty="0" smtClean="0"/>
              <a:t> = </a:t>
            </a:r>
            <a:r>
              <a:rPr lang="en-US" altLang="zh-CN" dirty="0" err="1" smtClean="0"/>
              <a:t>tarfile.open</a:t>
            </a:r>
            <a:r>
              <a:rPr lang="en-US" altLang="zh-CN" dirty="0" smtClean="0"/>
              <a:t>(</a:t>
            </a:r>
            <a:r>
              <a:rPr lang="en-US" altLang="zh-CN" dirty="0" err="1" smtClean="0"/>
              <a:t>tgz_path</a:t>
            </a:r>
            <a:r>
              <a:rPr lang="en-US" altLang="zh-CN" dirty="0" smtClean="0"/>
              <a:t>)</a:t>
            </a:r>
          </a:p>
          <a:p>
            <a:pPr>
              <a:buNone/>
            </a:pPr>
            <a:r>
              <a:rPr lang="en-US" altLang="zh-CN" dirty="0" smtClean="0"/>
              <a:t>    </a:t>
            </a:r>
            <a:r>
              <a:rPr lang="en-US" altLang="zh-CN" dirty="0" err="1" smtClean="0"/>
              <a:t>housing_tgz.extractall</a:t>
            </a:r>
            <a:r>
              <a:rPr lang="en-US" altLang="zh-CN" dirty="0" smtClean="0"/>
              <a:t>(path=</a:t>
            </a:r>
            <a:r>
              <a:rPr lang="en-US" altLang="zh-CN" dirty="0" err="1" smtClean="0"/>
              <a:t>housing_path</a:t>
            </a:r>
            <a:r>
              <a:rPr lang="en-US" altLang="zh-CN" dirty="0" smtClean="0"/>
              <a:t>)</a:t>
            </a:r>
          </a:p>
          <a:p>
            <a:pPr>
              <a:buNone/>
            </a:pPr>
            <a:r>
              <a:rPr lang="en-US" altLang="zh-CN" dirty="0" smtClean="0"/>
              <a:t>    </a:t>
            </a:r>
            <a:r>
              <a:rPr lang="en-US" altLang="zh-CN" dirty="0" err="1" smtClean="0"/>
              <a:t>housing_tgz.close</a:t>
            </a:r>
            <a:r>
              <a:rPr lang="en-US" altLang="zh-CN" dirty="0" smtClean="0"/>
              <a:t>()</a:t>
            </a:r>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加载数据</a:t>
            </a:r>
            <a:endParaRPr lang="zh-CN" altLang="en-US" dirty="0"/>
          </a:p>
        </p:txBody>
      </p:sp>
      <p:sp>
        <p:nvSpPr>
          <p:cNvPr id="3" name="内容占位符 2"/>
          <p:cNvSpPr>
            <a:spLocks noGrp="1"/>
          </p:cNvSpPr>
          <p:nvPr>
            <p:ph idx="1"/>
          </p:nvPr>
        </p:nvSpPr>
        <p:spPr>
          <a:xfrm>
            <a:off x="0" y="1600200"/>
            <a:ext cx="9144000" cy="5257800"/>
          </a:xfrm>
        </p:spPr>
        <p:txBody>
          <a:bodyPr>
            <a:normAutofit/>
          </a:bodyPr>
          <a:lstStyle/>
          <a:p>
            <a:pPr>
              <a:buNone/>
            </a:pPr>
            <a:r>
              <a:rPr lang="en-US" altLang="zh-CN" sz="2800" dirty="0" smtClean="0"/>
              <a:t>import pandas as pd</a:t>
            </a:r>
          </a:p>
          <a:p>
            <a:pPr>
              <a:buNone/>
            </a:pPr>
            <a:r>
              <a:rPr lang="en-US" altLang="zh-CN" sz="2800" b="1" dirty="0" smtClean="0"/>
              <a:t>def </a:t>
            </a:r>
            <a:r>
              <a:rPr lang="en-US" altLang="zh-CN" sz="2800" b="1" dirty="0" err="1" smtClean="0"/>
              <a:t>load_housing_data</a:t>
            </a:r>
            <a:r>
              <a:rPr lang="en-US" altLang="zh-CN" sz="2800" b="1" dirty="0" smtClean="0"/>
              <a:t>(</a:t>
            </a:r>
            <a:r>
              <a:rPr lang="en-US" altLang="zh-CN" sz="2800" b="1" dirty="0" err="1" smtClean="0"/>
              <a:t>housing_path</a:t>
            </a:r>
            <a:r>
              <a:rPr lang="en-US" altLang="zh-CN" sz="2800" b="1" dirty="0" smtClean="0"/>
              <a:t>=HOUSING_PATH):</a:t>
            </a:r>
          </a:p>
          <a:p>
            <a:pPr>
              <a:buNone/>
            </a:pPr>
            <a:r>
              <a:rPr lang="en-US" altLang="zh-CN" sz="2800" dirty="0" smtClean="0"/>
              <a:t>    </a:t>
            </a:r>
            <a:r>
              <a:rPr lang="en-US" altLang="zh-CN" sz="2800" dirty="0" err="1" smtClean="0"/>
              <a:t>csv_path</a:t>
            </a:r>
            <a:r>
              <a:rPr lang="en-US" altLang="zh-CN" sz="2800" dirty="0" smtClean="0"/>
              <a:t> = </a:t>
            </a:r>
            <a:r>
              <a:rPr lang="en-US" altLang="zh-CN" sz="2800" dirty="0" err="1" smtClean="0"/>
              <a:t>os.path.join</a:t>
            </a:r>
            <a:r>
              <a:rPr lang="en-US" altLang="zh-CN" sz="2800" dirty="0" smtClean="0"/>
              <a:t>(</a:t>
            </a:r>
            <a:r>
              <a:rPr lang="en-US" altLang="zh-CN" sz="2800" dirty="0" err="1" smtClean="0"/>
              <a:t>housing_path</a:t>
            </a:r>
            <a:r>
              <a:rPr lang="en-US" altLang="zh-CN" sz="2800" dirty="0" smtClean="0"/>
              <a:t>, "housing.csv")</a:t>
            </a:r>
          </a:p>
          <a:p>
            <a:pPr>
              <a:buNone/>
            </a:pPr>
            <a:r>
              <a:rPr lang="en-US" altLang="zh-CN" sz="2800" dirty="0" smtClean="0"/>
              <a:t>    return </a:t>
            </a:r>
            <a:r>
              <a:rPr lang="en-US" altLang="zh-CN" sz="2800" dirty="0" err="1" smtClean="0"/>
              <a:t>pd.read_csv</a:t>
            </a:r>
            <a:r>
              <a:rPr lang="en-US" altLang="zh-CN" sz="2800" dirty="0" smtClean="0"/>
              <a:t>(</a:t>
            </a:r>
            <a:r>
              <a:rPr lang="en-US" altLang="zh-CN" sz="2800" dirty="0" err="1" smtClean="0"/>
              <a:t>csv_path</a:t>
            </a:r>
            <a:r>
              <a:rPr lang="en-US" altLang="zh-CN" sz="2800" dirty="0" smtClean="0"/>
              <a:t>)</a:t>
            </a:r>
            <a:endParaRPr lang="zh-CN" altLang="en-US" sz="2800" dirty="0"/>
          </a:p>
        </p:txBody>
      </p:sp>
    </p:spTree>
    <p:extLst>
      <p:ext uri="{BB962C8B-B14F-4D97-AF65-F5344CB8AC3E}">
        <p14:creationId xmlns="" xmlns:p14="http://schemas.microsoft.com/office/powerpoint/2010/main" val="255662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71414"/>
            <a:ext cx="7811609" cy="2786082"/>
          </a:xfrm>
          <a:prstGeom prst="rect">
            <a:avLst/>
          </a:prstGeom>
          <a:noFill/>
          <a:ln w="9525">
            <a:noFill/>
            <a:miter lim="800000"/>
            <a:headEnd/>
            <a:tailEnd/>
          </a:ln>
          <a:effectLst/>
        </p:spPr>
      </p:pic>
      <p:pic>
        <p:nvPicPr>
          <p:cNvPr id="6147" name="Picture 3"/>
          <p:cNvPicPr>
            <a:picLocks noGrp="1" noChangeAspect="1" noChangeArrowheads="1"/>
          </p:cNvPicPr>
          <p:nvPr>
            <p:ph idx="1"/>
          </p:nvPr>
        </p:nvPicPr>
        <p:blipFill>
          <a:blip r:embed="rId3"/>
          <a:srcRect/>
          <a:stretch>
            <a:fillRect/>
          </a:stretch>
        </p:blipFill>
        <p:spPr bwMode="auto">
          <a:xfrm>
            <a:off x="-1" y="2664572"/>
            <a:ext cx="9144001" cy="4193428"/>
          </a:xfrm>
          <a:prstGeom prst="rect">
            <a:avLst/>
          </a:prstGeom>
          <a:noFill/>
          <a:ln w="9525">
            <a:noFill/>
            <a:miter lim="800000"/>
            <a:headEnd/>
            <a:tailEnd/>
          </a:ln>
          <a:effectLst/>
        </p:spPr>
      </p:pic>
    </p:spTree>
    <p:extLst>
      <p:ext uri="{BB962C8B-B14F-4D97-AF65-F5344CB8AC3E}">
        <p14:creationId xmlns="" xmlns:p14="http://schemas.microsoft.com/office/powerpoint/2010/main" val="255662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0" y="571480"/>
            <a:ext cx="8982075" cy="4133850"/>
          </a:xfrm>
          <a:prstGeom prst="rect">
            <a:avLst/>
          </a:prstGeom>
          <a:noFill/>
          <a:ln w="9525">
            <a:noFill/>
            <a:miter lim="800000"/>
            <a:headEnd/>
            <a:tailEnd/>
          </a:ln>
          <a:effectLst/>
        </p:spPr>
      </p:pic>
    </p:spTree>
    <p:extLst>
      <p:ext uri="{BB962C8B-B14F-4D97-AF65-F5344CB8AC3E}">
        <p14:creationId xmlns="" xmlns:p14="http://schemas.microsoft.com/office/powerpoint/2010/main" val="255662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dirty="0" smtClean="0"/>
              <a:t>%</a:t>
            </a:r>
            <a:r>
              <a:rPr lang="en-US" altLang="zh-CN" dirty="0" err="1" smtClean="0"/>
              <a:t>matplotlib</a:t>
            </a:r>
            <a:r>
              <a:rPr lang="en-US" altLang="zh-CN" dirty="0" smtClean="0"/>
              <a:t> inline </a:t>
            </a:r>
            <a:r>
              <a:rPr lang="en-US" altLang="zh-CN" i="1" dirty="0" smtClean="0"/>
              <a:t># only in a </a:t>
            </a:r>
            <a:r>
              <a:rPr lang="en-US" altLang="zh-CN" i="1" dirty="0" err="1" smtClean="0"/>
              <a:t>Jupyter</a:t>
            </a:r>
            <a:r>
              <a:rPr lang="en-US" altLang="zh-CN" i="1" dirty="0" smtClean="0"/>
              <a:t> notebook</a:t>
            </a:r>
          </a:p>
          <a:p>
            <a:pPr>
              <a:buNone/>
            </a:pPr>
            <a:r>
              <a:rPr lang="en-US" altLang="zh-CN" b="1" dirty="0" smtClean="0"/>
              <a:t>import </a:t>
            </a:r>
            <a:r>
              <a:rPr lang="en-US" altLang="zh-CN" b="1" dirty="0" err="1" smtClean="0"/>
              <a:t>matplotlib.pyplot</a:t>
            </a:r>
            <a:r>
              <a:rPr lang="en-US" altLang="zh-CN" b="1" dirty="0" smtClean="0"/>
              <a:t> as </a:t>
            </a:r>
            <a:r>
              <a:rPr lang="en-US" altLang="zh-CN" b="1" dirty="0" err="1" smtClean="0"/>
              <a:t>plt</a:t>
            </a:r>
            <a:endParaRPr lang="en-US" altLang="zh-CN" b="1" dirty="0" smtClean="0"/>
          </a:p>
          <a:p>
            <a:pPr>
              <a:buNone/>
            </a:pPr>
            <a:r>
              <a:rPr lang="en-US" altLang="zh-CN" dirty="0" err="1" smtClean="0"/>
              <a:t>housing.hist</a:t>
            </a:r>
            <a:r>
              <a:rPr lang="en-US" altLang="zh-CN" dirty="0" smtClean="0"/>
              <a:t>(bins=50, </a:t>
            </a:r>
            <a:r>
              <a:rPr lang="en-US" altLang="zh-CN" dirty="0" err="1" smtClean="0"/>
              <a:t>figsize</a:t>
            </a:r>
            <a:r>
              <a:rPr lang="en-US" altLang="zh-CN" dirty="0" smtClean="0"/>
              <a:t>=(20,15))</a:t>
            </a:r>
          </a:p>
          <a:p>
            <a:pPr>
              <a:buNone/>
            </a:pPr>
            <a:r>
              <a:rPr lang="en-US" altLang="zh-CN" dirty="0" err="1" smtClean="0"/>
              <a:t>plt.show</a:t>
            </a:r>
            <a:r>
              <a:rPr lang="en-US" altLang="zh-CN" dirty="0" smtClean="0"/>
              <a:t>()</a:t>
            </a:r>
            <a:endParaRPr lang="zh-CN" altLang="en-US" dirty="0"/>
          </a:p>
        </p:txBody>
      </p:sp>
      <p:sp>
        <p:nvSpPr>
          <p:cNvPr id="5" name="标题 1"/>
          <p:cNvSpPr>
            <a:spLocks noGrp="1"/>
          </p:cNvSpPr>
          <p:nvPr>
            <p:ph type="title"/>
          </p:nvPr>
        </p:nvSpPr>
        <p:spPr>
          <a:xfrm>
            <a:off x="457200" y="274638"/>
            <a:ext cx="8229600" cy="1143000"/>
          </a:xfrm>
        </p:spPr>
        <p:txBody>
          <a:bodyPr/>
          <a:lstStyle/>
          <a:p>
            <a:r>
              <a:rPr lang="zh-CN" altLang="en-US" dirty="0" smtClean="0"/>
              <a:t>显示数据</a:t>
            </a:r>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章　端到端的机器学习项目</a:t>
            </a:r>
            <a:endParaRPr lang="zh-CN" altLang="en-US" dirty="0"/>
          </a:p>
        </p:txBody>
      </p:sp>
      <p:sp>
        <p:nvSpPr>
          <p:cNvPr id="3" name="内容占位符 2"/>
          <p:cNvSpPr>
            <a:spLocks noGrp="1"/>
          </p:cNvSpPr>
          <p:nvPr>
            <p:ph idx="1"/>
          </p:nvPr>
        </p:nvSpPr>
        <p:spPr>
          <a:xfrm>
            <a:off x="457200" y="1600200"/>
            <a:ext cx="8686800" cy="4525963"/>
          </a:xfrm>
        </p:spPr>
        <p:txBody>
          <a:bodyPr>
            <a:normAutofit fontScale="92500" lnSpcReduction="20000"/>
          </a:bodyPr>
          <a:lstStyle/>
          <a:p>
            <a:pPr>
              <a:buNone/>
            </a:pPr>
            <a:r>
              <a:rPr lang="zh-CN" altLang="en-US" dirty="0" smtClean="0"/>
              <a:t>经历的主要步骤：</a:t>
            </a:r>
          </a:p>
          <a:p>
            <a:r>
              <a:rPr lang="en-US" altLang="zh-CN" dirty="0" smtClean="0"/>
              <a:t>1</a:t>
            </a:r>
            <a:r>
              <a:rPr lang="en-US" altLang="zh-CN" dirty="0" smtClean="0"/>
              <a:t>.</a:t>
            </a:r>
            <a:r>
              <a:rPr lang="zh-CN" altLang="en-US" dirty="0" smtClean="0"/>
              <a:t>项目概览。</a:t>
            </a:r>
            <a:endParaRPr lang="zh-CN" altLang="en-US" dirty="0" smtClean="0"/>
          </a:p>
          <a:p>
            <a:r>
              <a:rPr lang="en-US" altLang="zh-CN" dirty="0" smtClean="0"/>
              <a:t>2.</a:t>
            </a:r>
            <a:r>
              <a:rPr lang="zh-CN" altLang="en-US" dirty="0" smtClean="0"/>
              <a:t>获得数据</a:t>
            </a:r>
            <a:r>
              <a:rPr lang="zh-CN" altLang="en-US" dirty="0" smtClean="0"/>
              <a:t>。</a:t>
            </a:r>
            <a:endParaRPr lang="en-US" altLang="zh-CN" dirty="0" smtClean="0"/>
          </a:p>
          <a:p>
            <a:r>
              <a:rPr lang="en-US" altLang="zh-CN" dirty="0" smtClean="0"/>
              <a:t>3.</a:t>
            </a:r>
            <a:r>
              <a:rPr lang="zh-CN" altLang="en-US" dirty="0" smtClean="0"/>
              <a:t>从数据探索和可视化中获得洞见。</a:t>
            </a:r>
          </a:p>
          <a:p>
            <a:r>
              <a:rPr lang="en-US" altLang="zh-CN" dirty="0" smtClean="0"/>
              <a:t>4.</a:t>
            </a:r>
            <a:r>
              <a:rPr lang="zh-CN" altLang="en-US" dirty="0" smtClean="0"/>
              <a:t>机器学习算法的数据准备。</a:t>
            </a:r>
          </a:p>
          <a:p>
            <a:r>
              <a:rPr lang="en-US" altLang="zh-CN" dirty="0" smtClean="0"/>
              <a:t>5.</a:t>
            </a:r>
            <a:r>
              <a:rPr lang="zh-CN" altLang="en-US" dirty="0" smtClean="0"/>
              <a:t>选择和训练模型。</a:t>
            </a:r>
          </a:p>
          <a:p>
            <a:r>
              <a:rPr lang="en-US" altLang="zh-CN" dirty="0" smtClean="0"/>
              <a:t>6.</a:t>
            </a:r>
            <a:r>
              <a:rPr lang="zh-CN" altLang="en-US" dirty="0" smtClean="0"/>
              <a:t>微调模型。</a:t>
            </a:r>
          </a:p>
          <a:p>
            <a:r>
              <a:rPr lang="en-US" altLang="zh-CN" dirty="0" smtClean="0"/>
              <a:t>7.</a:t>
            </a:r>
            <a:r>
              <a:rPr lang="zh-CN" altLang="en-US" dirty="0" smtClean="0"/>
              <a:t>展示解决方案。</a:t>
            </a:r>
          </a:p>
          <a:p>
            <a:r>
              <a:rPr lang="en-US" altLang="zh-CN" dirty="0" smtClean="0"/>
              <a:t>8.</a:t>
            </a:r>
            <a:r>
              <a:rPr lang="zh-CN" altLang="en-US" dirty="0" smtClean="0"/>
              <a:t>启动、监控和维护系统。</a:t>
            </a:r>
          </a:p>
          <a:p>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dirty="0" smtClean="0"/>
              <a:t>%</a:t>
            </a:r>
            <a:r>
              <a:rPr lang="en-US" altLang="zh-CN" dirty="0" err="1" smtClean="0"/>
              <a:t>matplotlib</a:t>
            </a:r>
            <a:r>
              <a:rPr lang="en-US" altLang="zh-CN" dirty="0" smtClean="0"/>
              <a:t> inline </a:t>
            </a:r>
            <a:r>
              <a:rPr lang="en-US" altLang="zh-CN" i="1" dirty="0" smtClean="0"/>
              <a:t># only in a </a:t>
            </a:r>
            <a:r>
              <a:rPr lang="en-US" altLang="zh-CN" i="1" dirty="0" err="1" smtClean="0"/>
              <a:t>Jupyter</a:t>
            </a:r>
            <a:r>
              <a:rPr lang="en-US" altLang="zh-CN" i="1" dirty="0" smtClean="0"/>
              <a:t> notebook</a:t>
            </a:r>
          </a:p>
          <a:p>
            <a:pPr>
              <a:buNone/>
            </a:pPr>
            <a:r>
              <a:rPr lang="en-US" altLang="zh-CN" b="1" dirty="0" smtClean="0"/>
              <a:t>import </a:t>
            </a:r>
            <a:r>
              <a:rPr lang="en-US" altLang="zh-CN" b="1" dirty="0" err="1" smtClean="0"/>
              <a:t>matplotlib.pyplot</a:t>
            </a:r>
            <a:r>
              <a:rPr lang="en-US" altLang="zh-CN" b="1" dirty="0" smtClean="0"/>
              <a:t> as </a:t>
            </a:r>
            <a:r>
              <a:rPr lang="en-US" altLang="zh-CN" b="1" dirty="0" err="1" smtClean="0"/>
              <a:t>plt</a:t>
            </a:r>
            <a:endParaRPr lang="en-US" altLang="zh-CN" b="1" dirty="0" smtClean="0"/>
          </a:p>
          <a:p>
            <a:pPr>
              <a:buNone/>
            </a:pPr>
            <a:r>
              <a:rPr lang="en-US" altLang="zh-CN" dirty="0" err="1" smtClean="0"/>
              <a:t>housing.hist</a:t>
            </a:r>
            <a:r>
              <a:rPr lang="en-US" altLang="zh-CN" dirty="0" smtClean="0"/>
              <a:t>(bins=50, </a:t>
            </a:r>
            <a:r>
              <a:rPr lang="en-US" altLang="zh-CN" dirty="0" err="1" smtClean="0"/>
              <a:t>figsize</a:t>
            </a:r>
            <a:r>
              <a:rPr lang="en-US" altLang="zh-CN" dirty="0" smtClean="0"/>
              <a:t>=(20,15))</a:t>
            </a:r>
          </a:p>
          <a:p>
            <a:pPr>
              <a:buNone/>
            </a:pPr>
            <a:r>
              <a:rPr lang="en-US" altLang="zh-CN" dirty="0" err="1" smtClean="0"/>
              <a:t>plt.show</a:t>
            </a:r>
            <a:r>
              <a:rPr lang="en-US" altLang="zh-CN" dirty="0" smtClean="0"/>
              <a:t>()</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Show data</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38100" y="180975"/>
            <a:ext cx="9067800" cy="6496050"/>
          </a:xfrm>
          <a:prstGeom prst="rect">
            <a:avLst/>
          </a:prstGeom>
          <a:noFill/>
          <a:ln w="9525">
            <a:noFill/>
            <a:miter lim="800000"/>
            <a:headEnd/>
            <a:tailEnd/>
          </a:ln>
          <a:effectLst/>
        </p:spPr>
      </p:pic>
    </p:spTree>
    <p:extLst>
      <p:ext uri="{BB962C8B-B14F-4D97-AF65-F5344CB8AC3E}">
        <p14:creationId xmlns="" xmlns:p14="http://schemas.microsoft.com/office/powerpoint/2010/main" val="255662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600200"/>
            <a:ext cx="8686800" cy="4525963"/>
          </a:xfrm>
        </p:spPr>
        <p:txBody>
          <a:bodyPr>
            <a:normAutofit/>
          </a:bodyPr>
          <a:lstStyle/>
          <a:p>
            <a:pPr>
              <a:buNone/>
            </a:pPr>
            <a:r>
              <a:rPr lang="en-US" altLang="zh-CN" sz="2800" dirty="0" smtClean="0"/>
              <a:t>import </a:t>
            </a:r>
            <a:r>
              <a:rPr lang="en-US" altLang="zh-CN" sz="2800" dirty="0" err="1" smtClean="0"/>
              <a:t>numpy</a:t>
            </a:r>
            <a:r>
              <a:rPr lang="en-US" altLang="zh-CN" sz="2800" dirty="0" smtClean="0"/>
              <a:t> as </a:t>
            </a:r>
            <a:r>
              <a:rPr lang="en-US" altLang="zh-CN" sz="2800" dirty="0" err="1" smtClean="0"/>
              <a:t>np</a:t>
            </a:r>
            <a:endParaRPr lang="en-US" altLang="zh-CN" sz="2800" dirty="0" smtClean="0"/>
          </a:p>
          <a:p>
            <a:pPr>
              <a:buNone/>
            </a:pPr>
            <a:r>
              <a:rPr lang="en-US" altLang="zh-CN" sz="2800" dirty="0" smtClean="0"/>
              <a:t>def </a:t>
            </a:r>
            <a:r>
              <a:rPr lang="en-US" altLang="zh-CN" sz="2800" dirty="0" err="1" smtClean="0"/>
              <a:t>split_train_test</a:t>
            </a:r>
            <a:r>
              <a:rPr lang="en-US" altLang="zh-CN" sz="2800" dirty="0" smtClean="0"/>
              <a:t>(data, </a:t>
            </a:r>
            <a:r>
              <a:rPr lang="en-US" altLang="zh-CN" sz="2800" dirty="0" err="1" smtClean="0"/>
              <a:t>test_ratio</a:t>
            </a:r>
            <a:r>
              <a:rPr lang="en-US" altLang="zh-CN" sz="2800" dirty="0" smtClean="0"/>
              <a:t>):</a:t>
            </a:r>
          </a:p>
          <a:p>
            <a:pPr>
              <a:buNone/>
            </a:pPr>
            <a:r>
              <a:rPr lang="en-US" altLang="zh-CN" sz="2800" dirty="0" smtClean="0"/>
              <a:t>    </a:t>
            </a:r>
            <a:r>
              <a:rPr lang="en-US" altLang="zh-CN" sz="2800" dirty="0" err="1" smtClean="0"/>
              <a:t>shuffled_indices</a:t>
            </a:r>
            <a:r>
              <a:rPr lang="en-US" altLang="zh-CN" sz="2800" dirty="0" smtClean="0"/>
              <a:t> = </a:t>
            </a:r>
            <a:r>
              <a:rPr lang="en-US" altLang="zh-CN" sz="2800" dirty="0" err="1" smtClean="0"/>
              <a:t>np.random.permutation</a:t>
            </a:r>
            <a:r>
              <a:rPr lang="en-US" altLang="zh-CN" sz="2800" dirty="0" smtClean="0"/>
              <a:t>(</a:t>
            </a:r>
            <a:r>
              <a:rPr lang="en-US" altLang="zh-CN" sz="2800" dirty="0" err="1" smtClean="0"/>
              <a:t>len</a:t>
            </a:r>
            <a:r>
              <a:rPr lang="en-US" altLang="zh-CN" sz="2800" dirty="0" smtClean="0"/>
              <a:t>(data))</a:t>
            </a:r>
          </a:p>
          <a:p>
            <a:pPr>
              <a:buNone/>
            </a:pPr>
            <a:r>
              <a:rPr lang="en-US" altLang="zh-CN" sz="2800" dirty="0" smtClean="0"/>
              <a:t>    </a:t>
            </a:r>
            <a:r>
              <a:rPr lang="en-US" altLang="zh-CN" sz="2800" dirty="0" err="1" smtClean="0"/>
              <a:t>test_set_size</a:t>
            </a:r>
            <a:r>
              <a:rPr lang="en-US" altLang="zh-CN" sz="2800" dirty="0" smtClean="0"/>
              <a:t> = </a:t>
            </a:r>
            <a:r>
              <a:rPr lang="en-US" altLang="zh-CN" sz="2800" dirty="0" err="1" smtClean="0"/>
              <a:t>int</a:t>
            </a:r>
            <a:r>
              <a:rPr lang="en-US" altLang="zh-CN" sz="2800" dirty="0" smtClean="0"/>
              <a:t>(</a:t>
            </a:r>
            <a:r>
              <a:rPr lang="en-US" altLang="zh-CN" sz="2800" dirty="0" err="1" smtClean="0"/>
              <a:t>len</a:t>
            </a:r>
            <a:r>
              <a:rPr lang="en-US" altLang="zh-CN" sz="2800" dirty="0" smtClean="0"/>
              <a:t>(data) * </a:t>
            </a:r>
            <a:r>
              <a:rPr lang="en-US" altLang="zh-CN" sz="2800" dirty="0" err="1" smtClean="0"/>
              <a:t>test_ratio</a:t>
            </a:r>
            <a:r>
              <a:rPr lang="en-US" altLang="zh-CN" sz="2800" dirty="0" smtClean="0"/>
              <a:t>)</a:t>
            </a:r>
          </a:p>
          <a:p>
            <a:pPr>
              <a:buNone/>
            </a:pPr>
            <a:r>
              <a:rPr lang="en-US" altLang="zh-CN" sz="2800" dirty="0" smtClean="0"/>
              <a:t>    </a:t>
            </a:r>
            <a:r>
              <a:rPr lang="en-US" altLang="zh-CN" sz="2800" dirty="0" err="1" smtClean="0"/>
              <a:t>test_indices</a:t>
            </a:r>
            <a:r>
              <a:rPr lang="en-US" altLang="zh-CN" sz="2800" dirty="0" smtClean="0"/>
              <a:t> = </a:t>
            </a:r>
            <a:r>
              <a:rPr lang="en-US" altLang="zh-CN" sz="2800" dirty="0" err="1" smtClean="0"/>
              <a:t>shuffled_indices</a:t>
            </a:r>
            <a:r>
              <a:rPr lang="en-US" altLang="zh-CN" sz="2800" dirty="0" smtClean="0"/>
              <a:t>[:</a:t>
            </a:r>
            <a:r>
              <a:rPr lang="en-US" altLang="zh-CN" sz="2800" dirty="0" err="1" smtClean="0"/>
              <a:t>test_set_size</a:t>
            </a:r>
            <a:r>
              <a:rPr lang="en-US" altLang="zh-CN" sz="2800" dirty="0" smtClean="0"/>
              <a:t>]</a:t>
            </a:r>
          </a:p>
          <a:p>
            <a:pPr>
              <a:buNone/>
            </a:pPr>
            <a:r>
              <a:rPr lang="en-US" altLang="zh-CN" sz="2800" dirty="0" smtClean="0"/>
              <a:t>    </a:t>
            </a:r>
            <a:r>
              <a:rPr lang="en-US" altLang="zh-CN" sz="2800" dirty="0" err="1" smtClean="0"/>
              <a:t>train_indices</a:t>
            </a:r>
            <a:r>
              <a:rPr lang="en-US" altLang="zh-CN" sz="2800" dirty="0" smtClean="0"/>
              <a:t> = </a:t>
            </a:r>
            <a:r>
              <a:rPr lang="en-US" altLang="zh-CN" sz="2800" dirty="0" err="1" smtClean="0"/>
              <a:t>shuffled_indices</a:t>
            </a:r>
            <a:r>
              <a:rPr lang="en-US" altLang="zh-CN" sz="2800" dirty="0" smtClean="0"/>
              <a:t>[</a:t>
            </a:r>
            <a:r>
              <a:rPr lang="en-US" altLang="zh-CN" sz="2800" dirty="0" err="1" smtClean="0"/>
              <a:t>test_set_size</a:t>
            </a:r>
            <a:r>
              <a:rPr lang="en-US" altLang="zh-CN" sz="2800" dirty="0" smtClean="0"/>
              <a:t>:]</a:t>
            </a:r>
          </a:p>
          <a:p>
            <a:pPr>
              <a:buNone/>
            </a:pPr>
            <a:r>
              <a:rPr lang="en-US" altLang="zh-CN" sz="2800" dirty="0" smtClean="0"/>
              <a:t>    return </a:t>
            </a:r>
            <a:r>
              <a:rPr lang="en-US" altLang="zh-CN" sz="2800" dirty="0" err="1" smtClean="0"/>
              <a:t>data.iloc</a:t>
            </a:r>
            <a:r>
              <a:rPr lang="en-US" altLang="zh-CN" sz="2800" dirty="0" smtClean="0"/>
              <a:t>[</a:t>
            </a:r>
            <a:r>
              <a:rPr lang="en-US" altLang="zh-CN" sz="2800" dirty="0" err="1" smtClean="0"/>
              <a:t>train_indices</a:t>
            </a:r>
            <a:r>
              <a:rPr lang="en-US" altLang="zh-CN" sz="2800" dirty="0" smtClean="0"/>
              <a:t>], </a:t>
            </a:r>
            <a:r>
              <a:rPr lang="en-US" altLang="zh-CN" sz="2800" dirty="0" err="1" smtClean="0"/>
              <a:t>data.iloc</a:t>
            </a:r>
            <a:r>
              <a:rPr lang="en-US" altLang="zh-CN" sz="2800" dirty="0" smtClean="0"/>
              <a:t>[</a:t>
            </a:r>
            <a:r>
              <a:rPr lang="en-US" altLang="zh-CN" sz="2800" dirty="0" err="1" smtClean="0"/>
              <a:t>test_indices</a:t>
            </a:r>
            <a:r>
              <a:rPr lang="en-US" altLang="zh-CN" sz="2800" dirty="0" smtClean="0"/>
              <a:t>]</a:t>
            </a:r>
            <a:endParaRPr lang="zh-CN" altLang="en-US" sz="2800"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rmAutofit/>
          </a:bodyPr>
          <a:lstStyle/>
          <a:p>
            <a:pPr marL="0" indent="0">
              <a:buNone/>
            </a:pPr>
            <a:r>
              <a:rPr lang="en-US" altLang="zh-CN" sz="2400" dirty="0"/>
              <a:t>import </a:t>
            </a:r>
            <a:r>
              <a:rPr lang="en-US" altLang="zh-CN" sz="2400" dirty="0" err="1"/>
              <a:t>hashlib</a:t>
            </a:r>
            <a:endParaRPr lang="en-US" altLang="zh-CN" sz="2400" dirty="0"/>
          </a:p>
          <a:p>
            <a:pPr marL="0" indent="0">
              <a:buNone/>
            </a:pPr>
            <a:r>
              <a:rPr lang="en-US" altLang="zh-CN" sz="2400" dirty="0" err="1"/>
              <a:t>def</a:t>
            </a:r>
            <a:r>
              <a:rPr lang="en-US" altLang="zh-CN" sz="2400" dirty="0"/>
              <a:t> </a:t>
            </a:r>
            <a:r>
              <a:rPr lang="en-US" altLang="zh-CN" sz="2400" dirty="0" err="1"/>
              <a:t>test_set_check</a:t>
            </a:r>
            <a:r>
              <a:rPr lang="en-US" altLang="zh-CN" sz="2400" dirty="0"/>
              <a:t>(identifier, </a:t>
            </a:r>
            <a:r>
              <a:rPr lang="en-US" altLang="zh-CN" sz="2400" dirty="0" err="1"/>
              <a:t>test_ratio</a:t>
            </a:r>
            <a:r>
              <a:rPr lang="en-US" altLang="zh-CN" sz="2400" dirty="0"/>
              <a:t>, hash):</a:t>
            </a:r>
          </a:p>
          <a:p>
            <a:pPr marL="0" indent="0">
              <a:buNone/>
            </a:pPr>
            <a:r>
              <a:rPr lang="en-US" altLang="zh-CN" sz="2400" dirty="0" smtClean="0"/>
              <a:t>    return </a:t>
            </a:r>
            <a:r>
              <a:rPr lang="en-US" altLang="zh-CN" sz="2400" dirty="0"/>
              <a:t>hash(np.int64(identifier)).digest()[-1] &lt; 256 * </a:t>
            </a:r>
            <a:r>
              <a:rPr lang="en-US" altLang="zh-CN" sz="2400" dirty="0" err="1"/>
              <a:t>test_ratio</a:t>
            </a:r>
            <a:endParaRPr lang="en-US" altLang="zh-CN" sz="2400" dirty="0"/>
          </a:p>
          <a:p>
            <a:pPr marL="0" indent="0">
              <a:buNone/>
            </a:pPr>
            <a:r>
              <a:rPr lang="en-US" altLang="zh-CN" sz="2400" dirty="0" err="1"/>
              <a:t>def</a:t>
            </a:r>
            <a:r>
              <a:rPr lang="en-US" altLang="zh-CN" sz="2400" dirty="0"/>
              <a:t> </a:t>
            </a:r>
            <a:r>
              <a:rPr lang="en-US" altLang="zh-CN" sz="2400" dirty="0" err="1"/>
              <a:t>split_train_test_by_id</a:t>
            </a:r>
            <a:r>
              <a:rPr lang="en-US" altLang="zh-CN" sz="2400" dirty="0"/>
              <a:t>(data, </a:t>
            </a:r>
            <a:r>
              <a:rPr lang="en-US" altLang="zh-CN" sz="2400" dirty="0" err="1"/>
              <a:t>test_ratio</a:t>
            </a:r>
            <a:r>
              <a:rPr lang="en-US" altLang="zh-CN" sz="2400" dirty="0"/>
              <a:t>, </a:t>
            </a:r>
            <a:r>
              <a:rPr lang="en-US" altLang="zh-CN" sz="2400" dirty="0" err="1"/>
              <a:t>id_column</a:t>
            </a:r>
            <a:r>
              <a:rPr lang="en-US" altLang="zh-CN" sz="2400" dirty="0"/>
              <a:t>, </a:t>
            </a:r>
            <a:r>
              <a:rPr lang="en-US" altLang="zh-CN" sz="2400" dirty="0" smtClean="0"/>
              <a:t>  </a:t>
            </a:r>
            <a:br>
              <a:rPr lang="en-US" altLang="zh-CN" sz="2400" dirty="0" smtClean="0"/>
            </a:br>
            <a:r>
              <a:rPr lang="en-US" altLang="zh-CN" sz="2400" dirty="0" smtClean="0"/>
              <a:t>                                                hash=hashlib.md5</a:t>
            </a:r>
            <a:r>
              <a:rPr lang="en-US" altLang="zh-CN" sz="2400" dirty="0"/>
              <a:t>):</a:t>
            </a:r>
          </a:p>
          <a:p>
            <a:pPr marL="0" indent="0">
              <a:buNone/>
            </a:pPr>
            <a:r>
              <a:rPr lang="en-US" altLang="zh-CN" sz="2400" dirty="0" smtClean="0"/>
              <a:t>    ids </a:t>
            </a:r>
            <a:r>
              <a:rPr lang="en-US" altLang="zh-CN" sz="2400" dirty="0"/>
              <a:t>= data[</a:t>
            </a:r>
            <a:r>
              <a:rPr lang="en-US" altLang="zh-CN" sz="2400" dirty="0" err="1"/>
              <a:t>id_column</a:t>
            </a:r>
            <a:r>
              <a:rPr lang="en-US" altLang="zh-CN" sz="2400" dirty="0"/>
              <a:t>]</a:t>
            </a:r>
          </a:p>
          <a:p>
            <a:pPr marL="0" indent="0">
              <a:buNone/>
            </a:pPr>
            <a:r>
              <a:rPr lang="en-US" altLang="zh-CN" sz="2000" dirty="0" smtClean="0"/>
              <a:t>    </a:t>
            </a:r>
            <a:r>
              <a:rPr lang="en-US" altLang="zh-CN" sz="2000" dirty="0" err="1" smtClean="0"/>
              <a:t>in_test_set</a:t>
            </a:r>
            <a:r>
              <a:rPr lang="en-US" altLang="zh-CN" sz="2000" dirty="0" smtClean="0"/>
              <a:t> </a:t>
            </a:r>
            <a:r>
              <a:rPr lang="en-US" altLang="zh-CN" sz="2000" dirty="0"/>
              <a:t>= </a:t>
            </a:r>
            <a:r>
              <a:rPr lang="en-US" altLang="zh-CN" sz="2000" dirty="0" err="1"/>
              <a:t>ids.apply</a:t>
            </a:r>
            <a:r>
              <a:rPr lang="en-US" altLang="zh-CN" sz="2000" dirty="0"/>
              <a:t>(lambda id_: </a:t>
            </a:r>
            <a:r>
              <a:rPr lang="en-US" altLang="zh-CN" sz="2000" dirty="0" err="1"/>
              <a:t>test_set_check</a:t>
            </a:r>
            <a:r>
              <a:rPr lang="en-US" altLang="zh-CN" sz="2000" dirty="0"/>
              <a:t>(id_, </a:t>
            </a:r>
            <a:r>
              <a:rPr lang="en-US" altLang="zh-CN" sz="2000" dirty="0" err="1"/>
              <a:t>test_ratio</a:t>
            </a:r>
            <a:r>
              <a:rPr lang="en-US" altLang="zh-CN" sz="2000" dirty="0"/>
              <a:t>, hash))</a:t>
            </a:r>
          </a:p>
          <a:p>
            <a:pPr marL="0" indent="0">
              <a:buNone/>
            </a:pPr>
            <a:r>
              <a:rPr lang="en-US" altLang="zh-CN" sz="2400" dirty="0" smtClean="0"/>
              <a:t>    return </a:t>
            </a:r>
            <a:r>
              <a:rPr lang="en-US" altLang="zh-CN" sz="2400" dirty="0" err="1"/>
              <a:t>data.loc</a:t>
            </a:r>
            <a:r>
              <a:rPr lang="en-US" altLang="zh-CN" sz="2400" dirty="0"/>
              <a:t>[~</a:t>
            </a:r>
            <a:r>
              <a:rPr lang="en-US" altLang="zh-CN" sz="2400" dirty="0" err="1"/>
              <a:t>in_test_set</a:t>
            </a:r>
            <a:r>
              <a:rPr lang="en-US" altLang="zh-CN" sz="2400" dirty="0"/>
              <a:t>], </a:t>
            </a:r>
            <a:r>
              <a:rPr lang="en-US" altLang="zh-CN" sz="2400" dirty="0" err="1"/>
              <a:t>data.loc</a:t>
            </a:r>
            <a:r>
              <a:rPr lang="en-US" altLang="zh-CN" sz="2400" dirty="0"/>
              <a:t>[</a:t>
            </a:r>
            <a:r>
              <a:rPr lang="en-US" altLang="zh-CN" sz="2400" dirty="0" err="1"/>
              <a:t>in_test_set</a:t>
            </a:r>
            <a:r>
              <a:rPr lang="en-US" altLang="zh-CN" sz="2400" dirty="0"/>
              <a:t>]</a:t>
            </a:r>
            <a:endParaRPr lang="zh-CN" altLang="en-US" sz="2400"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spTree>
    <p:extLst>
      <p:ext uri="{BB962C8B-B14F-4D97-AF65-F5344CB8AC3E}">
        <p14:creationId xmlns="" xmlns:p14="http://schemas.microsoft.com/office/powerpoint/2010/main" val="269151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dirty="0" smtClean="0"/>
              <a:t>到目前为止，</a:t>
            </a:r>
            <a:r>
              <a:rPr lang="zh-CN" altLang="en-US" dirty="0" smtClean="0"/>
              <a:t>我们思考的是纯</a:t>
            </a:r>
            <a:r>
              <a:rPr lang="zh-CN" altLang="en-US" dirty="0" smtClean="0"/>
              <a:t>随机的抽样方法。如果你的数据集足够庞大（特别是相较于属性的数量而言），这种方式通常不错；如果不是，则有可能会导致明显的抽样偏差</a:t>
            </a:r>
            <a:r>
              <a:rPr lang="zh-CN" altLang="en-US" dirty="0" smtClean="0"/>
              <a:t>。</a:t>
            </a:r>
            <a:endParaRPr lang="en-US" altLang="zh-CN" dirty="0" smtClean="0"/>
          </a:p>
          <a:p>
            <a:r>
              <a:rPr lang="zh-CN" altLang="en-US" dirty="0" smtClean="0"/>
              <a:t>如果</a:t>
            </a:r>
            <a:r>
              <a:rPr lang="zh-CN" altLang="en-US" dirty="0" smtClean="0"/>
              <a:t>一家调查公司想要打电话给</a:t>
            </a:r>
            <a:r>
              <a:rPr lang="en-US" altLang="zh-CN" dirty="0" smtClean="0"/>
              <a:t>1000</a:t>
            </a:r>
            <a:r>
              <a:rPr lang="zh-CN" altLang="en-US" dirty="0" smtClean="0"/>
              <a:t>个人来调研几个问题，他们不会在电话簿中纯随机挑选</a:t>
            </a:r>
            <a:r>
              <a:rPr lang="en-US" altLang="zh-CN" dirty="0" smtClean="0"/>
              <a:t>1000</a:t>
            </a:r>
            <a:r>
              <a:rPr lang="zh-CN" altLang="en-US" dirty="0" smtClean="0"/>
              <a:t>个人。他们试图确保让这</a:t>
            </a:r>
            <a:r>
              <a:rPr lang="en-US" altLang="zh-CN" dirty="0" smtClean="0"/>
              <a:t>1000</a:t>
            </a:r>
            <a:r>
              <a:rPr lang="zh-CN" altLang="en-US" dirty="0" smtClean="0"/>
              <a:t>人能够代表全体人口。</a:t>
            </a:r>
            <a:endParaRPr lang="zh-CN" altLang="en-US"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spTree>
    <p:extLst>
      <p:ext uri="{BB962C8B-B14F-4D97-AF65-F5344CB8AC3E}">
        <p14:creationId xmlns="" xmlns:p14="http://schemas.microsoft.com/office/powerpoint/2010/main" val="1329291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dirty="0" smtClean="0"/>
              <a:t>例如，美国人口组成为</a:t>
            </a:r>
            <a:r>
              <a:rPr lang="en-US" altLang="zh-CN" dirty="0" smtClean="0"/>
              <a:t>51.3%</a:t>
            </a:r>
            <a:r>
              <a:rPr lang="zh-CN" altLang="en-US" dirty="0" smtClean="0"/>
              <a:t>的女性和</a:t>
            </a:r>
            <a:r>
              <a:rPr lang="en-US" altLang="zh-CN" dirty="0" smtClean="0"/>
              <a:t>48.7%</a:t>
            </a:r>
            <a:r>
              <a:rPr lang="zh-CN" altLang="en-US" dirty="0" smtClean="0"/>
              <a:t>的男性，所以，要想在美国进行一场有效的调查，应该试图维持这一比例：即</a:t>
            </a:r>
            <a:r>
              <a:rPr lang="en-US" altLang="zh-CN" dirty="0" smtClean="0"/>
              <a:t>513</a:t>
            </a:r>
            <a:r>
              <a:rPr lang="zh-CN" altLang="en-US" dirty="0" smtClean="0"/>
              <a:t>名女性和</a:t>
            </a:r>
            <a:r>
              <a:rPr lang="en-US" altLang="zh-CN" dirty="0" smtClean="0"/>
              <a:t>487</a:t>
            </a:r>
            <a:r>
              <a:rPr lang="zh-CN" altLang="en-US" dirty="0" smtClean="0"/>
              <a:t>名男性。这就是分层抽样：将人口划分为均匀的子集，每个子集被称为一层，然后从每层抽取正确的实例数量，以确保测试集合代表了总的人口比例。</a:t>
            </a:r>
            <a:endParaRPr lang="zh-CN" altLang="en-US"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spTree>
    <p:extLst>
      <p:ext uri="{BB962C8B-B14F-4D97-AF65-F5344CB8AC3E}">
        <p14:creationId xmlns="" xmlns:p14="http://schemas.microsoft.com/office/powerpoint/2010/main" val="4040730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dirty="0" smtClean="0"/>
              <a:t>如果你咨询专家，他们会告诉你，要预测房价平均值，收入中位数是一个非常重要的属性</a:t>
            </a:r>
            <a:r>
              <a:rPr lang="zh-CN" altLang="en-US" dirty="0" smtClean="0"/>
              <a:t>。</a:t>
            </a:r>
            <a:r>
              <a:rPr lang="zh-CN" altLang="en-US" dirty="0" smtClean="0"/>
              <a:t>于是你希望确保在收入属性上，测试集能够代表整个数据集中各种不同类型的收入。由于收入中位数是一个连续的数值属性，所以你得先创建一个收入类别的属性。我们先来看一下收入中位数的直方图（见图</a:t>
            </a:r>
            <a:r>
              <a:rPr lang="en-US" altLang="zh-CN" dirty="0" smtClean="0"/>
              <a:t>2-9</a:t>
            </a:r>
            <a:r>
              <a:rPr lang="zh-CN" altLang="en-US" dirty="0" smtClean="0"/>
              <a:t>）：</a:t>
            </a:r>
            <a:endParaRPr lang="zh-CN" altLang="en-US"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spTree>
    <p:extLst>
      <p:ext uri="{BB962C8B-B14F-4D97-AF65-F5344CB8AC3E}">
        <p14:creationId xmlns="" xmlns:p14="http://schemas.microsoft.com/office/powerpoint/2010/main" val="1877878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Suppose you chatted with experts who told you that the median income is a </a:t>
            </a:r>
            <a:r>
              <a:rPr lang="en-US" altLang="zh-CN" dirty="0" smtClean="0"/>
              <a:t>very important </a:t>
            </a:r>
            <a:r>
              <a:rPr lang="en-US" altLang="zh-CN" dirty="0"/>
              <a:t>attribute to predict median housing prices. You may want to ensure </a:t>
            </a:r>
            <a:r>
              <a:rPr lang="en-US" altLang="zh-CN" dirty="0" smtClean="0"/>
              <a:t>that the </a:t>
            </a:r>
            <a:r>
              <a:rPr lang="en-US" altLang="zh-CN" dirty="0"/>
              <a:t>test set is representative of the various categories of incomes in the whole </a:t>
            </a:r>
            <a:r>
              <a:rPr lang="en-US" altLang="zh-CN" dirty="0" smtClean="0"/>
              <a:t>dataset. Since </a:t>
            </a:r>
            <a:r>
              <a:rPr lang="en-US" altLang="zh-CN" dirty="0"/>
              <a:t>the median income is a continuous numerical attribute, you first need to </a:t>
            </a:r>
            <a:r>
              <a:rPr lang="en-US" altLang="zh-CN" dirty="0" smtClean="0"/>
              <a:t>create an </a:t>
            </a:r>
            <a:r>
              <a:rPr lang="en-US" altLang="zh-CN" dirty="0"/>
              <a:t>income category attribute. Let’s look at the median income histogram more </a:t>
            </a:r>
            <a:r>
              <a:rPr lang="en-US" altLang="zh-CN" dirty="0" smtClean="0"/>
              <a:t>closely.</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pic>
        <p:nvPicPr>
          <p:cNvPr id="6" name="Picture 2"/>
          <p:cNvPicPr>
            <a:picLocks noChangeAspect="1" noChangeArrowheads="1"/>
          </p:cNvPicPr>
          <p:nvPr/>
        </p:nvPicPr>
        <p:blipFill>
          <a:blip r:embed="rId2"/>
          <a:srcRect l="66544" t="33504" b="32405"/>
          <a:stretch>
            <a:fillRect/>
          </a:stretch>
        </p:blipFill>
        <p:spPr bwMode="auto">
          <a:xfrm>
            <a:off x="-1" y="428604"/>
            <a:ext cx="9144001" cy="6429396"/>
          </a:xfrm>
          <a:prstGeom prst="rect">
            <a:avLst/>
          </a:prstGeom>
          <a:noFill/>
          <a:ln w="9525">
            <a:noFill/>
            <a:miter lim="800000"/>
            <a:headEnd/>
            <a:tailEnd/>
          </a:ln>
          <a:effectLst/>
        </p:spPr>
      </p:pic>
    </p:spTree>
    <p:extLst>
      <p:ext uri="{BB962C8B-B14F-4D97-AF65-F5344CB8AC3E}">
        <p14:creationId xmlns="" xmlns:p14="http://schemas.microsoft.com/office/powerpoint/2010/main" val="2760971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dirty="0" smtClean="0"/>
              <a:t>下面这段代码是这样创建收入类别属性的：将收入中位数除以</a:t>
            </a:r>
            <a:r>
              <a:rPr lang="en-US" altLang="zh-CN" dirty="0" smtClean="0"/>
              <a:t>1.5</a:t>
            </a:r>
            <a:r>
              <a:rPr lang="zh-CN" altLang="en-US" dirty="0" smtClean="0"/>
              <a:t>（限制收入类别的数量），然后使用</a:t>
            </a:r>
            <a:r>
              <a:rPr lang="en-US" altLang="zh-CN" dirty="0" smtClean="0"/>
              <a:t>ceil</a:t>
            </a:r>
            <a:r>
              <a:rPr lang="zh-CN" altLang="en-US" dirty="0" smtClean="0"/>
              <a:t>进行取整（得到离散类别），最后将所有大于</a:t>
            </a:r>
            <a:r>
              <a:rPr lang="en-US" altLang="zh-CN" dirty="0" smtClean="0"/>
              <a:t>5</a:t>
            </a:r>
            <a:r>
              <a:rPr lang="zh-CN" altLang="en-US" dirty="0" smtClean="0"/>
              <a:t>的类别合并为类别</a:t>
            </a:r>
            <a:r>
              <a:rPr lang="en-US" altLang="zh-CN" dirty="0" smtClean="0"/>
              <a:t>5</a:t>
            </a:r>
            <a:r>
              <a:rPr lang="zh-CN" altLang="en-US" dirty="0" smtClean="0"/>
              <a:t>：</a:t>
            </a:r>
            <a:endParaRPr lang="en-US" altLang="zh-CN" dirty="0" smtClean="0"/>
          </a:p>
          <a:p>
            <a:endParaRPr lang="en-US" altLang="zh-CN" dirty="0"/>
          </a:p>
          <a:p>
            <a:pPr marL="0" indent="0">
              <a:buNone/>
            </a:pPr>
            <a:r>
              <a:rPr lang="en-US" altLang="zh-CN" sz="2400" dirty="0"/>
              <a:t>housing["</a:t>
            </a:r>
            <a:r>
              <a:rPr lang="en-US" altLang="zh-CN" sz="2400" dirty="0" err="1"/>
              <a:t>income_cat</a:t>
            </a:r>
            <a:r>
              <a:rPr lang="en-US" altLang="zh-CN" sz="2400" dirty="0"/>
              <a:t>"] = </a:t>
            </a:r>
            <a:r>
              <a:rPr lang="en-US" altLang="zh-CN" sz="2400" dirty="0" err="1"/>
              <a:t>np.ceil</a:t>
            </a:r>
            <a:r>
              <a:rPr lang="en-US" altLang="zh-CN" sz="2400" dirty="0"/>
              <a:t>(housing["</a:t>
            </a:r>
            <a:r>
              <a:rPr lang="en-US" altLang="zh-CN" sz="2400" dirty="0" err="1"/>
              <a:t>median_income</a:t>
            </a:r>
            <a:r>
              <a:rPr lang="en-US" altLang="zh-CN" sz="2400" dirty="0"/>
              <a:t>"] / 1.5)</a:t>
            </a:r>
          </a:p>
          <a:p>
            <a:pPr marL="0" indent="0">
              <a:buNone/>
            </a:pPr>
            <a:r>
              <a:rPr lang="en-US" altLang="zh-CN" sz="2200" dirty="0"/>
              <a:t>housing["</a:t>
            </a:r>
            <a:r>
              <a:rPr lang="en-US" altLang="zh-CN" sz="2200" dirty="0" err="1"/>
              <a:t>income_cat</a:t>
            </a:r>
            <a:r>
              <a:rPr lang="en-US" altLang="zh-CN" sz="2200" dirty="0"/>
              <a:t>"].where(housing["</a:t>
            </a:r>
            <a:r>
              <a:rPr lang="en-US" altLang="zh-CN" sz="2200" dirty="0" err="1"/>
              <a:t>income_cat</a:t>
            </a:r>
            <a:r>
              <a:rPr lang="en-US" altLang="zh-CN" sz="2200" dirty="0"/>
              <a:t>"] </a:t>
            </a:r>
            <a:r>
              <a:rPr lang="en-US" altLang="zh-CN" sz="2200" dirty="0" smtClean="0"/>
              <a:t>&gt; </a:t>
            </a:r>
            <a:r>
              <a:rPr lang="en-US" altLang="zh-CN" sz="2200" dirty="0"/>
              <a:t>5, 5.0, </a:t>
            </a:r>
            <a:r>
              <a:rPr lang="en-US" altLang="zh-CN" sz="2200" dirty="0" err="1"/>
              <a:t>inplace</a:t>
            </a:r>
            <a:r>
              <a:rPr lang="en-US" altLang="zh-CN" sz="2200" dirty="0"/>
              <a:t>=True)</a:t>
            </a:r>
            <a:endParaRPr lang="zh-CN" altLang="en-US" sz="2200"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spTree>
    <p:extLst>
      <p:ext uri="{BB962C8B-B14F-4D97-AF65-F5344CB8AC3E}">
        <p14:creationId xmlns="" xmlns:p14="http://schemas.microsoft.com/office/powerpoint/2010/main" val="81103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dirty="0" smtClean="0"/>
              <a:t>现在，你可以根据收入类别进行分层抽样了。使用</a:t>
            </a:r>
            <a:r>
              <a:rPr lang="en-US" dirty="0" err="1" smtClean="0"/>
              <a:t>Scikit</a:t>
            </a:r>
            <a:r>
              <a:rPr lang="en-US" dirty="0" smtClean="0"/>
              <a:t>-Learn</a:t>
            </a:r>
            <a:r>
              <a:rPr lang="zh-CN" altLang="en-US" dirty="0" smtClean="0"/>
              <a:t>的</a:t>
            </a:r>
            <a:r>
              <a:rPr lang="en-US" dirty="0" smtClean="0"/>
              <a:t>Stratified-Shuffle Split</a:t>
            </a:r>
            <a:r>
              <a:rPr lang="zh-CN" altLang="en-US" dirty="0" smtClean="0"/>
              <a:t>类</a:t>
            </a:r>
            <a:r>
              <a:rPr lang="zh-CN" altLang="en-US" dirty="0" smtClean="0"/>
              <a:t>：</a:t>
            </a:r>
            <a:endParaRPr lang="en-US" altLang="zh-CN" dirty="0" smtClean="0"/>
          </a:p>
          <a:p>
            <a:endParaRPr lang="en-US" altLang="zh-CN" dirty="0"/>
          </a:p>
          <a:p>
            <a:pPr marL="0" indent="0">
              <a:buNone/>
            </a:pPr>
            <a:r>
              <a:rPr lang="en-US" altLang="zh-CN" sz="2400" b="1" dirty="0"/>
              <a:t>from </a:t>
            </a:r>
            <a:r>
              <a:rPr lang="en-US" altLang="zh-CN" sz="2400" b="1" dirty="0" err="1"/>
              <a:t>sklearn.model_selection</a:t>
            </a:r>
            <a:r>
              <a:rPr lang="en-US" altLang="zh-CN" sz="2400" b="1" dirty="0"/>
              <a:t> import </a:t>
            </a:r>
            <a:r>
              <a:rPr lang="en-US" altLang="zh-CN" sz="2400" dirty="0" err="1"/>
              <a:t>StratifiedShuffleSplit</a:t>
            </a:r>
            <a:endParaRPr lang="en-US" altLang="zh-CN" sz="2400" dirty="0"/>
          </a:p>
          <a:p>
            <a:pPr marL="0" indent="0">
              <a:buNone/>
            </a:pPr>
            <a:r>
              <a:rPr lang="en-US" altLang="zh-CN" sz="2400" dirty="0"/>
              <a:t>split = </a:t>
            </a:r>
            <a:r>
              <a:rPr lang="en-US" altLang="zh-CN" sz="2400" dirty="0" err="1"/>
              <a:t>StratifiedShuffleSplit</a:t>
            </a:r>
            <a:r>
              <a:rPr lang="en-US" altLang="zh-CN" sz="2400" dirty="0"/>
              <a:t>(</a:t>
            </a:r>
            <a:r>
              <a:rPr lang="en-US" altLang="zh-CN" sz="2400" dirty="0" err="1"/>
              <a:t>n_splits</a:t>
            </a:r>
            <a:r>
              <a:rPr lang="en-US" altLang="zh-CN" sz="2400" dirty="0"/>
              <a:t>=1, </a:t>
            </a:r>
            <a:r>
              <a:rPr lang="en-US" altLang="zh-CN" sz="2400" dirty="0" err="1"/>
              <a:t>test_size</a:t>
            </a:r>
            <a:r>
              <a:rPr lang="en-US" altLang="zh-CN" sz="2400" dirty="0"/>
              <a:t>=0.2, </a:t>
            </a:r>
            <a:r>
              <a:rPr lang="en-US" altLang="zh-CN" sz="2400" dirty="0" err="1"/>
              <a:t>random_state</a:t>
            </a:r>
            <a:r>
              <a:rPr lang="en-US" altLang="zh-CN" sz="2400" dirty="0"/>
              <a:t>=42)</a:t>
            </a:r>
          </a:p>
          <a:p>
            <a:pPr marL="0" indent="0">
              <a:buNone/>
            </a:pPr>
            <a:r>
              <a:rPr lang="en-US" altLang="zh-CN" sz="2400" b="1" dirty="0"/>
              <a:t>for </a:t>
            </a:r>
            <a:r>
              <a:rPr lang="en-US" altLang="zh-CN" sz="2400" dirty="0" err="1"/>
              <a:t>train_index</a:t>
            </a:r>
            <a:r>
              <a:rPr lang="en-US" altLang="zh-CN" sz="2400" dirty="0"/>
              <a:t>, </a:t>
            </a:r>
            <a:r>
              <a:rPr lang="en-US" altLang="zh-CN" sz="2400" dirty="0" err="1"/>
              <a:t>test_index</a:t>
            </a:r>
            <a:r>
              <a:rPr lang="en-US" altLang="zh-CN" sz="2400" dirty="0"/>
              <a:t> </a:t>
            </a:r>
            <a:r>
              <a:rPr lang="en-US" altLang="zh-CN" sz="2400" b="1" dirty="0"/>
              <a:t>in </a:t>
            </a:r>
            <a:r>
              <a:rPr lang="en-US" altLang="zh-CN" sz="2400" dirty="0" err="1"/>
              <a:t>split.split</a:t>
            </a:r>
            <a:r>
              <a:rPr lang="en-US" altLang="zh-CN" sz="2400" dirty="0"/>
              <a:t>(housing, housing["</a:t>
            </a:r>
            <a:r>
              <a:rPr lang="en-US" altLang="zh-CN" sz="2400" dirty="0" err="1"/>
              <a:t>income_cat</a:t>
            </a:r>
            <a:r>
              <a:rPr lang="en-US" altLang="zh-CN" sz="2400" dirty="0"/>
              <a:t>"]):</a:t>
            </a:r>
          </a:p>
          <a:p>
            <a:pPr marL="0" indent="0">
              <a:buNone/>
            </a:pPr>
            <a:r>
              <a:rPr lang="en-US" altLang="zh-CN" sz="2400" dirty="0" smtClean="0"/>
              <a:t>    </a:t>
            </a:r>
            <a:r>
              <a:rPr lang="en-US" altLang="zh-CN" sz="2400" dirty="0" err="1" smtClean="0"/>
              <a:t>strat_train_set</a:t>
            </a:r>
            <a:r>
              <a:rPr lang="en-US" altLang="zh-CN" sz="2400" dirty="0" smtClean="0"/>
              <a:t> </a:t>
            </a:r>
            <a:r>
              <a:rPr lang="en-US" altLang="zh-CN" sz="2400" dirty="0"/>
              <a:t>= </a:t>
            </a:r>
            <a:r>
              <a:rPr lang="en-US" altLang="zh-CN" sz="2400" dirty="0" err="1"/>
              <a:t>housing.loc</a:t>
            </a:r>
            <a:r>
              <a:rPr lang="en-US" altLang="zh-CN" sz="2400" dirty="0"/>
              <a:t>[</a:t>
            </a:r>
            <a:r>
              <a:rPr lang="en-US" altLang="zh-CN" sz="2400" dirty="0" err="1"/>
              <a:t>train_index</a:t>
            </a:r>
            <a:r>
              <a:rPr lang="en-US" altLang="zh-CN" sz="2400" dirty="0"/>
              <a:t>]</a:t>
            </a:r>
          </a:p>
          <a:p>
            <a:pPr marL="0" indent="0">
              <a:buNone/>
            </a:pPr>
            <a:r>
              <a:rPr lang="en-US" altLang="zh-CN" sz="2400" dirty="0" smtClean="0"/>
              <a:t>    </a:t>
            </a:r>
            <a:r>
              <a:rPr lang="en-US" altLang="zh-CN" sz="2400" dirty="0" err="1" smtClean="0"/>
              <a:t>strat_test_set</a:t>
            </a:r>
            <a:r>
              <a:rPr lang="en-US" altLang="zh-CN" sz="2400" dirty="0" smtClean="0"/>
              <a:t> </a:t>
            </a:r>
            <a:r>
              <a:rPr lang="en-US" altLang="zh-CN" sz="2400" dirty="0"/>
              <a:t>= </a:t>
            </a:r>
            <a:r>
              <a:rPr lang="en-US" altLang="zh-CN" sz="2400" dirty="0" err="1"/>
              <a:t>housing.loc</a:t>
            </a:r>
            <a:r>
              <a:rPr lang="en-US" altLang="zh-CN" sz="2400" dirty="0"/>
              <a:t>[</a:t>
            </a:r>
            <a:r>
              <a:rPr lang="en-US" altLang="zh-CN" sz="2400" dirty="0" err="1"/>
              <a:t>test_index</a:t>
            </a:r>
            <a:r>
              <a:rPr lang="en-US" altLang="zh-CN" sz="2400" dirty="0"/>
              <a:t>]</a:t>
            </a:r>
            <a:endParaRPr lang="zh-CN" altLang="en-US" sz="1800"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spTree>
    <p:extLst>
      <p:ext uri="{BB962C8B-B14F-4D97-AF65-F5344CB8AC3E}">
        <p14:creationId xmlns="" xmlns:p14="http://schemas.microsoft.com/office/powerpoint/2010/main" val="2161828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800" b="1" dirty="0"/>
              <a:t>&gt;&gt;&gt; </a:t>
            </a:r>
            <a:r>
              <a:rPr lang="en-US" altLang="zh-CN" sz="2800" dirty="0"/>
              <a:t>housing["</a:t>
            </a:r>
            <a:r>
              <a:rPr lang="en-US" altLang="zh-CN" sz="2800" dirty="0" err="1"/>
              <a:t>income_cat</a:t>
            </a:r>
            <a:r>
              <a:rPr lang="en-US" altLang="zh-CN" sz="2800" dirty="0"/>
              <a:t>"].</a:t>
            </a:r>
            <a:r>
              <a:rPr lang="en-US" altLang="zh-CN" sz="2800" dirty="0" err="1"/>
              <a:t>value_counts</a:t>
            </a:r>
            <a:r>
              <a:rPr lang="en-US" altLang="zh-CN" sz="2800" dirty="0"/>
              <a:t>() / </a:t>
            </a:r>
            <a:r>
              <a:rPr lang="en-US" altLang="zh-CN" sz="2800" dirty="0" err="1"/>
              <a:t>len</a:t>
            </a:r>
            <a:r>
              <a:rPr lang="en-US" altLang="zh-CN" sz="2800" dirty="0"/>
              <a:t>(housing)</a:t>
            </a:r>
          </a:p>
          <a:p>
            <a:pPr marL="0" indent="0">
              <a:buNone/>
            </a:pPr>
            <a:r>
              <a:rPr lang="en-US" altLang="zh-CN" sz="2800" dirty="0"/>
              <a:t>3.0 0.350581</a:t>
            </a:r>
          </a:p>
          <a:p>
            <a:pPr marL="0" indent="0">
              <a:buNone/>
            </a:pPr>
            <a:r>
              <a:rPr lang="en-US" altLang="zh-CN" sz="2800" dirty="0"/>
              <a:t>2.0 0.318847</a:t>
            </a:r>
          </a:p>
          <a:p>
            <a:pPr marL="0" indent="0">
              <a:buNone/>
            </a:pPr>
            <a:r>
              <a:rPr lang="en-US" altLang="zh-CN" sz="2800" dirty="0"/>
              <a:t>4.0 0.176308</a:t>
            </a:r>
          </a:p>
          <a:p>
            <a:pPr marL="0" indent="0">
              <a:buNone/>
            </a:pPr>
            <a:r>
              <a:rPr lang="en-US" altLang="zh-CN" sz="2800" dirty="0"/>
              <a:t>5.0 0.114438</a:t>
            </a:r>
          </a:p>
          <a:p>
            <a:pPr marL="0" indent="0">
              <a:buNone/>
            </a:pPr>
            <a:r>
              <a:rPr lang="en-US" altLang="zh-CN" sz="2800" dirty="0"/>
              <a:t>1.0 0.039826</a:t>
            </a:r>
          </a:p>
          <a:p>
            <a:pPr marL="0" indent="0">
              <a:buNone/>
            </a:pPr>
            <a:r>
              <a:rPr lang="en-US" altLang="zh-CN" sz="2800" dirty="0"/>
              <a:t>Name: </a:t>
            </a:r>
            <a:r>
              <a:rPr lang="en-US" altLang="zh-CN" sz="2800" dirty="0" err="1"/>
              <a:t>income_cat</a:t>
            </a:r>
            <a:r>
              <a:rPr lang="en-US" altLang="zh-CN" sz="2800" dirty="0"/>
              <a:t>, </a:t>
            </a:r>
            <a:r>
              <a:rPr lang="en-US" altLang="zh-CN" sz="2800" dirty="0" err="1"/>
              <a:t>dtype</a:t>
            </a:r>
            <a:r>
              <a:rPr lang="en-US" altLang="zh-CN" sz="2800" dirty="0"/>
              <a:t>: float64</a:t>
            </a:r>
            <a:endParaRPr lang="zh-CN" altLang="en-US" sz="1600"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spTree>
    <p:extLst>
      <p:ext uri="{BB962C8B-B14F-4D97-AF65-F5344CB8AC3E}">
        <p14:creationId xmlns="" xmlns:p14="http://schemas.microsoft.com/office/powerpoint/2010/main" val="391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加州住房价格的数据集</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zh-CN" altLang="en-US" dirty="0" smtClean="0"/>
              <a:t>该数据集基于</a:t>
            </a:r>
            <a:r>
              <a:rPr lang="en-US" altLang="zh-CN" dirty="0" smtClean="0"/>
              <a:t>1990</a:t>
            </a:r>
            <a:r>
              <a:rPr lang="zh-CN" altLang="en-US" dirty="0" smtClean="0"/>
              <a:t>年加州人口普查的数据。虽然不算是最新的数据（当时你还能负担得起一个湾区的好房子），但是有很多可以学习的特质，所以我们就假定这就是最新的数据吧</a:t>
            </a:r>
            <a:r>
              <a:rPr lang="zh-CN" altLang="en-US" dirty="0" smtClean="0"/>
              <a:t>。</a:t>
            </a:r>
            <a:endParaRPr lang="en-US" altLang="zh-CN" dirty="0" smtClean="0"/>
          </a:p>
          <a:p>
            <a:r>
              <a:rPr lang="zh-CN" altLang="en-US" dirty="0" smtClean="0"/>
              <a:t>出于教学目的，我们</a:t>
            </a:r>
            <a:r>
              <a:rPr lang="zh-CN" altLang="en-US" dirty="0" smtClean="0"/>
              <a:t>还</a:t>
            </a:r>
            <a:r>
              <a:rPr lang="zh-CN" altLang="en-US" dirty="0" smtClean="0"/>
              <a:t>特意添加了一个分类属性，并且移除了一些特征。</a:t>
            </a:r>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800" b="1" dirty="0"/>
              <a:t>&gt;&gt;&gt; </a:t>
            </a:r>
            <a:r>
              <a:rPr lang="en-US" altLang="zh-CN" sz="2800" dirty="0"/>
              <a:t>housing["</a:t>
            </a:r>
            <a:r>
              <a:rPr lang="en-US" altLang="zh-CN" sz="2800" dirty="0" err="1"/>
              <a:t>income_cat</a:t>
            </a:r>
            <a:r>
              <a:rPr lang="en-US" altLang="zh-CN" sz="2800" dirty="0"/>
              <a:t>"].</a:t>
            </a:r>
            <a:r>
              <a:rPr lang="en-US" altLang="zh-CN" sz="2800" dirty="0" err="1"/>
              <a:t>value_counts</a:t>
            </a:r>
            <a:r>
              <a:rPr lang="en-US" altLang="zh-CN" sz="2800" dirty="0"/>
              <a:t>() / </a:t>
            </a:r>
            <a:r>
              <a:rPr lang="en-US" altLang="zh-CN" sz="2800" dirty="0" err="1"/>
              <a:t>len</a:t>
            </a:r>
            <a:r>
              <a:rPr lang="en-US" altLang="zh-CN" sz="2800" dirty="0"/>
              <a:t>(housing)</a:t>
            </a:r>
          </a:p>
          <a:p>
            <a:pPr marL="0" indent="0">
              <a:buNone/>
            </a:pPr>
            <a:r>
              <a:rPr lang="en-US" altLang="zh-CN" sz="2800" dirty="0"/>
              <a:t>3.0 0.350581</a:t>
            </a:r>
          </a:p>
          <a:p>
            <a:pPr marL="0" indent="0">
              <a:buNone/>
            </a:pPr>
            <a:r>
              <a:rPr lang="en-US" altLang="zh-CN" sz="2800" dirty="0"/>
              <a:t>2.0 0.318847</a:t>
            </a:r>
          </a:p>
          <a:p>
            <a:pPr marL="0" indent="0">
              <a:buNone/>
            </a:pPr>
            <a:r>
              <a:rPr lang="en-US" altLang="zh-CN" sz="2800" dirty="0"/>
              <a:t>4.0 0.176308</a:t>
            </a:r>
          </a:p>
          <a:p>
            <a:pPr marL="0" indent="0">
              <a:buNone/>
            </a:pPr>
            <a:r>
              <a:rPr lang="en-US" altLang="zh-CN" sz="2800" dirty="0"/>
              <a:t>5.0 0.114438</a:t>
            </a:r>
          </a:p>
          <a:p>
            <a:pPr marL="0" indent="0">
              <a:buNone/>
            </a:pPr>
            <a:r>
              <a:rPr lang="en-US" altLang="zh-CN" sz="2800" dirty="0"/>
              <a:t>1.0 0.039826</a:t>
            </a:r>
          </a:p>
          <a:p>
            <a:pPr marL="0" indent="0">
              <a:buNone/>
            </a:pPr>
            <a:r>
              <a:rPr lang="en-US" altLang="zh-CN" sz="2800" dirty="0"/>
              <a:t>Name: </a:t>
            </a:r>
            <a:r>
              <a:rPr lang="en-US" altLang="zh-CN" sz="2800" dirty="0" err="1"/>
              <a:t>income_cat</a:t>
            </a:r>
            <a:r>
              <a:rPr lang="en-US" altLang="zh-CN" sz="2800" dirty="0"/>
              <a:t>, </a:t>
            </a:r>
            <a:r>
              <a:rPr lang="en-US" altLang="zh-CN" sz="2800" dirty="0" err="1"/>
              <a:t>dtype</a:t>
            </a:r>
            <a:r>
              <a:rPr lang="en-US" altLang="zh-CN" sz="2800" dirty="0"/>
              <a:t>: float64</a:t>
            </a:r>
            <a:endParaRPr lang="zh-CN" altLang="en-US" sz="1600" dirty="0"/>
          </a:p>
        </p:txBody>
      </p:sp>
      <p:sp>
        <p:nvSpPr>
          <p:cNvPr id="5" name="标题 1"/>
          <p:cNvSpPr>
            <a:spLocks noGrp="1"/>
          </p:cNvSpPr>
          <p:nvPr>
            <p:ph type="title"/>
          </p:nvPr>
        </p:nvSpPr>
        <p:spPr>
          <a:xfrm>
            <a:off x="457200" y="274638"/>
            <a:ext cx="8229600" cy="1143000"/>
          </a:xfrm>
        </p:spPr>
        <p:txBody>
          <a:bodyPr/>
          <a:lstStyle/>
          <a:p>
            <a:r>
              <a:rPr lang="zh-CN" altLang="en-US" dirty="0" smtClean="0"/>
              <a:t>创建测试集</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340768"/>
            <a:ext cx="9125708" cy="3816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28622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800" dirty="0" smtClean="0"/>
              <a:t>首先，把测试集放在一边，你能探索的只有训练集。此外，如果训练集非常庞大，你可以抽样一个探索集，这样后面的操作更简单快捷一些。不过我们这个案例的数据集非常小，完全可以直接在整个训练集上操作。让我们先创建一个副本，这样可以随便尝试而不损害训练集：</a:t>
            </a:r>
            <a:endParaRPr lang="en-US" altLang="zh-CN" sz="2800" dirty="0" smtClean="0"/>
          </a:p>
          <a:p>
            <a:endParaRPr lang="en-US" altLang="zh-CN" sz="2800" dirty="0"/>
          </a:p>
          <a:p>
            <a:pPr marL="0" indent="0">
              <a:buNone/>
            </a:pPr>
            <a:r>
              <a:rPr lang="en-US" altLang="zh-CN" sz="2800" dirty="0"/>
              <a:t>housing = </a:t>
            </a:r>
            <a:r>
              <a:rPr lang="en-US" altLang="zh-CN" sz="2800" dirty="0" err="1"/>
              <a:t>strat_train_set.copy</a:t>
            </a:r>
            <a:r>
              <a:rPr lang="en-US" altLang="zh-CN" sz="2800" dirty="0"/>
              <a:t>()</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数据探索和可视化</a:t>
            </a:r>
            <a:endParaRPr lang="zh-CN" altLang="en-US" dirty="0"/>
          </a:p>
        </p:txBody>
      </p:sp>
    </p:spTree>
    <p:extLst>
      <p:ext uri="{BB962C8B-B14F-4D97-AF65-F5344CB8AC3E}">
        <p14:creationId xmlns="" xmlns:p14="http://schemas.microsoft.com/office/powerpoint/2010/main" val="667118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800" dirty="0" smtClean="0"/>
              <a:t>由于存在地理位置信息（经度和纬度），因此建立一个各区域的分布图以便于数据可视化是一个很好的想法（见图</a:t>
            </a:r>
            <a:r>
              <a:rPr lang="en-US" altLang="zh-CN" sz="2800" dirty="0" smtClean="0"/>
              <a:t>2-11</a:t>
            </a:r>
            <a:r>
              <a:rPr lang="zh-CN" altLang="en-US" sz="2800" dirty="0" smtClean="0"/>
              <a:t>）</a:t>
            </a:r>
            <a:r>
              <a:rPr lang="zh-CN" altLang="en-US" sz="2800" dirty="0" smtClean="0"/>
              <a:t>：</a:t>
            </a:r>
            <a:endParaRPr lang="en-US" altLang="zh-CN" sz="2800" dirty="0" smtClean="0"/>
          </a:p>
          <a:p>
            <a:endParaRPr lang="en-US" altLang="zh-CN" sz="2800" dirty="0" smtClean="0"/>
          </a:p>
          <a:p>
            <a:pPr marL="0" indent="0">
              <a:buNone/>
            </a:pPr>
            <a:r>
              <a:rPr lang="en-US" altLang="zh-CN" sz="2800" dirty="0" err="1"/>
              <a:t>housing.plot</a:t>
            </a:r>
            <a:r>
              <a:rPr lang="en-US" altLang="zh-CN" sz="2800" dirty="0"/>
              <a:t>(kind="scatter", x="longitude", y="latitude")</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地理数据可视化</a:t>
            </a:r>
            <a:endParaRPr lang="zh-CN" altLang="en-US" dirty="0"/>
          </a:p>
        </p:txBody>
      </p:sp>
    </p:spTree>
    <p:extLst>
      <p:ext uri="{BB962C8B-B14F-4D97-AF65-F5344CB8AC3E}">
        <p14:creationId xmlns="" xmlns:p14="http://schemas.microsoft.com/office/powerpoint/2010/main" val="3208710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Since there is geographical information (latitude and longitude), it is a good idea </a:t>
            </a:r>
            <a:r>
              <a:rPr lang="en-US" altLang="zh-CN" sz="2800" dirty="0" smtClean="0"/>
              <a:t>to create </a:t>
            </a:r>
            <a:r>
              <a:rPr lang="en-US" altLang="zh-CN" sz="2800" dirty="0"/>
              <a:t>a scatterplot of all districts to visualize the </a:t>
            </a:r>
            <a:r>
              <a:rPr lang="en-US" altLang="zh-CN" sz="2800" dirty="0" smtClean="0"/>
              <a:t>data.</a:t>
            </a:r>
          </a:p>
          <a:p>
            <a:endParaRPr lang="en-US" altLang="zh-CN" sz="2800" dirty="0" smtClean="0"/>
          </a:p>
          <a:p>
            <a:pPr marL="0" indent="0">
              <a:buNone/>
            </a:pPr>
            <a:r>
              <a:rPr lang="en-US" altLang="zh-CN" sz="2800" dirty="0" err="1"/>
              <a:t>housing.plot</a:t>
            </a:r>
            <a:r>
              <a:rPr lang="en-US" altLang="zh-CN" sz="2800" dirty="0"/>
              <a:t>(kind="scatter", x="longitude", y="latitude")</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地理数据可视化</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38" y="1160286"/>
            <a:ext cx="9146638" cy="56977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411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800" dirty="0" smtClean="0"/>
              <a:t>这除了看起来跟加利福尼亚州一样以外，很难再看出任何其他的模式。将</a:t>
            </a:r>
            <a:r>
              <a:rPr lang="en-US" altLang="zh-CN" sz="2800" dirty="0" smtClean="0"/>
              <a:t>alpha</a:t>
            </a:r>
            <a:r>
              <a:rPr lang="zh-CN" altLang="en-US" sz="2800" dirty="0" smtClean="0"/>
              <a:t>选项设置为</a:t>
            </a:r>
            <a:r>
              <a:rPr lang="en-US" altLang="zh-CN" sz="2800" dirty="0" smtClean="0"/>
              <a:t>0.1</a:t>
            </a:r>
            <a:r>
              <a:rPr lang="zh-CN" altLang="en-US" sz="2800" dirty="0" smtClean="0"/>
              <a:t>，可以更清楚地看出高密度数据点的位置（见图</a:t>
            </a:r>
            <a:r>
              <a:rPr lang="en-US" altLang="zh-CN" sz="2800" dirty="0" smtClean="0"/>
              <a:t>2-12</a:t>
            </a:r>
            <a:r>
              <a:rPr lang="zh-CN" altLang="en-US" sz="2800" dirty="0" smtClean="0"/>
              <a:t>）</a:t>
            </a:r>
            <a:r>
              <a:rPr lang="zh-CN" altLang="en-US" sz="2800" dirty="0" smtClean="0"/>
              <a:t>。</a:t>
            </a:r>
            <a:endParaRPr lang="en-US" altLang="zh-CN" sz="2800" dirty="0" smtClean="0"/>
          </a:p>
          <a:p>
            <a:endParaRPr lang="en-US" altLang="zh-CN" sz="2800" dirty="0"/>
          </a:p>
          <a:p>
            <a:pPr marL="0" indent="0">
              <a:buNone/>
            </a:pPr>
            <a:r>
              <a:rPr lang="en-US" altLang="zh-CN" sz="2400" dirty="0" err="1"/>
              <a:t>housing.plot</a:t>
            </a:r>
            <a:r>
              <a:rPr lang="en-US" altLang="zh-CN" sz="2400" dirty="0"/>
              <a:t>(kind="scatter", x="longitude", y="latitude", alpha=0.1</a:t>
            </a:r>
            <a:r>
              <a:rPr lang="en-US" altLang="zh-CN" sz="2400" dirty="0" smtClean="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地理数据可视化</a:t>
            </a:r>
            <a:endParaRPr lang="zh-CN" altLang="en-US" dirty="0"/>
          </a:p>
        </p:txBody>
      </p:sp>
    </p:spTree>
    <p:extLst>
      <p:ext uri="{BB962C8B-B14F-4D97-AF65-F5344CB8AC3E}">
        <p14:creationId xmlns="" xmlns:p14="http://schemas.microsoft.com/office/powerpoint/2010/main" val="3996315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Setting the alpha option to 0.1 makes it much easier to visualize the </a:t>
            </a:r>
            <a:r>
              <a:rPr lang="en-US" altLang="zh-CN" sz="2800" dirty="0" smtClean="0"/>
              <a:t>places where </a:t>
            </a:r>
            <a:r>
              <a:rPr lang="en-US" altLang="zh-CN" sz="2800" dirty="0"/>
              <a:t>there is a high density of data </a:t>
            </a:r>
            <a:r>
              <a:rPr lang="en-US" altLang="zh-CN" sz="2800" dirty="0" smtClean="0"/>
              <a:t>points.</a:t>
            </a:r>
          </a:p>
          <a:p>
            <a:endParaRPr lang="en-US" altLang="zh-CN" sz="2800" dirty="0"/>
          </a:p>
          <a:p>
            <a:pPr marL="0" indent="0">
              <a:buNone/>
            </a:pPr>
            <a:r>
              <a:rPr lang="en-US" altLang="zh-CN" sz="2400" dirty="0" err="1"/>
              <a:t>housing.plot</a:t>
            </a:r>
            <a:r>
              <a:rPr lang="en-US" altLang="zh-CN" sz="2400" dirty="0"/>
              <a:t>(kind="scatter", x="longitude", y="latitude", alpha=0.1</a:t>
            </a:r>
            <a:r>
              <a:rPr lang="en-US" altLang="zh-CN" sz="2400" dirty="0" smtClean="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地理数据可视化</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56" y="1196752"/>
            <a:ext cx="9145555" cy="5689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0215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800" dirty="0" smtClean="0"/>
              <a:t>现在，再来看看房价（见图</a:t>
            </a:r>
            <a:r>
              <a:rPr lang="en-US" altLang="zh-CN" sz="2800" dirty="0" smtClean="0"/>
              <a:t>2-13</a:t>
            </a:r>
            <a:r>
              <a:rPr lang="zh-CN" altLang="en-US" sz="2800" dirty="0" smtClean="0"/>
              <a:t>）。每个圆的半径大小代表了每个地区的人口数量（选项</a:t>
            </a:r>
            <a:r>
              <a:rPr lang="en-US" altLang="zh-CN" sz="2800" dirty="0" smtClean="0"/>
              <a:t>s</a:t>
            </a:r>
            <a:r>
              <a:rPr lang="zh-CN" altLang="en-US" sz="2800" dirty="0" smtClean="0"/>
              <a:t>），颜色代表价格（选项</a:t>
            </a:r>
            <a:r>
              <a:rPr lang="en-US" altLang="zh-CN" sz="2800" dirty="0" smtClean="0"/>
              <a:t>c</a:t>
            </a:r>
            <a:r>
              <a:rPr lang="zh-CN" altLang="en-US" sz="2800" dirty="0" smtClean="0"/>
              <a:t>）。我们使用一个名叫</a:t>
            </a:r>
            <a:r>
              <a:rPr lang="en-US" altLang="zh-CN" sz="2800" dirty="0" smtClean="0"/>
              <a:t>jet</a:t>
            </a:r>
            <a:r>
              <a:rPr lang="zh-CN" altLang="en-US" sz="2800" dirty="0" smtClean="0"/>
              <a:t>的预定义颜色表（选项</a:t>
            </a:r>
            <a:r>
              <a:rPr lang="en-US" altLang="zh-CN" sz="2800" dirty="0" err="1" smtClean="0"/>
              <a:t>cmap</a:t>
            </a:r>
            <a:r>
              <a:rPr lang="zh-CN" altLang="en-US" sz="2800" dirty="0" smtClean="0"/>
              <a:t>）来进行可视化，颜色范围从蓝（低）到红（高）</a:t>
            </a:r>
            <a:r>
              <a:rPr lang="zh-CN" altLang="en-US" sz="2800" dirty="0" smtClean="0"/>
              <a:t>：</a:t>
            </a:r>
            <a:endParaRPr lang="en-US" altLang="zh-CN" sz="2800" dirty="0" smtClean="0"/>
          </a:p>
          <a:p>
            <a:endParaRPr lang="en-US" altLang="zh-CN" sz="2800" dirty="0" smtClean="0"/>
          </a:p>
          <a:p>
            <a:pPr marL="0" indent="0">
              <a:buNone/>
            </a:pPr>
            <a:r>
              <a:rPr lang="en-US" altLang="zh-CN" sz="2400" dirty="0" err="1"/>
              <a:t>housing.plot</a:t>
            </a:r>
            <a:r>
              <a:rPr lang="en-US" altLang="zh-CN" sz="2400" dirty="0"/>
              <a:t>(kind="scatter", x="longitude", y="latitude", alpha=0.4,</a:t>
            </a:r>
          </a:p>
          <a:p>
            <a:pPr marL="0" indent="0">
              <a:buNone/>
            </a:pPr>
            <a:r>
              <a:rPr lang="en-US" altLang="zh-CN" sz="2400" dirty="0" smtClean="0"/>
              <a:t>    s=housing</a:t>
            </a:r>
            <a:r>
              <a:rPr lang="en-US" altLang="zh-CN" sz="2400" dirty="0"/>
              <a:t>["population"]/100, label="population",</a:t>
            </a:r>
          </a:p>
          <a:p>
            <a:pPr marL="0" indent="0">
              <a:buNone/>
            </a:pPr>
            <a:r>
              <a:rPr lang="en-US" altLang="zh-CN" sz="2400" dirty="0" smtClean="0"/>
              <a:t>    c</a:t>
            </a:r>
            <a:r>
              <a:rPr lang="en-US" altLang="zh-CN" sz="2400" dirty="0"/>
              <a:t>="</a:t>
            </a:r>
            <a:r>
              <a:rPr lang="en-US" altLang="zh-CN" sz="2400" dirty="0" err="1"/>
              <a:t>median_house_value</a:t>
            </a:r>
            <a:r>
              <a:rPr lang="en-US" altLang="zh-CN" sz="2400" dirty="0"/>
              <a:t>", </a:t>
            </a:r>
            <a:r>
              <a:rPr lang="en-US" altLang="zh-CN" sz="2400" dirty="0" err="1"/>
              <a:t>cmap</a:t>
            </a:r>
            <a:r>
              <a:rPr lang="en-US" altLang="zh-CN" sz="2400" dirty="0"/>
              <a:t>=</a:t>
            </a:r>
            <a:r>
              <a:rPr lang="en-US" altLang="zh-CN" sz="2400" dirty="0" err="1"/>
              <a:t>plt.get_cmap</a:t>
            </a:r>
            <a:r>
              <a:rPr lang="en-US" altLang="zh-CN" sz="2400" dirty="0"/>
              <a:t>("jet"), </a:t>
            </a:r>
            <a:r>
              <a:rPr lang="en-US" altLang="zh-CN" sz="2400" dirty="0" err="1"/>
              <a:t>colorbar</a:t>
            </a:r>
            <a:r>
              <a:rPr lang="en-US" altLang="zh-CN" sz="2400" dirty="0"/>
              <a:t>=True,</a:t>
            </a:r>
          </a:p>
          <a:p>
            <a:pPr marL="0" indent="0">
              <a:buNone/>
            </a:pPr>
            <a:r>
              <a:rPr lang="en-US" altLang="zh-CN" sz="2400" dirty="0"/>
              <a:t>)</a:t>
            </a:r>
          </a:p>
          <a:p>
            <a:pPr marL="0" indent="0">
              <a:buNone/>
            </a:pPr>
            <a:r>
              <a:rPr lang="en-US" altLang="zh-CN" sz="2400" dirty="0" err="1"/>
              <a:t>plt.legend</a:t>
            </a:r>
            <a:r>
              <a:rPr lang="en-US" altLang="zh-CN" sz="24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地理数据可视化</a:t>
            </a:r>
            <a:endParaRPr lang="zh-CN" altLang="en-US" dirty="0"/>
          </a:p>
        </p:txBody>
      </p:sp>
    </p:spTree>
    <p:extLst>
      <p:ext uri="{BB962C8B-B14F-4D97-AF65-F5344CB8AC3E}">
        <p14:creationId xmlns="" xmlns:p14="http://schemas.microsoft.com/office/powerpoint/2010/main" val="121851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Now let’s look at the housing </a:t>
            </a:r>
            <a:r>
              <a:rPr lang="en-US" altLang="zh-CN" sz="2800" dirty="0" smtClean="0"/>
              <a:t>prices. </a:t>
            </a:r>
            <a:r>
              <a:rPr lang="en-US" altLang="zh-CN" sz="2800" dirty="0"/>
              <a:t>The radius of each circle </a:t>
            </a:r>
            <a:r>
              <a:rPr lang="en-US" altLang="zh-CN" sz="2800" dirty="0" smtClean="0"/>
              <a:t>represents the </a:t>
            </a:r>
            <a:r>
              <a:rPr lang="en-US" altLang="zh-CN" sz="2800" dirty="0"/>
              <a:t>district’s population (option s), and the color represents the price (option c). </a:t>
            </a:r>
            <a:r>
              <a:rPr lang="en-US" altLang="zh-CN" sz="2800" dirty="0" smtClean="0"/>
              <a:t>We will </a:t>
            </a:r>
            <a:r>
              <a:rPr lang="en-US" altLang="zh-CN" sz="2800" dirty="0"/>
              <a:t>use a predefined color map (option </a:t>
            </a:r>
            <a:r>
              <a:rPr lang="en-US" altLang="zh-CN" sz="2800" dirty="0" err="1"/>
              <a:t>cmap</a:t>
            </a:r>
            <a:r>
              <a:rPr lang="en-US" altLang="zh-CN" sz="2800" dirty="0"/>
              <a:t>) called jet, which ranges from </a:t>
            </a:r>
            <a:r>
              <a:rPr lang="en-US" altLang="zh-CN" sz="2800" dirty="0" smtClean="0"/>
              <a:t>blue (</a:t>
            </a:r>
            <a:r>
              <a:rPr lang="en-US" altLang="zh-CN" sz="2800" dirty="0"/>
              <a:t>low values) to red (high prices</a:t>
            </a:r>
            <a:r>
              <a:rPr lang="en-US" altLang="zh-CN" sz="2800" dirty="0" smtClean="0"/>
              <a:t>):</a:t>
            </a:r>
            <a:endParaRPr lang="en-US" altLang="zh-CN" sz="2800" dirty="0"/>
          </a:p>
          <a:p>
            <a:endParaRPr lang="en-US" altLang="zh-CN" sz="2800" dirty="0" smtClean="0"/>
          </a:p>
          <a:p>
            <a:pPr marL="0" indent="0">
              <a:buNone/>
            </a:pPr>
            <a:r>
              <a:rPr lang="en-US" altLang="zh-CN" sz="2400" dirty="0" err="1"/>
              <a:t>housing.plot</a:t>
            </a:r>
            <a:r>
              <a:rPr lang="en-US" altLang="zh-CN" sz="2400" dirty="0"/>
              <a:t>(kind="scatter", x="longitude", y="latitude", alpha=0.4,</a:t>
            </a:r>
          </a:p>
          <a:p>
            <a:pPr marL="0" indent="0">
              <a:buNone/>
            </a:pPr>
            <a:r>
              <a:rPr lang="en-US" altLang="zh-CN" sz="2400" dirty="0" smtClean="0"/>
              <a:t>    s=housing</a:t>
            </a:r>
            <a:r>
              <a:rPr lang="en-US" altLang="zh-CN" sz="2400" dirty="0"/>
              <a:t>["population"]/100, label="population",</a:t>
            </a:r>
          </a:p>
          <a:p>
            <a:pPr marL="0" indent="0">
              <a:buNone/>
            </a:pPr>
            <a:r>
              <a:rPr lang="en-US" altLang="zh-CN" sz="2400" smtClean="0"/>
              <a:t>    c</a:t>
            </a:r>
            <a:r>
              <a:rPr lang="en-US" altLang="zh-CN" sz="2400" dirty="0"/>
              <a:t>="</a:t>
            </a:r>
            <a:r>
              <a:rPr lang="en-US" altLang="zh-CN" sz="2400" dirty="0" err="1"/>
              <a:t>median_house_value</a:t>
            </a:r>
            <a:r>
              <a:rPr lang="en-US" altLang="zh-CN" sz="2400" dirty="0"/>
              <a:t>", </a:t>
            </a:r>
            <a:r>
              <a:rPr lang="en-US" altLang="zh-CN" sz="2400" dirty="0" err="1"/>
              <a:t>cmap</a:t>
            </a:r>
            <a:r>
              <a:rPr lang="en-US" altLang="zh-CN" sz="2400" dirty="0"/>
              <a:t>=</a:t>
            </a:r>
            <a:r>
              <a:rPr lang="en-US" altLang="zh-CN" sz="2400" dirty="0" err="1"/>
              <a:t>plt.get_cmap</a:t>
            </a:r>
            <a:r>
              <a:rPr lang="en-US" altLang="zh-CN" sz="2400" dirty="0"/>
              <a:t>("jet"), </a:t>
            </a:r>
            <a:r>
              <a:rPr lang="en-US" altLang="zh-CN" sz="2400" dirty="0" err="1"/>
              <a:t>colorbar</a:t>
            </a:r>
            <a:r>
              <a:rPr lang="en-US" altLang="zh-CN" sz="2400" dirty="0"/>
              <a:t>=True,</a:t>
            </a:r>
          </a:p>
          <a:p>
            <a:pPr marL="0" indent="0">
              <a:buNone/>
            </a:pPr>
            <a:r>
              <a:rPr lang="en-US" altLang="zh-CN" sz="2400" dirty="0"/>
              <a:t>)</a:t>
            </a:r>
          </a:p>
          <a:p>
            <a:pPr marL="0" indent="0">
              <a:buNone/>
            </a:pPr>
            <a:r>
              <a:rPr lang="en-US" altLang="zh-CN" sz="2400" dirty="0" err="1"/>
              <a:t>plt.legend</a:t>
            </a:r>
            <a:r>
              <a:rPr lang="en-US" altLang="zh-CN" sz="24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394" y="188639"/>
            <a:ext cx="9120606" cy="6438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77959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800" dirty="0" smtClean="0"/>
              <a:t>由于数据集不大，你可以使用</a:t>
            </a:r>
            <a:r>
              <a:rPr lang="en-US" altLang="zh-CN" sz="2800" dirty="0" err="1" smtClean="0"/>
              <a:t>corr</a:t>
            </a:r>
            <a:r>
              <a:rPr lang="zh-CN" altLang="en-US" sz="2800" dirty="0" smtClean="0"/>
              <a:t>（）方法轻松计算出每对属性之间的标准相关系数（也称为皮尔逊相关系数）</a:t>
            </a:r>
            <a:r>
              <a:rPr lang="zh-CN" altLang="en-US" sz="2800" dirty="0" smtClean="0"/>
              <a:t>：</a:t>
            </a:r>
            <a:endParaRPr lang="en-US" altLang="zh-CN" sz="2800" dirty="0" smtClean="0"/>
          </a:p>
          <a:p>
            <a:endParaRPr lang="en-US" altLang="zh-CN" sz="2800" dirty="0"/>
          </a:p>
          <a:p>
            <a:pPr marL="0" indent="0">
              <a:buNone/>
            </a:pPr>
            <a:r>
              <a:rPr lang="en-US" altLang="zh-CN" sz="2800" dirty="0" err="1"/>
              <a:t>corr_matrix</a:t>
            </a:r>
            <a:r>
              <a:rPr lang="en-US" altLang="zh-CN" sz="2800" dirty="0"/>
              <a:t> = </a:t>
            </a:r>
            <a:r>
              <a:rPr lang="en-US" altLang="zh-CN" sz="2800" dirty="0" err="1"/>
              <a:t>housing.corr</a:t>
            </a:r>
            <a:r>
              <a:rPr lang="en-US" altLang="zh-CN" sz="28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寻找相关性</a:t>
            </a:r>
            <a:endParaRPr lang="zh-CN" altLang="en-US" dirty="0"/>
          </a:p>
        </p:txBody>
      </p:sp>
    </p:spTree>
    <p:extLst>
      <p:ext uri="{BB962C8B-B14F-4D97-AF65-F5344CB8AC3E}">
        <p14:creationId xmlns="" xmlns:p14="http://schemas.microsoft.com/office/powerpoint/2010/main" val="3516212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a:t>
            </a:r>
            <a:r>
              <a:rPr lang="en-US" altLang="zh-CN" sz="2400" dirty="0" err="1"/>
              <a:t>corr_matrix</a:t>
            </a:r>
            <a:r>
              <a:rPr lang="en-US" altLang="zh-CN" sz="2400" dirty="0"/>
              <a:t>["</a:t>
            </a:r>
            <a:r>
              <a:rPr lang="en-US" altLang="zh-CN" sz="2400" dirty="0" err="1"/>
              <a:t>median_house_value</a:t>
            </a:r>
            <a:r>
              <a:rPr lang="en-US" altLang="zh-CN" sz="2400" dirty="0"/>
              <a:t>"].</a:t>
            </a:r>
            <a:r>
              <a:rPr lang="en-US" altLang="zh-CN" sz="2400" dirty="0" err="1"/>
              <a:t>sort_values</a:t>
            </a:r>
            <a:r>
              <a:rPr lang="en-US" altLang="zh-CN" sz="2400" dirty="0"/>
              <a:t>(ascending=False)</a:t>
            </a:r>
          </a:p>
          <a:p>
            <a:pPr marL="0" indent="0">
              <a:buNone/>
            </a:pPr>
            <a:r>
              <a:rPr lang="en-US" altLang="zh-CN" sz="2400" dirty="0" err="1"/>
              <a:t>median_house_value</a:t>
            </a:r>
            <a:r>
              <a:rPr lang="en-US" altLang="zh-CN" sz="2400" dirty="0"/>
              <a:t> 1.000000</a:t>
            </a:r>
          </a:p>
          <a:p>
            <a:pPr marL="0" indent="0">
              <a:buNone/>
            </a:pPr>
            <a:r>
              <a:rPr lang="en-US" altLang="zh-CN" sz="2400" dirty="0" err="1"/>
              <a:t>median_income</a:t>
            </a:r>
            <a:r>
              <a:rPr lang="en-US" altLang="zh-CN" sz="2400" dirty="0"/>
              <a:t> 0.687170</a:t>
            </a:r>
          </a:p>
          <a:p>
            <a:pPr marL="0" indent="0">
              <a:buNone/>
            </a:pPr>
            <a:r>
              <a:rPr lang="en-US" altLang="zh-CN" sz="2400" dirty="0" err="1"/>
              <a:t>total_rooms</a:t>
            </a:r>
            <a:r>
              <a:rPr lang="en-US" altLang="zh-CN" sz="2400" dirty="0"/>
              <a:t> 0.135231</a:t>
            </a:r>
          </a:p>
          <a:p>
            <a:pPr marL="0" indent="0">
              <a:buNone/>
            </a:pPr>
            <a:r>
              <a:rPr lang="en-US" altLang="zh-CN" sz="2400" dirty="0" err="1"/>
              <a:t>housing_median_age</a:t>
            </a:r>
            <a:r>
              <a:rPr lang="en-US" altLang="zh-CN" sz="2400" dirty="0"/>
              <a:t> 0.114220</a:t>
            </a:r>
          </a:p>
          <a:p>
            <a:pPr marL="0" indent="0">
              <a:buNone/>
            </a:pPr>
            <a:r>
              <a:rPr lang="en-US" altLang="zh-CN" sz="2400" dirty="0"/>
              <a:t>households 0.064702</a:t>
            </a:r>
          </a:p>
          <a:p>
            <a:pPr marL="0" indent="0">
              <a:buNone/>
            </a:pPr>
            <a:r>
              <a:rPr lang="en-US" altLang="zh-CN" sz="2400" dirty="0" err="1"/>
              <a:t>total_bedrooms</a:t>
            </a:r>
            <a:r>
              <a:rPr lang="en-US" altLang="zh-CN" sz="2400" dirty="0"/>
              <a:t> 0.047865</a:t>
            </a:r>
          </a:p>
          <a:p>
            <a:pPr marL="0" indent="0">
              <a:buNone/>
            </a:pPr>
            <a:r>
              <a:rPr lang="en-US" altLang="zh-CN" sz="2400" dirty="0"/>
              <a:t>population -0.026699</a:t>
            </a:r>
          </a:p>
          <a:p>
            <a:pPr marL="0" indent="0">
              <a:buNone/>
            </a:pPr>
            <a:r>
              <a:rPr lang="en-US" altLang="zh-CN" sz="2400" dirty="0"/>
              <a:t>longitude -0.047279</a:t>
            </a:r>
          </a:p>
          <a:p>
            <a:pPr marL="0" indent="0">
              <a:buNone/>
            </a:pPr>
            <a:r>
              <a:rPr lang="en-US" altLang="zh-CN" sz="2400" dirty="0"/>
              <a:t>latitude -0.142826</a:t>
            </a:r>
          </a:p>
          <a:p>
            <a:pPr marL="0" indent="0">
              <a:buNone/>
            </a:pPr>
            <a:r>
              <a:rPr lang="en-US" altLang="zh-CN" sz="2400" dirty="0"/>
              <a:t>Name: </a:t>
            </a:r>
            <a:r>
              <a:rPr lang="en-US" altLang="zh-CN" sz="2400" dirty="0" err="1"/>
              <a:t>median_house_value</a:t>
            </a:r>
            <a:r>
              <a:rPr lang="en-US" altLang="zh-CN" sz="2400" dirty="0"/>
              <a:t>, </a:t>
            </a:r>
            <a:r>
              <a:rPr lang="en-US" altLang="zh-CN" sz="2400" dirty="0" err="1"/>
              <a:t>dtype</a:t>
            </a:r>
            <a:r>
              <a:rPr lang="en-US" altLang="zh-CN" sz="2400" dirty="0"/>
              <a:t>: float64</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寻找相关性</a:t>
            </a:r>
            <a:endParaRPr lang="zh-CN" altLang="en-US" dirty="0"/>
          </a:p>
        </p:txBody>
      </p:sp>
    </p:spTree>
    <p:extLst>
      <p:ext uri="{BB962C8B-B14F-4D97-AF65-F5344CB8AC3E}">
        <p14:creationId xmlns="" xmlns:p14="http://schemas.microsoft.com/office/powerpoint/2010/main" val="79599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we chose the California Housing Prices dataset from the </a:t>
            </a:r>
            <a:r>
              <a:rPr lang="en-US" altLang="zh-CN" dirty="0" err="1" smtClean="0"/>
              <a:t>StatLib</a:t>
            </a:r>
            <a:r>
              <a:rPr lang="en-US" altLang="zh-CN" dirty="0" smtClean="0"/>
              <a:t> repository. This dataset was based on data from the 1990 California census. It is not exactly recent, but it has many qualities for learning, so we will pretend it is recent data. </a:t>
            </a:r>
            <a:endParaRPr lang="en-US" altLang="zh-CN" smtClean="0"/>
          </a:p>
          <a:p>
            <a:r>
              <a:rPr lang="en-US" altLang="zh-CN" smtClean="0"/>
              <a:t>We </a:t>
            </a:r>
            <a:r>
              <a:rPr lang="en-US" altLang="zh-CN" dirty="0" smtClean="0"/>
              <a:t>also added a categorical attribute and removed a few features for teaching purposes.</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1071546"/>
            <a:ext cx="8429684" cy="5786454"/>
          </a:xfrm>
          <a:prstGeom prst="rect">
            <a:avLst/>
          </a:prstGeom>
          <a:noFill/>
          <a:ln w="9525">
            <a:noFill/>
            <a:miter lim="800000"/>
            <a:headEnd/>
            <a:tailEnd/>
          </a:ln>
          <a:effectLst/>
        </p:spPr>
      </p:pic>
    </p:spTree>
    <p:extLst>
      <p:ext uri="{BB962C8B-B14F-4D97-AF65-F5344CB8AC3E}">
        <p14:creationId xmlns="" xmlns:p14="http://schemas.microsoft.com/office/powerpoint/2010/main" val="255662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zh-CN" altLang="en-US" sz="2400" dirty="0" smtClean="0"/>
              <a:t>多种</a:t>
            </a:r>
            <a:r>
              <a:rPr lang="zh-CN" altLang="en-US" sz="2400" dirty="0" smtClean="0"/>
              <a:t>相关性</a:t>
            </a:r>
            <a:r>
              <a:rPr lang="zh-CN" altLang="en-US" sz="2400" dirty="0" smtClean="0"/>
              <a:t>系数</a:t>
            </a:r>
            <a:r>
              <a:rPr lang="zh-CN" altLang="en-US" sz="2400" dirty="0" smtClean="0"/>
              <a:t>的绘图</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寻找相关性</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 y="2439111"/>
            <a:ext cx="9144000" cy="401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50923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400" dirty="0" smtClean="0"/>
              <a:t>还有一种方法可以检测属性之间的相关性，就是使用</a:t>
            </a:r>
            <a:r>
              <a:rPr lang="en-US" altLang="zh-CN" sz="2400" dirty="0" smtClean="0"/>
              <a:t>Pandas</a:t>
            </a:r>
            <a:r>
              <a:rPr lang="zh-CN" altLang="en-US" sz="2400" dirty="0" smtClean="0"/>
              <a:t>的</a:t>
            </a:r>
            <a:r>
              <a:rPr lang="en-US" altLang="zh-CN" sz="2400" dirty="0" err="1" smtClean="0"/>
              <a:t>scatter_matrix</a:t>
            </a:r>
            <a:r>
              <a:rPr lang="zh-CN" altLang="en-US" sz="2400" dirty="0" smtClean="0"/>
              <a:t>函数，它会绘制出每个数值属性相对于其他数值属性的相关性</a:t>
            </a:r>
            <a:r>
              <a:rPr lang="zh-CN" altLang="en-US" sz="2400" dirty="0" smtClean="0"/>
              <a:t>。</a:t>
            </a:r>
            <a:endParaRPr lang="en-US" altLang="zh-CN" sz="2400" dirty="0" smtClean="0"/>
          </a:p>
          <a:p>
            <a:endParaRPr lang="en-US" altLang="zh-CN" sz="2400" dirty="0"/>
          </a:p>
          <a:p>
            <a:pPr marL="0" indent="0">
              <a:buNone/>
            </a:pPr>
            <a:r>
              <a:rPr lang="en-US" altLang="zh-CN" sz="2400" b="1" dirty="0"/>
              <a:t>from </a:t>
            </a:r>
            <a:r>
              <a:rPr lang="en-US" altLang="zh-CN" sz="2400" b="1" dirty="0" err="1"/>
              <a:t>pandas.tools.plotting</a:t>
            </a:r>
            <a:r>
              <a:rPr lang="en-US" altLang="zh-CN" sz="2400" b="1" dirty="0"/>
              <a:t> import </a:t>
            </a:r>
            <a:r>
              <a:rPr lang="en-US" altLang="zh-CN" sz="2400" dirty="0" err="1"/>
              <a:t>scatter_matrix</a:t>
            </a:r>
            <a:endParaRPr lang="en-US" altLang="zh-CN" sz="2400" dirty="0"/>
          </a:p>
          <a:p>
            <a:pPr marL="0" indent="0">
              <a:buNone/>
            </a:pPr>
            <a:r>
              <a:rPr lang="en-US" altLang="zh-CN" sz="2400" dirty="0"/>
              <a:t>attributes = ["</a:t>
            </a:r>
            <a:r>
              <a:rPr lang="en-US" altLang="zh-CN" sz="2400" dirty="0" err="1"/>
              <a:t>median_house_value</a:t>
            </a:r>
            <a:r>
              <a:rPr lang="en-US" altLang="zh-CN" sz="2400" dirty="0"/>
              <a:t>", "</a:t>
            </a:r>
            <a:r>
              <a:rPr lang="en-US" altLang="zh-CN" sz="2400" dirty="0" err="1"/>
              <a:t>median_income</a:t>
            </a:r>
            <a:r>
              <a:rPr lang="en-US" altLang="zh-CN" sz="2400" dirty="0"/>
              <a:t>", "</a:t>
            </a:r>
            <a:r>
              <a:rPr lang="en-US" altLang="zh-CN" sz="2400" dirty="0" err="1"/>
              <a:t>total_rooms</a:t>
            </a:r>
            <a:r>
              <a:rPr lang="en-US" altLang="zh-CN" sz="2400" dirty="0"/>
              <a:t>",</a:t>
            </a:r>
          </a:p>
          <a:p>
            <a:pPr marL="0" indent="0">
              <a:buNone/>
            </a:pPr>
            <a:r>
              <a:rPr lang="en-US" altLang="zh-CN" sz="2400" dirty="0" smtClean="0"/>
              <a:t>                       "</a:t>
            </a:r>
            <a:r>
              <a:rPr lang="en-US" altLang="zh-CN" sz="2400" dirty="0" err="1"/>
              <a:t>housing_median_age</a:t>
            </a:r>
            <a:r>
              <a:rPr lang="en-US" altLang="zh-CN" sz="2400" dirty="0"/>
              <a:t>"]</a:t>
            </a:r>
          </a:p>
          <a:p>
            <a:pPr marL="0" indent="0">
              <a:buNone/>
            </a:pPr>
            <a:r>
              <a:rPr lang="en-US" altLang="zh-CN" sz="2400" dirty="0" err="1"/>
              <a:t>scatter_matrix</a:t>
            </a:r>
            <a:r>
              <a:rPr lang="en-US" altLang="zh-CN" sz="2400" dirty="0"/>
              <a:t>(housing[attributes], </a:t>
            </a:r>
            <a:r>
              <a:rPr lang="en-US" altLang="zh-CN" sz="2400" dirty="0" err="1"/>
              <a:t>figsize</a:t>
            </a:r>
            <a:r>
              <a:rPr lang="en-US" altLang="zh-CN" sz="2400" dirty="0"/>
              <a:t>=(12, 8))</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寻找相关性</a:t>
            </a:r>
            <a:endParaRPr lang="zh-CN" altLang="en-US" dirty="0"/>
          </a:p>
        </p:txBody>
      </p:sp>
    </p:spTree>
    <p:extLst>
      <p:ext uri="{BB962C8B-B14F-4D97-AF65-F5344CB8AC3E}">
        <p14:creationId xmlns="" xmlns:p14="http://schemas.microsoft.com/office/powerpoint/2010/main" val="57152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Another way to check for correlation between attributes is to use </a:t>
            </a:r>
            <a:r>
              <a:rPr lang="en-US" altLang="zh-CN" sz="2400" dirty="0" smtClean="0"/>
              <a:t>Pandas’ </a:t>
            </a:r>
            <a:r>
              <a:rPr lang="en-US" altLang="zh-CN" sz="2400" dirty="0" err="1" smtClean="0"/>
              <a:t>scatter_matrix</a:t>
            </a:r>
            <a:r>
              <a:rPr lang="en-US" altLang="zh-CN" sz="2400" dirty="0" smtClean="0"/>
              <a:t> </a:t>
            </a:r>
            <a:r>
              <a:rPr lang="en-US" altLang="zh-CN" sz="2400" dirty="0"/>
              <a:t>function, which plots every numerical attribute against every </a:t>
            </a:r>
            <a:r>
              <a:rPr lang="en-US" altLang="zh-CN" sz="2400" dirty="0" smtClean="0"/>
              <a:t>other numerical </a:t>
            </a:r>
            <a:r>
              <a:rPr lang="en-US" altLang="zh-CN" sz="2400" dirty="0"/>
              <a:t>attribute</a:t>
            </a:r>
            <a:r>
              <a:rPr lang="en-US" altLang="zh-CN" sz="2400" dirty="0" smtClean="0"/>
              <a:t>.</a:t>
            </a:r>
          </a:p>
          <a:p>
            <a:endParaRPr lang="en-US" altLang="zh-CN" sz="2400" dirty="0"/>
          </a:p>
          <a:p>
            <a:pPr marL="0" indent="0">
              <a:buNone/>
            </a:pPr>
            <a:r>
              <a:rPr lang="en-US" altLang="zh-CN" sz="2400" b="1" dirty="0"/>
              <a:t>from </a:t>
            </a:r>
            <a:r>
              <a:rPr lang="en-US" altLang="zh-CN" sz="2400" b="1" dirty="0" err="1"/>
              <a:t>pandas.tools.plotting</a:t>
            </a:r>
            <a:r>
              <a:rPr lang="en-US" altLang="zh-CN" sz="2400" b="1" dirty="0"/>
              <a:t> import </a:t>
            </a:r>
            <a:r>
              <a:rPr lang="en-US" altLang="zh-CN" sz="2400" dirty="0" err="1"/>
              <a:t>scatter_matrix</a:t>
            </a:r>
            <a:endParaRPr lang="en-US" altLang="zh-CN" sz="2400" dirty="0"/>
          </a:p>
          <a:p>
            <a:pPr marL="0" indent="0">
              <a:buNone/>
            </a:pPr>
            <a:r>
              <a:rPr lang="en-US" altLang="zh-CN" sz="2400" dirty="0"/>
              <a:t>attributes = ["</a:t>
            </a:r>
            <a:r>
              <a:rPr lang="en-US" altLang="zh-CN" sz="2400" dirty="0" err="1"/>
              <a:t>median_house_value</a:t>
            </a:r>
            <a:r>
              <a:rPr lang="en-US" altLang="zh-CN" sz="2400" dirty="0"/>
              <a:t>", "</a:t>
            </a:r>
            <a:r>
              <a:rPr lang="en-US" altLang="zh-CN" sz="2400" dirty="0" err="1"/>
              <a:t>median_income</a:t>
            </a:r>
            <a:r>
              <a:rPr lang="en-US" altLang="zh-CN" sz="2400" dirty="0"/>
              <a:t>", "</a:t>
            </a:r>
            <a:r>
              <a:rPr lang="en-US" altLang="zh-CN" sz="2400" dirty="0" err="1"/>
              <a:t>total_rooms</a:t>
            </a:r>
            <a:r>
              <a:rPr lang="en-US" altLang="zh-CN" sz="2400" dirty="0"/>
              <a:t>",</a:t>
            </a:r>
          </a:p>
          <a:p>
            <a:pPr marL="0" indent="0">
              <a:buNone/>
            </a:pPr>
            <a:r>
              <a:rPr lang="en-US" altLang="zh-CN" sz="2400" smtClean="0"/>
              <a:t>                       "</a:t>
            </a:r>
            <a:r>
              <a:rPr lang="en-US" altLang="zh-CN" sz="2400" dirty="0" err="1"/>
              <a:t>housing_median_age</a:t>
            </a:r>
            <a:r>
              <a:rPr lang="en-US" altLang="zh-CN" sz="2400" dirty="0"/>
              <a:t>"]</a:t>
            </a:r>
          </a:p>
          <a:p>
            <a:pPr marL="0" indent="0">
              <a:buNone/>
            </a:pPr>
            <a:r>
              <a:rPr lang="en-US" altLang="zh-CN" sz="2400" dirty="0" err="1"/>
              <a:t>scatter_matrix</a:t>
            </a:r>
            <a:r>
              <a:rPr lang="en-US" altLang="zh-CN" sz="2400" dirty="0"/>
              <a:t>(housing[attributes], </a:t>
            </a:r>
            <a:r>
              <a:rPr lang="en-US" altLang="zh-CN" sz="2400" dirty="0" err="1"/>
              <a:t>figsize</a:t>
            </a:r>
            <a:r>
              <a:rPr lang="en-US" altLang="zh-CN" sz="2400" dirty="0"/>
              <a:t>=(12, 8))</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007" y="116632"/>
            <a:ext cx="9154007" cy="6609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04379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88640"/>
            <a:ext cx="9144000" cy="4525963"/>
          </a:xfrm>
        </p:spPr>
        <p:txBody>
          <a:bodyPr>
            <a:noAutofit/>
          </a:bodyPr>
          <a:lstStyle/>
          <a:p>
            <a:pPr marL="0" indent="0">
              <a:buNone/>
            </a:pPr>
            <a:r>
              <a:rPr lang="en-US" altLang="zh-CN" sz="2000" dirty="0" err="1"/>
              <a:t>housing.plot</a:t>
            </a:r>
            <a:r>
              <a:rPr lang="en-US" altLang="zh-CN" sz="2000" dirty="0"/>
              <a:t>(kind="scatter", x="</a:t>
            </a:r>
            <a:r>
              <a:rPr lang="en-US" altLang="zh-CN" sz="2000" dirty="0" err="1"/>
              <a:t>median_income</a:t>
            </a:r>
            <a:r>
              <a:rPr lang="en-US" altLang="zh-CN" sz="2000" dirty="0"/>
              <a:t>", y="</a:t>
            </a:r>
            <a:r>
              <a:rPr lang="en-US" altLang="zh-CN" sz="2000" dirty="0" err="1"/>
              <a:t>median_house_value</a:t>
            </a:r>
            <a:r>
              <a:rPr lang="en-US" altLang="zh-CN" sz="2000" dirty="0"/>
              <a:t>",</a:t>
            </a:r>
          </a:p>
          <a:p>
            <a:pPr marL="0" indent="0">
              <a:buNone/>
            </a:pPr>
            <a:r>
              <a:rPr lang="en-US" altLang="zh-CN" sz="2000" dirty="0" smtClean="0"/>
              <a:t>                        alpha=0.1</a:t>
            </a:r>
            <a:r>
              <a:rPr lang="en-US" altLang="zh-CN" sz="2000" dirty="0"/>
              <a:t>)</a:t>
            </a:r>
            <a:endParaRPr lang="en-US" altLang="zh-CN" sz="1200"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26" y="1207224"/>
            <a:ext cx="9137374" cy="563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8126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800" dirty="0" smtClean="0"/>
              <a:t>最后应该尝试</a:t>
            </a:r>
            <a:r>
              <a:rPr lang="zh-CN" altLang="en-US" sz="2800" dirty="0" smtClean="0"/>
              <a:t>各种属性的组合。比如，</a:t>
            </a:r>
            <a:r>
              <a:rPr lang="zh-CN" altLang="en-US" sz="2800" dirty="0" smtClean="0"/>
              <a:t>如果不知道</a:t>
            </a:r>
            <a:r>
              <a:rPr lang="zh-CN" altLang="en-US" sz="2800" dirty="0" smtClean="0"/>
              <a:t>一个地区有多少个家庭，那么知道一个地区的“房间总数”也没什么用。你真正想要知道的是一个家庭的房间数量。同样地，单看“卧室总数”这个属性本身，也没什么意义，你可能是想拿它和“房间总数”来对比，或者拿来同“每个家庭的人口数”这个属性结合也似乎挺有意思。我们来试着创建这些新属性：</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试验不同属性的组合</a:t>
            </a:r>
            <a:endParaRPr lang="zh-CN" altLang="en-US" dirty="0"/>
          </a:p>
        </p:txBody>
      </p:sp>
    </p:spTree>
    <p:extLst>
      <p:ext uri="{BB962C8B-B14F-4D97-AF65-F5344CB8AC3E}">
        <p14:creationId xmlns="" xmlns:p14="http://schemas.microsoft.com/office/powerpoint/2010/main" val="2321790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0"/>
            <a:ext cx="9144000" cy="6126163"/>
          </a:xfrm>
        </p:spPr>
        <p:txBody>
          <a:bodyPr>
            <a:noAutofit/>
          </a:bodyPr>
          <a:lstStyle/>
          <a:p>
            <a:pPr marL="0" indent="0">
              <a:buNone/>
            </a:pPr>
            <a:r>
              <a:rPr lang="en-US" altLang="zh-CN" sz="2000" dirty="0"/>
              <a:t>housing["</a:t>
            </a:r>
            <a:r>
              <a:rPr lang="en-US" altLang="zh-CN" sz="2000" dirty="0" err="1"/>
              <a:t>rooms_per_household</a:t>
            </a:r>
            <a:r>
              <a:rPr lang="en-US" altLang="zh-CN" sz="2000" dirty="0"/>
              <a:t>"] = housing["</a:t>
            </a:r>
            <a:r>
              <a:rPr lang="en-US" altLang="zh-CN" sz="2000" dirty="0" err="1"/>
              <a:t>total_rooms</a:t>
            </a:r>
            <a:r>
              <a:rPr lang="en-US" altLang="zh-CN" sz="2000" dirty="0"/>
              <a:t>"]/housing["households"]</a:t>
            </a:r>
          </a:p>
          <a:p>
            <a:pPr marL="0" indent="0">
              <a:buNone/>
            </a:pPr>
            <a:r>
              <a:rPr lang="en-US" altLang="zh-CN" sz="2000" dirty="0"/>
              <a:t>housing["</a:t>
            </a:r>
            <a:r>
              <a:rPr lang="en-US" altLang="zh-CN" sz="2000" dirty="0" err="1"/>
              <a:t>bedrooms_per_room</a:t>
            </a:r>
            <a:r>
              <a:rPr lang="en-US" altLang="zh-CN" sz="2000" dirty="0"/>
              <a:t>"] = housing["</a:t>
            </a:r>
            <a:r>
              <a:rPr lang="en-US" altLang="zh-CN" sz="2000" dirty="0" err="1"/>
              <a:t>total_bedrooms</a:t>
            </a:r>
            <a:r>
              <a:rPr lang="en-US" altLang="zh-CN" sz="2000" dirty="0"/>
              <a:t>"]/housing["</a:t>
            </a:r>
            <a:r>
              <a:rPr lang="en-US" altLang="zh-CN" sz="2000" dirty="0" err="1"/>
              <a:t>total_rooms</a:t>
            </a:r>
            <a:r>
              <a:rPr lang="en-US" altLang="zh-CN" sz="2000" dirty="0"/>
              <a:t>"]</a:t>
            </a:r>
          </a:p>
          <a:p>
            <a:pPr marL="0" indent="0">
              <a:buNone/>
            </a:pPr>
            <a:r>
              <a:rPr lang="en-US" altLang="zh-CN" sz="2000" dirty="0"/>
              <a:t>housing["</a:t>
            </a:r>
            <a:r>
              <a:rPr lang="en-US" altLang="zh-CN" sz="2000" dirty="0" err="1"/>
              <a:t>population_per_household</a:t>
            </a:r>
            <a:r>
              <a:rPr lang="en-US" altLang="zh-CN" sz="2000" dirty="0"/>
              <a:t>"]=housing["</a:t>
            </a:r>
            <a:r>
              <a:rPr lang="en-US" altLang="zh-CN" sz="2000" dirty="0" smtClean="0"/>
              <a:t>population</a:t>
            </a:r>
            <a:r>
              <a:rPr lang="en-US" altLang="zh-CN" sz="2000" dirty="0"/>
              <a:t>"]/housing["households</a:t>
            </a:r>
            <a:r>
              <a:rPr lang="en-US" altLang="zh-CN" sz="2000" dirty="0" smtClean="0"/>
              <a:t>"]</a:t>
            </a:r>
          </a:p>
          <a:p>
            <a:pPr marL="0" indent="0">
              <a:buNone/>
            </a:pPr>
            <a:endParaRPr lang="en-US" altLang="zh-CN" sz="2000" b="1" dirty="0"/>
          </a:p>
          <a:p>
            <a:pPr marL="0" indent="0">
              <a:buNone/>
            </a:pPr>
            <a:r>
              <a:rPr lang="en-US" altLang="zh-CN" sz="2000" b="1" dirty="0"/>
              <a:t>&gt;&gt;&gt; </a:t>
            </a:r>
            <a:r>
              <a:rPr lang="en-US" altLang="zh-CN" sz="2000" dirty="0" err="1"/>
              <a:t>corr_matrix</a:t>
            </a:r>
            <a:r>
              <a:rPr lang="en-US" altLang="zh-CN" sz="2000" dirty="0"/>
              <a:t> = </a:t>
            </a:r>
            <a:r>
              <a:rPr lang="en-US" altLang="zh-CN" sz="2000" dirty="0" err="1"/>
              <a:t>housing.corr</a:t>
            </a:r>
            <a:r>
              <a:rPr lang="en-US" altLang="zh-CN" sz="2000" dirty="0"/>
              <a:t>()</a:t>
            </a:r>
          </a:p>
          <a:p>
            <a:pPr marL="0" indent="0">
              <a:buNone/>
            </a:pPr>
            <a:r>
              <a:rPr lang="en-US" altLang="zh-CN" sz="2000" b="1" dirty="0"/>
              <a:t>&gt;&gt;&gt; </a:t>
            </a:r>
            <a:r>
              <a:rPr lang="en-US" altLang="zh-CN" sz="2000" dirty="0" err="1"/>
              <a:t>corr_matrix</a:t>
            </a:r>
            <a:r>
              <a:rPr lang="en-US" altLang="zh-CN" sz="2000" dirty="0"/>
              <a:t>["</a:t>
            </a:r>
            <a:r>
              <a:rPr lang="en-US" altLang="zh-CN" sz="2000" dirty="0" err="1"/>
              <a:t>median_house_value</a:t>
            </a:r>
            <a:r>
              <a:rPr lang="en-US" altLang="zh-CN" sz="2000" dirty="0"/>
              <a:t>"].</a:t>
            </a:r>
            <a:r>
              <a:rPr lang="en-US" altLang="zh-CN" sz="2000" dirty="0" err="1"/>
              <a:t>sort_values</a:t>
            </a:r>
            <a:r>
              <a:rPr lang="en-US" altLang="zh-CN" sz="2000" dirty="0"/>
              <a:t>(ascending=False)</a:t>
            </a:r>
          </a:p>
          <a:p>
            <a:pPr marL="0" indent="0">
              <a:buNone/>
            </a:pPr>
            <a:r>
              <a:rPr lang="en-US" altLang="zh-CN" sz="2000" dirty="0" err="1"/>
              <a:t>median_house_value</a:t>
            </a:r>
            <a:r>
              <a:rPr lang="en-US" altLang="zh-CN" sz="2000" dirty="0"/>
              <a:t> 1.000000</a:t>
            </a:r>
          </a:p>
          <a:p>
            <a:pPr marL="0" indent="0">
              <a:buNone/>
            </a:pPr>
            <a:r>
              <a:rPr lang="en-US" altLang="zh-CN" sz="2000" dirty="0" err="1"/>
              <a:t>median_income</a:t>
            </a:r>
            <a:r>
              <a:rPr lang="en-US" altLang="zh-CN" sz="2000" dirty="0"/>
              <a:t> 0.687170</a:t>
            </a:r>
          </a:p>
          <a:p>
            <a:pPr marL="0" indent="0">
              <a:buNone/>
            </a:pPr>
            <a:r>
              <a:rPr lang="en-US" altLang="zh-CN" sz="2000" b="1" dirty="0" err="1"/>
              <a:t>rooms_per_household</a:t>
            </a:r>
            <a:r>
              <a:rPr lang="en-US" altLang="zh-CN" sz="2000" dirty="0"/>
              <a:t> 0.199343</a:t>
            </a:r>
          </a:p>
          <a:p>
            <a:pPr marL="0" indent="0">
              <a:buNone/>
            </a:pPr>
            <a:r>
              <a:rPr lang="en-US" altLang="zh-CN" sz="2000" dirty="0" err="1"/>
              <a:t>total_rooms</a:t>
            </a:r>
            <a:r>
              <a:rPr lang="en-US" altLang="zh-CN" sz="2000" dirty="0"/>
              <a:t> 0.135231</a:t>
            </a:r>
          </a:p>
          <a:p>
            <a:pPr marL="0" indent="0">
              <a:buNone/>
            </a:pPr>
            <a:r>
              <a:rPr lang="en-US" altLang="zh-CN" sz="2000" dirty="0" err="1"/>
              <a:t>housing_median_age</a:t>
            </a:r>
            <a:r>
              <a:rPr lang="en-US" altLang="zh-CN" sz="2000" dirty="0"/>
              <a:t> 0.114220</a:t>
            </a:r>
          </a:p>
          <a:p>
            <a:pPr marL="0" indent="0">
              <a:buNone/>
            </a:pPr>
            <a:r>
              <a:rPr lang="en-US" altLang="zh-CN" sz="2000" dirty="0"/>
              <a:t>households 0.064702</a:t>
            </a:r>
          </a:p>
          <a:p>
            <a:pPr marL="0" indent="0">
              <a:buNone/>
            </a:pPr>
            <a:r>
              <a:rPr lang="en-US" altLang="zh-CN" sz="2000" dirty="0" err="1"/>
              <a:t>total_bedrooms</a:t>
            </a:r>
            <a:r>
              <a:rPr lang="en-US" altLang="zh-CN" sz="2000" dirty="0"/>
              <a:t> 0.047865</a:t>
            </a:r>
          </a:p>
          <a:p>
            <a:pPr marL="0" indent="0">
              <a:buNone/>
            </a:pPr>
            <a:r>
              <a:rPr lang="en-US" altLang="zh-CN" sz="2000" b="1" dirty="0" err="1"/>
              <a:t>population_per_household</a:t>
            </a:r>
            <a:r>
              <a:rPr lang="en-US" altLang="zh-CN" sz="2000" dirty="0"/>
              <a:t> -0.021984</a:t>
            </a:r>
          </a:p>
          <a:p>
            <a:pPr marL="0" indent="0">
              <a:buNone/>
            </a:pPr>
            <a:r>
              <a:rPr lang="en-US" altLang="zh-CN" sz="2000" dirty="0"/>
              <a:t>population -0.026699</a:t>
            </a:r>
          </a:p>
          <a:p>
            <a:pPr marL="0" indent="0">
              <a:buNone/>
            </a:pPr>
            <a:r>
              <a:rPr lang="en-US" altLang="zh-CN" sz="2000" dirty="0"/>
              <a:t>longitude -0.047279</a:t>
            </a:r>
          </a:p>
          <a:p>
            <a:pPr marL="0" indent="0">
              <a:buNone/>
            </a:pPr>
            <a:r>
              <a:rPr lang="en-US" altLang="zh-CN" sz="2000" dirty="0"/>
              <a:t>latitude -0.142826</a:t>
            </a:r>
          </a:p>
          <a:p>
            <a:pPr marL="0" indent="0">
              <a:buNone/>
            </a:pPr>
            <a:r>
              <a:rPr lang="en-US" altLang="zh-CN" sz="2000" b="1" dirty="0" err="1"/>
              <a:t>bedrooms_per_room</a:t>
            </a:r>
            <a:r>
              <a:rPr lang="en-US" altLang="zh-CN" sz="2000" dirty="0"/>
              <a:t> -0.260070</a:t>
            </a:r>
          </a:p>
          <a:p>
            <a:pPr marL="0" indent="0">
              <a:buNone/>
            </a:pPr>
            <a:r>
              <a:rPr lang="en-US" altLang="zh-CN" sz="2000" dirty="0"/>
              <a:t>Name: </a:t>
            </a:r>
            <a:r>
              <a:rPr lang="en-US" altLang="zh-CN" sz="2000" dirty="0" err="1"/>
              <a:t>median_house_value</a:t>
            </a:r>
            <a:r>
              <a:rPr lang="en-US" altLang="zh-CN" sz="2000" dirty="0"/>
              <a:t>, </a:t>
            </a:r>
            <a:r>
              <a:rPr lang="en-US" altLang="zh-CN" sz="2000" dirty="0" err="1"/>
              <a:t>dtype</a:t>
            </a:r>
            <a:r>
              <a:rPr lang="en-US" altLang="zh-CN" sz="2000" dirty="0"/>
              <a:t>: float64</a:t>
            </a:r>
            <a:endParaRPr lang="en-US" altLang="zh-CN" sz="1200" b="1" dirty="0"/>
          </a:p>
        </p:txBody>
      </p:sp>
    </p:spTree>
    <p:extLst>
      <p:ext uri="{BB962C8B-B14F-4D97-AF65-F5344CB8AC3E}">
        <p14:creationId xmlns="" xmlns:p14="http://schemas.microsoft.com/office/powerpoint/2010/main" val="2637382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dirty="0"/>
              <a:t>housing = </a:t>
            </a:r>
            <a:r>
              <a:rPr lang="en-US" altLang="zh-CN" sz="2400" dirty="0" err="1"/>
              <a:t>strat_train_set.drop</a:t>
            </a:r>
            <a:r>
              <a:rPr lang="en-US" altLang="zh-CN" sz="2400" dirty="0"/>
              <a:t>("</a:t>
            </a:r>
            <a:r>
              <a:rPr lang="en-US" altLang="zh-CN" sz="2400" dirty="0" err="1"/>
              <a:t>median_house_value</a:t>
            </a:r>
            <a:r>
              <a:rPr lang="en-US" altLang="zh-CN" sz="2400" dirty="0"/>
              <a:t>", axis=1)</a:t>
            </a:r>
          </a:p>
          <a:p>
            <a:pPr marL="0" indent="0">
              <a:buNone/>
            </a:pPr>
            <a:r>
              <a:rPr lang="en-US" altLang="zh-CN" sz="2400" dirty="0" err="1"/>
              <a:t>housing_labels</a:t>
            </a:r>
            <a:r>
              <a:rPr lang="en-US" altLang="zh-CN" sz="2400" dirty="0"/>
              <a:t> = </a:t>
            </a:r>
            <a:r>
              <a:rPr lang="en-US" altLang="zh-CN" sz="2400" dirty="0" err="1"/>
              <a:t>strat_train_set</a:t>
            </a:r>
            <a:r>
              <a:rPr lang="en-US" altLang="zh-CN" sz="2400" dirty="0"/>
              <a:t>["</a:t>
            </a:r>
            <a:r>
              <a:rPr lang="en-US" altLang="zh-CN" sz="2400" dirty="0" err="1"/>
              <a:t>median_house_value</a:t>
            </a:r>
            <a:r>
              <a:rPr lang="en-US" altLang="zh-CN" sz="2400" dirty="0"/>
              <a:t>"].copy</a:t>
            </a:r>
            <a:r>
              <a:rPr lang="en-US" altLang="zh-CN" sz="2400" dirty="0" smtClean="0"/>
              <a:t>()</a:t>
            </a:r>
          </a:p>
          <a:p>
            <a:pPr marL="0" indent="0">
              <a:buNone/>
            </a:pPr>
            <a:endParaRPr lang="en-US" altLang="zh-CN" sz="2400" dirty="0"/>
          </a:p>
          <a:p>
            <a:pPr marL="0" indent="0">
              <a:buNone/>
            </a:pPr>
            <a:r>
              <a:rPr lang="en-US" altLang="zh-CN" sz="2400" dirty="0" err="1"/>
              <a:t>housing.dropna</a:t>
            </a:r>
            <a:r>
              <a:rPr lang="en-US" altLang="zh-CN" sz="2400" dirty="0"/>
              <a:t>(subset=["</a:t>
            </a:r>
            <a:r>
              <a:rPr lang="en-US" altLang="zh-CN" sz="2400" dirty="0" err="1"/>
              <a:t>total_bedrooms</a:t>
            </a:r>
            <a:r>
              <a:rPr lang="en-US" altLang="zh-CN" sz="2400" dirty="0"/>
              <a:t>"]) </a:t>
            </a:r>
            <a:r>
              <a:rPr lang="en-US" altLang="zh-CN" sz="2400" i="1" dirty="0"/>
              <a:t># option 1</a:t>
            </a:r>
          </a:p>
          <a:p>
            <a:pPr marL="0" indent="0">
              <a:buNone/>
            </a:pPr>
            <a:r>
              <a:rPr lang="en-US" altLang="zh-CN" sz="2400" dirty="0" err="1"/>
              <a:t>housing.drop</a:t>
            </a:r>
            <a:r>
              <a:rPr lang="en-US" altLang="zh-CN" sz="2400" dirty="0"/>
              <a:t>("</a:t>
            </a:r>
            <a:r>
              <a:rPr lang="en-US" altLang="zh-CN" sz="2400" dirty="0" err="1"/>
              <a:t>total_bedrooms</a:t>
            </a:r>
            <a:r>
              <a:rPr lang="en-US" altLang="zh-CN" sz="2400" dirty="0"/>
              <a:t>", axis=1) </a:t>
            </a:r>
            <a:r>
              <a:rPr lang="en-US" altLang="zh-CN" sz="2400" i="1" dirty="0"/>
              <a:t># option 2</a:t>
            </a:r>
          </a:p>
          <a:p>
            <a:pPr marL="0" indent="0">
              <a:buNone/>
            </a:pPr>
            <a:r>
              <a:rPr lang="en-US" altLang="zh-CN" sz="2400" dirty="0"/>
              <a:t>median = housing["</a:t>
            </a:r>
            <a:r>
              <a:rPr lang="en-US" altLang="zh-CN" sz="2400" dirty="0" err="1"/>
              <a:t>total_bedrooms</a:t>
            </a:r>
            <a:r>
              <a:rPr lang="en-US" altLang="zh-CN" sz="2400" dirty="0"/>
              <a:t>"].median()</a:t>
            </a:r>
          </a:p>
          <a:p>
            <a:pPr marL="0" indent="0">
              <a:buNone/>
            </a:pPr>
            <a:r>
              <a:rPr lang="en-US" altLang="zh-CN" sz="2400" dirty="0"/>
              <a:t>housing["</a:t>
            </a:r>
            <a:r>
              <a:rPr lang="en-US" altLang="zh-CN" sz="2400" dirty="0" err="1"/>
              <a:t>total_bedrooms</a:t>
            </a:r>
            <a:r>
              <a:rPr lang="en-US" altLang="zh-CN" sz="2400" dirty="0"/>
              <a:t>"].</a:t>
            </a:r>
            <a:r>
              <a:rPr lang="en-US" altLang="zh-CN" sz="2400" dirty="0" err="1"/>
              <a:t>fillna</a:t>
            </a:r>
            <a:r>
              <a:rPr lang="en-US" altLang="zh-CN" sz="2400" dirty="0"/>
              <a:t>(median) </a:t>
            </a:r>
            <a:r>
              <a:rPr lang="en-US" altLang="zh-CN" sz="2400" i="1" dirty="0"/>
              <a:t># option </a:t>
            </a:r>
            <a:r>
              <a:rPr lang="en-US" altLang="zh-CN" sz="2400" i="1" dirty="0" smtClean="0"/>
              <a:t>3</a:t>
            </a:r>
          </a:p>
          <a:p>
            <a:pPr marL="0" indent="0">
              <a:buNone/>
            </a:pPr>
            <a:endParaRPr lang="en-US" altLang="zh-CN" sz="2400" i="1" dirty="0"/>
          </a:p>
          <a:p>
            <a:pPr marL="0" indent="0">
              <a:buNone/>
            </a:pPr>
            <a:r>
              <a:rPr lang="en-US" altLang="zh-CN" sz="2400" b="1" dirty="0"/>
              <a:t>from </a:t>
            </a:r>
            <a:r>
              <a:rPr lang="en-US" altLang="zh-CN" sz="2400" b="1" dirty="0" err="1"/>
              <a:t>sklearn.preprocessing</a:t>
            </a:r>
            <a:r>
              <a:rPr lang="en-US" altLang="zh-CN" sz="2400" b="1" dirty="0"/>
              <a:t> import </a:t>
            </a:r>
            <a:r>
              <a:rPr lang="en-US" altLang="zh-CN" sz="2400" dirty="0"/>
              <a:t>Imputer</a:t>
            </a:r>
          </a:p>
          <a:p>
            <a:pPr marL="0" indent="0">
              <a:buNone/>
            </a:pPr>
            <a:r>
              <a:rPr lang="en-US" altLang="zh-CN" sz="2400" dirty="0"/>
              <a:t>imputer = Imputer(strategy="median</a:t>
            </a:r>
            <a:r>
              <a:rPr lang="en-US" altLang="zh-CN" sz="2400" dirty="0" smtClean="0"/>
              <a:t>")</a:t>
            </a:r>
          </a:p>
          <a:p>
            <a:pPr marL="0" indent="0">
              <a:buNone/>
            </a:pPr>
            <a:r>
              <a:rPr lang="en-US" altLang="zh-CN" sz="2400" dirty="0" err="1"/>
              <a:t>housing_num</a:t>
            </a:r>
            <a:r>
              <a:rPr lang="en-US" altLang="zh-CN" sz="2400" dirty="0"/>
              <a:t> = </a:t>
            </a:r>
            <a:r>
              <a:rPr lang="en-US" altLang="zh-CN" sz="2400" dirty="0" err="1"/>
              <a:t>housing.drop</a:t>
            </a:r>
            <a:r>
              <a:rPr lang="en-US" altLang="zh-CN" sz="2400" dirty="0"/>
              <a:t>("</a:t>
            </a:r>
            <a:r>
              <a:rPr lang="en-US" altLang="zh-CN" sz="2400" dirty="0" err="1"/>
              <a:t>ocean_proximity</a:t>
            </a:r>
            <a:r>
              <a:rPr lang="en-US" altLang="zh-CN" sz="2400" dirty="0"/>
              <a:t>", axis=1</a:t>
            </a:r>
            <a:r>
              <a:rPr lang="en-US" altLang="zh-CN" sz="2400" dirty="0" smtClean="0"/>
              <a:t>)</a:t>
            </a:r>
          </a:p>
          <a:p>
            <a:pPr marL="0" indent="0">
              <a:buNone/>
            </a:pPr>
            <a:r>
              <a:rPr lang="en-US" altLang="zh-CN" sz="2400" dirty="0" err="1"/>
              <a:t>imputer.fit</a:t>
            </a:r>
            <a:r>
              <a:rPr lang="en-US" altLang="zh-CN" sz="2400" dirty="0"/>
              <a:t>(</a:t>
            </a:r>
            <a:r>
              <a:rPr lang="en-US" altLang="zh-CN" sz="2400" dirty="0" err="1"/>
              <a:t>housing_num</a:t>
            </a:r>
            <a:r>
              <a:rPr lang="en-US" altLang="zh-CN" sz="2400" dirty="0"/>
              <a:t>)</a:t>
            </a:r>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机器学习算法的数据准备</a:t>
            </a:r>
            <a:endParaRPr lang="zh-CN" altLang="en-US" dirty="0"/>
          </a:p>
        </p:txBody>
      </p:sp>
    </p:spTree>
    <p:extLst>
      <p:ext uri="{BB962C8B-B14F-4D97-AF65-F5344CB8AC3E}">
        <p14:creationId xmlns="" xmlns:p14="http://schemas.microsoft.com/office/powerpoint/2010/main" val="324830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a:t>
            </a:r>
            <a:r>
              <a:rPr lang="en-US" altLang="zh-CN" sz="2400" dirty="0" err="1"/>
              <a:t>imputer.statistics</a:t>
            </a:r>
            <a:r>
              <a:rPr lang="en-US" altLang="zh-CN" sz="2400" dirty="0"/>
              <a:t>_</a:t>
            </a:r>
          </a:p>
          <a:p>
            <a:pPr marL="0" indent="0">
              <a:buNone/>
            </a:pPr>
            <a:r>
              <a:rPr lang="en-US" altLang="zh-CN" sz="2400" dirty="0"/>
              <a:t>array([ -118.51 , 34.26 , 29. , 2119. , 433. , 1164. , 408. , 3.5414])</a:t>
            </a:r>
          </a:p>
          <a:p>
            <a:pPr marL="0" indent="0">
              <a:buNone/>
            </a:pPr>
            <a:r>
              <a:rPr lang="en-US" altLang="zh-CN" sz="2400" b="1" dirty="0"/>
              <a:t>&gt;&gt;&gt; </a:t>
            </a:r>
            <a:r>
              <a:rPr lang="en-US" altLang="zh-CN" sz="2400" dirty="0" err="1"/>
              <a:t>housing_num.median</a:t>
            </a:r>
            <a:r>
              <a:rPr lang="en-US" altLang="zh-CN" sz="2400" dirty="0"/>
              <a:t>().values</a:t>
            </a:r>
          </a:p>
          <a:p>
            <a:pPr marL="0" indent="0">
              <a:buNone/>
            </a:pPr>
            <a:r>
              <a:rPr lang="en-US" altLang="zh-CN" sz="2400" dirty="0"/>
              <a:t>array([ -118.51 , 34.26 , 29. , 2119. , 433. , 1164. , 408. , 3.5414</a:t>
            </a:r>
            <a:r>
              <a:rPr lang="en-US" altLang="zh-CN" sz="2400" dirty="0" smtClean="0"/>
              <a:t>])</a:t>
            </a:r>
          </a:p>
          <a:p>
            <a:pPr marL="0" indent="0">
              <a:buNone/>
            </a:pPr>
            <a:endParaRPr lang="en-US" altLang="zh-CN" sz="2400" dirty="0"/>
          </a:p>
          <a:p>
            <a:pPr marL="0" indent="0">
              <a:buNone/>
            </a:pPr>
            <a:r>
              <a:rPr lang="en-US" altLang="zh-CN" sz="2400" dirty="0"/>
              <a:t>X = </a:t>
            </a:r>
            <a:r>
              <a:rPr lang="en-US" altLang="zh-CN" sz="2400" dirty="0" err="1"/>
              <a:t>imputer.transform</a:t>
            </a:r>
            <a:r>
              <a:rPr lang="en-US" altLang="zh-CN" sz="2400" dirty="0"/>
              <a:t>(</a:t>
            </a:r>
            <a:r>
              <a:rPr lang="en-US" altLang="zh-CN" sz="2400" dirty="0" err="1"/>
              <a:t>housing_num</a:t>
            </a:r>
            <a:r>
              <a:rPr lang="en-US" altLang="zh-CN" sz="2400" dirty="0" smtClean="0"/>
              <a:t>)</a:t>
            </a:r>
          </a:p>
          <a:p>
            <a:pPr marL="0" indent="0">
              <a:buNone/>
            </a:pPr>
            <a:endParaRPr lang="en-US" altLang="zh-CN" sz="2400" dirty="0"/>
          </a:p>
          <a:p>
            <a:pPr marL="0" indent="0">
              <a:buNone/>
            </a:pPr>
            <a:r>
              <a:rPr lang="en-US" altLang="zh-CN" sz="2400" dirty="0" err="1"/>
              <a:t>housing_tr</a:t>
            </a:r>
            <a:r>
              <a:rPr lang="en-US" altLang="zh-CN" sz="2400" dirty="0"/>
              <a:t> = </a:t>
            </a:r>
            <a:r>
              <a:rPr lang="en-US" altLang="zh-CN" sz="2400" dirty="0" err="1"/>
              <a:t>pd.DataFrame</a:t>
            </a:r>
            <a:r>
              <a:rPr lang="en-US" altLang="zh-CN" sz="2400" dirty="0"/>
              <a:t>(X, columns=</a:t>
            </a:r>
            <a:r>
              <a:rPr lang="en-US" altLang="zh-CN" sz="2400" dirty="0" err="1"/>
              <a:t>housing_num.columns</a:t>
            </a:r>
            <a:r>
              <a:rPr lang="en-US" altLang="zh-CN" sz="2400" dirty="0"/>
              <a:t>)</a:t>
            </a:r>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机器学习算法的数据准备</a:t>
            </a:r>
            <a:endParaRPr lang="zh-CN" altLang="en-US" dirty="0"/>
          </a:p>
        </p:txBody>
      </p:sp>
    </p:spTree>
    <p:extLst>
      <p:ext uri="{BB962C8B-B14F-4D97-AF65-F5344CB8AC3E}">
        <p14:creationId xmlns="" xmlns:p14="http://schemas.microsoft.com/office/powerpoint/2010/main" val="3272230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400" dirty="0" smtClean="0"/>
              <a:t>之前我们排除了分类属性</a:t>
            </a:r>
            <a:r>
              <a:rPr lang="en-US" altLang="zh-CN" sz="2400" dirty="0" err="1" smtClean="0"/>
              <a:t>ocean_proximity</a:t>
            </a:r>
            <a:r>
              <a:rPr lang="zh-CN" altLang="en-US" sz="2400" dirty="0" smtClean="0"/>
              <a:t>，因为它是一个文本属性，我们无法计算它的中位数值。大部分的机器学习算法都更易于跟数字打交道，所以我们先将这些文本标签转化为数字。</a:t>
            </a:r>
            <a:endParaRPr lang="en-US" altLang="zh-CN" sz="2400" dirty="0" smtClean="0"/>
          </a:p>
          <a:p>
            <a:endParaRPr lang="en-US" altLang="zh-CN" sz="2400"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LabelEncoder</a:t>
            </a:r>
            <a:endParaRPr lang="en-US" altLang="zh-CN" sz="2400" dirty="0"/>
          </a:p>
          <a:p>
            <a:pPr marL="0" indent="0">
              <a:buNone/>
            </a:pPr>
            <a:r>
              <a:rPr lang="en-US" altLang="zh-CN" sz="2400" b="1" dirty="0"/>
              <a:t>&gt;&gt;&gt; </a:t>
            </a:r>
            <a:r>
              <a:rPr lang="en-US" altLang="zh-CN" sz="2400" dirty="0"/>
              <a:t>encoder = </a:t>
            </a:r>
            <a:r>
              <a:rPr lang="en-US" altLang="zh-CN" sz="2400" dirty="0" err="1"/>
              <a:t>LabelEncoder</a:t>
            </a:r>
            <a:r>
              <a:rPr lang="en-US" altLang="zh-CN" sz="2400" dirty="0"/>
              <a:t>()</a:t>
            </a:r>
          </a:p>
          <a:p>
            <a:pPr marL="0" indent="0">
              <a:buNone/>
            </a:pPr>
            <a:r>
              <a:rPr lang="en-US" altLang="zh-CN" sz="2400" b="1" dirty="0"/>
              <a:t>&gt;&gt;&gt; </a:t>
            </a:r>
            <a:r>
              <a:rPr lang="en-US" altLang="zh-CN" sz="2400" dirty="0" err="1"/>
              <a:t>housing_cat</a:t>
            </a:r>
            <a:r>
              <a:rPr lang="en-US" altLang="zh-CN" sz="2400" dirty="0"/>
              <a:t> = housing["</a:t>
            </a:r>
            <a:r>
              <a:rPr lang="en-US" altLang="zh-CN" sz="2400" dirty="0" err="1"/>
              <a:t>ocean_proximity</a:t>
            </a:r>
            <a:r>
              <a:rPr lang="en-US" altLang="zh-CN" sz="2400" dirty="0"/>
              <a:t>"]</a:t>
            </a:r>
          </a:p>
          <a:p>
            <a:pPr marL="0" indent="0">
              <a:buNone/>
            </a:pPr>
            <a:r>
              <a:rPr lang="en-US" altLang="zh-CN" sz="2400" b="1" dirty="0"/>
              <a:t>&gt;&gt;&gt; </a:t>
            </a:r>
            <a:r>
              <a:rPr lang="en-US" altLang="zh-CN" sz="2400" dirty="0" err="1"/>
              <a:t>housing_cat_encoded</a:t>
            </a:r>
            <a:r>
              <a:rPr lang="en-US" altLang="zh-CN" sz="2400" dirty="0"/>
              <a:t> = </a:t>
            </a:r>
            <a:r>
              <a:rPr lang="en-US" altLang="zh-CN" sz="2400" dirty="0" err="1"/>
              <a:t>encoder.fit_transform</a:t>
            </a:r>
            <a:r>
              <a:rPr lang="en-US" altLang="zh-CN" sz="2400" dirty="0"/>
              <a:t>(</a:t>
            </a:r>
            <a:r>
              <a:rPr lang="en-US" altLang="zh-CN" sz="2400" dirty="0" err="1"/>
              <a:t>housing_cat</a:t>
            </a:r>
            <a:r>
              <a:rPr lang="en-US" altLang="zh-CN" sz="2400" dirty="0"/>
              <a:t>)</a:t>
            </a:r>
          </a:p>
          <a:p>
            <a:pPr marL="0" indent="0">
              <a:buNone/>
            </a:pPr>
            <a:r>
              <a:rPr lang="en-US" altLang="zh-CN" sz="2400" b="1" dirty="0"/>
              <a:t>&gt;&gt;&gt; </a:t>
            </a:r>
            <a:r>
              <a:rPr lang="en-US" altLang="zh-CN" sz="2400" dirty="0" err="1"/>
              <a:t>housing_cat_encoded</a:t>
            </a:r>
            <a:endParaRPr lang="en-US" altLang="zh-CN" sz="2400" dirty="0"/>
          </a:p>
          <a:p>
            <a:pPr marL="0" indent="0">
              <a:buNone/>
            </a:pPr>
            <a:r>
              <a:rPr lang="en-US" altLang="zh-CN" sz="2400" dirty="0"/>
              <a:t>array([1, 1, 4, ..., 1, 0, 3])</a:t>
            </a:r>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处理文本和分类属性</a:t>
            </a:r>
            <a:endParaRPr lang="zh-CN" altLang="en-US" dirty="0"/>
          </a:p>
        </p:txBody>
      </p:sp>
    </p:spTree>
    <p:extLst>
      <p:ext uri="{BB962C8B-B14F-4D97-AF65-F5344CB8AC3E}">
        <p14:creationId xmlns="" xmlns:p14="http://schemas.microsoft.com/office/powerpoint/2010/main" val="4078177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print</a:t>
            </a:r>
            <a:r>
              <a:rPr lang="en-US" altLang="zh-CN" sz="2400" dirty="0"/>
              <a:t>(</a:t>
            </a:r>
            <a:r>
              <a:rPr lang="en-US" altLang="zh-CN" sz="2400" dirty="0" err="1"/>
              <a:t>encoder.classes</a:t>
            </a:r>
            <a:r>
              <a:rPr lang="en-US" altLang="zh-CN" sz="2400" dirty="0"/>
              <a:t>_)</a:t>
            </a:r>
          </a:p>
          <a:p>
            <a:pPr marL="0" indent="0">
              <a:buNone/>
            </a:pPr>
            <a:r>
              <a:rPr lang="en-US" altLang="zh-CN" sz="2400" dirty="0"/>
              <a:t>['&lt;1H OCEAN' 'INLAND' 'ISLAND' 'NEAR BAY' 'NEAR OCEAN</a:t>
            </a:r>
            <a:r>
              <a:rPr lang="en-US" altLang="zh-CN" sz="2400" dirty="0" smtClean="0"/>
              <a:t>']</a:t>
            </a:r>
          </a:p>
          <a:p>
            <a:endParaRPr lang="en-US" altLang="zh-CN" sz="2400" dirty="0"/>
          </a:p>
          <a:p>
            <a:r>
              <a:rPr lang="zh-CN" altLang="en-US" sz="2400" dirty="0" smtClean="0"/>
              <a:t>这种代表方式产生的一个问题是，机器学习算法会以为两个相近的数字比两个离得较远的数字更为相似一些。显然，真实情况</a:t>
            </a:r>
            <a:r>
              <a:rPr lang="zh-CN" altLang="en-US" sz="2400" dirty="0" smtClean="0"/>
              <a:t>并非如此</a:t>
            </a:r>
            <a:r>
              <a:rPr lang="zh-CN" altLang="en-US" sz="2400" dirty="0" smtClean="0"/>
              <a:t>这种代表方式产生的一个问题是，机器学习算法会以为两个相近的数字比两个离得较远的数字更为相似一些。显然，真实情况</a:t>
            </a:r>
            <a:r>
              <a:rPr lang="zh-CN" altLang="en-US" sz="2400" dirty="0" smtClean="0"/>
              <a:t>并非如此。</a:t>
            </a:r>
            <a:endParaRPr lang="en-US" altLang="zh-CN" sz="2400" dirty="0" smtClean="0"/>
          </a:p>
          <a:p>
            <a:r>
              <a:rPr lang="zh-CN" altLang="en-US" sz="2400" dirty="0" smtClean="0"/>
              <a:t>为了解决这个问题，常见的解决方案是给每个类别创建一个二进制的属性：当类别是“</a:t>
            </a:r>
            <a:r>
              <a:rPr lang="en-US" altLang="zh-CN" sz="2400" dirty="0" smtClean="0"/>
              <a:t>&lt;1H OCEAN”</a:t>
            </a:r>
            <a:r>
              <a:rPr lang="zh-CN" altLang="en-US" sz="2400" dirty="0" smtClean="0"/>
              <a:t>时，一个属性为</a:t>
            </a:r>
            <a:r>
              <a:rPr lang="en-US" altLang="zh-CN" sz="2400" dirty="0" smtClean="0"/>
              <a:t>1</a:t>
            </a:r>
            <a:r>
              <a:rPr lang="zh-CN" altLang="en-US" sz="2400" dirty="0" smtClean="0"/>
              <a:t>（其他为</a:t>
            </a:r>
            <a:r>
              <a:rPr lang="en-US" altLang="zh-CN" sz="2400" dirty="0" smtClean="0"/>
              <a:t>0</a:t>
            </a:r>
            <a:r>
              <a:rPr lang="zh-CN" altLang="en-US" sz="2400" dirty="0" smtClean="0"/>
              <a:t>），当类别是“</a:t>
            </a:r>
            <a:r>
              <a:rPr lang="en-US" altLang="zh-CN" sz="2400" dirty="0" smtClean="0"/>
              <a:t>INLAND”</a:t>
            </a:r>
            <a:r>
              <a:rPr lang="zh-CN" altLang="en-US" sz="2400" dirty="0" smtClean="0"/>
              <a:t>时，另一个属性为</a:t>
            </a:r>
            <a:r>
              <a:rPr lang="en-US" altLang="zh-CN" sz="2400" dirty="0" smtClean="0"/>
              <a:t>1</a:t>
            </a:r>
            <a:r>
              <a:rPr lang="zh-CN" altLang="en-US" sz="2400" dirty="0" smtClean="0"/>
              <a:t>（其他为</a:t>
            </a:r>
            <a:r>
              <a:rPr lang="en-US" altLang="zh-CN" sz="2400" dirty="0" smtClean="0"/>
              <a:t>0</a:t>
            </a:r>
            <a:r>
              <a:rPr lang="zh-CN" altLang="en-US" sz="2400" dirty="0" smtClean="0"/>
              <a:t>），以此类推。这就是独热编码，因为只有一个属性为</a:t>
            </a:r>
            <a:r>
              <a:rPr lang="en-US" altLang="zh-CN" sz="2400" dirty="0" smtClean="0"/>
              <a:t>1</a:t>
            </a:r>
            <a:r>
              <a:rPr lang="zh-CN" altLang="en-US" sz="2400" dirty="0" smtClean="0"/>
              <a:t>（热），其他均为</a:t>
            </a:r>
            <a:r>
              <a:rPr lang="en-US" altLang="zh-CN" sz="2400" dirty="0" smtClean="0"/>
              <a:t>0</a:t>
            </a:r>
            <a:r>
              <a:rPr lang="zh-CN" altLang="en-US" sz="2400" dirty="0" smtClean="0"/>
              <a:t>（冷）。</a:t>
            </a:r>
            <a:endParaRPr lang="en-US" altLang="zh-CN" sz="2400" b="1"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处理文本和分类属性</a:t>
            </a:r>
            <a:endParaRPr lang="zh-CN" altLang="en-US" dirty="0"/>
          </a:p>
        </p:txBody>
      </p:sp>
    </p:spTree>
    <p:extLst>
      <p:ext uri="{BB962C8B-B14F-4D97-AF65-F5344CB8AC3E}">
        <p14:creationId xmlns="" xmlns:p14="http://schemas.microsoft.com/office/powerpoint/2010/main" val="385003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项目概览</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zh-CN" altLang="en-US" dirty="0" smtClean="0"/>
              <a:t>要做</a:t>
            </a:r>
            <a:r>
              <a:rPr lang="zh-CN" altLang="en-US" dirty="0" smtClean="0"/>
              <a:t>的是</a:t>
            </a:r>
            <a:r>
              <a:rPr lang="zh-CN" altLang="en-US" dirty="0" smtClean="0"/>
              <a:t>使用加州人口普查的数据建立起加州的房价模型。数据中有许多指标，诸如每个街区的人口数量、收入中位数、房价中位数等。街区是美国人口普查局发布样本数据的最小地理单位（一个街区通常人口数为</a:t>
            </a:r>
            <a:r>
              <a:rPr lang="en-US" altLang="zh-CN" dirty="0" smtClean="0"/>
              <a:t>600</a:t>
            </a:r>
            <a:r>
              <a:rPr lang="zh-CN" altLang="en-US" dirty="0" smtClean="0"/>
              <a:t>～</a:t>
            </a:r>
            <a:r>
              <a:rPr lang="en-US" altLang="zh-CN" dirty="0" smtClean="0"/>
              <a:t>3000</a:t>
            </a:r>
            <a:r>
              <a:rPr lang="zh-CN" altLang="en-US" dirty="0" smtClean="0"/>
              <a:t>人）。这里，我们将其简称为“区域”</a:t>
            </a:r>
            <a:r>
              <a:rPr lang="zh-CN" altLang="en-US" dirty="0" smtClean="0"/>
              <a:t>。</a:t>
            </a:r>
            <a:endParaRPr lang="en-US" altLang="zh-CN" dirty="0" smtClean="0"/>
          </a:p>
          <a:p>
            <a:r>
              <a:rPr lang="zh-CN" altLang="en-US" dirty="0" smtClean="0"/>
              <a:t>模型需要从这个数据中学习，从而能够根据所有其他指标，预测任意区域的房价中位数。</a:t>
            </a:r>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err="1" smtClean="0"/>
              <a:t>Scikit</a:t>
            </a:r>
            <a:r>
              <a:rPr lang="en-US" altLang="zh-CN" sz="2400" dirty="0" smtClean="0"/>
              <a:t>-Learn</a:t>
            </a:r>
            <a:r>
              <a:rPr lang="zh-CN" altLang="en-US" sz="2400" dirty="0" smtClean="0"/>
              <a:t>提供了一个</a:t>
            </a:r>
            <a:r>
              <a:rPr lang="en-US" altLang="zh-CN" sz="2400" dirty="0" err="1" smtClean="0"/>
              <a:t>OneHotEncoder</a:t>
            </a:r>
            <a:r>
              <a:rPr lang="zh-CN" altLang="en-US" sz="2400" dirty="0" smtClean="0"/>
              <a:t>编码器，可以将整数分类值转换为独热向量。我们用它来将类别编码为独热向量。值得注意的是，</a:t>
            </a:r>
            <a:r>
              <a:rPr lang="en-US" altLang="zh-CN" sz="2400" dirty="0" err="1" smtClean="0"/>
              <a:t>fit_transform</a:t>
            </a:r>
            <a:r>
              <a:rPr lang="zh-CN" altLang="en-US" sz="2400" dirty="0" smtClean="0"/>
              <a:t>（）需要一个二维数组，但是</a:t>
            </a:r>
            <a:r>
              <a:rPr lang="en-US" altLang="zh-CN" sz="2400" dirty="0" err="1" smtClean="0"/>
              <a:t>housing_cat_encoded</a:t>
            </a:r>
            <a:r>
              <a:rPr lang="zh-CN" altLang="en-US" sz="2400" dirty="0" smtClean="0"/>
              <a:t>是一个一维数组，所以我们</a:t>
            </a:r>
            <a:r>
              <a:rPr lang="zh-CN" altLang="en-US" sz="2400" dirty="0" smtClean="0"/>
              <a:t>需要调整维度：</a:t>
            </a:r>
            <a:endParaRPr lang="en-US" altLang="zh-CN" sz="2400" dirty="0" smtClean="0"/>
          </a:p>
          <a:p>
            <a:endParaRPr lang="en-US" altLang="zh-CN" sz="2400" b="1"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OneHotEncoder</a:t>
            </a:r>
            <a:endParaRPr lang="en-US" altLang="zh-CN" sz="2400" dirty="0"/>
          </a:p>
          <a:p>
            <a:pPr marL="0" indent="0">
              <a:buNone/>
            </a:pPr>
            <a:r>
              <a:rPr lang="en-US" altLang="zh-CN" sz="2400" b="1" dirty="0"/>
              <a:t>&gt;&gt;&gt; </a:t>
            </a:r>
            <a:r>
              <a:rPr lang="en-US" altLang="zh-CN" sz="2400" dirty="0"/>
              <a:t>encoder = </a:t>
            </a:r>
            <a:r>
              <a:rPr lang="en-US" altLang="zh-CN" sz="2400" dirty="0" err="1"/>
              <a:t>OneHotEncoder</a:t>
            </a:r>
            <a:r>
              <a:rPr lang="en-US" altLang="zh-CN" sz="2400" dirty="0"/>
              <a:t>()</a:t>
            </a:r>
          </a:p>
          <a:p>
            <a:pPr marL="0" indent="0">
              <a:buNone/>
            </a:pPr>
            <a:r>
              <a:rPr lang="en-US" altLang="zh-CN" sz="2000" b="1" dirty="0"/>
              <a:t>&gt;&gt;&gt; </a:t>
            </a:r>
            <a:r>
              <a:rPr lang="en-US" altLang="zh-CN" sz="2000" dirty="0"/>
              <a:t>housing_cat_1hot = </a:t>
            </a:r>
            <a:r>
              <a:rPr lang="en-US" altLang="zh-CN" sz="2000" dirty="0" err="1"/>
              <a:t>encoder.fit_transform</a:t>
            </a:r>
            <a:r>
              <a:rPr lang="en-US" altLang="zh-CN" sz="2000" dirty="0"/>
              <a:t>(</a:t>
            </a:r>
            <a:r>
              <a:rPr lang="en-US" altLang="zh-CN" sz="2000" dirty="0" err="1"/>
              <a:t>housing_cat_encoded.reshape</a:t>
            </a:r>
            <a:r>
              <a:rPr lang="en-US" altLang="zh-CN" sz="2000" dirty="0"/>
              <a:t>(-1,1))</a:t>
            </a:r>
          </a:p>
          <a:p>
            <a:pPr marL="0" indent="0">
              <a:buNone/>
            </a:pPr>
            <a:r>
              <a:rPr lang="en-US" altLang="zh-CN" sz="2400" b="1" dirty="0"/>
              <a:t>&gt;&gt;&gt; </a:t>
            </a:r>
            <a:r>
              <a:rPr lang="en-US" altLang="zh-CN" sz="2400" dirty="0"/>
              <a:t>housing_cat_1hot</a:t>
            </a:r>
          </a:p>
          <a:p>
            <a:pPr marL="0" indent="0">
              <a:buNone/>
            </a:pPr>
            <a:r>
              <a:rPr lang="en-US" altLang="zh-CN" sz="2400" dirty="0"/>
              <a:t>&lt;16513x5 sparse matrix of type '&lt;class 'numpy.float64'&gt;'</a:t>
            </a:r>
          </a:p>
          <a:p>
            <a:pPr marL="0" indent="0">
              <a:buNone/>
            </a:pPr>
            <a:r>
              <a:rPr lang="en-US" altLang="zh-CN" sz="2400" dirty="0" smtClean="0"/>
              <a:t>              with </a:t>
            </a:r>
            <a:r>
              <a:rPr lang="en-US" altLang="zh-CN" sz="2400" dirty="0"/>
              <a:t>16513 stored elements in Compressed Sparse Row format&gt;</a:t>
            </a:r>
            <a:endParaRPr lang="en-US" altLang="zh-CN" sz="2400" b="1"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处理文本和分类属性</a:t>
            </a:r>
            <a:endParaRPr lang="zh-CN" altLang="en-US" dirty="0"/>
          </a:p>
        </p:txBody>
      </p:sp>
    </p:spTree>
    <p:extLst>
      <p:ext uri="{BB962C8B-B14F-4D97-AF65-F5344CB8AC3E}">
        <p14:creationId xmlns="" xmlns:p14="http://schemas.microsoft.com/office/powerpoint/2010/main" val="1149985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400" dirty="0" smtClean="0"/>
              <a:t>当独热编码完成之后，我们会得到一个几千列的矩阵，并且全是</a:t>
            </a:r>
            <a:r>
              <a:rPr lang="en-US" altLang="zh-CN" sz="2400" dirty="0" smtClean="0"/>
              <a:t>0</a:t>
            </a:r>
            <a:r>
              <a:rPr lang="zh-CN" altLang="en-US" sz="2400" dirty="0" smtClean="0"/>
              <a:t>，每行仅有一个</a:t>
            </a:r>
            <a:r>
              <a:rPr lang="en-US" altLang="zh-CN" sz="2400" dirty="0" smtClean="0"/>
              <a:t>1</a:t>
            </a:r>
            <a:r>
              <a:rPr lang="zh-CN" altLang="en-US" sz="2400" dirty="0" smtClean="0"/>
              <a:t>。占用大量内存来存储</a:t>
            </a:r>
            <a:r>
              <a:rPr lang="en-US" altLang="zh-CN" sz="2400" dirty="0" smtClean="0"/>
              <a:t>0</a:t>
            </a:r>
            <a:r>
              <a:rPr lang="zh-CN" altLang="en-US" sz="2400" dirty="0" smtClean="0"/>
              <a:t>是一件非常浪费的事情，因此稀疏矩阵选择仅存储非零元素的位置。而你依旧可以像使用一个普通的二维数组那样来使用</a:t>
            </a:r>
            <a:r>
              <a:rPr lang="zh-CN" altLang="en-US" sz="2400" dirty="0" smtClean="0"/>
              <a:t>它，当然</a:t>
            </a:r>
            <a:r>
              <a:rPr lang="zh-CN" altLang="en-US" sz="2400" dirty="0" smtClean="0"/>
              <a:t>如果你实在想把它转换成一个（密集的）</a:t>
            </a:r>
            <a:r>
              <a:rPr lang="en-US" altLang="zh-CN" sz="2400" dirty="0" err="1" smtClean="0"/>
              <a:t>NumPy</a:t>
            </a:r>
            <a:r>
              <a:rPr lang="zh-CN" altLang="en-US" sz="2400" dirty="0" smtClean="0"/>
              <a:t>数组，只需要调用</a:t>
            </a:r>
            <a:r>
              <a:rPr lang="en-US" altLang="zh-CN" sz="2400" dirty="0" err="1" smtClean="0"/>
              <a:t>toarray</a:t>
            </a:r>
            <a:r>
              <a:rPr lang="zh-CN" altLang="en-US" sz="2400" dirty="0" smtClean="0"/>
              <a:t>（）方法即可：</a:t>
            </a:r>
            <a:endParaRPr lang="en-US" altLang="zh-CN" sz="2400" b="1" dirty="0"/>
          </a:p>
          <a:p>
            <a:r>
              <a:rPr lang="en-US" altLang="zh-CN" sz="2400" b="1" dirty="0"/>
              <a:t>&gt;&gt;&gt; </a:t>
            </a:r>
            <a:r>
              <a:rPr lang="en-US" altLang="zh-CN" sz="2400" dirty="0"/>
              <a:t>housing_cat_1hot.toarray()</a:t>
            </a:r>
          </a:p>
          <a:p>
            <a:r>
              <a:rPr lang="en-US" altLang="zh-CN" sz="2400" dirty="0"/>
              <a:t>array([[ 0., 1., 0., 0., 0.],</a:t>
            </a:r>
          </a:p>
          <a:p>
            <a:r>
              <a:rPr lang="en-US" altLang="zh-CN" sz="2400" dirty="0"/>
              <a:t>[ 0., 1., 0., 0., 0.],</a:t>
            </a:r>
          </a:p>
          <a:p>
            <a:r>
              <a:rPr lang="en-US" altLang="zh-CN" sz="2400" dirty="0"/>
              <a:t>[ 0., 0., 0., 0., 1.],</a:t>
            </a:r>
          </a:p>
          <a:p>
            <a:r>
              <a:rPr lang="en-US" altLang="zh-CN" sz="2400" dirty="0"/>
              <a:t>...,</a:t>
            </a:r>
          </a:p>
          <a:p>
            <a:r>
              <a:rPr lang="en-US" altLang="zh-CN" sz="2400" dirty="0"/>
              <a:t>[ 0., 1., 0., 0., 0</a:t>
            </a:r>
            <a:r>
              <a:rPr lang="en-US" altLang="zh-CN" sz="2400" dirty="0" smtClean="0"/>
              <a:t>.], …</a:t>
            </a:r>
            <a:endParaRPr lang="en-US" altLang="zh-CN" sz="2400" b="1"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处理文本和分类属性</a:t>
            </a:r>
            <a:endParaRPr lang="zh-CN" altLang="en-US" dirty="0"/>
          </a:p>
        </p:txBody>
      </p:sp>
    </p:spTree>
    <p:extLst>
      <p:ext uri="{BB962C8B-B14F-4D97-AF65-F5344CB8AC3E}">
        <p14:creationId xmlns="" xmlns:p14="http://schemas.microsoft.com/office/powerpoint/2010/main" val="907313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zh-CN" altLang="en-US" sz="2400" dirty="0" smtClean="0"/>
              <a:t>使用</a:t>
            </a:r>
            <a:r>
              <a:rPr lang="en-US" altLang="zh-CN" sz="2400" dirty="0" err="1" smtClean="0"/>
              <a:t>LabelBinarizer</a:t>
            </a:r>
            <a:r>
              <a:rPr lang="zh-CN" altLang="en-US" sz="2400" dirty="0" smtClean="0"/>
              <a:t>类可以一次性完成两个转换（从文本类别转化为整数类别，再从整数类别转换为独热向量）</a:t>
            </a:r>
            <a:r>
              <a:rPr lang="zh-CN" altLang="en-US" sz="2400" dirty="0" smtClean="0"/>
              <a:t>：</a:t>
            </a:r>
            <a:endParaRPr lang="en-US" altLang="zh-CN" sz="2400" dirty="0" smtClean="0"/>
          </a:p>
          <a:p>
            <a:endParaRPr lang="en-US" altLang="zh-CN" sz="2400" b="1"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LabelBinarizer</a:t>
            </a:r>
            <a:endParaRPr lang="en-US" altLang="zh-CN" sz="2400" dirty="0"/>
          </a:p>
          <a:p>
            <a:pPr marL="0" indent="0">
              <a:buNone/>
            </a:pPr>
            <a:r>
              <a:rPr lang="en-US" altLang="zh-CN" sz="2400" b="1" dirty="0"/>
              <a:t>&gt;&gt;&gt; </a:t>
            </a:r>
            <a:r>
              <a:rPr lang="en-US" altLang="zh-CN" sz="2400" dirty="0"/>
              <a:t>encoder = </a:t>
            </a:r>
            <a:r>
              <a:rPr lang="en-US" altLang="zh-CN" sz="2400" dirty="0" err="1"/>
              <a:t>LabelBinarizer</a:t>
            </a:r>
            <a:r>
              <a:rPr lang="en-US" altLang="zh-CN" sz="2400" dirty="0"/>
              <a:t>()</a:t>
            </a:r>
          </a:p>
          <a:p>
            <a:pPr marL="0" indent="0">
              <a:buNone/>
            </a:pPr>
            <a:r>
              <a:rPr lang="en-US" altLang="zh-CN" sz="2400" b="1" dirty="0"/>
              <a:t>&gt;&gt;&gt; </a:t>
            </a:r>
            <a:r>
              <a:rPr lang="en-US" altLang="zh-CN" sz="2400" dirty="0"/>
              <a:t>housing_cat_1hot = </a:t>
            </a:r>
            <a:r>
              <a:rPr lang="en-US" altLang="zh-CN" sz="2400" dirty="0" err="1"/>
              <a:t>encoder.fit_transform</a:t>
            </a:r>
            <a:r>
              <a:rPr lang="en-US" altLang="zh-CN" sz="2400" dirty="0"/>
              <a:t>(</a:t>
            </a:r>
            <a:r>
              <a:rPr lang="en-US" altLang="zh-CN" sz="2400" dirty="0" err="1"/>
              <a:t>housing_cat</a:t>
            </a:r>
            <a:r>
              <a:rPr lang="en-US" altLang="zh-CN" sz="2400" dirty="0"/>
              <a:t>)</a:t>
            </a:r>
          </a:p>
          <a:p>
            <a:pPr marL="0" indent="0">
              <a:buNone/>
            </a:pPr>
            <a:r>
              <a:rPr lang="en-US" altLang="zh-CN" sz="2400" b="1" dirty="0"/>
              <a:t>&gt;&gt;&gt; </a:t>
            </a:r>
            <a:r>
              <a:rPr lang="en-US" altLang="zh-CN" sz="2400" dirty="0"/>
              <a:t>housing_cat_1hot</a:t>
            </a:r>
          </a:p>
          <a:p>
            <a:pPr marL="0" indent="0">
              <a:buNone/>
            </a:pPr>
            <a:r>
              <a:rPr lang="en-US" altLang="zh-CN" sz="2400" dirty="0"/>
              <a:t>array([[0, 1, 0, 0, 0],</a:t>
            </a:r>
          </a:p>
          <a:p>
            <a:pPr marL="0" indent="0">
              <a:buNone/>
            </a:pPr>
            <a:r>
              <a:rPr lang="en-US" altLang="zh-CN" sz="2400" dirty="0" smtClean="0"/>
              <a:t>           [</a:t>
            </a:r>
            <a:r>
              <a:rPr lang="en-US" altLang="zh-CN" sz="2400" dirty="0"/>
              <a:t>0, 1, 0, 0, 0],</a:t>
            </a:r>
          </a:p>
          <a:p>
            <a:pPr marL="0" indent="0">
              <a:buNone/>
            </a:pPr>
            <a:r>
              <a:rPr lang="en-US" altLang="zh-CN" sz="2400" dirty="0" smtClean="0"/>
              <a:t>           [</a:t>
            </a:r>
            <a:r>
              <a:rPr lang="en-US" altLang="zh-CN" sz="2400" dirty="0"/>
              <a:t>0, 0, 0, 0, 1],</a:t>
            </a:r>
          </a:p>
          <a:p>
            <a:pPr marL="0" indent="0">
              <a:buNone/>
            </a:pPr>
            <a:r>
              <a:rPr lang="en-US" altLang="zh-CN" sz="2400" dirty="0" smtClean="0"/>
              <a:t>           ...,</a:t>
            </a:r>
            <a:endParaRPr lang="en-US" altLang="zh-CN" sz="24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处理文本和分类属性</a:t>
            </a:r>
            <a:endParaRPr lang="zh-CN" altLang="en-US" dirty="0"/>
          </a:p>
        </p:txBody>
      </p:sp>
    </p:spTree>
    <p:extLst>
      <p:ext uri="{BB962C8B-B14F-4D97-AF65-F5344CB8AC3E}">
        <p14:creationId xmlns="" xmlns:p14="http://schemas.microsoft.com/office/powerpoint/2010/main" val="18171026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124744"/>
            <a:ext cx="9144000" cy="5661248"/>
          </a:xfrm>
        </p:spPr>
        <p:txBody>
          <a:bodyPr>
            <a:noAutofit/>
          </a:bodyPr>
          <a:lstStyle/>
          <a:p>
            <a:r>
              <a:rPr lang="zh-CN" altLang="en-US" sz="2800" dirty="0" smtClean="0"/>
              <a:t>如果输入的数值属性具有非常大的比例差异，往往导致机器学习算法的性能表现不佳，当然也有极少数特例。案例中的房屋</a:t>
            </a:r>
            <a:r>
              <a:rPr lang="zh-CN" altLang="en-US" sz="2800" dirty="0" smtClean="0"/>
              <a:t>数</a:t>
            </a:r>
            <a:r>
              <a:rPr lang="zh-CN" altLang="en-US" sz="2800" dirty="0" smtClean="0"/>
              <a:t>据就是这样：房间总数的范围从</a:t>
            </a:r>
            <a:r>
              <a:rPr lang="en-US" altLang="zh-CN" sz="2800" dirty="0" smtClean="0"/>
              <a:t>6</a:t>
            </a:r>
            <a:r>
              <a:rPr lang="zh-CN" altLang="en-US" sz="2800" dirty="0" smtClean="0"/>
              <a:t>到</a:t>
            </a:r>
            <a:r>
              <a:rPr lang="en-US" altLang="zh-CN" sz="2800" dirty="0" smtClean="0"/>
              <a:t>39320</a:t>
            </a:r>
            <a:r>
              <a:rPr lang="zh-CN" altLang="en-US" sz="2800" dirty="0" smtClean="0"/>
              <a:t>，而收入中位数的范围是</a:t>
            </a:r>
            <a:r>
              <a:rPr lang="en-US" altLang="zh-CN" sz="2800" dirty="0" smtClean="0"/>
              <a:t>0</a:t>
            </a:r>
            <a:r>
              <a:rPr lang="zh-CN" altLang="en-US" sz="2800" dirty="0" smtClean="0"/>
              <a:t>到</a:t>
            </a:r>
            <a:r>
              <a:rPr lang="en-US" altLang="zh-CN" sz="2800" dirty="0" smtClean="0"/>
              <a:t>15</a:t>
            </a:r>
            <a:r>
              <a:rPr lang="zh-CN" altLang="en-US" sz="2800" dirty="0" smtClean="0"/>
              <a:t>。注意，目标值通常不需要缩放。</a:t>
            </a:r>
            <a:endParaRPr lang="en-US" altLang="zh-CN" sz="2800" dirty="0"/>
          </a:p>
          <a:p>
            <a:r>
              <a:rPr lang="zh-CN" altLang="en-US" sz="2800" dirty="0" smtClean="0"/>
              <a:t>常用的两种方法是：最小</a:t>
            </a:r>
            <a:r>
              <a:rPr lang="en-US" altLang="zh-CN" sz="2800" dirty="0" smtClean="0"/>
              <a:t>-</a:t>
            </a:r>
            <a:r>
              <a:rPr lang="zh-CN" altLang="en-US" sz="2800" dirty="0" smtClean="0"/>
              <a:t>最大</a:t>
            </a:r>
            <a:r>
              <a:rPr lang="zh-CN" altLang="en-US" sz="2800" dirty="0" smtClean="0"/>
              <a:t>缩放</a:t>
            </a:r>
            <a:r>
              <a:rPr lang="en-US" altLang="zh-CN" sz="2800" i="1" dirty="0" smtClean="0"/>
              <a:t> </a:t>
            </a:r>
            <a:r>
              <a:rPr lang="en-US" altLang="zh-CN" sz="2800" b="1" i="1" dirty="0" smtClean="0"/>
              <a:t>normalization</a:t>
            </a:r>
            <a:r>
              <a:rPr lang="en-US" altLang="zh-CN" sz="2800" i="1" dirty="0" smtClean="0"/>
              <a:t> </a:t>
            </a:r>
            <a:r>
              <a:rPr lang="zh-CN" altLang="en-US" sz="2800" smtClean="0"/>
              <a:t>和标准化。</a:t>
            </a:r>
            <a:r>
              <a:rPr lang="en-US" altLang="zh-CN" sz="2800" smtClean="0"/>
              <a:t>and </a:t>
            </a:r>
            <a:r>
              <a:rPr lang="en-US" altLang="zh-CN" sz="2800" b="1" i="1" smtClean="0"/>
              <a:t>standardization</a:t>
            </a:r>
            <a:r>
              <a:rPr lang="en-US" altLang="zh-CN" sz="2800" dirty="0"/>
              <a:t>.</a:t>
            </a:r>
          </a:p>
        </p:txBody>
      </p:sp>
      <p:sp>
        <p:nvSpPr>
          <p:cNvPr id="5" name="标题 1"/>
          <p:cNvSpPr>
            <a:spLocks noGrp="1"/>
          </p:cNvSpPr>
          <p:nvPr>
            <p:ph type="title"/>
          </p:nvPr>
        </p:nvSpPr>
        <p:spPr>
          <a:xfrm>
            <a:off x="457200" y="-90264"/>
            <a:ext cx="8229600" cy="1143000"/>
          </a:xfrm>
        </p:spPr>
        <p:txBody>
          <a:bodyPr>
            <a:normAutofit/>
          </a:bodyPr>
          <a:lstStyle/>
          <a:p>
            <a:r>
              <a:rPr lang="zh-CN" altLang="en-US" dirty="0" smtClean="0"/>
              <a:t>特征缩放</a:t>
            </a:r>
            <a:endParaRPr lang="zh-CN" altLang="en-US" dirty="0"/>
          </a:p>
        </p:txBody>
      </p:sp>
    </p:spTree>
    <p:extLst>
      <p:ext uri="{BB962C8B-B14F-4D97-AF65-F5344CB8AC3E}">
        <p14:creationId xmlns="" xmlns:p14="http://schemas.microsoft.com/office/powerpoint/2010/main" val="1778608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124744"/>
            <a:ext cx="9144000" cy="5661248"/>
          </a:xfrm>
        </p:spPr>
        <p:txBody>
          <a:bodyPr>
            <a:noAutofit/>
          </a:bodyPr>
          <a:lstStyle/>
          <a:p>
            <a:r>
              <a:rPr lang="zh-CN" altLang="en-US" sz="2800" dirty="0" smtClean="0"/>
              <a:t>正如你所见，许多数据转换的步骤需要以正确的顺序来执行。而</a:t>
            </a:r>
            <a:r>
              <a:rPr lang="en-US" altLang="zh-CN" sz="2800" dirty="0" err="1" smtClean="0"/>
              <a:t>Scikit</a:t>
            </a:r>
            <a:r>
              <a:rPr lang="en-US" altLang="zh-CN" sz="2800" dirty="0" smtClean="0"/>
              <a:t>-Learn</a:t>
            </a:r>
            <a:r>
              <a:rPr lang="zh-CN" altLang="en-US" sz="2800" dirty="0" smtClean="0"/>
              <a:t>正好提供了</a:t>
            </a:r>
            <a:r>
              <a:rPr lang="en-US" altLang="zh-CN" sz="2800" dirty="0" smtClean="0"/>
              <a:t>Pipeline</a:t>
            </a:r>
            <a:r>
              <a:rPr lang="zh-CN" altLang="en-US" sz="2800" dirty="0" smtClean="0"/>
              <a:t>来支持这样的转换。下面是一个数值属性的流水线例子</a:t>
            </a:r>
            <a:r>
              <a:rPr lang="zh-CN" altLang="en-US" sz="2800" dirty="0" smtClean="0"/>
              <a:t>：</a:t>
            </a:r>
            <a:endParaRPr lang="en-US" altLang="zh-CN" sz="2800" dirty="0" smtClean="0"/>
          </a:p>
          <a:p>
            <a:pPr>
              <a:buNone/>
            </a:pPr>
            <a:r>
              <a:rPr lang="en-US" altLang="zh-CN" sz="2800" b="1" dirty="0" smtClean="0"/>
              <a:t>from </a:t>
            </a:r>
            <a:r>
              <a:rPr lang="en-US" altLang="zh-CN" sz="2800" b="1" dirty="0" err="1"/>
              <a:t>sklearn.pipeline</a:t>
            </a:r>
            <a:r>
              <a:rPr lang="en-US" altLang="zh-CN" sz="2800" b="1" dirty="0"/>
              <a:t> import </a:t>
            </a:r>
            <a:r>
              <a:rPr lang="en-US" altLang="zh-CN" sz="2800" dirty="0"/>
              <a:t>Pipeline</a:t>
            </a:r>
          </a:p>
          <a:p>
            <a:pPr marL="0" indent="0">
              <a:buNone/>
            </a:pPr>
            <a:r>
              <a:rPr lang="en-US" altLang="zh-CN" sz="2800" b="1" dirty="0"/>
              <a:t>from </a:t>
            </a:r>
            <a:r>
              <a:rPr lang="en-US" altLang="zh-CN" sz="2800" b="1" dirty="0" err="1"/>
              <a:t>sklearn.preprocessing</a:t>
            </a:r>
            <a:r>
              <a:rPr lang="en-US" altLang="zh-CN" sz="2800" b="1" dirty="0"/>
              <a:t> import </a:t>
            </a:r>
            <a:r>
              <a:rPr lang="en-US" altLang="zh-CN" sz="2800" dirty="0" err="1"/>
              <a:t>StandardScaler</a:t>
            </a:r>
            <a:endParaRPr lang="en-US" altLang="zh-CN" sz="2800" dirty="0"/>
          </a:p>
          <a:p>
            <a:pPr marL="0" indent="0">
              <a:buNone/>
            </a:pPr>
            <a:r>
              <a:rPr lang="en-US" altLang="zh-CN" sz="2800" dirty="0" err="1"/>
              <a:t>num_pipeline</a:t>
            </a:r>
            <a:r>
              <a:rPr lang="en-US" altLang="zh-CN" sz="2800" dirty="0"/>
              <a:t> = Pipeline([</a:t>
            </a:r>
          </a:p>
          <a:p>
            <a:pPr marL="0" indent="0">
              <a:buNone/>
            </a:pPr>
            <a:r>
              <a:rPr lang="en-US" altLang="zh-CN" sz="2800" dirty="0" smtClean="0"/>
              <a:t>     (</a:t>
            </a:r>
            <a:r>
              <a:rPr lang="en-US" altLang="zh-CN" sz="2800" dirty="0"/>
              <a:t>'imputer', Imputer(strategy="median")),</a:t>
            </a:r>
          </a:p>
          <a:p>
            <a:pPr marL="0" indent="0">
              <a:buNone/>
            </a:pPr>
            <a:r>
              <a:rPr lang="en-US" altLang="zh-CN" sz="2800" dirty="0" smtClean="0"/>
              <a:t>     (</a:t>
            </a:r>
            <a:r>
              <a:rPr lang="en-US" altLang="zh-CN" sz="2800" dirty="0"/>
              <a:t>'</a:t>
            </a:r>
            <a:r>
              <a:rPr lang="en-US" altLang="zh-CN" sz="2800" dirty="0" err="1"/>
              <a:t>attribs_adder</a:t>
            </a:r>
            <a:r>
              <a:rPr lang="en-US" altLang="zh-CN" sz="2800" dirty="0"/>
              <a:t>', </a:t>
            </a:r>
            <a:r>
              <a:rPr lang="en-US" altLang="zh-CN" sz="2800" dirty="0" err="1"/>
              <a:t>CombinedAttributesAdder</a:t>
            </a:r>
            <a:r>
              <a:rPr lang="en-US" altLang="zh-CN" sz="2800" dirty="0"/>
              <a:t>()),</a:t>
            </a:r>
          </a:p>
          <a:p>
            <a:pPr marL="0" indent="0">
              <a:buNone/>
            </a:pPr>
            <a:r>
              <a:rPr lang="en-US" altLang="zh-CN" sz="2800" dirty="0" smtClean="0"/>
              <a:t>     (</a:t>
            </a:r>
            <a:r>
              <a:rPr lang="en-US" altLang="zh-CN" sz="2800" dirty="0"/>
              <a:t>'</a:t>
            </a:r>
            <a:r>
              <a:rPr lang="en-US" altLang="zh-CN" sz="2800" dirty="0" err="1"/>
              <a:t>std_scaler</a:t>
            </a:r>
            <a:r>
              <a:rPr lang="en-US" altLang="zh-CN" sz="2800" dirty="0"/>
              <a:t>', </a:t>
            </a:r>
            <a:r>
              <a:rPr lang="en-US" altLang="zh-CN" sz="2800" dirty="0" err="1"/>
              <a:t>StandardScaler</a:t>
            </a:r>
            <a:r>
              <a:rPr lang="en-US" altLang="zh-CN" sz="2800" dirty="0" smtClean="0"/>
              <a:t>()),])</a:t>
            </a:r>
            <a:endParaRPr lang="en-US" altLang="zh-CN" sz="2800" dirty="0"/>
          </a:p>
          <a:p>
            <a:pPr marL="0" indent="0">
              <a:buNone/>
            </a:pPr>
            <a:r>
              <a:rPr lang="en-US" altLang="zh-CN" sz="2800" dirty="0" err="1"/>
              <a:t>housing_num_tr</a:t>
            </a:r>
            <a:r>
              <a:rPr lang="en-US" altLang="zh-CN" sz="2800" dirty="0"/>
              <a:t> = </a:t>
            </a:r>
            <a:r>
              <a:rPr lang="en-US" altLang="zh-CN" sz="2800" dirty="0" err="1"/>
              <a:t>num_pipeline.fit_transform</a:t>
            </a:r>
            <a:r>
              <a:rPr lang="en-US" altLang="zh-CN" sz="2800" dirty="0"/>
              <a:t>(</a:t>
            </a:r>
            <a:r>
              <a:rPr lang="en-US" altLang="zh-CN" sz="2800" dirty="0" err="1"/>
              <a:t>housing_num</a:t>
            </a:r>
            <a:r>
              <a:rPr lang="en-US" altLang="zh-CN" sz="2800" dirty="0"/>
              <a:t>)</a:t>
            </a:r>
          </a:p>
        </p:txBody>
      </p:sp>
      <p:sp>
        <p:nvSpPr>
          <p:cNvPr id="5" name="标题 1"/>
          <p:cNvSpPr>
            <a:spLocks noGrp="1"/>
          </p:cNvSpPr>
          <p:nvPr>
            <p:ph type="title"/>
          </p:nvPr>
        </p:nvSpPr>
        <p:spPr>
          <a:xfrm>
            <a:off x="457200" y="-90264"/>
            <a:ext cx="8229600" cy="1143000"/>
          </a:xfrm>
        </p:spPr>
        <p:txBody>
          <a:bodyPr>
            <a:normAutofit/>
          </a:bodyPr>
          <a:lstStyle/>
          <a:p>
            <a:r>
              <a:rPr lang="zh-CN" altLang="en-US" dirty="0" smtClean="0"/>
              <a:t>转换流水线</a:t>
            </a:r>
            <a:endParaRPr lang="zh-CN" altLang="en-US" dirty="0"/>
          </a:p>
        </p:txBody>
      </p:sp>
    </p:spTree>
    <p:extLst>
      <p:ext uri="{BB962C8B-B14F-4D97-AF65-F5344CB8AC3E}">
        <p14:creationId xmlns="" xmlns:p14="http://schemas.microsoft.com/office/powerpoint/2010/main" val="157275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pPr marL="0" indent="0">
              <a:buNone/>
            </a:pPr>
            <a:r>
              <a:rPr lang="en-US" altLang="zh-CN" sz="2400" b="1" dirty="0"/>
              <a:t>from </a:t>
            </a:r>
            <a:r>
              <a:rPr lang="en-US" altLang="zh-CN" sz="2400" b="1" dirty="0" err="1"/>
              <a:t>sklearn.pipeline</a:t>
            </a:r>
            <a:r>
              <a:rPr lang="en-US" altLang="zh-CN" sz="2400" b="1" dirty="0"/>
              <a:t> import </a:t>
            </a:r>
            <a:r>
              <a:rPr lang="en-US" altLang="zh-CN" sz="2400" dirty="0" err="1"/>
              <a:t>FeatureUnion</a:t>
            </a:r>
            <a:endParaRPr lang="en-US" altLang="zh-CN" sz="2400" dirty="0"/>
          </a:p>
          <a:p>
            <a:pPr marL="0" indent="0">
              <a:buNone/>
            </a:pPr>
            <a:r>
              <a:rPr lang="en-US" altLang="zh-CN" sz="2400" dirty="0" err="1"/>
              <a:t>num_attribs</a:t>
            </a:r>
            <a:r>
              <a:rPr lang="en-US" altLang="zh-CN" sz="2400" dirty="0"/>
              <a:t> = list(</a:t>
            </a:r>
            <a:r>
              <a:rPr lang="en-US" altLang="zh-CN" sz="2400" dirty="0" err="1"/>
              <a:t>housing_num</a:t>
            </a:r>
            <a:r>
              <a:rPr lang="en-US" altLang="zh-CN" sz="2400" dirty="0"/>
              <a:t>)</a:t>
            </a:r>
          </a:p>
          <a:p>
            <a:pPr marL="0" indent="0">
              <a:buNone/>
            </a:pPr>
            <a:r>
              <a:rPr lang="en-US" altLang="zh-CN" sz="2400" dirty="0" err="1"/>
              <a:t>cat_attribs</a:t>
            </a:r>
            <a:r>
              <a:rPr lang="en-US" altLang="zh-CN" sz="2400" dirty="0"/>
              <a:t> = ["</a:t>
            </a:r>
            <a:r>
              <a:rPr lang="en-US" altLang="zh-CN" sz="2400" dirty="0" err="1"/>
              <a:t>ocean_proximity</a:t>
            </a:r>
            <a:r>
              <a:rPr lang="en-US" altLang="zh-CN" sz="2400" dirty="0"/>
              <a:t>"]</a:t>
            </a:r>
          </a:p>
          <a:p>
            <a:pPr marL="0" indent="0">
              <a:buNone/>
            </a:pPr>
            <a:r>
              <a:rPr lang="en-US" altLang="zh-CN" sz="2400" b="1" dirty="0" err="1"/>
              <a:t>num_pipeline</a:t>
            </a:r>
            <a:r>
              <a:rPr lang="en-US" altLang="zh-CN" sz="2400" dirty="0"/>
              <a:t> = Pipeline([</a:t>
            </a:r>
          </a:p>
          <a:p>
            <a:pPr marL="0" indent="0">
              <a:buNone/>
            </a:pPr>
            <a:r>
              <a:rPr lang="en-US" altLang="zh-CN" sz="2400" dirty="0"/>
              <a:t>('selector', </a:t>
            </a:r>
            <a:r>
              <a:rPr lang="en-US" altLang="zh-CN" sz="2400" dirty="0" err="1"/>
              <a:t>DataFrameSelector</a:t>
            </a:r>
            <a:r>
              <a:rPr lang="en-US" altLang="zh-CN" sz="2400" dirty="0"/>
              <a:t>(</a:t>
            </a:r>
            <a:r>
              <a:rPr lang="en-US" altLang="zh-CN" sz="2400" dirty="0" err="1"/>
              <a:t>num_attribs</a:t>
            </a:r>
            <a:r>
              <a:rPr lang="en-US" altLang="zh-CN" sz="2400" dirty="0"/>
              <a:t>)),</a:t>
            </a:r>
          </a:p>
          <a:p>
            <a:pPr marL="0" indent="0">
              <a:buNone/>
            </a:pPr>
            <a:r>
              <a:rPr lang="en-US" altLang="zh-CN" sz="2400" dirty="0"/>
              <a:t>('imputer', Imputer(strategy="median")),</a:t>
            </a:r>
          </a:p>
          <a:p>
            <a:pPr marL="0" indent="0">
              <a:buNone/>
            </a:pPr>
            <a:r>
              <a:rPr lang="en-US" altLang="zh-CN" sz="2400" dirty="0"/>
              <a:t>('</a:t>
            </a:r>
            <a:r>
              <a:rPr lang="en-US" altLang="zh-CN" sz="2400" dirty="0" err="1"/>
              <a:t>attribs_adder</a:t>
            </a:r>
            <a:r>
              <a:rPr lang="en-US" altLang="zh-CN" sz="2400" dirty="0"/>
              <a:t>', </a:t>
            </a:r>
            <a:r>
              <a:rPr lang="en-US" altLang="zh-CN" sz="2400" dirty="0" err="1"/>
              <a:t>CombinedAttributesAdder</a:t>
            </a:r>
            <a:r>
              <a:rPr lang="en-US" altLang="zh-CN" sz="2400" dirty="0"/>
              <a:t>()),</a:t>
            </a:r>
          </a:p>
          <a:p>
            <a:pPr marL="0" indent="0">
              <a:buNone/>
            </a:pPr>
            <a:r>
              <a:rPr lang="en-US" altLang="zh-CN" sz="2400" dirty="0"/>
              <a:t>('</a:t>
            </a:r>
            <a:r>
              <a:rPr lang="en-US" altLang="zh-CN" sz="2400" dirty="0" err="1"/>
              <a:t>std_scaler</a:t>
            </a:r>
            <a:r>
              <a:rPr lang="en-US" altLang="zh-CN" sz="2400" dirty="0"/>
              <a:t>', </a:t>
            </a:r>
            <a:r>
              <a:rPr lang="en-US" altLang="zh-CN" sz="2400" dirty="0" err="1"/>
              <a:t>StandardScaler</a:t>
            </a:r>
            <a:r>
              <a:rPr lang="en-US" altLang="zh-CN" sz="2400" dirty="0" smtClean="0"/>
              <a:t>()), ])</a:t>
            </a:r>
            <a:endParaRPr lang="en-US" altLang="zh-CN" sz="2400" dirty="0"/>
          </a:p>
          <a:p>
            <a:pPr marL="0" indent="0">
              <a:buNone/>
            </a:pPr>
            <a:r>
              <a:rPr lang="en-US" altLang="zh-CN" sz="2400" b="1" dirty="0" err="1"/>
              <a:t>cat_pipeline</a:t>
            </a:r>
            <a:r>
              <a:rPr lang="en-US" altLang="zh-CN" sz="2400" dirty="0"/>
              <a:t> = Pipeline([</a:t>
            </a:r>
          </a:p>
          <a:p>
            <a:pPr marL="0" indent="0">
              <a:buNone/>
            </a:pPr>
            <a:r>
              <a:rPr lang="en-US" altLang="zh-CN" sz="2400" dirty="0"/>
              <a:t>('selector', </a:t>
            </a:r>
            <a:r>
              <a:rPr lang="en-US" altLang="zh-CN" sz="2400" dirty="0" err="1"/>
              <a:t>DataFrameSelector</a:t>
            </a:r>
            <a:r>
              <a:rPr lang="en-US" altLang="zh-CN" sz="2400" dirty="0"/>
              <a:t>(</a:t>
            </a:r>
            <a:r>
              <a:rPr lang="en-US" altLang="zh-CN" sz="2400" dirty="0" err="1"/>
              <a:t>cat_attribs</a:t>
            </a:r>
            <a:r>
              <a:rPr lang="en-US" altLang="zh-CN" sz="2400" dirty="0"/>
              <a:t>)),</a:t>
            </a:r>
          </a:p>
          <a:p>
            <a:pPr marL="0" indent="0">
              <a:buNone/>
            </a:pPr>
            <a:r>
              <a:rPr lang="en-US" altLang="zh-CN" sz="2400" dirty="0"/>
              <a:t>('</a:t>
            </a:r>
            <a:r>
              <a:rPr lang="en-US" altLang="zh-CN" sz="2400" dirty="0" err="1"/>
              <a:t>label_binarizer</a:t>
            </a:r>
            <a:r>
              <a:rPr lang="en-US" altLang="zh-CN" sz="2400" dirty="0"/>
              <a:t>', </a:t>
            </a:r>
            <a:r>
              <a:rPr lang="en-US" altLang="zh-CN" sz="2400" dirty="0" err="1"/>
              <a:t>LabelBinarizer</a:t>
            </a:r>
            <a:r>
              <a:rPr lang="en-US" altLang="zh-CN" sz="2400" dirty="0" smtClean="0"/>
              <a:t>()), ])</a:t>
            </a:r>
            <a:endParaRPr lang="en-US" altLang="zh-CN" sz="2400" dirty="0"/>
          </a:p>
          <a:p>
            <a:pPr marL="0" indent="0">
              <a:buNone/>
            </a:pPr>
            <a:r>
              <a:rPr lang="en-US" altLang="zh-CN" sz="2400" b="1" dirty="0" err="1"/>
              <a:t>full_pipeline</a:t>
            </a:r>
            <a:r>
              <a:rPr lang="en-US" altLang="zh-CN" sz="2400" dirty="0"/>
              <a:t> = </a:t>
            </a:r>
            <a:r>
              <a:rPr lang="en-US" altLang="zh-CN" sz="2400" dirty="0" err="1"/>
              <a:t>FeatureUnion</a:t>
            </a:r>
            <a:r>
              <a:rPr lang="en-US" altLang="zh-CN" sz="2400" dirty="0"/>
              <a:t>(</a:t>
            </a:r>
            <a:r>
              <a:rPr lang="en-US" altLang="zh-CN" sz="2400" dirty="0" err="1"/>
              <a:t>transformer_list</a:t>
            </a:r>
            <a:r>
              <a:rPr lang="en-US" altLang="zh-CN" sz="2400" dirty="0"/>
              <a:t>=[</a:t>
            </a:r>
          </a:p>
          <a:p>
            <a:pPr marL="0" indent="0">
              <a:buNone/>
            </a:pPr>
            <a:r>
              <a:rPr lang="en-US" altLang="zh-CN" sz="2400" dirty="0"/>
              <a:t>("</a:t>
            </a:r>
            <a:r>
              <a:rPr lang="en-US" altLang="zh-CN" sz="2400" dirty="0" err="1"/>
              <a:t>num_pipeline</a:t>
            </a:r>
            <a:r>
              <a:rPr lang="en-US" altLang="zh-CN" sz="2400" dirty="0"/>
              <a:t>", </a:t>
            </a:r>
            <a:r>
              <a:rPr lang="en-US" altLang="zh-CN" sz="2400" dirty="0" err="1"/>
              <a:t>num_pipeline</a:t>
            </a:r>
            <a:r>
              <a:rPr lang="en-US" altLang="zh-CN" sz="2400" dirty="0"/>
              <a:t>),</a:t>
            </a:r>
          </a:p>
          <a:p>
            <a:pPr marL="0" indent="0">
              <a:buNone/>
            </a:pPr>
            <a:r>
              <a:rPr lang="en-US" altLang="zh-CN" sz="2400" dirty="0"/>
              <a:t>("</a:t>
            </a:r>
            <a:r>
              <a:rPr lang="en-US" altLang="zh-CN" sz="2400" dirty="0" err="1"/>
              <a:t>cat_pipeline</a:t>
            </a:r>
            <a:r>
              <a:rPr lang="en-US" altLang="zh-CN" sz="2400" dirty="0"/>
              <a:t>", </a:t>
            </a:r>
            <a:r>
              <a:rPr lang="en-US" altLang="zh-CN" sz="2400" dirty="0" err="1"/>
              <a:t>cat_pipeline</a:t>
            </a:r>
            <a:r>
              <a:rPr lang="en-US" altLang="zh-CN" sz="2400" dirty="0" smtClean="0"/>
              <a:t>), ])</a:t>
            </a:r>
            <a:endParaRPr lang="en-US" altLang="zh-CN" sz="2400" dirty="0"/>
          </a:p>
        </p:txBody>
      </p:sp>
      <p:sp>
        <p:nvSpPr>
          <p:cNvPr id="5" name="标题 1"/>
          <p:cNvSpPr>
            <a:spLocks noGrp="1"/>
          </p:cNvSpPr>
          <p:nvPr>
            <p:ph type="title"/>
          </p:nvPr>
        </p:nvSpPr>
        <p:spPr>
          <a:xfrm>
            <a:off x="457200" y="-243408"/>
            <a:ext cx="8229600" cy="1143000"/>
          </a:xfrm>
        </p:spPr>
        <p:txBody>
          <a:bodyPr>
            <a:normAutofit/>
          </a:bodyPr>
          <a:lstStyle/>
          <a:p>
            <a:r>
              <a:rPr lang="zh-CN" altLang="en-US" dirty="0" smtClean="0"/>
              <a:t>转换流水线</a:t>
            </a:r>
            <a:endParaRPr lang="zh-CN" altLang="en-US" dirty="0"/>
          </a:p>
        </p:txBody>
      </p:sp>
    </p:spTree>
    <p:extLst>
      <p:ext uri="{BB962C8B-B14F-4D97-AF65-F5344CB8AC3E}">
        <p14:creationId xmlns="" xmlns:p14="http://schemas.microsoft.com/office/powerpoint/2010/main" val="4203350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zh-CN" altLang="en-US" sz="2400" dirty="0" smtClean="0"/>
              <a:t>先训练一个线性回归模型</a:t>
            </a:r>
            <a:r>
              <a:rPr lang="zh-CN" altLang="en-US" sz="2400" dirty="0" smtClean="0"/>
              <a:t>：</a:t>
            </a:r>
            <a:endParaRPr lang="en-US" altLang="zh-CN" sz="2400" dirty="0" smtClean="0"/>
          </a:p>
          <a:p>
            <a:pPr>
              <a:buNone/>
            </a:pPr>
            <a:r>
              <a:rPr lang="en-US" altLang="zh-CN" sz="2400" b="1" dirty="0" smtClean="0"/>
              <a:t>from </a:t>
            </a:r>
            <a:r>
              <a:rPr lang="en-US" altLang="zh-CN" sz="2400" b="1" dirty="0" err="1" smtClean="0"/>
              <a:t>sklearn.linear_model</a:t>
            </a:r>
            <a:r>
              <a:rPr lang="en-US" altLang="zh-CN" sz="2400" b="1" dirty="0" smtClean="0"/>
              <a:t> import </a:t>
            </a:r>
            <a:r>
              <a:rPr lang="en-US" altLang="zh-CN" sz="2400" dirty="0" err="1" smtClean="0"/>
              <a:t>LinearRegression</a:t>
            </a:r>
            <a:endParaRPr lang="en-US" altLang="zh-CN" sz="2400" dirty="0" smtClean="0"/>
          </a:p>
          <a:p>
            <a:pPr marL="0" indent="0">
              <a:buNone/>
            </a:pPr>
            <a:r>
              <a:rPr lang="en-US" altLang="zh-CN" sz="2400" dirty="0" err="1" smtClean="0"/>
              <a:t>lin_reg</a:t>
            </a:r>
            <a:r>
              <a:rPr lang="en-US" altLang="zh-CN" sz="2400" dirty="0" smtClean="0"/>
              <a:t> </a:t>
            </a:r>
            <a:r>
              <a:rPr lang="en-US" altLang="zh-CN" sz="2400" dirty="0"/>
              <a:t>= </a:t>
            </a:r>
            <a:r>
              <a:rPr lang="en-US" altLang="zh-CN" sz="2400" dirty="0" err="1"/>
              <a:t>LinearRegression</a:t>
            </a:r>
            <a:r>
              <a:rPr lang="en-US" altLang="zh-CN" sz="2400" dirty="0"/>
              <a:t>()</a:t>
            </a:r>
          </a:p>
          <a:p>
            <a:pPr marL="0" indent="0">
              <a:buNone/>
            </a:pPr>
            <a:r>
              <a:rPr lang="en-US" altLang="zh-CN" sz="2400" dirty="0" err="1"/>
              <a:t>lin_reg.fit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smtClean="0"/>
              <a:t>)</a:t>
            </a:r>
          </a:p>
          <a:p>
            <a:pPr marL="0" indent="0">
              <a:buNone/>
            </a:pPr>
            <a:endParaRPr lang="en-US" altLang="zh-CN" sz="2400" dirty="0"/>
          </a:p>
          <a:p>
            <a:r>
              <a:rPr lang="zh-CN" altLang="en-US" sz="2400" dirty="0" smtClean="0"/>
              <a:t>用几个训练集的实例试试</a:t>
            </a:r>
            <a:r>
              <a:rPr lang="zh-CN" altLang="en-US" sz="2400" dirty="0" smtClean="0"/>
              <a:t>：</a:t>
            </a:r>
            <a:endParaRPr lang="en-US" altLang="zh-CN" sz="2400" dirty="0" smtClean="0"/>
          </a:p>
          <a:p>
            <a:pPr>
              <a:buNone/>
            </a:pPr>
            <a:r>
              <a:rPr lang="en-US" altLang="zh-CN" sz="2400" b="1" dirty="0" smtClean="0"/>
              <a:t>&gt;&gt;&gt; </a:t>
            </a:r>
            <a:r>
              <a:rPr lang="en-US" altLang="zh-CN" sz="2400" dirty="0" err="1" smtClean="0"/>
              <a:t>some_data</a:t>
            </a:r>
            <a:r>
              <a:rPr lang="en-US" altLang="zh-CN" sz="2400" dirty="0" smtClean="0"/>
              <a:t> = </a:t>
            </a:r>
            <a:r>
              <a:rPr lang="en-US" altLang="zh-CN" sz="2400" dirty="0" err="1" smtClean="0"/>
              <a:t>housing.iloc</a:t>
            </a:r>
            <a:r>
              <a:rPr lang="en-US" altLang="zh-CN" sz="2400" dirty="0" smtClean="0"/>
              <a:t>[:5]</a:t>
            </a:r>
          </a:p>
          <a:p>
            <a:pPr marL="0" indent="0">
              <a:buNone/>
            </a:pPr>
            <a:r>
              <a:rPr lang="en-US" altLang="zh-CN" sz="2400" b="1" dirty="0" smtClean="0"/>
              <a:t>&gt;&gt;&gt; </a:t>
            </a:r>
            <a:r>
              <a:rPr lang="en-US" altLang="zh-CN" sz="2400" dirty="0" err="1"/>
              <a:t>some_labels</a:t>
            </a:r>
            <a:r>
              <a:rPr lang="en-US" altLang="zh-CN" sz="2400" dirty="0"/>
              <a:t> = </a:t>
            </a:r>
            <a:r>
              <a:rPr lang="en-US" altLang="zh-CN" sz="2400" dirty="0" err="1"/>
              <a:t>housing_labels.iloc</a:t>
            </a:r>
            <a:r>
              <a:rPr lang="en-US" altLang="zh-CN" sz="2400" dirty="0"/>
              <a:t>[:5]</a:t>
            </a:r>
          </a:p>
          <a:p>
            <a:pPr marL="0" indent="0">
              <a:buNone/>
            </a:pPr>
            <a:r>
              <a:rPr lang="en-US" altLang="zh-CN" sz="2400" b="1" dirty="0"/>
              <a:t>&gt;&gt;&gt; </a:t>
            </a:r>
            <a:r>
              <a:rPr lang="en-US" altLang="zh-CN" sz="2400" dirty="0" err="1"/>
              <a:t>some_data_prepared</a:t>
            </a:r>
            <a:r>
              <a:rPr lang="en-US" altLang="zh-CN" sz="2400" dirty="0"/>
              <a:t> = </a:t>
            </a:r>
            <a:r>
              <a:rPr lang="en-US" altLang="zh-CN" sz="2400" dirty="0" err="1"/>
              <a:t>full_pipeline.transform</a:t>
            </a:r>
            <a:r>
              <a:rPr lang="en-US" altLang="zh-CN" sz="2400" dirty="0"/>
              <a:t>(</a:t>
            </a:r>
            <a:r>
              <a:rPr lang="en-US" altLang="zh-CN" sz="2400" dirty="0" err="1"/>
              <a:t>some_data</a:t>
            </a:r>
            <a:r>
              <a:rPr lang="en-US" altLang="zh-CN" sz="2400" dirty="0"/>
              <a:t>)</a:t>
            </a:r>
          </a:p>
          <a:p>
            <a:pPr marL="0" indent="0">
              <a:buNone/>
            </a:pPr>
            <a:r>
              <a:rPr lang="en-US" altLang="zh-CN" sz="2400" b="1" dirty="0"/>
              <a:t>&gt;&gt;&gt; print</a:t>
            </a:r>
            <a:r>
              <a:rPr lang="en-US" altLang="zh-CN" sz="2400" dirty="0"/>
              <a:t>("Predictions:</a:t>
            </a:r>
            <a:r>
              <a:rPr lang="en-US" altLang="zh-CN" sz="2400" b="1" dirty="0"/>
              <a:t>\t</a:t>
            </a:r>
            <a:r>
              <a:rPr lang="en-US" altLang="zh-CN" sz="2400" dirty="0"/>
              <a:t>", </a:t>
            </a:r>
            <a:r>
              <a:rPr lang="en-US" altLang="zh-CN" sz="2400" dirty="0" err="1"/>
              <a:t>lin_reg.predict</a:t>
            </a:r>
            <a:r>
              <a:rPr lang="en-US" altLang="zh-CN" sz="2400" dirty="0"/>
              <a:t>(</a:t>
            </a:r>
            <a:r>
              <a:rPr lang="en-US" altLang="zh-CN" sz="2400" dirty="0" err="1"/>
              <a:t>some_data_prepared</a:t>
            </a:r>
            <a:r>
              <a:rPr lang="en-US" altLang="zh-CN" sz="2400" dirty="0"/>
              <a:t>))</a:t>
            </a:r>
          </a:p>
          <a:p>
            <a:pPr marL="0" indent="0">
              <a:buNone/>
            </a:pPr>
            <a:r>
              <a:rPr lang="en-US" altLang="zh-CN" sz="2400" dirty="0"/>
              <a:t>Predictions: [ 303104. 44800. 308928. 294208. 368704.]</a:t>
            </a:r>
          </a:p>
          <a:p>
            <a:pPr marL="0" indent="0">
              <a:buNone/>
            </a:pPr>
            <a:r>
              <a:rPr lang="en-US" altLang="zh-CN" sz="2400" b="1" dirty="0"/>
              <a:t>&gt;&gt;&gt; print</a:t>
            </a:r>
            <a:r>
              <a:rPr lang="en-US" altLang="zh-CN" sz="2400" dirty="0"/>
              <a:t>("Labels:</a:t>
            </a:r>
            <a:r>
              <a:rPr lang="en-US" altLang="zh-CN" sz="2400" b="1" dirty="0"/>
              <a:t>\t\t</a:t>
            </a:r>
            <a:r>
              <a:rPr lang="en-US" altLang="zh-CN" sz="2400" dirty="0"/>
              <a:t>", list(</a:t>
            </a:r>
            <a:r>
              <a:rPr lang="en-US" altLang="zh-CN" sz="2400" dirty="0" err="1"/>
              <a:t>some_labels</a:t>
            </a:r>
            <a:r>
              <a:rPr lang="en-US" altLang="zh-CN" sz="2400" dirty="0"/>
              <a:t>))</a:t>
            </a:r>
          </a:p>
          <a:p>
            <a:pPr marL="0" indent="0">
              <a:buNone/>
            </a:pPr>
            <a:r>
              <a:rPr lang="en-US" altLang="zh-CN" sz="2400" dirty="0"/>
              <a:t>Labels: [359400.0, 69700.0, 302100.0, 301300.0, 351900.0]</a:t>
            </a:r>
          </a:p>
        </p:txBody>
      </p:sp>
      <p:sp>
        <p:nvSpPr>
          <p:cNvPr id="5" name="标题 1"/>
          <p:cNvSpPr>
            <a:spLocks noGrp="1"/>
          </p:cNvSpPr>
          <p:nvPr>
            <p:ph type="title"/>
          </p:nvPr>
        </p:nvSpPr>
        <p:spPr>
          <a:xfrm>
            <a:off x="457200" y="-243408"/>
            <a:ext cx="8229600" cy="1143000"/>
          </a:xfrm>
        </p:spPr>
        <p:txBody>
          <a:bodyPr>
            <a:normAutofit/>
          </a:bodyPr>
          <a:lstStyle/>
          <a:p>
            <a:r>
              <a:rPr lang="zh-CN" altLang="en-US" dirty="0" smtClean="0"/>
              <a:t>选择和训练模型</a:t>
            </a:r>
            <a:endParaRPr lang="zh-CN" altLang="en-US" dirty="0"/>
          </a:p>
        </p:txBody>
      </p:sp>
    </p:spTree>
    <p:extLst>
      <p:ext uri="{BB962C8B-B14F-4D97-AF65-F5344CB8AC3E}">
        <p14:creationId xmlns="" xmlns:p14="http://schemas.microsoft.com/office/powerpoint/2010/main" val="3915717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zh-CN" altLang="en-US" sz="2400" dirty="0" smtClean="0"/>
              <a:t>使用</a:t>
            </a:r>
            <a:r>
              <a:rPr lang="en-US" sz="2400" dirty="0" err="1" smtClean="0"/>
              <a:t>Scikit</a:t>
            </a:r>
            <a:r>
              <a:rPr lang="en-US" sz="2400" dirty="0" smtClean="0"/>
              <a:t>-Learn</a:t>
            </a:r>
            <a:r>
              <a:rPr lang="zh-CN" altLang="en-US" sz="2400" dirty="0" smtClean="0"/>
              <a:t>的</a:t>
            </a:r>
            <a:r>
              <a:rPr lang="en-US" sz="2400" dirty="0" err="1" smtClean="0"/>
              <a:t>mean_squared_error</a:t>
            </a:r>
            <a:r>
              <a:rPr lang="zh-CN" altLang="en-US" sz="2400" dirty="0" smtClean="0"/>
              <a:t>函数来测量整个训练集上回归模型的</a:t>
            </a:r>
            <a:r>
              <a:rPr lang="en-US" sz="2400" dirty="0" smtClean="0"/>
              <a:t>RMSE</a:t>
            </a:r>
            <a:r>
              <a:rPr lang="en-US" sz="2400" dirty="0" smtClean="0"/>
              <a:t>：</a:t>
            </a:r>
          </a:p>
          <a:p>
            <a:endParaRPr lang="en-US" altLang="zh-CN" sz="2400" dirty="0"/>
          </a:p>
          <a:p>
            <a:pPr marL="0" indent="0">
              <a:buNone/>
            </a:pPr>
            <a:r>
              <a:rPr lang="en-US" altLang="zh-CN" sz="2400" b="1" dirty="0"/>
              <a:t>&gt;&gt;&gt; from </a:t>
            </a:r>
            <a:r>
              <a:rPr lang="en-US" altLang="zh-CN" sz="2400" b="1" dirty="0" err="1"/>
              <a:t>sklearn.metrics</a:t>
            </a:r>
            <a:r>
              <a:rPr lang="en-US" altLang="zh-CN" sz="2400" b="1" dirty="0"/>
              <a:t> import </a:t>
            </a:r>
            <a:r>
              <a:rPr lang="en-US" altLang="zh-CN" sz="2400" dirty="0" err="1"/>
              <a:t>mean_squared_error</a:t>
            </a:r>
            <a:endParaRPr lang="en-US" altLang="zh-CN" sz="2400" dirty="0"/>
          </a:p>
          <a:p>
            <a:pPr marL="0" indent="0">
              <a:buNone/>
            </a:pPr>
            <a:r>
              <a:rPr lang="en-US" altLang="zh-CN" sz="2400" b="1" dirty="0"/>
              <a:t>&gt;&gt;&gt; </a:t>
            </a:r>
            <a:r>
              <a:rPr lang="en-US" altLang="zh-CN" sz="2400" dirty="0" err="1"/>
              <a:t>housing_predictions</a:t>
            </a:r>
            <a:r>
              <a:rPr lang="en-US" altLang="zh-CN" sz="2400" dirty="0"/>
              <a:t> = </a:t>
            </a:r>
            <a:r>
              <a:rPr lang="en-US" altLang="zh-CN" sz="2400" dirty="0" err="1"/>
              <a:t>lin_reg.predict</a:t>
            </a:r>
            <a:r>
              <a:rPr lang="en-US" altLang="zh-CN" sz="2400" dirty="0"/>
              <a:t>(</a:t>
            </a:r>
            <a:r>
              <a:rPr lang="en-US" altLang="zh-CN" sz="2400" dirty="0" err="1"/>
              <a:t>housing_prepared</a:t>
            </a:r>
            <a:r>
              <a:rPr lang="en-US" altLang="zh-CN" sz="2400" dirty="0"/>
              <a:t>)</a:t>
            </a:r>
          </a:p>
          <a:p>
            <a:pPr marL="0" indent="0">
              <a:buNone/>
            </a:pPr>
            <a:r>
              <a:rPr lang="en-US" altLang="zh-CN" sz="2400" b="1" dirty="0"/>
              <a:t>&gt;&gt;&gt; </a:t>
            </a:r>
            <a:r>
              <a:rPr lang="en-US" altLang="zh-CN" sz="2400" dirty="0" err="1"/>
              <a:t>lin_mse</a:t>
            </a:r>
            <a:r>
              <a:rPr lang="en-US" altLang="zh-CN" sz="2400" dirty="0"/>
              <a:t> = </a:t>
            </a:r>
            <a:r>
              <a:rPr lang="en-US" altLang="zh-CN" sz="2400" dirty="0" err="1"/>
              <a:t>mean_squared_error</a:t>
            </a:r>
            <a:r>
              <a:rPr lang="en-US" altLang="zh-CN" sz="2400" dirty="0"/>
              <a:t>(</a:t>
            </a:r>
            <a:r>
              <a:rPr lang="en-US" altLang="zh-CN" sz="2400" dirty="0" err="1"/>
              <a:t>housing_labels</a:t>
            </a:r>
            <a:r>
              <a:rPr lang="en-US" altLang="zh-CN" sz="2400" dirty="0"/>
              <a:t>, </a:t>
            </a:r>
            <a:r>
              <a:rPr lang="en-US" altLang="zh-CN" sz="2400" dirty="0" err="1"/>
              <a:t>housing_predictions</a:t>
            </a:r>
            <a:r>
              <a:rPr lang="en-US" altLang="zh-CN" sz="2400" dirty="0"/>
              <a:t>)</a:t>
            </a:r>
          </a:p>
          <a:p>
            <a:pPr marL="0" indent="0">
              <a:buNone/>
            </a:pPr>
            <a:r>
              <a:rPr lang="en-US" altLang="zh-CN" sz="2400" b="1" dirty="0"/>
              <a:t>&gt;&gt;&gt; </a:t>
            </a:r>
            <a:r>
              <a:rPr lang="en-US" altLang="zh-CN" sz="2400" dirty="0" err="1"/>
              <a:t>lin_rmse</a:t>
            </a:r>
            <a:r>
              <a:rPr lang="en-US" altLang="zh-CN" sz="2400" dirty="0"/>
              <a:t> = </a:t>
            </a:r>
            <a:r>
              <a:rPr lang="en-US" altLang="zh-CN" sz="2400" dirty="0" err="1"/>
              <a:t>np.sqrt</a:t>
            </a:r>
            <a:r>
              <a:rPr lang="en-US" altLang="zh-CN" sz="2400" dirty="0"/>
              <a:t>(</a:t>
            </a:r>
            <a:r>
              <a:rPr lang="en-US" altLang="zh-CN" sz="2400" dirty="0" err="1"/>
              <a:t>lin_mse</a:t>
            </a:r>
            <a:r>
              <a:rPr lang="en-US" altLang="zh-CN" sz="2400" dirty="0"/>
              <a:t>)</a:t>
            </a:r>
          </a:p>
          <a:p>
            <a:pPr marL="0" indent="0">
              <a:buNone/>
            </a:pPr>
            <a:r>
              <a:rPr lang="en-US" altLang="zh-CN" sz="2400" b="1" dirty="0"/>
              <a:t>&gt;&gt;&gt; </a:t>
            </a:r>
            <a:r>
              <a:rPr lang="en-US" altLang="zh-CN" sz="2400" dirty="0" err="1"/>
              <a:t>lin_rmse</a:t>
            </a:r>
            <a:endParaRPr lang="en-US" altLang="zh-CN" sz="2400" dirty="0"/>
          </a:p>
          <a:p>
            <a:pPr marL="0" indent="0">
              <a:buNone/>
            </a:pPr>
            <a:r>
              <a:rPr lang="en-US" altLang="zh-CN" sz="2400" dirty="0"/>
              <a:t>68628.413493824875</a:t>
            </a:r>
          </a:p>
        </p:txBody>
      </p:sp>
      <p:sp>
        <p:nvSpPr>
          <p:cNvPr id="5" name="标题 1"/>
          <p:cNvSpPr>
            <a:spLocks noGrp="1"/>
          </p:cNvSpPr>
          <p:nvPr>
            <p:ph type="title"/>
          </p:nvPr>
        </p:nvSpPr>
        <p:spPr>
          <a:xfrm>
            <a:off x="457200" y="-243408"/>
            <a:ext cx="8229600" cy="1143000"/>
          </a:xfrm>
        </p:spPr>
        <p:txBody>
          <a:bodyPr>
            <a:normAutofit/>
          </a:bodyPr>
          <a:lstStyle/>
          <a:p>
            <a:r>
              <a:rPr lang="zh-CN" altLang="en-US" dirty="0" smtClean="0"/>
              <a:t>选择和训练模型</a:t>
            </a:r>
            <a:endParaRPr lang="zh-CN" altLang="en-US" dirty="0"/>
          </a:p>
        </p:txBody>
      </p:sp>
    </p:spTree>
    <p:extLst>
      <p:ext uri="{BB962C8B-B14F-4D97-AF65-F5344CB8AC3E}">
        <p14:creationId xmlns="" xmlns:p14="http://schemas.microsoft.com/office/powerpoint/2010/main" val="1397678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zh-CN" altLang="en-US" sz="2400" dirty="0" smtClean="0"/>
              <a:t>我们来训练一个</a:t>
            </a:r>
            <a:r>
              <a:rPr lang="en-US" altLang="zh-CN" sz="2400" dirty="0" err="1" smtClean="0"/>
              <a:t>DecisionTreeRegressor</a:t>
            </a:r>
            <a:r>
              <a:rPr lang="zh-CN" altLang="en-US" sz="2400" dirty="0" smtClean="0"/>
              <a:t>。这是一个非常强大的模型，它能够从数据中找到复杂的非线性</a:t>
            </a:r>
            <a:r>
              <a:rPr lang="zh-CN" altLang="en-US" sz="2400" dirty="0" smtClean="0"/>
              <a:t>关系</a:t>
            </a:r>
            <a:endParaRPr lang="en-US" altLang="zh-CN" sz="2400" dirty="0" smtClean="0"/>
          </a:p>
          <a:p>
            <a:pPr>
              <a:buNone/>
            </a:pPr>
            <a:r>
              <a:rPr lang="en-US" altLang="zh-CN" sz="2400" b="1" dirty="0" smtClean="0"/>
              <a:t>from </a:t>
            </a:r>
            <a:r>
              <a:rPr lang="en-US" altLang="zh-CN" sz="2400" b="1" dirty="0" err="1"/>
              <a:t>sklearn.tree</a:t>
            </a:r>
            <a:r>
              <a:rPr lang="en-US" altLang="zh-CN" sz="2400" b="1" dirty="0"/>
              <a:t> import </a:t>
            </a:r>
            <a:r>
              <a:rPr lang="en-US" altLang="zh-CN" sz="2400" dirty="0" err="1"/>
              <a:t>DecisionTreeRegressor</a:t>
            </a:r>
            <a:endParaRPr lang="en-US" altLang="zh-CN" sz="2400" dirty="0"/>
          </a:p>
          <a:p>
            <a:pPr marL="0" indent="0">
              <a:buNone/>
            </a:pPr>
            <a:r>
              <a:rPr lang="en-US" altLang="zh-CN" sz="2400" dirty="0" err="1"/>
              <a:t>tree_reg</a:t>
            </a:r>
            <a:r>
              <a:rPr lang="en-US" altLang="zh-CN" sz="2400" dirty="0"/>
              <a:t> = </a:t>
            </a:r>
            <a:r>
              <a:rPr lang="en-US" altLang="zh-CN" sz="2400" dirty="0" err="1"/>
              <a:t>DecisionTreeRegressor</a:t>
            </a:r>
            <a:r>
              <a:rPr lang="en-US" altLang="zh-CN" sz="2400" dirty="0"/>
              <a:t>()</a:t>
            </a:r>
          </a:p>
          <a:p>
            <a:pPr marL="0" indent="0">
              <a:buNone/>
            </a:pPr>
            <a:r>
              <a:rPr lang="en-US" altLang="zh-CN" sz="2400" dirty="0" err="1"/>
              <a:t>tree_reg.fit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smtClean="0"/>
              <a:t>)</a:t>
            </a:r>
          </a:p>
          <a:p>
            <a:pPr marL="0" indent="0">
              <a:buNone/>
            </a:pPr>
            <a:endParaRPr lang="en-US" altLang="zh-CN" sz="2400" dirty="0"/>
          </a:p>
          <a:p>
            <a:r>
              <a:rPr lang="zh-CN" altLang="en-US" sz="2400" dirty="0" smtClean="0"/>
              <a:t>既然这个模型已经</a:t>
            </a:r>
            <a:r>
              <a:rPr lang="zh-CN" altLang="en-US" sz="2400" dirty="0" smtClean="0"/>
              <a:t>训练好，</a:t>
            </a:r>
            <a:r>
              <a:rPr lang="zh-CN" altLang="en-US" sz="2400" dirty="0" smtClean="0"/>
              <a:t>我们可以用训练集来评估一下</a:t>
            </a:r>
            <a:r>
              <a:rPr lang="zh-CN" altLang="en-US" sz="2400" dirty="0" smtClean="0"/>
              <a:t>：</a:t>
            </a:r>
            <a:endParaRPr lang="en-US" altLang="zh-CN" sz="2400" dirty="0" smtClean="0"/>
          </a:p>
          <a:p>
            <a:pPr>
              <a:buNone/>
            </a:pPr>
            <a:r>
              <a:rPr lang="en-US" altLang="zh-CN" sz="2400" b="1" dirty="0" smtClean="0"/>
              <a:t>&gt;&gt;&gt; </a:t>
            </a:r>
            <a:r>
              <a:rPr lang="en-US" altLang="zh-CN" sz="2400" dirty="0" err="1"/>
              <a:t>housing_predictions</a:t>
            </a:r>
            <a:r>
              <a:rPr lang="en-US" altLang="zh-CN" sz="2400" dirty="0"/>
              <a:t> = </a:t>
            </a:r>
            <a:r>
              <a:rPr lang="en-US" altLang="zh-CN" sz="2400" dirty="0" err="1"/>
              <a:t>tree_reg.predict</a:t>
            </a:r>
            <a:r>
              <a:rPr lang="en-US" altLang="zh-CN" sz="2400" dirty="0"/>
              <a:t>(</a:t>
            </a:r>
            <a:r>
              <a:rPr lang="en-US" altLang="zh-CN" sz="2400" dirty="0" err="1"/>
              <a:t>housing_prepared</a:t>
            </a:r>
            <a:r>
              <a:rPr lang="en-US" altLang="zh-CN" sz="2400" dirty="0"/>
              <a:t>)</a:t>
            </a:r>
          </a:p>
          <a:p>
            <a:pPr marL="0" indent="0">
              <a:buNone/>
            </a:pPr>
            <a:r>
              <a:rPr lang="en-US" altLang="zh-CN" sz="2400" b="1" dirty="0"/>
              <a:t>&gt;&gt;&gt; </a:t>
            </a:r>
            <a:r>
              <a:rPr lang="en-US" altLang="zh-CN" sz="2400" dirty="0" err="1"/>
              <a:t>tree_mse</a:t>
            </a:r>
            <a:r>
              <a:rPr lang="en-US" altLang="zh-CN" sz="2400" dirty="0"/>
              <a:t> = </a:t>
            </a:r>
            <a:r>
              <a:rPr lang="en-US" altLang="zh-CN" sz="2400" dirty="0" err="1"/>
              <a:t>mean_squared_error</a:t>
            </a:r>
            <a:r>
              <a:rPr lang="en-US" altLang="zh-CN" sz="2400" dirty="0"/>
              <a:t>(</a:t>
            </a:r>
            <a:r>
              <a:rPr lang="en-US" altLang="zh-CN" sz="2400" dirty="0" err="1"/>
              <a:t>housing_labels</a:t>
            </a:r>
            <a:r>
              <a:rPr lang="en-US" altLang="zh-CN" sz="2400" dirty="0"/>
              <a:t>, </a:t>
            </a:r>
            <a:r>
              <a:rPr lang="en-US" altLang="zh-CN" sz="2400" dirty="0" err="1"/>
              <a:t>housing_predictions</a:t>
            </a:r>
            <a:r>
              <a:rPr lang="en-US" altLang="zh-CN" sz="2400" dirty="0"/>
              <a:t>)</a:t>
            </a:r>
          </a:p>
          <a:p>
            <a:pPr marL="0" indent="0">
              <a:buNone/>
            </a:pPr>
            <a:r>
              <a:rPr lang="en-US" altLang="zh-CN" sz="2400" b="1" dirty="0"/>
              <a:t>&gt;&gt;&gt; </a:t>
            </a:r>
            <a:r>
              <a:rPr lang="en-US" altLang="zh-CN" sz="2400" dirty="0" err="1"/>
              <a:t>tree_rmse</a:t>
            </a:r>
            <a:r>
              <a:rPr lang="en-US" altLang="zh-CN" sz="2400" dirty="0"/>
              <a:t> = </a:t>
            </a:r>
            <a:r>
              <a:rPr lang="en-US" altLang="zh-CN" sz="2400" dirty="0" err="1"/>
              <a:t>np.sqrt</a:t>
            </a:r>
            <a:r>
              <a:rPr lang="en-US" altLang="zh-CN" sz="2400" dirty="0"/>
              <a:t>(</a:t>
            </a:r>
            <a:r>
              <a:rPr lang="en-US" altLang="zh-CN" sz="2400" dirty="0" err="1"/>
              <a:t>tree_mse</a:t>
            </a:r>
            <a:r>
              <a:rPr lang="en-US" altLang="zh-CN" sz="2400" dirty="0"/>
              <a:t>)</a:t>
            </a:r>
          </a:p>
          <a:p>
            <a:pPr marL="0" indent="0">
              <a:buNone/>
            </a:pPr>
            <a:r>
              <a:rPr lang="en-US" altLang="zh-CN" sz="2400" b="1" dirty="0"/>
              <a:t>&gt;&gt;&gt; </a:t>
            </a:r>
            <a:r>
              <a:rPr lang="en-US" altLang="zh-CN" sz="2400" dirty="0" err="1"/>
              <a:t>tree_rmse</a:t>
            </a:r>
            <a:endParaRPr lang="en-US" altLang="zh-CN" sz="2400" dirty="0"/>
          </a:p>
          <a:p>
            <a:pPr marL="0" indent="0">
              <a:buNone/>
            </a:pPr>
            <a:r>
              <a:rPr lang="en-US" altLang="zh-CN" sz="2400" dirty="0"/>
              <a:t>0.0</a:t>
            </a:r>
          </a:p>
        </p:txBody>
      </p:sp>
      <p:sp>
        <p:nvSpPr>
          <p:cNvPr id="5" name="标题 1"/>
          <p:cNvSpPr>
            <a:spLocks noGrp="1"/>
          </p:cNvSpPr>
          <p:nvPr>
            <p:ph type="title"/>
          </p:nvPr>
        </p:nvSpPr>
        <p:spPr>
          <a:xfrm>
            <a:off x="457200" y="-243408"/>
            <a:ext cx="8229600" cy="1143000"/>
          </a:xfrm>
        </p:spPr>
        <p:txBody>
          <a:bodyPr>
            <a:normAutofit/>
          </a:bodyPr>
          <a:lstStyle/>
          <a:p>
            <a:r>
              <a:rPr lang="zh-CN" altLang="en-US" dirty="0" smtClean="0"/>
              <a:t>选择和训练模型</a:t>
            </a:r>
            <a:endParaRPr lang="zh-CN" altLang="en-US" dirty="0"/>
          </a:p>
        </p:txBody>
      </p:sp>
    </p:spTree>
    <p:extLst>
      <p:ext uri="{BB962C8B-B14F-4D97-AF65-F5344CB8AC3E}">
        <p14:creationId xmlns="" xmlns:p14="http://schemas.microsoft.com/office/powerpoint/2010/main" val="18260887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zh-CN" altLang="en-US" sz="2800" dirty="0" smtClean="0"/>
              <a:t>评估决策树模型的一种方法是使用</a:t>
            </a:r>
            <a:r>
              <a:rPr lang="en-US" altLang="zh-CN" sz="2800" dirty="0" err="1" smtClean="0"/>
              <a:t>train_test_split</a:t>
            </a:r>
            <a:r>
              <a:rPr lang="zh-CN" altLang="en-US" sz="2800" dirty="0" smtClean="0"/>
              <a:t>函数将训练集分为较小的训练集和验证集，然后根据这些较小的训练集来训练模型，并</a:t>
            </a:r>
            <a:r>
              <a:rPr lang="zh-CN" altLang="en-US" sz="2800" dirty="0" smtClean="0"/>
              <a:t>对</a:t>
            </a:r>
            <a:r>
              <a:rPr lang="zh-CN" altLang="en-US" sz="2800" dirty="0" smtClean="0"/>
              <a:t>验证集</a:t>
            </a:r>
            <a:r>
              <a:rPr lang="zh-CN" altLang="en-US" sz="2800" dirty="0" smtClean="0"/>
              <a:t>进行</a:t>
            </a:r>
            <a:r>
              <a:rPr lang="zh-CN" altLang="en-US" sz="2800" dirty="0" smtClean="0"/>
              <a:t>评估</a:t>
            </a:r>
            <a:r>
              <a:rPr lang="zh-CN" altLang="en-US" sz="2800" dirty="0" smtClean="0"/>
              <a:t>。</a:t>
            </a:r>
            <a:endParaRPr lang="en-US" altLang="zh-CN" sz="2800" dirty="0" smtClean="0"/>
          </a:p>
          <a:p>
            <a:r>
              <a:rPr lang="zh-CN" altLang="en-US" sz="2800" dirty="0" smtClean="0"/>
              <a:t>另一个不错的选择是使用</a:t>
            </a:r>
            <a:r>
              <a:rPr lang="en-US" altLang="zh-CN" sz="2800" dirty="0" err="1" smtClean="0"/>
              <a:t>Scikit</a:t>
            </a:r>
            <a:r>
              <a:rPr lang="en-US" altLang="zh-CN" sz="2800" dirty="0" smtClean="0"/>
              <a:t>-Learn</a:t>
            </a:r>
            <a:r>
              <a:rPr lang="zh-CN" altLang="en-US" sz="2800" dirty="0" smtClean="0"/>
              <a:t>的交叉验证功能。以下是执行</a:t>
            </a:r>
            <a:r>
              <a:rPr lang="en-US" altLang="zh-CN" sz="2800" dirty="0" smtClean="0"/>
              <a:t>K-</a:t>
            </a:r>
            <a:r>
              <a:rPr lang="zh-CN" altLang="en-US" sz="2800" dirty="0" smtClean="0"/>
              <a:t>折（</a:t>
            </a:r>
            <a:r>
              <a:rPr lang="en-US" altLang="zh-CN" sz="2800" dirty="0" smtClean="0"/>
              <a:t>K-fold</a:t>
            </a:r>
            <a:r>
              <a:rPr lang="zh-CN" altLang="en-US" sz="2800" dirty="0" smtClean="0"/>
              <a:t>）交叉验证的代码：它将训练集随机分割成</a:t>
            </a:r>
            <a:r>
              <a:rPr lang="en-US" altLang="zh-CN" sz="2800" dirty="0" smtClean="0"/>
              <a:t>10</a:t>
            </a:r>
            <a:r>
              <a:rPr lang="zh-CN" altLang="en-US" sz="2800" dirty="0" smtClean="0"/>
              <a:t>个不同的子集，每个子集称为一个</a:t>
            </a:r>
            <a:r>
              <a:rPr lang="zh-CN" altLang="en-US" sz="2800" dirty="0" smtClean="0"/>
              <a:t>折（</a:t>
            </a:r>
            <a:r>
              <a:rPr lang="en-US" altLang="zh-CN" sz="2800" dirty="0" smtClean="0"/>
              <a:t>fold</a:t>
            </a:r>
            <a:r>
              <a:rPr lang="zh-CN" altLang="en-US" sz="2800" dirty="0" smtClean="0"/>
              <a:t>），然后对决策树模型进行</a:t>
            </a:r>
            <a:r>
              <a:rPr lang="en-US" altLang="zh-CN" sz="2800" dirty="0" smtClean="0"/>
              <a:t>10</a:t>
            </a:r>
            <a:r>
              <a:rPr lang="zh-CN" altLang="en-US" sz="2800" dirty="0" smtClean="0"/>
              <a:t>次训练和</a:t>
            </a:r>
            <a:r>
              <a:rPr lang="zh-CN" altLang="en-US" sz="2800" dirty="0" smtClean="0"/>
              <a:t>评估</a:t>
            </a:r>
            <a:r>
              <a:rPr lang="en-US" altLang="zh-CN" sz="2800" dirty="0" smtClean="0"/>
              <a:t> — </a:t>
            </a:r>
            <a:r>
              <a:rPr lang="zh-CN" altLang="en-US" sz="2800" dirty="0" smtClean="0"/>
              <a:t>每次</a:t>
            </a:r>
            <a:r>
              <a:rPr lang="zh-CN" altLang="en-US" sz="2800" dirty="0" smtClean="0"/>
              <a:t>挑选</a:t>
            </a:r>
            <a:r>
              <a:rPr lang="en-US" altLang="zh-CN" sz="2800" dirty="0" smtClean="0"/>
              <a:t>1</a:t>
            </a:r>
            <a:r>
              <a:rPr lang="zh-CN" altLang="en-US" sz="2800" dirty="0" smtClean="0"/>
              <a:t>折进行</a:t>
            </a:r>
            <a:r>
              <a:rPr lang="zh-CN" altLang="en-US" sz="2800" dirty="0" smtClean="0"/>
              <a:t>评估，使用另外的</a:t>
            </a:r>
            <a:r>
              <a:rPr lang="en-US" altLang="zh-CN" sz="2800" dirty="0" smtClean="0"/>
              <a:t>9</a:t>
            </a:r>
            <a:r>
              <a:rPr lang="zh-CN" altLang="en-US" sz="2800" dirty="0" smtClean="0"/>
              <a:t>折进行</a:t>
            </a:r>
            <a:r>
              <a:rPr lang="zh-CN" altLang="en-US" sz="2800" dirty="0" smtClean="0"/>
              <a:t>训练。产出的结果是一个包含</a:t>
            </a:r>
            <a:r>
              <a:rPr lang="en-US" altLang="zh-CN" sz="2800" dirty="0" smtClean="0"/>
              <a:t>10</a:t>
            </a:r>
            <a:r>
              <a:rPr lang="zh-CN" altLang="en-US" sz="2800" dirty="0" smtClean="0"/>
              <a:t>次评估分数的数组：</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3600" dirty="0" smtClean="0"/>
              <a:t>使用交叉验证来更好地进行评估</a:t>
            </a:r>
            <a:endParaRPr lang="zh-CN" altLang="en-US" dirty="0"/>
          </a:p>
        </p:txBody>
      </p:sp>
    </p:spTree>
    <p:extLst>
      <p:ext uri="{BB962C8B-B14F-4D97-AF65-F5344CB8AC3E}">
        <p14:creationId xmlns="" xmlns:p14="http://schemas.microsoft.com/office/powerpoint/2010/main" val="1976118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项目概览</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zh-CN" altLang="en-US" dirty="0" smtClean="0"/>
              <a:t>首先应该</a:t>
            </a:r>
            <a:r>
              <a:rPr lang="zh-CN" altLang="en-US" dirty="0" smtClean="0"/>
              <a:t>是询问业务目标是什么，因为建立模型本身可能不是最终的目标。公司期望知道如何使用这个模型，如何从中获益？这才是重要的问题，因为这将决定你怎么设定问题，选择什么算法，使用什么测量方式来评估模型的</a:t>
            </a:r>
            <a:r>
              <a:rPr lang="zh-CN" altLang="en-US" dirty="0" smtClean="0"/>
              <a:t>性能。</a:t>
            </a:r>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400" dirty="0"/>
              <a:t>from </a:t>
            </a:r>
            <a:r>
              <a:rPr lang="en-US" altLang="zh-CN" sz="2400" dirty="0" err="1"/>
              <a:t>sklearn.model_selection</a:t>
            </a:r>
            <a:r>
              <a:rPr lang="en-US" altLang="zh-CN" sz="2400" dirty="0"/>
              <a:t> import </a:t>
            </a:r>
            <a:r>
              <a:rPr lang="en-US" altLang="zh-CN" sz="2400" dirty="0" err="1"/>
              <a:t>cross_val_score</a:t>
            </a:r>
            <a:endParaRPr lang="en-US" altLang="zh-CN" sz="2400" dirty="0"/>
          </a:p>
          <a:p>
            <a:pPr marL="0" indent="0">
              <a:buNone/>
            </a:pPr>
            <a:r>
              <a:rPr lang="en-US" altLang="zh-CN" sz="2400" dirty="0"/>
              <a:t>scores = </a:t>
            </a:r>
            <a:r>
              <a:rPr lang="en-US" altLang="zh-CN" sz="2400" dirty="0" err="1"/>
              <a:t>cross_val_score</a:t>
            </a:r>
            <a:r>
              <a:rPr lang="en-US" altLang="zh-CN" sz="2400" dirty="0"/>
              <a:t>(</a:t>
            </a:r>
            <a:r>
              <a:rPr lang="en-US" altLang="zh-CN" sz="2400" dirty="0" err="1"/>
              <a:t>tree_reg</a:t>
            </a:r>
            <a:r>
              <a:rPr lang="en-US" altLang="zh-CN" sz="2400" dirty="0"/>
              <a:t>, </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800" dirty="0" smtClean="0"/>
              <a:t>                                      </a:t>
            </a:r>
            <a:r>
              <a:rPr lang="en-US" altLang="zh-CN" sz="2400" dirty="0" smtClean="0"/>
              <a:t>scoring</a:t>
            </a:r>
            <a:r>
              <a:rPr lang="en-US" altLang="zh-CN" sz="2400" dirty="0"/>
              <a:t>="</a:t>
            </a:r>
            <a:r>
              <a:rPr lang="en-US" altLang="zh-CN" sz="2400" dirty="0" err="1"/>
              <a:t>neg_mean_squared_error</a:t>
            </a:r>
            <a:r>
              <a:rPr lang="en-US" altLang="zh-CN" sz="2400" dirty="0"/>
              <a:t>", cv=10)</a:t>
            </a:r>
            <a:endParaRPr lang="en-US" altLang="zh-CN" sz="2800" dirty="0"/>
          </a:p>
          <a:p>
            <a:pPr marL="0" indent="0">
              <a:buNone/>
            </a:pPr>
            <a:r>
              <a:rPr lang="en-US" altLang="zh-CN" sz="2400" dirty="0" err="1"/>
              <a:t>rmse_scores</a:t>
            </a:r>
            <a:r>
              <a:rPr lang="en-US" altLang="zh-CN" sz="2400" dirty="0"/>
              <a:t> = </a:t>
            </a:r>
            <a:r>
              <a:rPr lang="en-US" altLang="zh-CN" sz="2400" dirty="0" err="1"/>
              <a:t>np.sqrt</a:t>
            </a:r>
            <a:r>
              <a:rPr lang="en-US" altLang="zh-CN" sz="2400" dirty="0"/>
              <a:t>(-scores</a:t>
            </a:r>
            <a:r>
              <a:rPr lang="en-US" altLang="zh-CN" sz="2400" dirty="0" smtClean="0"/>
              <a:t>)</a:t>
            </a:r>
          </a:p>
          <a:p>
            <a:pPr marL="0" indent="0">
              <a:buNone/>
            </a:pPr>
            <a:endParaRPr lang="en-US" altLang="zh-CN" sz="2800" dirty="0"/>
          </a:p>
          <a:p>
            <a:r>
              <a:rPr lang="zh-CN" altLang="en-US" sz="2400" dirty="0" smtClean="0"/>
              <a:t>看看结果：</a:t>
            </a:r>
            <a:endParaRPr lang="en-US" altLang="zh-CN" sz="2400" dirty="0"/>
          </a:p>
          <a:p>
            <a:pPr marL="0" indent="0">
              <a:buNone/>
            </a:pPr>
            <a:r>
              <a:rPr lang="en-US" altLang="zh-CN" sz="2400" b="1" dirty="0"/>
              <a:t>&gt;&gt;&gt; </a:t>
            </a:r>
            <a:r>
              <a:rPr lang="en-US" altLang="zh-CN" sz="2400" b="1" dirty="0" err="1"/>
              <a:t>def</a:t>
            </a:r>
            <a:r>
              <a:rPr lang="en-US" altLang="zh-CN" sz="2400" b="1" dirty="0"/>
              <a:t> </a:t>
            </a:r>
            <a:r>
              <a:rPr lang="en-US" altLang="zh-CN" sz="2400" dirty="0" err="1"/>
              <a:t>display_scores</a:t>
            </a:r>
            <a:r>
              <a:rPr lang="en-US" altLang="zh-CN" sz="2400" dirty="0"/>
              <a:t>(scores):</a:t>
            </a:r>
          </a:p>
          <a:p>
            <a:pPr marL="0" indent="0">
              <a:buNone/>
            </a:pPr>
            <a:r>
              <a:rPr lang="en-US" altLang="zh-CN" sz="2400" b="1" dirty="0"/>
              <a:t>... print</a:t>
            </a:r>
            <a:r>
              <a:rPr lang="en-US" altLang="zh-CN" sz="2400" dirty="0"/>
              <a:t>("Scores:", scores)</a:t>
            </a:r>
          </a:p>
          <a:p>
            <a:pPr marL="0" indent="0">
              <a:buNone/>
            </a:pPr>
            <a:r>
              <a:rPr lang="en-US" altLang="zh-CN" sz="2400" b="1" dirty="0"/>
              <a:t>... print</a:t>
            </a:r>
            <a:r>
              <a:rPr lang="en-US" altLang="zh-CN" sz="2400" dirty="0"/>
              <a:t>("Mean:", </a:t>
            </a:r>
            <a:r>
              <a:rPr lang="en-US" altLang="zh-CN" sz="2400" dirty="0" err="1"/>
              <a:t>scores.mean</a:t>
            </a:r>
            <a:r>
              <a:rPr lang="en-US" altLang="zh-CN" sz="2400" dirty="0"/>
              <a:t>())</a:t>
            </a:r>
          </a:p>
          <a:p>
            <a:pPr marL="0" indent="0">
              <a:buNone/>
            </a:pPr>
            <a:r>
              <a:rPr lang="en-US" altLang="zh-CN" sz="2400" b="1" dirty="0"/>
              <a:t>... print</a:t>
            </a:r>
            <a:r>
              <a:rPr lang="en-US" altLang="zh-CN" sz="2400" dirty="0"/>
              <a:t>("Standard deviation:", </a:t>
            </a:r>
            <a:r>
              <a:rPr lang="en-US" altLang="zh-CN" sz="2400" dirty="0" err="1"/>
              <a:t>scores.std</a:t>
            </a:r>
            <a:r>
              <a:rPr lang="en-US" altLang="zh-CN" sz="2400" dirty="0"/>
              <a:t>())</a:t>
            </a:r>
          </a:p>
          <a:p>
            <a:pPr marL="0" indent="0">
              <a:buNone/>
            </a:pPr>
            <a:r>
              <a:rPr lang="en-US" altLang="zh-CN" sz="2400" b="1" dirty="0" smtClean="0"/>
              <a:t>&gt;&gt;&gt; </a:t>
            </a:r>
            <a:r>
              <a:rPr lang="en-US" altLang="zh-CN" sz="2400" dirty="0" err="1"/>
              <a:t>display_scores</a:t>
            </a:r>
            <a:r>
              <a:rPr lang="en-US" altLang="zh-CN" sz="2400" dirty="0"/>
              <a:t>(</a:t>
            </a:r>
            <a:r>
              <a:rPr lang="en-US" altLang="zh-CN" sz="2400" dirty="0" err="1"/>
              <a:t>tree_rmse_scores</a:t>
            </a:r>
            <a:r>
              <a:rPr lang="en-US" altLang="zh-CN" sz="2400" dirty="0"/>
              <a:t>)</a:t>
            </a:r>
          </a:p>
          <a:p>
            <a:pPr marL="0" indent="0">
              <a:buNone/>
            </a:pPr>
            <a:r>
              <a:rPr lang="en-US" altLang="zh-CN" sz="2400" dirty="0"/>
              <a:t>Scores: [ 74678.4916885 64766.2398337 </a:t>
            </a:r>
            <a:r>
              <a:rPr lang="en-US" altLang="zh-CN" sz="2400" dirty="0" smtClean="0"/>
              <a:t>69632.86942005 … </a:t>
            </a:r>
          </a:p>
          <a:p>
            <a:pPr marL="0" indent="0">
              <a:buNone/>
            </a:pPr>
            <a:r>
              <a:rPr lang="en-US" altLang="zh-CN" sz="2400" dirty="0" smtClean="0"/>
              <a:t>Mean</a:t>
            </a:r>
            <a:r>
              <a:rPr lang="en-US" altLang="zh-CN" sz="2400" dirty="0"/>
              <a:t>: 71199.4280043</a:t>
            </a:r>
          </a:p>
          <a:p>
            <a:pPr marL="0" indent="0">
              <a:buNone/>
            </a:pPr>
            <a:r>
              <a:rPr lang="en-US" altLang="zh-CN" sz="2400" dirty="0"/>
              <a:t>Standard deviation: 3202.70522793</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4000" dirty="0" smtClean="0"/>
              <a:t>使用交叉验证来更好地进行评估</a:t>
            </a:r>
            <a:endParaRPr lang="zh-CN" altLang="en-US" dirty="0"/>
          </a:p>
        </p:txBody>
      </p:sp>
    </p:spTree>
    <p:extLst>
      <p:ext uri="{BB962C8B-B14F-4D97-AF65-F5344CB8AC3E}">
        <p14:creationId xmlns="" xmlns:p14="http://schemas.microsoft.com/office/powerpoint/2010/main" val="35533280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zh-CN" altLang="en-US" sz="2400" dirty="0" smtClean="0"/>
              <a:t>保险起见，让我们也计算一下线性回归模型的评分</a:t>
            </a:r>
            <a:r>
              <a:rPr lang="zh-CN" altLang="en-US" sz="2400" dirty="0" smtClean="0"/>
              <a:t>：</a:t>
            </a:r>
            <a:endParaRPr lang="en-US" altLang="zh-CN" sz="2400" dirty="0" smtClean="0"/>
          </a:p>
          <a:p>
            <a:pPr>
              <a:buNone/>
            </a:pPr>
            <a:r>
              <a:rPr lang="en-US" altLang="zh-CN" sz="2400" b="1" dirty="0" smtClean="0"/>
              <a:t>&gt;&gt;&gt; </a:t>
            </a:r>
            <a:r>
              <a:rPr lang="en-US" altLang="zh-CN" sz="2400" dirty="0" err="1"/>
              <a:t>lin_scores</a:t>
            </a:r>
            <a:r>
              <a:rPr lang="en-US" altLang="zh-CN" sz="2400" dirty="0"/>
              <a:t> = </a:t>
            </a:r>
            <a:r>
              <a:rPr lang="en-US" altLang="zh-CN" sz="2400" dirty="0" err="1"/>
              <a:t>cross_val_score</a:t>
            </a:r>
            <a:r>
              <a:rPr lang="en-US" altLang="zh-CN" sz="2400" dirty="0"/>
              <a:t>(</a:t>
            </a:r>
            <a:r>
              <a:rPr lang="en-US" altLang="zh-CN" sz="2400" dirty="0" err="1"/>
              <a:t>lin_reg</a:t>
            </a:r>
            <a:r>
              <a:rPr lang="en-US" altLang="zh-CN" sz="2400" dirty="0"/>
              <a:t>, </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400" b="1" dirty="0"/>
              <a:t>... </a:t>
            </a:r>
            <a:r>
              <a:rPr lang="en-US" altLang="zh-CN" sz="2400" dirty="0"/>
              <a:t>scoring="</a:t>
            </a:r>
            <a:r>
              <a:rPr lang="en-US" altLang="zh-CN" sz="2400" dirty="0" err="1"/>
              <a:t>neg_mean_squared_error</a:t>
            </a:r>
            <a:r>
              <a:rPr lang="en-US" altLang="zh-CN" sz="2400" dirty="0"/>
              <a:t>", cv=10)</a:t>
            </a:r>
          </a:p>
          <a:p>
            <a:pPr marL="0" indent="0">
              <a:buNone/>
            </a:pPr>
            <a:r>
              <a:rPr lang="en-US" altLang="zh-CN" sz="2400" b="1" dirty="0"/>
              <a:t>...</a:t>
            </a:r>
          </a:p>
          <a:p>
            <a:pPr marL="0" indent="0">
              <a:buNone/>
            </a:pPr>
            <a:r>
              <a:rPr lang="en-US" altLang="zh-CN" sz="2400" b="1" dirty="0"/>
              <a:t>&gt;&gt;&gt; </a:t>
            </a:r>
            <a:r>
              <a:rPr lang="en-US" altLang="zh-CN" sz="2400" dirty="0" err="1"/>
              <a:t>lin_rmse_scores</a:t>
            </a:r>
            <a:r>
              <a:rPr lang="en-US" altLang="zh-CN" sz="2400" dirty="0"/>
              <a:t> = </a:t>
            </a:r>
            <a:r>
              <a:rPr lang="en-US" altLang="zh-CN" sz="2400" dirty="0" err="1"/>
              <a:t>np.sqrt</a:t>
            </a:r>
            <a:r>
              <a:rPr lang="en-US" altLang="zh-CN" sz="2400" dirty="0"/>
              <a:t>(-</a:t>
            </a:r>
            <a:r>
              <a:rPr lang="en-US" altLang="zh-CN" sz="2400" dirty="0" err="1"/>
              <a:t>lin_scores</a:t>
            </a:r>
            <a:r>
              <a:rPr lang="en-US" altLang="zh-CN" sz="2400" dirty="0"/>
              <a:t>)</a:t>
            </a:r>
          </a:p>
          <a:p>
            <a:pPr marL="0" indent="0">
              <a:buNone/>
            </a:pPr>
            <a:r>
              <a:rPr lang="en-US" altLang="zh-CN" sz="2400" b="1" dirty="0"/>
              <a:t>&gt;&gt;&gt; </a:t>
            </a:r>
            <a:r>
              <a:rPr lang="en-US" altLang="zh-CN" sz="2400" dirty="0" err="1"/>
              <a:t>display_scores</a:t>
            </a:r>
            <a:r>
              <a:rPr lang="en-US" altLang="zh-CN" sz="2400" dirty="0"/>
              <a:t>(</a:t>
            </a:r>
            <a:r>
              <a:rPr lang="en-US" altLang="zh-CN" sz="2400" dirty="0" err="1"/>
              <a:t>lin_rmse_scores</a:t>
            </a:r>
            <a:r>
              <a:rPr lang="en-US" altLang="zh-CN" sz="2400" dirty="0"/>
              <a:t>)</a:t>
            </a:r>
          </a:p>
          <a:p>
            <a:pPr marL="0" indent="0">
              <a:buNone/>
            </a:pPr>
            <a:r>
              <a:rPr lang="en-US" altLang="zh-CN" sz="2400" dirty="0"/>
              <a:t>Scores: [ 70423.5893262 65804.84913139 66620.84314068 </a:t>
            </a:r>
            <a:r>
              <a:rPr lang="en-US" altLang="zh-CN" sz="2400" dirty="0" smtClean="0"/>
              <a:t>…</a:t>
            </a:r>
            <a:endParaRPr lang="en-US" altLang="zh-CN" sz="2400" dirty="0"/>
          </a:p>
          <a:p>
            <a:pPr marL="0" indent="0">
              <a:buNone/>
            </a:pPr>
            <a:r>
              <a:rPr lang="en-US" altLang="zh-CN" sz="2400" dirty="0"/>
              <a:t>Mean: 68972.377566</a:t>
            </a:r>
          </a:p>
          <a:p>
            <a:pPr marL="0" indent="0">
              <a:buNone/>
            </a:pPr>
            <a:r>
              <a:rPr lang="en-US" altLang="zh-CN" sz="2400" dirty="0"/>
              <a:t>Standard deviation: </a:t>
            </a:r>
            <a:r>
              <a:rPr lang="en-US" altLang="zh-CN" sz="2400" dirty="0" smtClean="0"/>
              <a:t>2493.98819069</a:t>
            </a:r>
          </a:p>
          <a:p>
            <a:pPr marL="0" indent="0">
              <a:buNone/>
            </a:pPr>
            <a:endParaRPr lang="en-US" altLang="zh-CN" sz="2400" dirty="0"/>
          </a:p>
          <a:p>
            <a:r>
              <a:rPr lang="zh-CN" altLang="en-US" sz="2800" dirty="0" smtClean="0"/>
              <a:t>决策树模型确实是严重过度拟合了，以至于表现得比线性回归模型还要糟糕。</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4000" dirty="0" smtClean="0"/>
              <a:t>使用交叉验证来更好地进行评估</a:t>
            </a:r>
            <a:endParaRPr lang="zh-CN" altLang="en-US" dirty="0"/>
          </a:p>
        </p:txBody>
      </p:sp>
    </p:spTree>
    <p:extLst>
      <p:ext uri="{BB962C8B-B14F-4D97-AF65-F5344CB8AC3E}">
        <p14:creationId xmlns="" xmlns:p14="http://schemas.microsoft.com/office/powerpoint/2010/main" val="2840004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zh-CN" altLang="en-US" sz="2400" dirty="0" smtClean="0"/>
              <a:t>再来试试最后一个模型：</a:t>
            </a:r>
            <a:r>
              <a:rPr lang="en-US" sz="2400" dirty="0" err="1" smtClean="0"/>
              <a:t>RandomForestRegressor</a:t>
            </a:r>
            <a:r>
              <a:rPr lang="en-US" sz="2400" dirty="0" smtClean="0"/>
              <a:t>。</a:t>
            </a:r>
            <a:r>
              <a:rPr lang="zh-CN" altLang="en-US" sz="2400" dirty="0" smtClean="0"/>
              <a:t>通过对特征的随机子集进行许多个决策树的训练，然后对其预测取平均。在多个模型的基础之上建立模型，称为集成学习，这是进一步推动机器学习算法的好方法。</a:t>
            </a:r>
            <a:endParaRPr lang="en-US" sz="2400" dirty="0" smtClean="0"/>
          </a:p>
          <a:p>
            <a:pPr>
              <a:buNone/>
            </a:pPr>
            <a:r>
              <a:rPr lang="en-US" altLang="zh-CN" sz="2400" b="1" dirty="0" smtClean="0"/>
              <a:t>&gt;&gt;&gt; </a:t>
            </a:r>
            <a:r>
              <a:rPr lang="en-US" altLang="zh-CN" sz="2400" b="1" dirty="0"/>
              <a:t>from </a:t>
            </a:r>
            <a:r>
              <a:rPr lang="en-US" altLang="zh-CN" sz="2400" b="1" dirty="0" err="1"/>
              <a:t>sklearn.ensemble</a:t>
            </a:r>
            <a:r>
              <a:rPr lang="en-US" altLang="zh-CN" sz="2400" b="1" dirty="0"/>
              <a:t> import </a:t>
            </a:r>
            <a:r>
              <a:rPr lang="en-US" altLang="zh-CN" sz="2400" dirty="0" err="1"/>
              <a:t>RandomForestRegressor</a:t>
            </a:r>
            <a:endParaRPr lang="en-US" altLang="zh-CN" sz="2400" dirty="0"/>
          </a:p>
          <a:p>
            <a:pPr marL="0" indent="0">
              <a:buNone/>
            </a:pPr>
            <a:r>
              <a:rPr lang="en-US" altLang="zh-CN" sz="2400" b="1" dirty="0"/>
              <a:t>&gt;&gt;&gt; </a:t>
            </a:r>
            <a:r>
              <a:rPr lang="en-US" altLang="zh-CN" sz="2400" dirty="0" err="1"/>
              <a:t>forest_reg</a:t>
            </a:r>
            <a:r>
              <a:rPr lang="en-US" altLang="zh-CN" sz="2400" dirty="0"/>
              <a:t> = </a:t>
            </a:r>
            <a:r>
              <a:rPr lang="en-US" altLang="zh-CN" sz="2400" dirty="0" err="1"/>
              <a:t>RandomForestRegressor</a:t>
            </a:r>
            <a:r>
              <a:rPr lang="en-US" altLang="zh-CN" sz="2400" dirty="0"/>
              <a:t>()</a:t>
            </a:r>
          </a:p>
          <a:p>
            <a:pPr marL="0" indent="0">
              <a:buNone/>
            </a:pPr>
            <a:r>
              <a:rPr lang="en-US" altLang="zh-CN" sz="2400" b="1" dirty="0"/>
              <a:t>&gt;&gt;&gt; </a:t>
            </a:r>
            <a:r>
              <a:rPr lang="en-US" altLang="zh-CN" sz="2400" dirty="0" err="1"/>
              <a:t>forest_reg.fit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400" b="1" dirty="0"/>
              <a:t>&gt;&gt;&gt; </a:t>
            </a:r>
            <a:r>
              <a:rPr lang="en-US" altLang="zh-CN" sz="2400" dirty="0"/>
              <a:t>[...]</a:t>
            </a:r>
          </a:p>
          <a:p>
            <a:pPr marL="0" indent="0">
              <a:buNone/>
            </a:pPr>
            <a:r>
              <a:rPr lang="en-US" altLang="zh-CN" sz="2400" b="1" dirty="0"/>
              <a:t>&gt;&gt;&gt; </a:t>
            </a:r>
            <a:r>
              <a:rPr lang="en-US" altLang="zh-CN" sz="2400" dirty="0" err="1"/>
              <a:t>forest_rmse</a:t>
            </a:r>
            <a:endParaRPr lang="en-US" altLang="zh-CN" sz="2400" dirty="0"/>
          </a:p>
          <a:p>
            <a:pPr marL="0" indent="0">
              <a:buNone/>
            </a:pPr>
            <a:r>
              <a:rPr lang="en-US" altLang="zh-CN" sz="2400" dirty="0"/>
              <a:t>22542.396440343684</a:t>
            </a:r>
          </a:p>
          <a:p>
            <a:pPr marL="0" indent="0">
              <a:buNone/>
            </a:pPr>
            <a:r>
              <a:rPr lang="en-US" altLang="zh-CN" sz="2400" b="1" dirty="0"/>
              <a:t>&gt;&gt;&gt; </a:t>
            </a:r>
            <a:r>
              <a:rPr lang="en-US" altLang="zh-CN" sz="2400" dirty="0" err="1"/>
              <a:t>display_scores</a:t>
            </a:r>
            <a:r>
              <a:rPr lang="en-US" altLang="zh-CN" sz="2400" dirty="0"/>
              <a:t>(</a:t>
            </a:r>
            <a:r>
              <a:rPr lang="en-US" altLang="zh-CN" sz="2400" dirty="0" err="1"/>
              <a:t>forest_rmse_scores</a:t>
            </a:r>
            <a:r>
              <a:rPr lang="en-US" altLang="zh-CN" sz="2400" dirty="0"/>
              <a:t>)</a:t>
            </a:r>
          </a:p>
          <a:p>
            <a:pPr marL="0" indent="0">
              <a:buNone/>
            </a:pPr>
            <a:r>
              <a:rPr lang="en-US" altLang="zh-CN" sz="2400" dirty="0"/>
              <a:t>Scores: [ 53789.2879722 50256.19806622 52521.55342602 </a:t>
            </a:r>
            <a:r>
              <a:rPr lang="en-US" altLang="zh-CN" sz="2400" dirty="0" smtClean="0"/>
              <a:t>… </a:t>
            </a:r>
          </a:p>
          <a:p>
            <a:pPr marL="0" indent="0">
              <a:buNone/>
            </a:pPr>
            <a:r>
              <a:rPr lang="en-US" altLang="zh-CN" sz="2400" dirty="0" smtClean="0"/>
              <a:t>Mean</a:t>
            </a:r>
            <a:r>
              <a:rPr lang="en-US" altLang="zh-CN" sz="2400" dirty="0"/>
              <a:t>: 52634.1919593</a:t>
            </a:r>
          </a:p>
          <a:p>
            <a:pPr marL="0" indent="0">
              <a:buNone/>
            </a:pPr>
            <a:r>
              <a:rPr lang="en-US" altLang="zh-CN" sz="2400" dirty="0"/>
              <a:t>Standard deviation: 1576.20472269</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4000" dirty="0" smtClean="0"/>
              <a:t>使用交叉验证来更好地进行评估</a:t>
            </a:r>
            <a:endParaRPr lang="zh-CN" altLang="en-US" dirty="0"/>
          </a:p>
        </p:txBody>
      </p:sp>
    </p:spTree>
    <p:extLst>
      <p:ext uri="{BB962C8B-B14F-4D97-AF65-F5344CB8AC3E}">
        <p14:creationId xmlns="" xmlns:p14="http://schemas.microsoft.com/office/powerpoint/2010/main" val="9511149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zh-CN" altLang="en-US" sz="2800" dirty="0" smtClean="0"/>
              <a:t>一种微调的方法是手动调整超参数，找到一组很好的超参数值组合。这个过程非常枯燥乏味，你可能坚持不到足够的时间来探索出各种组合。</a:t>
            </a:r>
          </a:p>
          <a:p>
            <a:r>
              <a:rPr lang="zh-CN" altLang="en-US" sz="2800" dirty="0" smtClean="0"/>
              <a:t>相反，你可以用</a:t>
            </a:r>
            <a:r>
              <a:rPr lang="en-US" altLang="zh-CN" sz="2800" dirty="0" err="1" smtClean="0"/>
              <a:t>Scikit</a:t>
            </a:r>
            <a:r>
              <a:rPr lang="en-US" altLang="zh-CN" sz="2800" dirty="0" smtClean="0"/>
              <a:t>-Learn</a:t>
            </a:r>
            <a:r>
              <a:rPr lang="zh-CN" altLang="en-US" sz="2800" dirty="0" smtClean="0"/>
              <a:t>的</a:t>
            </a:r>
            <a:r>
              <a:rPr lang="en-US" altLang="zh-CN" sz="2800" dirty="0" err="1" smtClean="0"/>
              <a:t>GridSearchCV</a:t>
            </a:r>
            <a:r>
              <a:rPr lang="zh-CN" altLang="en-US" sz="2800" dirty="0" smtClean="0"/>
              <a:t>来替你进行探索。你所要做的只是告诉它你要进行实验的超参数是什么，以及需要尝试的值，它将会使用交叉验证来评估超参数值的所有可能的组合。例如，下面这段代码搜索</a:t>
            </a:r>
            <a:r>
              <a:rPr lang="en-US" altLang="zh-CN" sz="2800" dirty="0" err="1" smtClean="0"/>
              <a:t>RandomForestRegressor</a:t>
            </a:r>
            <a:r>
              <a:rPr lang="zh-CN" altLang="en-US" sz="2800" dirty="0" smtClean="0"/>
              <a:t>的超参数值的最佳组合：</a:t>
            </a:r>
            <a:endParaRPr lang="zh-CN" altLang="en-US"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3600" dirty="0" smtClean="0"/>
              <a:t>微调模型</a:t>
            </a:r>
            <a:endParaRPr lang="zh-CN" altLang="en-US" dirty="0"/>
          </a:p>
        </p:txBody>
      </p:sp>
    </p:spTree>
    <p:extLst>
      <p:ext uri="{BB962C8B-B14F-4D97-AF65-F5344CB8AC3E}">
        <p14:creationId xmlns="" xmlns:p14="http://schemas.microsoft.com/office/powerpoint/2010/main" val="2923996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800" b="1" dirty="0"/>
              <a:t>from </a:t>
            </a:r>
            <a:r>
              <a:rPr lang="en-US" altLang="zh-CN" sz="2800" b="1" dirty="0" err="1"/>
              <a:t>sklearn.model_selection</a:t>
            </a:r>
            <a:r>
              <a:rPr lang="en-US" altLang="zh-CN" sz="2800" b="1" dirty="0"/>
              <a:t> import </a:t>
            </a:r>
            <a:r>
              <a:rPr lang="en-US" altLang="zh-CN" sz="2800" dirty="0" err="1"/>
              <a:t>GridSearchCV</a:t>
            </a:r>
            <a:endParaRPr lang="en-US" altLang="zh-CN" sz="2800" dirty="0"/>
          </a:p>
          <a:p>
            <a:pPr marL="0" indent="0">
              <a:buNone/>
            </a:pPr>
            <a:r>
              <a:rPr lang="en-US" altLang="zh-CN" sz="2800" dirty="0" err="1"/>
              <a:t>param_grid</a:t>
            </a:r>
            <a:r>
              <a:rPr lang="en-US" altLang="zh-CN" sz="2800" dirty="0"/>
              <a:t> = [</a:t>
            </a:r>
          </a:p>
          <a:p>
            <a:pPr marL="0" indent="0">
              <a:buNone/>
            </a:pPr>
            <a:r>
              <a:rPr lang="en-US" altLang="zh-CN" sz="2800" dirty="0" smtClean="0"/>
              <a:t>       {</a:t>
            </a:r>
            <a:r>
              <a:rPr lang="en-US" altLang="zh-CN" sz="2800" dirty="0"/>
              <a:t>'</a:t>
            </a:r>
            <a:r>
              <a:rPr lang="en-US" altLang="zh-CN" sz="2800" dirty="0" err="1"/>
              <a:t>n_estimators</a:t>
            </a:r>
            <a:r>
              <a:rPr lang="en-US" altLang="zh-CN" sz="2800" dirty="0"/>
              <a:t>': [3, 10, 30], '</a:t>
            </a:r>
            <a:r>
              <a:rPr lang="en-US" altLang="zh-CN" sz="2800" dirty="0" err="1"/>
              <a:t>max_features</a:t>
            </a:r>
            <a:r>
              <a:rPr lang="en-US" altLang="zh-CN" sz="2800" dirty="0"/>
              <a:t>': [2, 4, 6, 8]},</a:t>
            </a:r>
          </a:p>
          <a:p>
            <a:pPr marL="0" indent="0">
              <a:buNone/>
            </a:pPr>
            <a:r>
              <a:rPr lang="en-US" altLang="zh-CN" sz="2800" dirty="0" smtClean="0"/>
              <a:t>       </a:t>
            </a:r>
            <a:r>
              <a:rPr lang="en-US" altLang="zh-CN" sz="2400" dirty="0" smtClean="0"/>
              <a:t>{</a:t>
            </a:r>
            <a:r>
              <a:rPr lang="en-US" altLang="zh-CN" sz="2400" dirty="0"/>
              <a:t>'bootstrap': [False], '</a:t>
            </a:r>
            <a:r>
              <a:rPr lang="en-US" altLang="zh-CN" sz="2400" dirty="0" err="1"/>
              <a:t>n_estimators</a:t>
            </a:r>
            <a:r>
              <a:rPr lang="en-US" altLang="zh-CN" sz="2400" dirty="0"/>
              <a:t>': [3, 10], '</a:t>
            </a:r>
            <a:r>
              <a:rPr lang="en-US" altLang="zh-CN" sz="2400" dirty="0" err="1"/>
              <a:t>max_features</a:t>
            </a:r>
            <a:r>
              <a:rPr lang="en-US" altLang="zh-CN" sz="2400" dirty="0"/>
              <a:t>': [2, 3, 4]},</a:t>
            </a:r>
            <a:endParaRPr lang="en-US" altLang="zh-CN" sz="2800" dirty="0"/>
          </a:p>
          <a:p>
            <a:pPr marL="0" indent="0">
              <a:buNone/>
            </a:pPr>
            <a:r>
              <a:rPr lang="en-US" altLang="zh-CN" sz="2800" dirty="0" smtClean="0"/>
              <a:t>    ]</a:t>
            </a:r>
            <a:endParaRPr lang="en-US" altLang="zh-CN" sz="2800" dirty="0"/>
          </a:p>
          <a:p>
            <a:pPr marL="0" indent="0">
              <a:buNone/>
            </a:pPr>
            <a:r>
              <a:rPr lang="en-US" altLang="zh-CN" sz="2800" dirty="0" err="1"/>
              <a:t>forest_reg</a:t>
            </a:r>
            <a:r>
              <a:rPr lang="en-US" altLang="zh-CN" sz="2800" dirty="0"/>
              <a:t> = </a:t>
            </a:r>
            <a:r>
              <a:rPr lang="en-US" altLang="zh-CN" sz="2800" dirty="0" err="1"/>
              <a:t>RandomForestRegressor</a:t>
            </a:r>
            <a:r>
              <a:rPr lang="en-US" altLang="zh-CN" sz="2800" dirty="0"/>
              <a:t>()</a:t>
            </a:r>
          </a:p>
          <a:p>
            <a:pPr marL="0" indent="0">
              <a:buNone/>
            </a:pPr>
            <a:r>
              <a:rPr lang="en-US" altLang="zh-CN" sz="2800" dirty="0" err="1"/>
              <a:t>grid_search</a:t>
            </a:r>
            <a:r>
              <a:rPr lang="en-US" altLang="zh-CN" sz="2800" dirty="0"/>
              <a:t> = </a:t>
            </a:r>
            <a:r>
              <a:rPr lang="en-US" altLang="zh-CN" sz="2800" dirty="0" err="1"/>
              <a:t>GridSearchCV</a:t>
            </a:r>
            <a:r>
              <a:rPr lang="en-US" altLang="zh-CN" sz="2800" dirty="0"/>
              <a:t>(</a:t>
            </a:r>
            <a:r>
              <a:rPr lang="en-US" altLang="zh-CN" sz="2800" dirty="0" err="1"/>
              <a:t>forest_reg</a:t>
            </a:r>
            <a:r>
              <a:rPr lang="en-US" altLang="zh-CN" sz="2800" dirty="0"/>
              <a:t>, </a:t>
            </a:r>
            <a:r>
              <a:rPr lang="en-US" altLang="zh-CN" sz="2800" dirty="0" err="1"/>
              <a:t>param_grid</a:t>
            </a:r>
            <a:r>
              <a:rPr lang="en-US" altLang="zh-CN" sz="2800" dirty="0"/>
              <a:t>, cv=5,</a:t>
            </a:r>
          </a:p>
          <a:p>
            <a:pPr marL="0" indent="0">
              <a:buNone/>
            </a:pPr>
            <a:r>
              <a:rPr lang="en-US" altLang="zh-CN" sz="2800" dirty="0" smtClean="0"/>
              <a:t>                                      scoring</a:t>
            </a:r>
            <a:r>
              <a:rPr lang="en-US" altLang="zh-CN" sz="2800" dirty="0"/>
              <a:t>='</a:t>
            </a:r>
            <a:r>
              <a:rPr lang="en-US" altLang="zh-CN" sz="2800" dirty="0" err="1"/>
              <a:t>neg_mean_squared_error</a:t>
            </a:r>
            <a:r>
              <a:rPr lang="en-US" altLang="zh-CN" sz="2800" dirty="0"/>
              <a:t>')</a:t>
            </a:r>
          </a:p>
          <a:p>
            <a:pPr marL="0" indent="0">
              <a:buNone/>
            </a:pPr>
            <a:r>
              <a:rPr lang="en-US" altLang="zh-CN" sz="2800" dirty="0" err="1"/>
              <a:t>grid_search.fit</a:t>
            </a:r>
            <a:r>
              <a:rPr lang="en-US" altLang="zh-CN" sz="2800" dirty="0"/>
              <a:t>(</a:t>
            </a:r>
            <a:r>
              <a:rPr lang="en-US" altLang="zh-CN" sz="2800" dirty="0" err="1"/>
              <a:t>housing_prepared</a:t>
            </a:r>
            <a:r>
              <a:rPr lang="en-US" altLang="zh-CN" sz="2800" dirty="0"/>
              <a:t>, </a:t>
            </a:r>
            <a:r>
              <a:rPr lang="en-US" altLang="zh-CN" sz="2800" dirty="0" err="1"/>
              <a:t>housing_labels</a:t>
            </a:r>
            <a:r>
              <a:rPr lang="en-US" altLang="zh-CN" sz="2800" dirty="0"/>
              <a:t>)</a:t>
            </a:r>
          </a:p>
        </p:txBody>
      </p:sp>
      <p:sp>
        <p:nvSpPr>
          <p:cNvPr id="5" name="标题 1"/>
          <p:cNvSpPr>
            <a:spLocks noGrp="1"/>
          </p:cNvSpPr>
          <p:nvPr>
            <p:ph type="title"/>
          </p:nvPr>
        </p:nvSpPr>
        <p:spPr>
          <a:xfrm>
            <a:off x="357158" y="-214338"/>
            <a:ext cx="8229600" cy="1143000"/>
          </a:xfrm>
        </p:spPr>
        <p:txBody>
          <a:bodyPr>
            <a:normAutofit/>
          </a:bodyPr>
          <a:lstStyle/>
          <a:p>
            <a:r>
              <a:rPr lang="zh-CN" altLang="en-US" sz="3600" dirty="0" smtClean="0"/>
              <a:t>微调模型</a:t>
            </a:r>
            <a:endParaRPr lang="zh-CN" altLang="en-US" dirty="0"/>
          </a:p>
        </p:txBody>
      </p:sp>
    </p:spTree>
    <p:extLst>
      <p:ext uri="{BB962C8B-B14F-4D97-AF65-F5344CB8AC3E}">
        <p14:creationId xmlns="" xmlns:p14="http://schemas.microsoft.com/office/powerpoint/2010/main" val="48755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sz="2800" dirty="0" err="1" smtClean="0"/>
              <a:t>param_grid</a:t>
            </a:r>
            <a:r>
              <a:rPr lang="zh-CN" altLang="en-US" sz="2800" dirty="0" smtClean="0"/>
              <a:t>告诉</a:t>
            </a:r>
            <a:r>
              <a:rPr lang="en-US" sz="2800" dirty="0" err="1" smtClean="0"/>
              <a:t>Scikit</a:t>
            </a:r>
            <a:r>
              <a:rPr lang="en-US" sz="2800" dirty="0" smtClean="0"/>
              <a:t>-Learn，</a:t>
            </a:r>
            <a:r>
              <a:rPr lang="zh-CN" altLang="en-US" sz="2800" dirty="0" smtClean="0"/>
              <a:t>首先评估第一个</a:t>
            </a:r>
            <a:r>
              <a:rPr lang="en-US" sz="2800" dirty="0" err="1" smtClean="0"/>
              <a:t>dict</a:t>
            </a:r>
            <a:r>
              <a:rPr lang="zh-CN" altLang="en-US" sz="2800" dirty="0" smtClean="0"/>
              <a:t>中的</a:t>
            </a:r>
            <a:r>
              <a:rPr lang="en-US" sz="2800" dirty="0" err="1" smtClean="0"/>
              <a:t>n_estimator</a:t>
            </a:r>
            <a:r>
              <a:rPr lang="zh-CN" altLang="en-US" sz="2800" dirty="0" smtClean="0"/>
              <a:t>和</a:t>
            </a:r>
            <a:r>
              <a:rPr lang="en-US" sz="2800" dirty="0" err="1" smtClean="0"/>
              <a:t>max_features</a:t>
            </a:r>
            <a:r>
              <a:rPr lang="zh-CN" altLang="en-US" sz="2800" dirty="0" smtClean="0"/>
              <a:t>的所有</a:t>
            </a:r>
            <a:r>
              <a:rPr lang="en-US" altLang="zh-CN" sz="2800" dirty="0" smtClean="0"/>
              <a:t>3×4</a:t>
            </a:r>
            <a:r>
              <a:rPr lang="zh-CN" altLang="en-US" sz="2800" dirty="0" smtClean="0"/>
              <a:t>＝</a:t>
            </a:r>
            <a:r>
              <a:rPr lang="en-US" altLang="zh-CN" sz="2800" dirty="0" smtClean="0"/>
              <a:t>12</a:t>
            </a:r>
            <a:r>
              <a:rPr lang="zh-CN" altLang="en-US" sz="2800" dirty="0" smtClean="0"/>
              <a:t>种超参数值</a:t>
            </a:r>
            <a:r>
              <a:rPr lang="zh-CN" altLang="en-US" sz="2800" dirty="0" smtClean="0"/>
              <a:t>组合。接着</a:t>
            </a:r>
            <a:r>
              <a:rPr lang="zh-CN" altLang="en-US" sz="2800" dirty="0" smtClean="0"/>
              <a:t>，尝试第二个</a:t>
            </a:r>
            <a:r>
              <a:rPr lang="en-US" altLang="zh-CN" sz="2800" dirty="0" err="1" smtClean="0"/>
              <a:t>dict</a:t>
            </a:r>
            <a:r>
              <a:rPr lang="zh-CN" altLang="en-US" sz="2800" dirty="0" smtClean="0"/>
              <a:t>中超参数值的所有</a:t>
            </a:r>
            <a:r>
              <a:rPr lang="en-US" altLang="zh-CN" sz="2800" dirty="0" smtClean="0"/>
              <a:t>2×3</a:t>
            </a:r>
            <a:r>
              <a:rPr lang="zh-CN" altLang="en-US" sz="2800" dirty="0" smtClean="0"/>
              <a:t>＝</a:t>
            </a:r>
            <a:r>
              <a:rPr lang="en-US" altLang="zh-CN" sz="2800" dirty="0" smtClean="0"/>
              <a:t>6</a:t>
            </a:r>
            <a:r>
              <a:rPr lang="zh-CN" altLang="en-US" sz="2800" dirty="0" smtClean="0"/>
              <a:t>种组合，但这次超参数</a:t>
            </a:r>
            <a:r>
              <a:rPr lang="en-US" altLang="zh-CN" sz="2800" dirty="0" smtClean="0"/>
              <a:t>bootstrap</a:t>
            </a:r>
            <a:r>
              <a:rPr lang="zh-CN" altLang="en-US" sz="2800" dirty="0" smtClean="0"/>
              <a:t>需要设置为</a:t>
            </a:r>
            <a:r>
              <a:rPr lang="en-US" altLang="zh-CN" sz="2800" dirty="0" smtClean="0"/>
              <a:t>False</a:t>
            </a:r>
            <a:r>
              <a:rPr lang="zh-CN" altLang="en-US" sz="2800" dirty="0" smtClean="0"/>
              <a:t>。</a:t>
            </a:r>
            <a:endParaRPr lang="zh-CN" altLang="en-US" sz="2800" dirty="0" smtClean="0"/>
          </a:p>
          <a:p>
            <a:r>
              <a:rPr lang="zh-CN" altLang="en-US" sz="2800" dirty="0" smtClean="0"/>
              <a:t>总而言之，网格搜索将探索</a:t>
            </a:r>
            <a:r>
              <a:rPr lang="en-US" altLang="zh-CN" sz="2800" dirty="0" err="1" smtClean="0"/>
              <a:t>RandomForestRegressor</a:t>
            </a:r>
            <a:r>
              <a:rPr lang="zh-CN" altLang="en-US" sz="2800" dirty="0" smtClean="0"/>
              <a:t>超参数值的</a:t>
            </a:r>
            <a:r>
              <a:rPr lang="en-US" altLang="zh-CN" sz="2800" dirty="0" smtClean="0"/>
              <a:t>12</a:t>
            </a:r>
            <a:r>
              <a:rPr lang="zh-CN" altLang="en-US" sz="2800" dirty="0" smtClean="0"/>
              <a:t>＋</a:t>
            </a:r>
            <a:r>
              <a:rPr lang="en-US" altLang="zh-CN" sz="2800" dirty="0" smtClean="0"/>
              <a:t>6</a:t>
            </a:r>
            <a:r>
              <a:rPr lang="zh-CN" altLang="en-US" sz="2800" dirty="0" smtClean="0"/>
              <a:t>＝</a:t>
            </a:r>
            <a:r>
              <a:rPr lang="en-US" altLang="zh-CN" sz="2800" dirty="0" smtClean="0"/>
              <a:t>18</a:t>
            </a:r>
            <a:r>
              <a:rPr lang="zh-CN" altLang="en-US" sz="2800" dirty="0" smtClean="0"/>
              <a:t>种组合，并对每个模型进行五次训练（因为我们使用的是</a:t>
            </a:r>
            <a:r>
              <a:rPr lang="en-US" altLang="zh-CN" sz="2800" dirty="0" smtClean="0"/>
              <a:t>5-</a:t>
            </a:r>
            <a:r>
              <a:rPr lang="zh-CN" altLang="en-US" sz="2800" dirty="0" smtClean="0"/>
              <a:t>折交叉验证）。换句话说，总共会完成</a:t>
            </a:r>
            <a:r>
              <a:rPr lang="en-US" altLang="zh-CN" sz="2800" dirty="0" smtClean="0"/>
              <a:t>18×5</a:t>
            </a:r>
            <a:r>
              <a:rPr lang="zh-CN" altLang="en-US" sz="2800" dirty="0" smtClean="0"/>
              <a:t>＝</a:t>
            </a:r>
            <a:r>
              <a:rPr lang="en-US" altLang="zh-CN" sz="2800" dirty="0" smtClean="0"/>
              <a:t>90</a:t>
            </a:r>
            <a:r>
              <a:rPr lang="zh-CN" altLang="en-US" sz="2800" dirty="0" smtClean="0"/>
              <a:t>次训练！这可能需要相当长的时间，但是完成后你就可以获得最佳的参数组合：</a:t>
            </a:r>
            <a:endParaRPr lang="zh-CN" altLang="en-US"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3600" dirty="0" smtClean="0"/>
              <a:t>微调模型</a:t>
            </a:r>
            <a:endParaRPr lang="zh-CN" altLang="en-US" dirty="0"/>
          </a:p>
        </p:txBody>
      </p:sp>
    </p:spTree>
    <p:extLst>
      <p:ext uri="{BB962C8B-B14F-4D97-AF65-F5344CB8AC3E}">
        <p14:creationId xmlns="" xmlns:p14="http://schemas.microsoft.com/office/powerpoint/2010/main" val="2223354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800" b="1" dirty="0"/>
              <a:t>&gt;&gt;&gt; </a:t>
            </a:r>
            <a:r>
              <a:rPr lang="en-US" altLang="zh-CN" sz="2800" dirty="0" err="1"/>
              <a:t>grid_search.best_params</a:t>
            </a:r>
            <a:r>
              <a:rPr lang="en-US" altLang="zh-CN" sz="2800" dirty="0"/>
              <a:t>_</a:t>
            </a:r>
          </a:p>
          <a:p>
            <a:pPr marL="0" indent="0">
              <a:buNone/>
            </a:pPr>
            <a:r>
              <a:rPr lang="en-US" altLang="zh-CN" sz="2800" dirty="0"/>
              <a:t>{'</a:t>
            </a:r>
            <a:r>
              <a:rPr lang="en-US" altLang="zh-CN" sz="2800" dirty="0" err="1"/>
              <a:t>max_features</a:t>
            </a:r>
            <a:r>
              <a:rPr lang="en-US" altLang="zh-CN" sz="2800" dirty="0"/>
              <a:t>': 6, '</a:t>
            </a:r>
            <a:r>
              <a:rPr lang="en-US" altLang="zh-CN" sz="2800" dirty="0" err="1"/>
              <a:t>n_estimators</a:t>
            </a:r>
            <a:r>
              <a:rPr lang="en-US" altLang="zh-CN" sz="2800" dirty="0"/>
              <a:t>': 30</a:t>
            </a:r>
            <a:r>
              <a:rPr lang="en-US" altLang="zh-CN" sz="2800" dirty="0" smtClean="0"/>
              <a:t>}</a:t>
            </a:r>
          </a:p>
          <a:p>
            <a:pPr marL="0" indent="0">
              <a:buNone/>
            </a:pPr>
            <a:endParaRPr lang="en-US" altLang="zh-CN" sz="2800" dirty="0"/>
          </a:p>
          <a:p>
            <a:pPr marL="0" indent="0">
              <a:buNone/>
            </a:pPr>
            <a:r>
              <a:rPr lang="en-US" altLang="zh-CN" sz="2400" b="1" dirty="0"/>
              <a:t>&gt;&gt;&gt; </a:t>
            </a:r>
            <a:r>
              <a:rPr lang="en-US" altLang="zh-CN" sz="2400" dirty="0" err="1"/>
              <a:t>grid_search.best_estimator</a:t>
            </a:r>
            <a:r>
              <a:rPr lang="en-US" altLang="zh-CN" sz="2400" dirty="0"/>
              <a:t>_</a:t>
            </a:r>
          </a:p>
          <a:p>
            <a:pPr marL="0" indent="0">
              <a:buNone/>
            </a:pPr>
            <a:r>
              <a:rPr lang="en-US" altLang="zh-CN" sz="2000" dirty="0" err="1"/>
              <a:t>RandomForestRegressor</a:t>
            </a:r>
            <a:r>
              <a:rPr lang="en-US" altLang="zh-CN" sz="2000" dirty="0"/>
              <a:t>(bootstrap=True, criterion='</a:t>
            </a:r>
            <a:r>
              <a:rPr lang="en-US" altLang="zh-CN" sz="2000" dirty="0" err="1"/>
              <a:t>mse</a:t>
            </a:r>
            <a:r>
              <a:rPr lang="en-US" altLang="zh-CN" sz="2000" dirty="0"/>
              <a:t>', </a:t>
            </a:r>
            <a:r>
              <a:rPr lang="en-US" altLang="zh-CN" sz="2000" dirty="0" err="1"/>
              <a:t>max_depth</a:t>
            </a:r>
            <a:r>
              <a:rPr lang="en-US" altLang="zh-CN" sz="2000" dirty="0"/>
              <a:t>=None,</a:t>
            </a:r>
          </a:p>
          <a:p>
            <a:pPr marL="0" indent="0">
              <a:buNone/>
            </a:pPr>
            <a:r>
              <a:rPr lang="en-US" altLang="zh-CN" sz="2400" dirty="0" smtClean="0"/>
              <a:t>    </a:t>
            </a:r>
            <a:r>
              <a:rPr lang="en-US" altLang="zh-CN" sz="2400" dirty="0" err="1" smtClean="0"/>
              <a:t>max_features</a:t>
            </a:r>
            <a:r>
              <a:rPr lang="en-US" altLang="zh-CN" sz="2400" dirty="0" smtClean="0"/>
              <a:t>=6</a:t>
            </a:r>
            <a:r>
              <a:rPr lang="en-US" altLang="zh-CN" sz="2400" dirty="0"/>
              <a:t>, </a:t>
            </a:r>
            <a:r>
              <a:rPr lang="en-US" altLang="zh-CN" sz="2400" dirty="0" err="1"/>
              <a:t>max_leaf_nodes</a:t>
            </a:r>
            <a:r>
              <a:rPr lang="en-US" altLang="zh-CN" sz="2400" dirty="0"/>
              <a:t>=None, </a:t>
            </a:r>
            <a:r>
              <a:rPr lang="en-US" altLang="zh-CN" sz="2400" dirty="0" err="1"/>
              <a:t>min_samples_leaf</a:t>
            </a:r>
            <a:r>
              <a:rPr lang="en-US" altLang="zh-CN" sz="2400" dirty="0"/>
              <a:t>=1,</a:t>
            </a:r>
          </a:p>
          <a:p>
            <a:pPr marL="0" indent="0">
              <a:buNone/>
            </a:pPr>
            <a:r>
              <a:rPr lang="en-US" altLang="zh-CN" sz="2400" dirty="0" smtClean="0"/>
              <a:t>    </a:t>
            </a:r>
            <a:r>
              <a:rPr lang="en-US" altLang="zh-CN" sz="2400" dirty="0" err="1" smtClean="0"/>
              <a:t>min_samples_split</a:t>
            </a:r>
            <a:r>
              <a:rPr lang="en-US" altLang="zh-CN" sz="2400" dirty="0" smtClean="0"/>
              <a:t>=2</a:t>
            </a:r>
            <a:r>
              <a:rPr lang="en-US" altLang="zh-CN" sz="2400" dirty="0"/>
              <a:t>, </a:t>
            </a:r>
            <a:r>
              <a:rPr lang="en-US" altLang="zh-CN" sz="2400" dirty="0" err="1"/>
              <a:t>min_weight_fraction_leaf</a:t>
            </a:r>
            <a:r>
              <a:rPr lang="en-US" altLang="zh-CN" sz="2400" dirty="0"/>
              <a:t>=0.0,</a:t>
            </a:r>
          </a:p>
          <a:p>
            <a:pPr marL="0" indent="0">
              <a:buNone/>
            </a:pPr>
            <a:r>
              <a:rPr lang="en-US" altLang="zh-CN" sz="2400" dirty="0" smtClean="0"/>
              <a:t>    </a:t>
            </a:r>
            <a:r>
              <a:rPr lang="en-US" altLang="zh-CN" sz="2400" dirty="0" err="1" smtClean="0"/>
              <a:t>n_estimators</a:t>
            </a:r>
            <a:r>
              <a:rPr lang="en-US" altLang="zh-CN" sz="2400" dirty="0" smtClean="0"/>
              <a:t>=30</a:t>
            </a:r>
            <a:r>
              <a:rPr lang="en-US" altLang="zh-CN" sz="2400" dirty="0"/>
              <a:t>, </a:t>
            </a:r>
            <a:r>
              <a:rPr lang="en-US" altLang="zh-CN" sz="2400" dirty="0" err="1"/>
              <a:t>n_jobs</a:t>
            </a:r>
            <a:r>
              <a:rPr lang="en-US" altLang="zh-CN" sz="2400" dirty="0"/>
              <a:t>=1, </a:t>
            </a:r>
            <a:r>
              <a:rPr lang="en-US" altLang="zh-CN" sz="2400" dirty="0" err="1"/>
              <a:t>oob_score</a:t>
            </a:r>
            <a:r>
              <a:rPr lang="en-US" altLang="zh-CN" sz="2400" dirty="0"/>
              <a:t>=False, </a:t>
            </a:r>
            <a:r>
              <a:rPr lang="en-US" altLang="zh-CN" sz="2400" dirty="0" err="1"/>
              <a:t>random_state</a:t>
            </a:r>
            <a:r>
              <a:rPr lang="en-US" altLang="zh-CN" sz="2400" dirty="0"/>
              <a:t>=None,</a:t>
            </a:r>
          </a:p>
          <a:p>
            <a:pPr marL="0" indent="0">
              <a:buNone/>
            </a:pPr>
            <a:r>
              <a:rPr lang="en-US" altLang="zh-CN" sz="2400" dirty="0" smtClean="0"/>
              <a:t>    verbose=0</a:t>
            </a:r>
            <a:r>
              <a:rPr lang="en-US" altLang="zh-CN" sz="2400" dirty="0"/>
              <a:t>, </a:t>
            </a:r>
            <a:r>
              <a:rPr lang="en-US" altLang="zh-CN" sz="2400" dirty="0" err="1"/>
              <a:t>warm_start</a:t>
            </a:r>
            <a:r>
              <a:rPr lang="en-US" altLang="zh-CN" sz="2400" dirty="0"/>
              <a:t>=False)</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3600" dirty="0" smtClean="0"/>
              <a:t>微调模型</a:t>
            </a:r>
            <a:endParaRPr lang="zh-CN" altLang="en-US" dirty="0"/>
          </a:p>
        </p:txBody>
      </p:sp>
    </p:spTree>
    <p:extLst>
      <p:ext uri="{BB962C8B-B14F-4D97-AF65-F5344CB8AC3E}">
        <p14:creationId xmlns="" xmlns:p14="http://schemas.microsoft.com/office/powerpoint/2010/main" val="30272998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000" b="1" dirty="0"/>
              <a:t>&gt;&gt;&gt; </a:t>
            </a:r>
            <a:r>
              <a:rPr lang="en-US" altLang="zh-CN" sz="2000" dirty="0" err="1"/>
              <a:t>cvres</a:t>
            </a:r>
            <a:r>
              <a:rPr lang="en-US" altLang="zh-CN" sz="2000" dirty="0"/>
              <a:t> = </a:t>
            </a:r>
            <a:r>
              <a:rPr lang="en-US" altLang="zh-CN" sz="2000" dirty="0" err="1"/>
              <a:t>grid_search.cv_results</a:t>
            </a:r>
            <a:r>
              <a:rPr lang="en-US" altLang="zh-CN" sz="2000" dirty="0"/>
              <a:t>_</a:t>
            </a:r>
          </a:p>
          <a:p>
            <a:pPr marL="0" indent="0">
              <a:buNone/>
            </a:pPr>
            <a:r>
              <a:rPr lang="en-US" altLang="zh-CN" sz="2000" b="1" dirty="0"/>
              <a:t>... for </a:t>
            </a:r>
            <a:r>
              <a:rPr lang="en-US" altLang="zh-CN" sz="2000" dirty="0" err="1"/>
              <a:t>mean_score</a:t>
            </a:r>
            <a:r>
              <a:rPr lang="en-US" altLang="zh-CN" sz="2000" dirty="0"/>
              <a:t>, </a:t>
            </a:r>
            <a:r>
              <a:rPr lang="en-US" altLang="zh-CN" sz="2000" dirty="0" err="1"/>
              <a:t>params</a:t>
            </a:r>
            <a:r>
              <a:rPr lang="en-US" altLang="zh-CN" sz="2000" dirty="0"/>
              <a:t> </a:t>
            </a:r>
            <a:r>
              <a:rPr lang="en-US" altLang="zh-CN" sz="2000" b="1" dirty="0"/>
              <a:t>in </a:t>
            </a:r>
            <a:r>
              <a:rPr lang="en-US" altLang="zh-CN" sz="2000" dirty="0"/>
              <a:t>zip(</a:t>
            </a:r>
            <a:r>
              <a:rPr lang="en-US" altLang="zh-CN" sz="2000" dirty="0" err="1"/>
              <a:t>cvres</a:t>
            </a:r>
            <a:r>
              <a:rPr lang="en-US" altLang="zh-CN" sz="2000" dirty="0"/>
              <a:t>["</a:t>
            </a:r>
            <a:r>
              <a:rPr lang="en-US" altLang="zh-CN" sz="2000" dirty="0" err="1"/>
              <a:t>mean_test_score</a:t>
            </a:r>
            <a:r>
              <a:rPr lang="en-US" altLang="zh-CN" sz="2000" dirty="0"/>
              <a:t>"], </a:t>
            </a:r>
            <a:r>
              <a:rPr lang="en-US" altLang="zh-CN" sz="2000" dirty="0" err="1"/>
              <a:t>cvres</a:t>
            </a:r>
            <a:r>
              <a:rPr lang="en-US" altLang="zh-CN" sz="2000" dirty="0"/>
              <a:t>["</a:t>
            </a:r>
            <a:r>
              <a:rPr lang="en-US" altLang="zh-CN" sz="2000" dirty="0" err="1"/>
              <a:t>params</a:t>
            </a:r>
            <a:r>
              <a:rPr lang="en-US" altLang="zh-CN" sz="2000" dirty="0"/>
              <a:t>"]):</a:t>
            </a:r>
          </a:p>
          <a:p>
            <a:pPr marL="0" indent="0">
              <a:buNone/>
            </a:pPr>
            <a:r>
              <a:rPr lang="en-US" altLang="zh-CN" sz="2000" b="1" dirty="0"/>
              <a:t>... print</a:t>
            </a:r>
            <a:r>
              <a:rPr lang="en-US" altLang="zh-CN" sz="2000" dirty="0"/>
              <a:t>(</a:t>
            </a:r>
            <a:r>
              <a:rPr lang="en-US" altLang="zh-CN" sz="2000" dirty="0" err="1"/>
              <a:t>np.sqrt</a:t>
            </a:r>
            <a:r>
              <a:rPr lang="en-US" altLang="zh-CN" sz="2000" dirty="0"/>
              <a:t>(-</a:t>
            </a:r>
            <a:r>
              <a:rPr lang="en-US" altLang="zh-CN" sz="2000" dirty="0" err="1"/>
              <a:t>mean_score</a:t>
            </a:r>
            <a:r>
              <a:rPr lang="en-US" altLang="zh-CN" sz="2000" dirty="0"/>
              <a:t>), </a:t>
            </a:r>
            <a:r>
              <a:rPr lang="en-US" altLang="zh-CN" sz="2000" dirty="0" err="1"/>
              <a:t>params</a:t>
            </a:r>
            <a:r>
              <a:rPr lang="en-US" altLang="zh-CN" sz="2000" dirty="0"/>
              <a:t>)</a:t>
            </a:r>
          </a:p>
          <a:p>
            <a:pPr marL="0" indent="0">
              <a:buNone/>
            </a:pPr>
            <a:r>
              <a:rPr lang="en-US" altLang="zh-CN" sz="2000" b="1" dirty="0"/>
              <a:t>...</a:t>
            </a:r>
          </a:p>
          <a:p>
            <a:pPr marL="0" indent="0">
              <a:buNone/>
            </a:pPr>
            <a:r>
              <a:rPr lang="en-US" altLang="zh-CN" sz="2000" dirty="0"/>
              <a:t>64912.0351358 {'</a:t>
            </a:r>
            <a:r>
              <a:rPr lang="en-US" altLang="zh-CN" sz="2000" dirty="0" err="1"/>
              <a:t>max_features</a:t>
            </a:r>
            <a:r>
              <a:rPr lang="en-US" altLang="zh-CN" sz="2000" dirty="0"/>
              <a:t>': 2, '</a:t>
            </a:r>
            <a:r>
              <a:rPr lang="en-US" altLang="zh-CN" sz="2000" dirty="0" err="1"/>
              <a:t>n_estimators</a:t>
            </a:r>
            <a:r>
              <a:rPr lang="en-US" altLang="zh-CN" sz="2000" dirty="0"/>
              <a:t>': 3}</a:t>
            </a:r>
          </a:p>
          <a:p>
            <a:pPr marL="0" indent="0">
              <a:buNone/>
            </a:pPr>
            <a:r>
              <a:rPr lang="en-US" altLang="zh-CN" sz="2000" dirty="0"/>
              <a:t>55535.2786524 {'</a:t>
            </a:r>
            <a:r>
              <a:rPr lang="en-US" altLang="zh-CN" sz="2000" dirty="0" err="1"/>
              <a:t>max_features</a:t>
            </a:r>
            <a:r>
              <a:rPr lang="en-US" altLang="zh-CN" sz="2000" dirty="0"/>
              <a:t>': 2, '</a:t>
            </a:r>
            <a:r>
              <a:rPr lang="en-US" altLang="zh-CN" sz="2000" dirty="0" err="1"/>
              <a:t>n_estimators</a:t>
            </a:r>
            <a:r>
              <a:rPr lang="en-US" altLang="zh-CN" sz="2000" dirty="0"/>
              <a:t>': 10}</a:t>
            </a:r>
          </a:p>
          <a:p>
            <a:pPr marL="0" indent="0">
              <a:buNone/>
            </a:pPr>
            <a:r>
              <a:rPr lang="en-US" altLang="zh-CN" sz="2000" dirty="0"/>
              <a:t>52940.2696165 {'</a:t>
            </a:r>
            <a:r>
              <a:rPr lang="en-US" altLang="zh-CN" sz="2000" dirty="0" err="1"/>
              <a:t>max_features</a:t>
            </a:r>
            <a:r>
              <a:rPr lang="en-US" altLang="zh-CN" sz="2000" dirty="0"/>
              <a:t>': 2, '</a:t>
            </a:r>
            <a:r>
              <a:rPr lang="en-US" altLang="zh-CN" sz="2000" dirty="0" err="1"/>
              <a:t>n_estimators</a:t>
            </a:r>
            <a:r>
              <a:rPr lang="en-US" altLang="zh-CN" sz="2000" dirty="0"/>
              <a:t>': 30}</a:t>
            </a:r>
          </a:p>
          <a:p>
            <a:pPr marL="0" indent="0">
              <a:buNone/>
            </a:pPr>
            <a:r>
              <a:rPr lang="en-US" altLang="zh-CN" sz="2000" dirty="0"/>
              <a:t>60384.0908354 {'</a:t>
            </a:r>
            <a:r>
              <a:rPr lang="en-US" altLang="zh-CN" sz="2000" dirty="0" err="1"/>
              <a:t>max_features</a:t>
            </a:r>
            <a:r>
              <a:rPr lang="en-US" altLang="zh-CN" sz="2000" dirty="0"/>
              <a:t>': 4, '</a:t>
            </a:r>
            <a:r>
              <a:rPr lang="en-US" altLang="zh-CN" sz="2000" dirty="0" err="1"/>
              <a:t>n_estimators</a:t>
            </a:r>
            <a:r>
              <a:rPr lang="en-US" altLang="zh-CN" sz="2000" dirty="0"/>
              <a:t>': 3}</a:t>
            </a:r>
          </a:p>
          <a:p>
            <a:pPr marL="0" indent="0">
              <a:buNone/>
            </a:pPr>
            <a:r>
              <a:rPr lang="en-US" altLang="zh-CN" sz="2000" dirty="0"/>
              <a:t>52709.9199934 {'</a:t>
            </a:r>
            <a:r>
              <a:rPr lang="en-US" altLang="zh-CN" sz="2000" dirty="0" err="1"/>
              <a:t>max_features</a:t>
            </a:r>
            <a:r>
              <a:rPr lang="en-US" altLang="zh-CN" sz="2000" dirty="0"/>
              <a:t>': 4, '</a:t>
            </a:r>
            <a:r>
              <a:rPr lang="en-US" altLang="zh-CN" sz="2000" dirty="0" err="1"/>
              <a:t>n_estimators</a:t>
            </a:r>
            <a:r>
              <a:rPr lang="en-US" altLang="zh-CN" sz="2000" dirty="0"/>
              <a:t>': 10}</a:t>
            </a:r>
          </a:p>
          <a:p>
            <a:pPr marL="0" indent="0">
              <a:buNone/>
            </a:pPr>
            <a:r>
              <a:rPr lang="en-US" altLang="zh-CN" sz="2000" dirty="0"/>
              <a:t>50503.5985321 {'</a:t>
            </a:r>
            <a:r>
              <a:rPr lang="en-US" altLang="zh-CN" sz="2000" dirty="0" err="1"/>
              <a:t>max_features</a:t>
            </a:r>
            <a:r>
              <a:rPr lang="en-US" altLang="zh-CN" sz="2000" dirty="0"/>
              <a:t>': 4, '</a:t>
            </a:r>
            <a:r>
              <a:rPr lang="en-US" altLang="zh-CN" sz="2000" dirty="0" err="1"/>
              <a:t>n_estimators</a:t>
            </a:r>
            <a:r>
              <a:rPr lang="en-US" altLang="zh-CN" sz="2000" dirty="0"/>
              <a:t>': 30}</a:t>
            </a:r>
          </a:p>
          <a:p>
            <a:pPr marL="0" indent="0">
              <a:buNone/>
            </a:pPr>
            <a:r>
              <a:rPr lang="en-US" altLang="zh-CN" sz="2000" dirty="0" smtClean="0"/>
              <a:t>…</a:t>
            </a:r>
          </a:p>
          <a:p>
            <a:pPr marL="0" indent="0">
              <a:buNone/>
            </a:pPr>
            <a:r>
              <a:rPr lang="en-US" altLang="zh-CN" sz="2000" b="1" dirty="0" smtClean="0"/>
              <a:t>49958.9555932 {'</a:t>
            </a:r>
            <a:r>
              <a:rPr lang="en-US" altLang="zh-CN" sz="2000" b="1" dirty="0" err="1" smtClean="0"/>
              <a:t>max_features</a:t>
            </a:r>
            <a:r>
              <a:rPr lang="en-US" altLang="zh-CN" sz="2000" b="1" dirty="0" smtClean="0"/>
              <a:t>': 6, '</a:t>
            </a:r>
            <a:r>
              <a:rPr lang="en-US" altLang="zh-CN" sz="2000" b="1" dirty="0" err="1" smtClean="0"/>
              <a:t>n_estimators</a:t>
            </a:r>
            <a:r>
              <a:rPr lang="en-US" altLang="zh-CN" sz="2000" b="1" dirty="0" smtClean="0"/>
              <a:t>': 30} </a:t>
            </a:r>
          </a:p>
          <a:p>
            <a:pPr marL="0" indent="0">
              <a:buNone/>
            </a:pPr>
            <a:r>
              <a:rPr lang="en-US" altLang="zh-CN" sz="2000" dirty="0" smtClean="0"/>
              <a:t>…</a:t>
            </a:r>
            <a:endParaRPr lang="en-US" altLang="zh-CN" sz="2000" dirty="0"/>
          </a:p>
          <a:p>
            <a:pPr marL="0" indent="0">
              <a:buNone/>
            </a:pPr>
            <a:r>
              <a:rPr lang="en-US" altLang="zh-CN" sz="2000" dirty="0"/>
              <a:t>59634.0533132 {'bootstrap': False, '</a:t>
            </a:r>
            <a:r>
              <a:rPr lang="en-US" altLang="zh-CN" sz="2000" dirty="0" err="1"/>
              <a:t>max_features</a:t>
            </a:r>
            <a:r>
              <a:rPr lang="en-US" altLang="zh-CN" sz="2000" dirty="0"/>
              <a:t>': 3, '</a:t>
            </a:r>
            <a:r>
              <a:rPr lang="en-US" altLang="zh-CN" sz="2000" dirty="0" err="1"/>
              <a:t>n_estimators</a:t>
            </a:r>
            <a:r>
              <a:rPr lang="en-US" altLang="zh-CN" sz="2000" dirty="0"/>
              <a:t>': 3}</a:t>
            </a:r>
          </a:p>
          <a:p>
            <a:pPr marL="0" indent="0">
              <a:buNone/>
            </a:pPr>
            <a:r>
              <a:rPr lang="en-US" altLang="zh-CN" sz="2000" dirty="0"/>
              <a:t>52456.0883904 {'bootstrap': False, '</a:t>
            </a:r>
            <a:r>
              <a:rPr lang="en-US" altLang="zh-CN" sz="2000" dirty="0" err="1"/>
              <a:t>max_features</a:t>
            </a:r>
            <a:r>
              <a:rPr lang="en-US" altLang="zh-CN" sz="2000" dirty="0"/>
              <a:t>': 3, '</a:t>
            </a:r>
            <a:r>
              <a:rPr lang="en-US" altLang="zh-CN" sz="2000" dirty="0" err="1"/>
              <a:t>n_estimators</a:t>
            </a:r>
            <a:r>
              <a:rPr lang="en-US" altLang="zh-CN" sz="2000" dirty="0"/>
              <a:t>': 10}</a:t>
            </a:r>
          </a:p>
          <a:p>
            <a:pPr marL="0" indent="0">
              <a:buNone/>
            </a:pPr>
            <a:r>
              <a:rPr lang="en-US" altLang="zh-CN" sz="2000" dirty="0"/>
              <a:t>58825.665239 {'bootstrap': False, '</a:t>
            </a:r>
            <a:r>
              <a:rPr lang="en-US" altLang="zh-CN" sz="2000" dirty="0" err="1"/>
              <a:t>max_features</a:t>
            </a:r>
            <a:r>
              <a:rPr lang="en-US" altLang="zh-CN" sz="2000" dirty="0"/>
              <a:t>': 4, '</a:t>
            </a:r>
            <a:r>
              <a:rPr lang="en-US" altLang="zh-CN" sz="2000" dirty="0" err="1"/>
              <a:t>n_estimators</a:t>
            </a:r>
            <a:r>
              <a:rPr lang="en-US" altLang="zh-CN" sz="2000" dirty="0"/>
              <a:t>': 3}</a:t>
            </a:r>
          </a:p>
          <a:p>
            <a:pPr marL="0" indent="0">
              <a:buNone/>
            </a:pPr>
            <a:r>
              <a:rPr lang="en-US" altLang="zh-CN" sz="2000" dirty="0"/>
              <a:t>52012.9945396 {'bootstrap': False, '</a:t>
            </a:r>
            <a:r>
              <a:rPr lang="en-US" altLang="zh-CN" sz="2000" dirty="0" err="1"/>
              <a:t>max_features</a:t>
            </a:r>
            <a:r>
              <a:rPr lang="en-US" altLang="zh-CN" sz="2000" dirty="0"/>
              <a:t>': 4, '</a:t>
            </a:r>
            <a:r>
              <a:rPr lang="en-US" altLang="zh-CN" sz="2000" dirty="0" err="1"/>
              <a:t>n_estimators</a:t>
            </a:r>
            <a:r>
              <a:rPr lang="en-US" altLang="zh-CN" sz="2000" dirty="0"/>
              <a:t>': 10}</a:t>
            </a:r>
          </a:p>
        </p:txBody>
      </p:sp>
      <p:sp>
        <p:nvSpPr>
          <p:cNvPr id="5" name="标题 1"/>
          <p:cNvSpPr>
            <a:spLocks noGrp="1"/>
          </p:cNvSpPr>
          <p:nvPr>
            <p:ph type="title"/>
          </p:nvPr>
        </p:nvSpPr>
        <p:spPr>
          <a:xfrm>
            <a:off x="457200" y="-243408"/>
            <a:ext cx="8229600" cy="1143000"/>
          </a:xfrm>
        </p:spPr>
        <p:txBody>
          <a:bodyPr>
            <a:normAutofit/>
          </a:bodyPr>
          <a:lstStyle/>
          <a:p>
            <a:r>
              <a:rPr lang="zh-CN" altLang="en-US" sz="3600" dirty="0" smtClean="0"/>
              <a:t>微调模型</a:t>
            </a:r>
            <a:endParaRPr lang="zh-CN" altLang="en-US" dirty="0"/>
          </a:p>
        </p:txBody>
      </p:sp>
    </p:spTree>
    <p:extLst>
      <p:ext uri="{BB962C8B-B14F-4D97-AF65-F5344CB8AC3E}">
        <p14:creationId xmlns="" xmlns:p14="http://schemas.microsoft.com/office/powerpoint/2010/main" val="1739016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zh-CN" altLang="en-US" sz="2800" dirty="0" smtClean="0"/>
              <a:t>如果探索的组合数量</a:t>
            </a:r>
            <a:r>
              <a:rPr lang="zh-CN" altLang="en-US" sz="2800" dirty="0" smtClean="0"/>
              <a:t>较少，</a:t>
            </a:r>
            <a:r>
              <a:rPr lang="zh-CN" altLang="en-US" sz="2800" dirty="0" smtClean="0"/>
              <a:t>网格搜索是一个不错的方法；但是当超参数的搜索范围（</a:t>
            </a:r>
            <a:r>
              <a:rPr lang="en-US" altLang="zh-CN" sz="2800" dirty="0" smtClean="0"/>
              <a:t>search space</a:t>
            </a:r>
            <a:r>
              <a:rPr lang="zh-CN" altLang="en-US" sz="2800" dirty="0" smtClean="0"/>
              <a:t>）较大时，通常会优先选择使用</a:t>
            </a:r>
            <a:r>
              <a:rPr lang="en-US" altLang="zh-CN" sz="2800" dirty="0" err="1" smtClean="0"/>
              <a:t>RandomizedSearchCV</a:t>
            </a:r>
            <a:r>
              <a:rPr lang="zh-CN" altLang="en-US" sz="2800" dirty="0" smtClean="0"/>
              <a:t>。这个类用起来与</a:t>
            </a:r>
            <a:r>
              <a:rPr lang="en-US" altLang="zh-CN" sz="2800" dirty="0" err="1" smtClean="0"/>
              <a:t>GridSearchCV</a:t>
            </a:r>
            <a:r>
              <a:rPr lang="zh-CN" altLang="en-US" sz="2800" dirty="0" smtClean="0"/>
              <a:t>类大致相同，但它不会尝试所有可能的组合，而是在每次迭代中为每个超参数选择一个随机值，然后对一定数量的随机组合进行评估</a:t>
            </a:r>
            <a:r>
              <a:rPr lang="zh-CN" altLang="en-US" sz="2800" dirty="0" smtClean="0"/>
              <a:t>。</a:t>
            </a:r>
            <a:endParaRPr lang="en-US" altLang="zh-CN" sz="2800" dirty="0" smtClean="0"/>
          </a:p>
          <a:p>
            <a:r>
              <a:rPr lang="zh-CN" altLang="en-US" sz="2800" dirty="0" smtClean="0"/>
              <a:t>还有一种微调系统的方法是将表现最优的模型组合起来。组合（或“集成”）</a:t>
            </a:r>
            <a:r>
              <a:rPr lang="zh-CN" altLang="en-US" sz="2800" dirty="0" smtClean="0"/>
              <a:t>方法通常</a:t>
            </a:r>
            <a:r>
              <a:rPr lang="zh-CN" altLang="en-US" sz="2800" dirty="0" smtClean="0"/>
              <a:t>比最佳的单一模型</a:t>
            </a:r>
            <a:r>
              <a:rPr lang="zh-CN" altLang="en-US" sz="2800" dirty="0" smtClean="0"/>
              <a:t>更好。</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3600" dirty="0" smtClean="0"/>
              <a:t>微调模型</a:t>
            </a:r>
            <a:endParaRPr lang="zh-CN" altLang="en-US" dirty="0"/>
          </a:p>
        </p:txBody>
      </p:sp>
    </p:spTree>
    <p:extLst>
      <p:ext uri="{BB962C8B-B14F-4D97-AF65-F5344CB8AC3E}">
        <p14:creationId xmlns="" xmlns:p14="http://schemas.microsoft.com/office/powerpoint/2010/main" val="29642092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zh-CN" altLang="en-US" sz="2800" dirty="0" smtClean="0"/>
              <a:t>现在是用测试集评估最终模型的时候了。这个过程没有什么特别的：只需要从测试集中获取预测器和标签，运行</a:t>
            </a:r>
            <a:r>
              <a:rPr lang="en-US" altLang="zh-CN" sz="2800" dirty="0" err="1" smtClean="0"/>
              <a:t>full_pipeline</a:t>
            </a:r>
            <a:r>
              <a:rPr lang="zh-CN" altLang="en-US" sz="2800" dirty="0" smtClean="0"/>
              <a:t>来转换数据（调用</a:t>
            </a:r>
            <a:r>
              <a:rPr lang="en-US" altLang="zh-CN" sz="2800" dirty="0" smtClean="0"/>
              <a:t>transform</a:t>
            </a:r>
            <a:r>
              <a:rPr lang="zh-CN" altLang="en-US" sz="2800" dirty="0" smtClean="0"/>
              <a:t>（）而不是</a:t>
            </a:r>
            <a:r>
              <a:rPr lang="en-US" altLang="en-US" sz="2800" dirty="0" err="1" smtClean="0"/>
              <a:t>fit_transform</a:t>
            </a:r>
            <a:r>
              <a:rPr lang="en-US" altLang="en-US" sz="2800" dirty="0" smtClean="0"/>
              <a:t>（）），</a:t>
            </a:r>
            <a:r>
              <a:rPr lang="zh-CN" altLang="en-US" sz="2800" dirty="0" smtClean="0"/>
              <a:t>然后在测试集上评估最终模型</a:t>
            </a:r>
            <a:r>
              <a:rPr lang="zh-CN" altLang="en-US" sz="2800" dirty="0" smtClean="0"/>
              <a:t>：</a:t>
            </a:r>
            <a:endParaRPr lang="en-US" altLang="zh-CN" sz="2800" dirty="0" smtClean="0"/>
          </a:p>
          <a:p>
            <a:endParaRPr lang="en-US" altLang="zh-CN" sz="2800" dirty="0" smtClean="0"/>
          </a:p>
          <a:p>
            <a:pPr marL="0" indent="0">
              <a:buNone/>
            </a:pPr>
            <a:r>
              <a:rPr lang="en-US" altLang="zh-CN" sz="2800" dirty="0" err="1" smtClean="0"/>
              <a:t>final_model</a:t>
            </a:r>
            <a:r>
              <a:rPr lang="en-US" altLang="zh-CN" sz="2800" dirty="0" smtClean="0"/>
              <a:t> = </a:t>
            </a:r>
            <a:r>
              <a:rPr lang="en-US" altLang="zh-CN" sz="2800" dirty="0" err="1" smtClean="0"/>
              <a:t>grid_search.best_estimator</a:t>
            </a:r>
            <a:r>
              <a:rPr lang="en-US" altLang="zh-CN" sz="2800" dirty="0" smtClean="0"/>
              <a:t>_</a:t>
            </a:r>
          </a:p>
          <a:p>
            <a:pPr marL="0" indent="0">
              <a:buNone/>
            </a:pPr>
            <a:r>
              <a:rPr lang="en-US" altLang="zh-CN" sz="2800" dirty="0" err="1" smtClean="0"/>
              <a:t>X_test</a:t>
            </a:r>
            <a:r>
              <a:rPr lang="en-US" altLang="zh-CN" sz="2800" dirty="0" smtClean="0"/>
              <a:t> = </a:t>
            </a:r>
            <a:r>
              <a:rPr lang="en-US" altLang="zh-CN" sz="2800" dirty="0" err="1" smtClean="0"/>
              <a:t>strat_test_set.drop</a:t>
            </a:r>
            <a:r>
              <a:rPr lang="en-US" altLang="zh-CN" sz="2800" dirty="0" smtClean="0"/>
              <a:t>("</a:t>
            </a:r>
            <a:r>
              <a:rPr lang="en-US" altLang="zh-CN" sz="2800" dirty="0" err="1" smtClean="0"/>
              <a:t>median_house_value</a:t>
            </a:r>
            <a:r>
              <a:rPr lang="en-US" altLang="zh-CN" sz="2800" dirty="0" smtClean="0"/>
              <a:t>", axis=1)</a:t>
            </a:r>
          </a:p>
          <a:p>
            <a:pPr marL="0" indent="0">
              <a:buNone/>
            </a:pPr>
            <a:r>
              <a:rPr lang="en-US" altLang="zh-CN" sz="2800" dirty="0" err="1" smtClean="0"/>
              <a:t>y_test</a:t>
            </a:r>
            <a:r>
              <a:rPr lang="en-US" altLang="zh-CN" sz="2800" dirty="0" smtClean="0"/>
              <a:t> = </a:t>
            </a:r>
            <a:r>
              <a:rPr lang="en-US" altLang="zh-CN" sz="2800" dirty="0" err="1" smtClean="0"/>
              <a:t>strat_test_set</a:t>
            </a:r>
            <a:r>
              <a:rPr lang="en-US" altLang="zh-CN" sz="2800" dirty="0" smtClean="0"/>
              <a:t>["</a:t>
            </a:r>
            <a:r>
              <a:rPr lang="en-US" altLang="zh-CN" sz="2800" dirty="0" err="1" smtClean="0"/>
              <a:t>median_house_value</a:t>
            </a:r>
            <a:r>
              <a:rPr lang="en-US" altLang="zh-CN" sz="2800" dirty="0" smtClean="0"/>
              <a:t>"].copy()</a:t>
            </a:r>
          </a:p>
          <a:p>
            <a:pPr marL="0" indent="0">
              <a:buNone/>
            </a:pPr>
            <a:r>
              <a:rPr lang="en-US" altLang="zh-CN" sz="2800" dirty="0" err="1" smtClean="0"/>
              <a:t>X_test_prepared</a:t>
            </a:r>
            <a:r>
              <a:rPr lang="en-US" altLang="zh-CN" sz="2800" dirty="0" smtClean="0"/>
              <a:t> = </a:t>
            </a:r>
            <a:r>
              <a:rPr lang="en-US" altLang="zh-CN" sz="2800" dirty="0" err="1" smtClean="0"/>
              <a:t>full_pipeline.transform</a:t>
            </a:r>
            <a:r>
              <a:rPr lang="en-US" altLang="zh-CN" sz="2800" dirty="0" smtClean="0"/>
              <a:t>(</a:t>
            </a:r>
            <a:r>
              <a:rPr lang="en-US" altLang="zh-CN" sz="2800" dirty="0" err="1" smtClean="0"/>
              <a:t>X_test</a:t>
            </a:r>
            <a:r>
              <a:rPr lang="en-US" altLang="zh-CN" sz="2800" dirty="0" smtClean="0"/>
              <a:t>)</a:t>
            </a:r>
          </a:p>
          <a:p>
            <a:pPr marL="0" indent="0">
              <a:buNone/>
            </a:pPr>
            <a:r>
              <a:rPr lang="en-US" altLang="zh-CN" sz="2800" dirty="0" err="1" smtClean="0"/>
              <a:t>final_predictions</a:t>
            </a:r>
            <a:r>
              <a:rPr lang="en-US" altLang="zh-CN" sz="2800" dirty="0" smtClean="0"/>
              <a:t> = </a:t>
            </a:r>
            <a:r>
              <a:rPr lang="en-US" altLang="zh-CN" sz="2800" dirty="0" err="1" smtClean="0"/>
              <a:t>final_model.predict</a:t>
            </a:r>
            <a:r>
              <a:rPr lang="en-US" altLang="zh-CN" sz="2800" dirty="0" smtClean="0"/>
              <a:t>(</a:t>
            </a:r>
            <a:r>
              <a:rPr lang="en-US" altLang="zh-CN" sz="2800" dirty="0" err="1" smtClean="0"/>
              <a:t>X_test_prepared</a:t>
            </a:r>
            <a:r>
              <a:rPr lang="en-US" altLang="zh-CN" sz="2800" dirty="0" smtClean="0"/>
              <a:t>)</a:t>
            </a:r>
          </a:p>
          <a:p>
            <a:pPr marL="0" indent="0">
              <a:buNone/>
            </a:pPr>
            <a:r>
              <a:rPr lang="en-US" altLang="zh-CN" sz="2800" dirty="0" err="1" smtClean="0"/>
              <a:t>final_mse</a:t>
            </a:r>
            <a:r>
              <a:rPr lang="en-US" altLang="zh-CN" sz="2800" dirty="0" smtClean="0"/>
              <a:t> = </a:t>
            </a:r>
            <a:r>
              <a:rPr lang="en-US" altLang="zh-CN" sz="2800" dirty="0" err="1" smtClean="0"/>
              <a:t>mean_squared_error</a:t>
            </a:r>
            <a:r>
              <a:rPr lang="en-US" altLang="zh-CN" sz="2800" dirty="0" smtClean="0"/>
              <a:t>(</a:t>
            </a:r>
            <a:r>
              <a:rPr lang="en-US" altLang="zh-CN" sz="2800" dirty="0" err="1" smtClean="0"/>
              <a:t>y_test</a:t>
            </a:r>
            <a:r>
              <a:rPr lang="en-US" altLang="zh-CN" sz="2800" dirty="0" smtClean="0"/>
              <a:t>, </a:t>
            </a:r>
            <a:r>
              <a:rPr lang="en-US" altLang="zh-CN" sz="2800" dirty="0" err="1" smtClean="0"/>
              <a:t>final_predictions</a:t>
            </a:r>
            <a:r>
              <a:rPr lang="en-US" altLang="zh-CN" sz="2800" dirty="0" smtClean="0"/>
              <a:t>)</a:t>
            </a:r>
          </a:p>
          <a:p>
            <a:pPr marL="0" indent="0">
              <a:buNone/>
            </a:pPr>
            <a:r>
              <a:rPr lang="en-US" altLang="zh-CN" sz="2800" dirty="0" err="1" smtClean="0"/>
              <a:t>final_rmse</a:t>
            </a:r>
            <a:r>
              <a:rPr lang="en-US" altLang="zh-CN" sz="2800" dirty="0" smtClean="0"/>
              <a:t> = </a:t>
            </a:r>
            <a:r>
              <a:rPr lang="en-US" altLang="zh-CN" sz="2800" dirty="0" err="1" smtClean="0"/>
              <a:t>np.sqrt</a:t>
            </a:r>
            <a:r>
              <a:rPr lang="en-US" altLang="zh-CN" sz="2800" dirty="0" smtClean="0"/>
              <a:t>(</a:t>
            </a:r>
            <a:r>
              <a:rPr lang="en-US" altLang="zh-CN" sz="2800" dirty="0" err="1" smtClean="0"/>
              <a:t>final_mse</a:t>
            </a:r>
            <a:r>
              <a:rPr lang="en-US" altLang="zh-CN" sz="2800" dirty="0" smtClean="0"/>
              <a:t>) </a:t>
            </a:r>
            <a:r>
              <a:rPr lang="en-US" altLang="zh-CN" sz="2800" i="1" dirty="0" smtClean="0"/>
              <a:t># =&gt; evaluates to 48,209.6</a:t>
            </a:r>
            <a:endParaRPr lang="en-US" altLang="zh-CN" sz="1800" dirty="0" smtClean="0"/>
          </a:p>
          <a:p>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3600" dirty="0" smtClean="0"/>
              <a:t>通过测试集评估系统</a:t>
            </a:r>
            <a:endParaRPr lang="zh-CN" altLang="en-US" dirty="0"/>
          </a:p>
        </p:txBody>
      </p:sp>
    </p:spTree>
    <p:extLst>
      <p:ext uri="{BB962C8B-B14F-4D97-AF65-F5344CB8AC3E}">
        <p14:creationId xmlns="" xmlns:p14="http://schemas.microsoft.com/office/powerpoint/2010/main" val="207163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项目概览</a:t>
            </a:r>
            <a:endParaRPr lang="zh-CN" altLang="en-US" dirty="0"/>
          </a:p>
        </p:txBody>
      </p:sp>
      <p:pic>
        <p:nvPicPr>
          <p:cNvPr id="5" name="内容占位符 4" descr="2-1.png"/>
          <p:cNvPicPr>
            <a:picLocks noGrp="1" noChangeAspect="1"/>
          </p:cNvPicPr>
          <p:nvPr>
            <p:ph idx="1"/>
          </p:nvPr>
        </p:nvPicPr>
        <p:blipFill>
          <a:blip r:embed="rId2"/>
          <a:stretch>
            <a:fillRect/>
          </a:stretch>
        </p:blipFill>
        <p:spPr>
          <a:xfrm>
            <a:off x="0" y="1571611"/>
            <a:ext cx="9144000" cy="2709669"/>
          </a:xfrm>
        </p:spPr>
      </p:pic>
    </p:spTree>
    <p:extLst>
      <p:ext uri="{BB962C8B-B14F-4D97-AF65-F5344CB8AC3E}">
        <p14:creationId xmlns="" xmlns:p14="http://schemas.microsoft.com/office/powerpoint/2010/main" val="2556623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zh-CN" altLang="en-US" sz="2800" dirty="0" smtClean="0"/>
              <a:t>这时的评估结果通常会略逊于你之前使用交叉验证时的表现结果（因为通过不断调整，系统在验证数据上终于表现良好，在未知数据集上可能达不到这么好的效果）。在本例中，结果虽然并非如此，但是当这种情况发生时，你</a:t>
            </a:r>
            <a:r>
              <a:rPr lang="zh-CN" altLang="en-US" sz="2800" dirty="0" smtClean="0"/>
              <a:t>一定要忍住继续调整超参数的诱惑，不要试图再努力让测试集的结果也变得好看一些，因为这些改进在泛化到新的数据集时又会变成徒劳。</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3600" dirty="0" smtClean="0"/>
              <a:t>通过测试集评估系统</a:t>
            </a:r>
            <a:endParaRPr lang="zh-CN" altLang="en-US" dirty="0"/>
          </a:p>
        </p:txBody>
      </p:sp>
    </p:spTree>
    <p:extLst>
      <p:ext uri="{BB962C8B-B14F-4D97-AF65-F5344CB8AC3E}">
        <p14:creationId xmlns="" xmlns:p14="http://schemas.microsoft.com/office/powerpoint/2010/main" val="30903814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zh-CN" altLang="en-US" sz="2800" dirty="0" smtClean="0"/>
              <a:t>你的系统获准启动了！你需要为生产环境做好准备，特别是将生产数据源接入系统，并编写测试</a:t>
            </a:r>
            <a:r>
              <a:rPr lang="zh-CN" altLang="en-US" sz="2800" dirty="0" smtClean="0"/>
              <a:t>。</a:t>
            </a:r>
            <a:endParaRPr lang="en-US" altLang="zh-CN" sz="2800" dirty="0" smtClean="0"/>
          </a:p>
          <a:p>
            <a:r>
              <a:rPr lang="zh-CN" altLang="en-US" sz="2800" dirty="0" smtClean="0"/>
              <a:t>还需要编写监控代码，以定期检查系统的实时性能，同时在性能下降时触发警报。重要的是，这里需要捕捉的不仅只是突然的系统崩溃，系统性能的退化也值得关注。这个问题很常见，因为随着时间的推移，数据不断进化，</a:t>
            </a:r>
            <a:r>
              <a:rPr lang="zh-CN" altLang="en-US" sz="2800" dirty="0" smtClean="0"/>
              <a:t>模型会渐渐“腐坏”，除非定期使用新数据训练模型。</a:t>
            </a:r>
            <a:endParaRPr lang="en-US" altLang="zh-CN" sz="2800" dirty="0" smtClean="0"/>
          </a:p>
          <a:p>
            <a:r>
              <a:rPr lang="zh-CN" altLang="en-US" sz="2800" dirty="0" smtClean="0"/>
              <a:t>一般来说，要使用新鲜数据定期训练你的模型。这个过程要尽可能自动化。如若不然，你很有可能每</a:t>
            </a:r>
            <a:r>
              <a:rPr lang="en-US" altLang="zh-CN" sz="2800" dirty="0" smtClean="0"/>
              <a:t>6</a:t>
            </a:r>
            <a:r>
              <a:rPr lang="zh-CN" altLang="en-US" sz="2800" dirty="0" smtClean="0"/>
              <a:t>个月（最多）需要更新一次你的模型，久而久之，系统性能也会发生严重波动。</a:t>
            </a:r>
            <a:endParaRPr lang="en-US" altLang="zh-CN" sz="2800" dirty="0" smtClean="0"/>
          </a:p>
          <a:p>
            <a:endParaRPr lang="en-US" altLang="zh-CN" sz="1800" dirty="0"/>
          </a:p>
        </p:txBody>
      </p:sp>
      <p:sp>
        <p:nvSpPr>
          <p:cNvPr id="5" name="标题 1"/>
          <p:cNvSpPr>
            <a:spLocks noGrp="1"/>
          </p:cNvSpPr>
          <p:nvPr>
            <p:ph type="title"/>
          </p:nvPr>
        </p:nvSpPr>
        <p:spPr>
          <a:xfrm>
            <a:off x="457200" y="-243408"/>
            <a:ext cx="8229600" cy="1143000"/>
          </a:xfrm>
        </p:spPr>
        <p:txBody>
          <a:bodyPr>
            <a:normAutofit/>
          </a:bodyPr>
          <a:lstStyle/>
          <a:p>
            <a:r>
              <a:rPr lang="zh-CN" altLang="en-US" sz="3200" dirty="0" smtClean="0"/>
              <a:t>启动、监控和维护系统</a:t>
            </a:r>
            <a:endParaRPr lang="zh-CN" altLang="en-US" dirty="0"/>
          </a:p>
        </p:txBody>
      </p:sp>
    </p:spTree>
    <p:extLst>
      <p:ext uri="{BB962C8B-B14F-4D97-AF65-F5344CB8AC3E}">
        <p14:creationId xmlns="" xmlns:p14="http://schemas.microsoft.com/office/powerpoint/2010/main" val="222364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框架问题</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pPr>
              <a:buNone/>
            </a:pPr>
            <a:r>
              <a:rPr lang="zh-CN" altLang="en-US" dirty="0" smtClean="0"/>
              <a:t>回答框架问题</a:t>
            </a:r>
            <a:r>
              <a:rPr lang="zh-CN" altLang="en-US" dirty="0" smtClean="0"/>
              <a:t>：</a:t>
            </a:r>
            <a:endParaRPr lang="en-US" altLang="zh-CN" dirty="0" smtClean="0"/>
          </a:p>
          <a:p>
            <a:r>
              <a:rPr lang="zh-CN" altLang="en-US" dirty="0" smtClean="0"/>
              <a:t>是</a:t>
            </a:r>
            <a:r>
              <a:rPr lang="zh-CN" altLang="en-US" dirty="0" smtClean="0"/>
              <a:t>监督式？还是无监督式？又或者是强化学习</a:t>
            </a:r>
            <a:r>
              <a:rPr lang="zh-CN" altLang="en-US" dirty="0" smtClean="0"/>
              <a:t>？</a:t>
            </a:r>
            <a:endParaRPr lang="en-US" altLang="zh-CN" dirty="0" smtClean="0"/>
          </a:p>
          <a:p>
            <a:r>
              <a:rPr lang="zh-CN" altLang="en-US" dirty="0" smtClean="0"/>
              <a:t>是</a:t>
            </a:r>
            <a:r>
              <a:rPr lang="zh-CN" altLang="en-US" dirty="0" smtClean="0"/>
              <a:t>分类任务、回归任务还是其他任务</a:t>
            </a:r>
            <a:r>
              <a:rPr lang="zh-CN" altLang="en-US" dirty="0" smtClean="0"/>
              <a:t>？</a:t>
            </a:r>
            <a:endParaRPr lang="en-US" altLang="zh-CN" dirty="0" smtClean="0"/>
          </a:p>
          <a:p>
            <a:r>
              <a:rPr lang="zh-CN" altLang="en-US" dirty="0" smtClean="0"/>
              <a:t>应该</a:t>
            </a:r>
            <a:r>
              <a:rPr lang="zh-CN" altLang="en-US" dirty="0" smtClean="0"/>
              <a:t>使用批量学习还是在线学习技术？</a:t>
            </a:r>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框架问题</a:t>
            </a:r>
            <a:endParaRPr lang="zh-CN" altLang="en-US" dirty="0"/>
          </a:p>
        </p:txBody>
      </p:sp>
      <p:sp>
        <p:nvSpPr>
          <p:cNvPr id="3" name="内容占位符 2"/>
          <p:cNvSpPr>
            <a:spLocks noGrp="1"/>
          </p:cNvSpPr>
          <p:nvPr>
            <p:ph idx="1"/>
          </p:nvPr>
        </p:nvSpPr>
        <p:spPr>
          <a:xfrm>
            <a:off x="457200" y="1600200"/>
            <a:ext cx="8686800" cy="4525963"/>
          </a:xfrm>
        </p:spPr>
        <p:txBody>
          <a:bodyPr>
            <a:normAutofit fontScale="92500" lnSpcReduction="10000"/>
          </a:bodyPr>
          <a:lstStyle/>
          <a:p>
            <a:r>
              <a:rPr lang="zh-CN" altLang="en-US" dirty="0" smtClean="0"/>
              <a:t>这是一个典型的</a:t>
            </a:r>
            <a:r>
              <a:rPr lang="zh-CN" altLang="en-US" b="1" dirty="0" smtClean="0"/>
              <a:t>监督式学习任务</a:t>
            </a:r>
            <a:r>
              <a:rPr lang="zh-CN" altLang="en-US" dirty="0" smtClean="0"/>
              <a:t>，因为已经给出了标记的训练示例（每个实例都有预期的产出，也就是该地区的房价中位数）</a:t>
            </a:r>
            <a:r>
              <a:rPr lang="zh-CN" altLang="en-US" dirty="0" smtClean="0"/>
              <a:t>。</a:t>
            </a:r>
            <a:endParaRPr lang="en-US" altLang="zh-CN" dirty="0" smtClean="0"/>
          </a:p>
          <a:p>
            <a:r>
              <a:rPr lang="zh-CN" altLang="en-US" dirty="0" smtClean="0"/>
              <a:t>这</a:t>
            </a:r>
            <a:r>
              <a:rPr lang="zh-CN" altLang="en-US" dirty="0" smtClean="0"/>
              <a:t>也是一个典型的</a:t>
            </a:r>
            <a:r>
              <a:rPr lang="zh-CN" altLang="en-US" b="1" dirty="0" smtClean="0"/>
              <a:t>回归任务</a:t>
            </a:r>
            <a:r>
              <a:rPr lang="zh-CN" altLang="en-US" dirty="0" smtClean="0"/>
              <a:t>，因为你要对某个值进行预测。更具体地说，这是一个多变量回归问题，因为系统要使用多个特征进行预测（使用到区域的人口、收入中位数等）</a:t>
            </a:r>
            <a:r>
              <a:rPr lang="zh-CN" altLang="en-US" dirty="0" smtClean="0"/>
              <a:t>。</a:t>
            </a:r>
            <a:endParaRPr lang="en-US" altLang="zh-CN" dirty="0" smtClean="0"/>
          </a:p>
          <a:p>
            <a:r>
              <a:rPr lang="zh-CN" altLang="en-US" dirty="0" smtClean="0"/>
              <a:t>最后，没有连续的</a:t>
            </a:r>
            <a:r>
              <a:rPr lang="zh-CN" altLang="en-US" dirty="0" smtClean="0"/>
              <a:t>数据流不断流进系统，所以不</a:t>
            </a:r>
            <a:r>
              <a:rPr lang="zh-CN" altLang="en-US" dirty="0" smtClean="0"/>
              <a:t>需要</a:t>
            </a:r>
            <a:r>
              <a:rPr lang="zh-CN" altLang="en-US" dirty="0" smtClean="0"/>
              <a:t>针对变化的数据做出特别调整，数据量也不是很大</a:t>
            </a:r>
            <a:r>
              <a:rPr lang="zh-CN" altLang="en-US" dirty="0" smtClean="0"/>
              <a:t>，所以</a:t>
            </a:r>
            <a:r>
              <a:rPr lang="zh-CN" altLang="en-US" dirty="0" smtClean="0"/>
              <a:t>简单的</a:t>
            </a:r>
            <a:r>
              <a:rPr lang="zh-CN" altLang="en-US" b="1" dirty="0" smtClean="0"/>
              <a:t>批量学习</a:t>
            </a:r>
            <a:r>
              <a:rPr lang="zh-CN" altLang="en-US" dirty="0" smtClean="0"/>
              <a:t>应该就能胜任。</a:t>
            </a:r>
            <a:endParaRPr lang="zh-CN" altLang="en-US" dirty="0"/>
          </a:p>
        </p:txBody>
      </p:sp>
    </p:spTree>
    <p:extLst>
      <p:ext uri="{BB962C8B-B14F-4D97-AF65-F5344CB8AC3E}">
        <p14:creationId xmlns="" xmlns:p14="http://schemas.microsoft.com/office/powerpoint/2010/main" val="25566232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2536</TotalTime>
  <Words>5126</Words>
  <Application>Microsoft Office PowerPoint</Application>
  <PresentationFormat>全屏显示(4:3)</PresentationFormat>
  <Paragraphs>458</Paragraphs>
  <Slides>71</Slides>
  <Notes>1</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Office 主题</vt:lpstr>
      <vt:lpstr>Hands-On Machine Learning with Scikit-Learn and TensorFlow </vt:lpstr>
      <vt:lpstr>第2章　端到端的机器学习项目</vt:lpstr>
      <vt:lpstr>加州住房价格的数据集</vt:lpstr>
      <vt:lpstr>Dataset</vt:lpstr>
      <vt:lpstr>项目概览</vt:lpstr>
      <vt:lpstr>项目概览</vt:lpstr>
      <vt:lpstr>项目概览</vt:lpstr>
      <vt:lpstr>框架问题</vt:lpstr>
      <vt:lpstr>框架问题</vt:lpstr>
      <vt:lpstr>选择性能指标</vt:lpstr>
      <vt:lpstr>选择性能指标</vt:lpstr>
      <vt:lpstr>选择性能指标</vt:lpstr>
      <vt:lpstr>选择性能指标</vt:lpstr>
      <vt:lpstr>选择性能指标</vt:lpstr>
      <vt:lpstr>获取数据</vt:lpstr>
      <vt:lpstr>加载数据</vt:lpstr>
      <vt:lpstr>幻灯片 17</vt:lpstr>
      <vt:lpstr>幻灯片 18</vt:lpstr>
      <vt:lpstr>显示数据</vt:lpstr>
      <vt:lpstr>Show data</vt:lpstr>
      <vt:lpstr>创建测试集</vt:lpstr>
      <vt:lpstr>创建测试集</vt:lpstr>
      <vt:lpstr>创建测试集</vt:lpstr>
      <vt:lpstr>创建测试集</vt:lpstr>
      <vt:lpstr>创建测试集</vt:lpstr>
      <vt:lpstr>Create a Test Set</vt:lpstr>
      <vt:lpstr>创建测试集</vt:lpstr>
      <vt:lpstr>创建测试集</vt:lpstr>
      <vt:lpstr>创建测试集</vt:lpstr>
      <vt:lpstr>创建测试集</vt:lpstr>
      <vt:lpstr>数据探索和可视化</vt:lpstr>
      <vt:lpstr>地理数据可视化</vt:lpstr>
      <vt:lpstr>地理数据可视化</vt:lpstr>
      <vt:lpstr>地理数据可视化</vt:lpstr>
      <vt:lpstr>地理数据可视化</vt:lpstr>
      <vt:lpstr>地理数据可视化</vt:lpstr>
      <vt:lpstr>Visualizing Geographical Data</vt:lpstr>
      <vt:lpstr>寻找相关性</vt:lpstr>
      <vt:lpstr>寻找相关性</vt:lpstr>
      <vt:lpstr>寻找相关性</vt:lpstr>
      <vt:lpstr>寻找相关性</vt:lpstr>
      <vt:lpstr>Looking for Correlations</vt:lpstr>
      <vt:lpstr>幻灯片 43</vt:lpstr>
      <vt:lpstr>试验不同属性的组合</vt:lpstr>
      <vt:lpstr>幻灯片 45</vt:lpstr>
      <vt:lpstr>机器学习算法的数据准备</vt:lpstr>
      <vt:lpstr>机器学习算法的数据准备</vt:lpstr>
      <vt:lpstr>处理文本和分类属性</vt:lpstr>
      <vt:lpstr>处理文本和分类属性</vt:lpstr>
      <vt:lpstr>处理文本和分类属性</vt:lpstr>
      <vt:lpstr>处理文本和分类属性</vt:lpstr>
      <vt:lpstr>处理文本和分类属性</vt:lpstr>
      <vt:lpstr>特征缩放</vt:lpstr>
      <vt:lpstr>转换流水线</vt:lpstr>
      <vt:lpstr>转换流水线</vt:lpstr>
      <vt:lpstr>选择和训练模型</vt:lpstr>
      <vt:lpstr>选择和训练模型</vt:lpstr>
      <vt:lpstr>选择和训练模型</vt:lpstr>
      <vt:lpstr>使用交叉验证来更好地进行评估</vt:lpstr>
      <vt:lpstr>使用交叉验证来更好地进行评估</vt:lpstr>
      <vt:lpstr>使用交叉验证来更好地进行评估</vt:lpstr>
      <vt:lpstr>使用交叉验证来更好地进行评估</vt:lpstr>
      <vt:lpstr>微调模型</vt:lpstr>
      <vt:lpstr>微调模型</vt:lpstr>
      <vt:lpstr>微调模型</vt:lpstr>
      <vt:lpstr>微调模型</vt:lpstr>
      <vt:lpstr>微调模型</vt:lpstr>
      <vt:lpstr>微调模型</vt:lpstr>
      <vt:lpstr>通过测试集评估系统</vt:lpstr>
      <vt:lpstr>通过测试集评估系统</vt:lpstr>
      <vt:lpstr>启动、监控和维护系统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DC</cp:lastModifiedBy>
  <cp:revision>80</cp:revision>
  <dcterms:created xsi:type="dcterms:W3CDTF">2017-08-17T13:43:52Z</dcterms:created>
  <dcterms:modified xsi:type="dcterms:W3CDTF">2019-10-17T13:39:30Z</dcterms:modified>
</cp:coreProperties>
</file>