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208"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p14="http://schemas.microsoft.com/office/powerpoint/2010/main" xmlns="" val="2854141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Training a Binary Classifier</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sz="2400" dirty="0" smtClean="0"/>
              <a:t>接着挑选一个分类器并开始训练。一个好的初始选择是随机梯度下降（</a:t>
            </a:r>
            <a:r>
              <a:rPr lang="en-US" altLang="zh-CN" sz="2400" dirty="0" smtClean="0"/>
              <a:t>SGD</a:t>
            </a:r>
            <a:r>
              <a:rPr lang="zh-CN" altLang="en-US" sz="2400" dirty="0" smtClean="0"/>
              <a:t>）分类器，使用</a:t>
            </a:r>
            <a:r>
              <a:rPr lang="en-US" altLang="zh-CN" sz="2400" dirty="0" err="1" smtClean="0"/>
              <a:t>Scikit</a:t>
            </a:r>
            <a:r>
              <a:rPr lang="en-US" altLang="zh-CN" sz="2400" dirty="0" smtClean="0"/>
              <a:t>-Learn</a:t>
            </a:r>
            <a:r>
              <a:rPr lang="zh-CN" altLang="en-US" sz="2400" dirty="0" smtClean="0"/>
              <a:t>的</a:t>
            </a:r>
            <a:r>
              <a:rPr lang="en-US" altLang="zh-CN" sz="2400" dirty="0" err="1" smtClean="0"/>
              <a:t>SGDClassifier</a:t>
            </a:r>
            <a:r>
              <a:rPr lang="zh-CN" altLang="en-US" sz="2400" dirty="0" smtClean="0"/>
              <a:t>类即可。这个分类器的优势是，能够有效处理非常大型的数据集。这部分是因为</a:t>
            </a:r>
            <a:r>
              <a:rPr lang="en-US" altLang="zh-CN" sz="2400" dirty="0" smtClean="0"/>
              <a:t>SGD</a:t>
            </a:r>
            <a:r>
              <a:rPr lang="zh-CN" altLang="en-US" sz="2400" dirty="0" smtClean="0"/>
              <a:t>独立处理训练实例，一次一个（这也使得</a:t>
            </a:r>
            <a:r>
              <a:rPr lang="en-US" altLang="zh-CN" sz="2400" dirty="0" smtClean="0"/>
              <a:t>SGD</a:t>
            </a:r>
            <a:r>
              <a:rPr lang="zh-CN" altLang="en-US" sz="2400" dirty="0" smtClean="0"/>
              <a:t>非常适合在线学习），稍后我们将会看到。此时先创建一个</a:t>
            </a:r>
            <a:r>
              <a:rPr lang="en-US" altLang="zh-CN" sz="2400" dirty="0" err="1" smtClean="0"/>
              <a:t>SGDClassifier</a:t>
            </a:r>
            <a:r>
              <a:rPr lang="zh-CN" altLang="en-US" sz="2400" dirty="0" smtClean="0"/>
              <a:t>并在整个训练集上进行训练：</a:t>
            </a:r>
            <a:endParaRPr lang="en-US" altLang="zh-CN" sz="2400" dirty="0" smtClean="0"/>
          </a:p>
          <a:p>
            <a:endParaRPr lang="en-US" altLang="zh-CN" sz="2400" dirty="0"/>
          </a:p>
          <a:p>
            <a:pPr marL="0" indent="0">
              <a:buNone/>
            </a:pPr>
            <a:r>
              <a:rPr lang="en-US" altLang="zh-CN" sz="2400" b="1" dirty="0"/>
              <a:t>from </a:t>
            </a:r>
            <a:r>
              <a:rPr lang="en-US" altLang="zh-CN" sz="2400" b="1" dirty="0" err="1"/>
              <a:t>sklearn.linear_model</a:t>
            </a:r>
            <a:r>
              <a:rPr lang="en-US" altLang="zh-CN" sz="2400" b="1" dirty="0"/>
              <a:t> import </a:t>
            </a:r>
            <a:r>
              <a:rPr lang="en-US" altLang="zh-CN" sz="2400" dirty="0" err="1"/>
              <a:t>SGDClassifier</a:t>
            </a:r>
            <a:endParaRPr lang="en-US" altLang="zh-CN" sz="2400" dirty="0"/>
          </a:p>
          <a:p>
            <a:pPr marL="0" indent="0">
              <a:buNone/>
            </a:pPr>
            <a:r>
              <a:rPr lang="en-US" altLang="zh-CN" sz="2400" dirty="0" err="1"/>
              <a:t>sgd_clf</a:t>
            </a:r>
            <a:r>
              <a:rPr lang="en-US" altLang="zh-CN" sz="2400" dirty="0"/>
              <a:t> = </a:t>
            </a:r>
            <a:r>
              <a:rPr lang="en-US" altLang="zh-CN" sz="2400" dirty="0" err="1"/>
              <a:t>SGDClassifier</a:t>
            </a:r>
            <a:r>
              <a:rPr lang="en-US" altLang="zh-CN" sz="2400" dirty="0"/>
              <a:t>(</a:t>
            </a:r>
            <a:r>
              <a:rPr lang="en-US" altLang="zh-CN" sz="2400" dirty="0" err="1"/>
              <a:t>random_state</a:t>
            </a:r>
            <a:r>
              <a:rPr lang="en-US" altLang="zh-CN" sz="2400" dirty="0"/>
              <a:t>=42)</a:t>
            </a:r>
          </a:p>
          <a:p>
            <a:pPr marL="0" indent="0">
              <a:buNone/>
            </a:pPr>
            <a:r>
              <a:rPr lang="en-US" altLang="zh-CN" sz="2400" dirty="0" err="1"/>
              <a:t>sgd_clf.fit</a:t>
            </a:r>
            <a:r>
              <a:rPr lang="en-US" altLang="zh-CN" sz="2400" dirty="0"/>
              <a:t>(</a:t>
            </a:r>
            <a:r>
              <a:rPr lang="en-US" altLang="zh-CN" sz="2400" dirty="0" err="1"/>
              <a:t>X_train</a:t>
            </a:r>
            <a:r>
              <a:rPr lang="en-US" altLang="zh-CN" sz="2400" dirty="0"/>
              <a:t>, y_train_5</a:t>
            </a:r>
            <a:r>
              <a:rPr lang="en-US" altLang="zh-CN" sz="2400" dirty="0" smtClean="0"/>
              <a:t>)</a:t>
            </a:r>
          </a:p>
          <a:p>
            <a:pPr marL="0" indent="0">
              <a:buNone/>
            </a:pPr>
            <a:r>
              <a:rPr lang="en-US" altLang="zh-CN" sz="2400" b="1" dirty="0"/>
              <a:t>&gt;&gt;&gt; </a:t>
            </a:r>
            <a:r>
              <a:rPr lang="en-US" altLang="zh-CN" sz="2400" dirty="0" err="1"/>
              <a:t>sgd_clf.predict</a:t>
            </a:r>
            <a:r>
              <a:rPr lang="en-US" altLang="zh-CN" sz="2400" dirty="0"/>
              <a:t>([</a:t>
            </a:r>
            <a:r>
              <a:rPr lang="en-US" altLang="zh-CN" sz="2400" dirty="0" err="1"/>
              <a:t>some_digit</a:t>
            </a:r>
            <a:r>
              <a:rPr lang="en-US" altLang="zh-CN" sz="2400" dirty="0"/>
              <a:t>])</a:t>
            </a:r>
          </a:p>
          <a:p>
            <a:pPr marL="0" indent="0">
              <a:buNone/>
            </a:pPr>
            <a:r>
              <a:rPr lang="en-US" altLang="zh-CN" sz="2400" dirty="0"/>
              <a:t>array([ True], </a:t>
            </a:r>
            <a:r>
              <a:rPr lang="en-US" altLang="zh-CN" sz="2400" dirty="0" err="1"/>
              <a:t>dtype</a:t>
            </a:r>
            <a:r>
              <a:rPr lang="en-US" altLang="zh-CN" sz="2400" dirty="0"/>
              <a:t>=</a:t>
            </a:r>
            <a:r>
              <a:rPr lang="en-US" altLang="zh-CN" sz="2400" dirty="0" err="1"/>
              <a:t>bool</a:t>
            </a:r>
            <a:r>
              <a:rPr lang="en-US" altLang="zh-CN" sz="2400" dirty="0"/>
              <a:t>)</a:t>
            </a:r>
          </a:p>
        </p:txBody>
      </p:sp>
    </p:spTree>
    <p:extLst>
      <p:ext uri="{BB962C8B-B14F-4D97-AF65-F5344CB8AC3E}">
        <p14:creationId xmlns:p14="http://schemas.microsoft.com/office/powerpoint/2010/main" xmlns="" val="94777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性能考核</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sz="2400" dirty="0" smtClean="0"/>
              <a:t>评估分类器比评估回归器要困难得多，我们可以用</a:t>
            </a:r>
            <a:r>
              <a:rPr lang="en-US" altLang="zh-CN" sz="2400" dirty="0" err="1" smtClean="0"/>
              <a:t>cross_val_score</a:t>
            </a:r>
            <a:r>
              <a:rPr lang="zh-CN" altLang="en-US" sz="2400" dirty="0" smtClean="0"/>
              <a:t>（）函数来评估</a:t>
            </a:r>
            <a:r>
              <a:rPr lang="en-US" altLang="zh-CN" sz="2400" dirty="0" err="1" smtClean="0"/>
              <a:t>SGDClassifier</a:t>
            </a:r>
            <a:r>
              <a:rPr lang="zh-CN" altLang="en-US" sz="2400" dirty="0" smtClean="0"/>
              <a:t>模型，采用</a:t>
            </a:r>
            <a:r>
              <a:rPr lang="en-US" altLang="zh-CN" sz="2400" dirty="0" smtClean="0"/>
              <a:t>K-fold</a:t>
            </a:r>
            <a:r>
              <a:rPr lang="zh-CN" altLang="en-US" sz="2400" dirty="0" smtClean="0"/>
              <a:t>交叉验证法（</a:t>
            </a:r>
            <a:r>
              <a:rPr lang="en-US" altLang="zh-CN" sz="2400" dirty="0" smtClean="0"/>
              <a:t>3</a:t>
            </a:r>
            <a:r>
              <a:rPr lang="zh-CN" altLang="en-US" sz="2400" dirty="0" smtClean="0"/>
              <a:t>折）。记住，</a:t>
            </a:r>
            <a:r>
              <a:rPr lang="en-US" altLang="zh-CN" sz="2400" dirty="0" smtClean="0"/>
              <a:t>K-fold</a:t>
            </a:r>
            <a:r>
              <a:rPr lang="zh-CN" altLang="en-US" sz="2400" dirty="0" smtClean="0"/>
              <a:t>交叉验证的意思是将训练集分解成</a:t>
            </a:r>
            <a:r>
              <a:rPr lang="en-US" altLang="zh-CN" sz="2400" dirty="0" smtClean="0"/>
              <a:t>K</a:t>
            </a:r>
            <a:r>
              <a:rPr lang="zh-CN" altLang="en-US" sz="2400" dirty="0" smtClean="0"/>
              <a:t>个折叠（在本例中，为</a:t>
            </a:r>
            <a:r>
              <a:rPr lang="en-US" altLang="zh-CN" sz="2400" dirty="0" smtClean="0"/>
              <a:t>3</a:t>
            </a:r>
            <a:r>
              <a:rPr lang="zh-CN" altLang="en-US" sz="2400" dirty="0" smtClean="0"/>
              <a:t>折），然后每次留其中</a:t>
            </a:r>
            <a:r>
              <a:rPr lang="en-US" altLang="zh-CN" sz="2400" dirty="0" smtClean="0"/>
              <a:t>1</a:t>
            </a:r>
            <a:r>
              <a:rPr lang="zh-CN" altLang="en-US" sz="2400" dirty="0" smtClean="0"/>
              <a:t>个折叠进行预测，剩余的折叠用来训练（参见第</a:t>
            </a:r>
            <a:r>
              <a:rPr lang="en-US" altLang="zh-CN" sz="2400" dirty="0" smtClean="0"/>
              <a:t>2</a:t>
            </a:r>
            <a:r>
              <a:rPr lang="zh-CN" altLang="en-US" sz="2400" dirty="0" smtClean="0"/>
              <a:t>章）：</a:t>
            </a:r>
            <a:endParaRPr lang="en-US" altLang="zh-CN" sz="2400" dirty="0" smtClean="0"/>
          </a:p>
          <a:p>
            <a:endParaRPr lang="en-US" altLang="zh-CN" sz="2400" dirty="0"/>
          </a:p>
          <a:p>
            <a:pPr marL="0" indent="0">
              <a:buNone/>
            </a:pPr>
            <a:r>
              <a:rPr lang="en-US" altLang="zh-CN" sz="2400" b="1" dirty="0"/>
              <a:t>&gt;&gt;&gt; from </a:t>
            </a:r>
            <a:r>
              <a:rPr lang="en-US" altLang="zh-CN" sz="2400" b="1" dirty="0" err="1"/>
              <a:t>sklearn.model_selection</a:t>
            </a:r>
            <a:r>
              <a:rPr lang="en-US" altLang="zh-CN" sz="2400" b="1" dirty="0"/>
              <a:t> import </a:t>
            </a:r>
            <a:r>
              <a:rPr lang="en-US" altLang="zh-CN" sz="2400" dirty="0" err="1"/>
              <a:t>cross_val_score</a:t>
            </a:r>
            <a:endParaRPr lang="en-US" altLang="zh-CN" sz="2400" dirty="0"/>
          </a:p>
          <a:p>
            <a:pPr marL="0" indent="0">
              <a:buNone/>
            </a:pPr>
            <a:r>
              <a:rPr lang="en-US" altLang="zh-CN" sz="2400" b="1" dirty="0"/>
              <a:t>&gt;&gt;&gt; </a:t>
            </a:r>
            <a:r>
              <a:rPr lang="en-US" altLang="zh-CN" sz="2400" dirty="0" err="1"/>
              <a:t>cross_val_score</a:t>
            </a:r>
            <a:r>
              <a:rPr lang="en-US" altLang="zh-CN" sz="2400" dirty="0"/>
              <a:t>(</a:t>
            </a:r>
            <a:r>
              <a:rPr lang="en-US" altLang="zh-CN" sz="2400" dirty="0" err="1"/>
              <a:t>sgd_clf</a:t>
            </a:r>
            <a:r>
              <a:rPr lang="en-US" altLang="zh-CN" sz="2400" dirty="0"/>
              <a:t>, </a:t>
            </a:r>
            <a:r>
              <a:rPr lang="en-US" altLang="zh-CN" sz="2400" dirty="0" err="1"/>
              <a:t>X_train</a:t>
            </a:r>
            <a:r>
              <a:rPr lang="en-US" altLang="zh-CN" sz="2400" dirty="0"/>
              <a:t>, y_train_5, cv=3, scoring="accuracy")</a:t>
            </a:r>
          </a:p>
          <a:p>
            <a:pPr marL="0" indent="0">
              <a:buNone/>
            </a:pPr>
            <a:r>
              <a:rPr lang="en-US" altLang="zh-CN" sz="2400" dirty="0"/>
              <a:t>array([ 0.9502 , 0.96565, 0.96495])</a:t>
            </a:r>
          </a:p>
        </p:txBody>
      </p:sp>
    </p:spTree>
    <p:extLst>
      <p:ext uri="{BB962C8B-B14F-4D97-AF65-F5344CB8AC3E}">
        <p14:creationId xmlns:p14="http://schemas.microsoft.com/office/powerpoint/2010/main" xmlns="" val="94217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性能考核</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buNone/>
            </a:pPr>
            <a:r>
              <a:rPr lang="en-US" altLang="zh-CN" sz="2400" b="1" dirty="0"/>
              <a:t>from </a:t>
            </a:r>
            <a:r>
              <a:rPr lang="en-US" altLang="zh-CN" sz="2400" b="1" dirty="0" err="1"/>
              <a:t>sklearn.base</a:t>
            </a:r>
            <a:r>
              <a:rPr lang="en-US" altLang="zh-CN" sz="2400" b="1" dirty="0"/>
              <a:t> import </a:t>
            </a:r>
            <a:r>
              <a:rPr lang="en-US" altLang="zh-CN" sz="2400" dirty="0" err="1"/>
              <a:t>BaseEstimator</a:t>
            </a:r>
            <a:endParaRPr lang="en-US" altLang="zh-CN" sz="2400" dirty="0"/>
          </a:p>
          <a:p>
            <a:pPr marL="0" indent="0">
              <a:buNone/>
            </a:pPr>
            <a:r>
              <a:rPr lang="en-US" altLang="zh-CN" sz="2400" b="1" dirty="0"/>
              <a:t>class Never5Classifier</a:t>
            </a:r>
            <a:r>
              <a:rPr lang="en-US" altLang="zh-CN" sz="2400" dirty="0"/>
              <a:t>(</a:t>
            </a:r>
            <a:r>
              <a:rPr lang="en-US" altLang="zh-CN" sz="2400" dirty="0" err="1"/>
              <a:t>BaseEstimator</a:t>
            </a:r>
            <a:r>
              <a:rPr lang="en-US" altLang="zh-CN" sz="2400" dirty="0"/>
              <a:t>):</a:t>
            </a:r>
          </a:p>
          <a:p>
            <a:pPr marL="0" indent="0">
              <a:buNone/>
            </a:pPr>
            <a:r>
              <a:rPr lang="en-US" altLang="zh-CN" sz="2400" b="1" dirty="0" smtClean="0"/>
              <a:t>    </a:t>
            </a:r>
            <a:r>
              <a:rPr lang="en-US" altLang="zh-CN" sz="2400" b="1" dirty="0" err="1" smtClean="0"/>
              <a:t>def</a:t>
            </a:r>
            <a:r>
              <a:rPr lang="en-US" altLang="zh-CN" sz="2400" b="1" dirty="0" smtClean="0"/>
              <a:t> </a:t>
            </a:r>
            <a:r>
              <a:rPr lang="en-US" altLang="zh-CN" sz="2400" dirty="0"/>
              <a:t>fit(self, X, y=None):</a:t>
            </a:r>
          </a:p>
          <a:p>
            <a:pPr marL="0" indent="0">
              <a:buNone/>
            </a:pPr>
            <a:r>
              <a:rPr lang="en-US" altLang="zh-CN" sz="2400" b="1" dirty="0" smtClean="0"/>
              <a:t>        pass</a:t>
            </a:r>
            <a:endParaRPr lang="en-US" altLang="zh-CN" sz="2400" b="1" dirty="0"/>
          </a:p>
          <a:p>
            <a:pPr marL="0" indent="0">
              <a:buNone/>
            </a:pPr>
            <a:r>
              <a:rPr lang="en-US" altLang="zh-CN" sz="2400" b="1" dirty="0" smtClean="0"/>
              <a:t>    </a:t>
            </a:r>
            <a:r>
              <a:rPr lang="en-US" altLang="zh-CN" sz="2400" b="1" dirty="0" err="1" smtClean="0"/>
              <a:t>def</a:t>
            </a:r>
            <a:r>
              <a:rPr lang="en-US" altLang="zh-CN" sz="2400" b="1" dirty="0" smtClean="0"/>
              <a:t> </a:t>
            </a:r>
            <a:r>
              <a:rPr lang="en-US" altLang="zh-CN" sz="2400" dirty="0"/>
              <a:t>predict(self, X):</a:t>
            </a:r>
          </a:p>
          <a:p>
            <a:pPr marL="0" indent="0">
              <a:buNone/>
            </a:pPr>
            <a:r>
              <a:rPr lang="en-US" altLang="zh-CN" sz="2400" b="1" dirty="0" smtClean="0"/>
              <a:t>        return </a:t>
            </a:r>
            <a:r>
              <a:rPr lang="en-US" altLang="zh-CN" sz="2400" dirty="0" err="1"/>
              <a:t>np.zeros</a:t>
            </a:r>
            <a:r>
              <a:rPr lang="en-US" altLang="zh-CN" sz="2400" dirty="0"/>
              <a:t>((</a:t>
            </a:r>
            <a:r>
              <a:rPr lang="en-US" altLang="zh-CN" sz="2400" dirty="0" err="1"/>
              <a:t>len</a:t>
            </a:r>
            <a:r>
              <a:rPr lang="en-US" altLang="zh-CN" sz="2400" dirty="0"/>
              <a:t>(X), 1), </a:t>
            </a:r>
            <a:r>
              <a:rPr lang="en-US" altLang="zh-CN" sz="2400" dirty="0" err="1"/>
              <a:t>dtype</a:t>
            </a:r>
            <a:r>
              <a:rPr lang="en-US" altLang="zh-CN" sz="2400" dirty="0"/>
              <a:t>=</a:t>
            </a:r>
            <a:r>
              <a:rPr lang="en-US" altLang="zh-CN" sz="2400" dirty="0" err="1"/>
              <a:t>bool</a:t>
            </a:r>
            <a:r>
              <a:rPr lang="en-US" altLang="zh-CN" sz="2400" dirty="0"/>
              <a:t>)</a:t>
            </a:r>
          </a:p>
          <a:p>
            <a:r>
              <a:rPr lang="zh-CN" altLang="en-US" sz="2400" dirty="0" smtClean="0"/>
              <a:t>能猜到这个模型的准确度吗？看看：</a:t>
            </a:r>
            <a:endParaRPr lang="en-US" altLang="zh-CN" sz="2400" dirty="0" smtClean="0"/>
          </a:p>
          <a:p>
            <a:pPr>
              <a:buNone/>
            </a:pPr>
            <a:r>
              <a:rPr lang="en-US" altLang="zh-CN" sz="2400" b="1" dirty="0" smtClean="0"/>
              <a:t>&gt;&gt;&gt; </a:t>
            </a:r>
            <a:r>
              <a:rPr lang="en-US" altLang="zh-CN" sz="2400" dirty="0"/>
              <a:t>never_5_clf = Never5Classifier()</a:t>
            </a:r>
          </a:p>
          <a:p>
            <a:pPr marL="0" indent="0">
              <a:buNone/>
            </a:pPr>
            <a:r>
              <a:rPr lang="en-US" altLang="zh-CN" sz="2400" b="1" dirty="0"/>
              <a:t>&gt;&gt;&gt; </a:t>
            </a:r>
            <a:r>
              <a:rPr lang="en-US" altLang="zh-CN" sz="2400" dirty="0" err="1"/>
              <a:t>cross_val_score</a:t>
            </a:r>
            <a:r>
              <a:rPr lang="en-US" altLang="zh-CN" sz="2400" dirty="0"/>
              <a:t>(never_5_clf, </a:t>
            </a:r>
            <a:r>
              <a:rPr lang="en-US" altLang="zh-CN" sz="2400" dirty="0" err="1"/>
              <a:t>X_train</a:t>
            </a:r>
            <a:r>
              <a:rPr lang="en-US" altLang="zh-CN" sz="2400" dirty="0"/>
              <a:t>, y_train_5, cv=3, scoring="accuracy")</a:t>
            </a:r>
          </a:p>
          <a:p>
            <a:pPr marL="0" indent="0">
              <a:buNone/>
            </a:pPr>
            <a:r>
              <a:rPr lang="en-US" altLang="zh-CN" sz="2400" dirty="0"/>
              <a:t>array([ 0.909 , 0.90715, 0.9128 ])</a:t>
            </a:r>
          </a:p>
        </p:txBody>
      </p:sp>
    </p:spTree>
    <p:extLst>
      <p:ext uri="{BB962C8B-B14F-4D97-AF65-F5344CB8AC3E}">
        <p14:creationId xmlns:p14="http://schemas.microsoft.com/office/powerpoint/2010/main" xmlns="" val="72185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性能考核</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这说明准确率通常无法成为分类器的首要性能指标，特别是当你处理偏斜数据集（</a:t>
            </a:r>
            <a:r>
              <a:rPr lang="en-US" altLang="zh-CN" dirty="0" smtClean="0"/>
              <a:t>skewed dataset</a:t>
            </a:r>
            <a:r>
              <a:rPr lang="zh-CN" altLang="en-US" dirty="0" smtClean="0"/>
              <a:t>）的时候（即某些类比其他类更为频繁）。</a:t>
            </a:r>
            <a:endParaRPr lang="en-US" altLang="zh-CN" dirty="0"/>
          </a:p>
        </p:txBody>
      </p:sp>
    </p:spTree>
    <p:extLst>
      <p:ext uri="{BB962C8B-B14F-4D97-AF65-F5344CB8AC3E}">
        <p14:creationId xmlns:p14="http://schemas.microsoft.com/office/powerpoint/2010/main" xmlns="" val="377817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混淆矩阵</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评估分类器性能的更好方法是混淆矩阵。总体思路就是统计</a:t>
            </a:r>
            <a:r>
              <a:rPr lang="en-US" altLang="zh-CN" dirty="0" smtClean="0"/>
              <a:t>A</a:t>
            </a:r>
            <a:r>
              <a:rPr lang="zh-CN" altLang="en-US" dirty="0" smtClean="0"/>
              <a:t>类别实例被分成为</a:t>
            </a:r>
            <a:r>
              <a:rPr lang="en-US" altLang="zh-CN" dirty="0" smtClean="0"/>
              <a:t>B</a:t>
            </a:r>
            <a:r>
              <a:rPr lang="zh-CN" altLang="en-US" dirty="0" smtClean="0"/>
              <a:t>类别的次数。例如，要想知道分类器将数字</a:t>
            </a:r>
            <a:r>
              <a:rPr lang="en-US" altLang="zh-CN" dirty="0" smtClean="0"/>
              <a:t>3</a:t>
            </a:r>
            <a:r>
              <a:rPr lang="zh-CN" altLang="en-US" dirty="0" smtClean="0"/>
              <a:t>和数字</a:t>
            </a:r>
            <a:r>
              <a:rPr lang="en-US" altLang="zh-CN" dirty="0" smtClean="0"/>
              <a:t>5</a:t>
            </a:r>
            <a:r>
              <a:rPr lang="zh-CN" altLang="en-US" dirty="0" smtClean="0"/>
              <a:t>混淆多少次，只需要通过混淆矩阵的第</a:t>
            </a:r>
            <a:r>
              <a:rPr lang="en-US" altLang="zh-CN" dirty="0" smtClean="0"/>
              <a:t>5</a:t>
            </a:r>
            <a:r>
              <a:rPr lang="zh-CN" altLang="en-US" dirty="0" smtClean="0"/>
              <a:t>行第</a:t>
            </a:r>
            <a:r>
              <a:rPr lang="en-US" altLang="zh-CN" dirty="0" smtClean="0"/>
              <a:t>3</a:t>
            </a:r>
            <a:r>
              <a:rPr lang="zh-CN" altLang="en-US" dirty="0" smtClean="0"/>
              <a:t>列来查看。</a:t>
            </a:r>
            <a:endParaRPr lang="en-US" altLang="zh-CN" dirty="0"/>
          </a:p>
        </p:txBody>
      </p:sp>
    </p:spTree>
    <p:extLst>
      <p:ext uri="{BB962C8B-B14F-4D97-AF65-F5344CB8AC3E}">
        <p14:creationId xmlns:p14="http://schemas.microsoft.com/office/powerpoint/2010/main" xmlns="" val="179802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混淆矩阵</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要计算混淆矩阵，需要先有一组预测才能将其与实际目标进行比较。当然可以通过测试集来进行预测，但是现在先不要动它（测试集最好留到项目最后，准备启动分类器时再使用）。作为替代，可以使用</a:t>
            </a:r>
            <a:r>
              <a:rPr lang="en-US" altLang="zh-CN" dirty="0" err="1" smtClean="0"/>
              <a:t>cross_val_predict</a:t>
            </a:r>
            <a:r>
              <a:rPr lang="zh-CN" altLang="en-US" dirty="0" smtClean="0"/>
              <a:t>（）函数：</a:t>
            </a:r>
            <a:endParaRPr lang="en-US" altLang="zh-CN" dirty="0" smtClean="0"/>
          </a:p>
          <a:p>
            <a:endParaRPr lang="en-US" altLang="zh-CN" dirty="0"/>
          </a:p>
          <a:p>
            <a:pPr marL="0" indent="0">
              <a:buNone/>
            </a:pPr>
            <a:r>
              <a:rPr lang="en-US" altLang="zh-CN" sz="2600" dirty="0"/>
              <a:t>from </a:t>
            </a:r>
            <a:r>
              <a:rPr lang="en-US" altLang="zh-CN" sz="2600" dirty="0" err="1"/>
              <a:t>sklearn.model_selection</a:t>
            </a:r>
            <a:r>
              <a:rPr lang="en-US" altLang="zh-CN" sz="2600" dirty="0"/>
              <a:t> import </a:t>
            </a:r>
            <a:r>
              <a:rPr lang="en-US" altLang="zh-CN" sz="2600" dirty="0" err="1"/>
              <a:t>cross_val_predict</a:t>
            </a:r>
            <a:endParaRPr lang="en-US" altLang="zh-CN" sz="2600" dirty="0"/>
          </a:p>
          <a:p>
            <a:pPr marL="0" indent="0">
              <a:buNone/>
            </a:pPr>
            <a:r>
              <a:rPr lang="en-US" altLang="zh-CN" sz="2600" dirty="0" err="1"/>
              <a:t>y_train_pred</a:t>
            </a:r>
            <a:r>
              <a:rPr lang="en-US" altLang="zh-CN" sz="2600" dirty="0"/>
              <a:t> = </a:t>
            </a:r>
            <a:r>
              <a:rPr lang="en-US" altLang="zh-CN" sz="2600" dirty="0" err="1" smtClean="0"/>
              <a:t>cross_val_predict</a:t>
            </a:r>
            <a:r>
              <a:rPr lang="en-US" altLang="zh-CN" sz="2600" dirty="0" smtClean="0"/>
              <a:t>(</a:t>
            </a:r>
            <a:r>
              <a:rPr lang="en-US" altLang="zh-CN" sz="2600" dirty="0" err="1" smtClean="0"/>
              <a:t>sgd_clf</a:t>
            </a:r>
            <a:r>
              <a:rPr lang="en-US" altLang="zh-CN" sz="2600" dirty="0" smtClean="0"/>
              <a:t>, </a:t>
            </a:r>
            <a:r>
              <a:rPr lang="en-US" altLang="zh-CN" sz="2600" dirty="0" err="1" smtClean="0"/>
              <a:t>X_train</a:t>
            </a:r>
            <a:r>
              <a:rPr lang="en-US" altLang="zh-CN" sz="2600" dirty="0" smtClean="0"/>
              <a:t>, y_train_5, </a:t>
            </a:r>
            <a:r>
              <a:rPr lang="en-US" altLang="zh-CN" sz="2600" dirty="0" err="1" smtClean="0"/>
              <a:t>cv</a:t>
            </a:r>
            <a:r>
              <a:rPr lang="en-US" altLang="zh-CN" sz="2600" dirty="0" smtClean="0"/>
              <a:t>=3)</a:t>
            </a:r>
            <a:endParaRPr lang="en-US" altLang="zh-CN" sz="2600" dirty="0"/>
          </a:p>
        </p:txBody>
      </p:sp>
    </p:spTree>
    <p:extLst>
      <p:ext uri="{BB962C8B-B14F-4D97-AF65-F5344CB8AC3E}">
        <p14:creationId xmlns:p14="http://schemas.microsoft.com/office/powerpoint/2010/main" xmlns="" val="359314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混淆矩阵</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与</a:t>
            </a:r>
            <a:r>
              <a:rPr lang="en-US" altLang="zh-CN" dirty="0" err="1" smtClean="0"/>
              <a:t>cross_val_score</a:t>
            </a:r>
            <a:r>
              <a:rPr lang="zh-CN" altLang="en-US" dirty="0" smtClean="0"/>
              <a:t>（）函数一样，</a:t>
            </a:r>
            <a:r>
              <a:rPr lang="en-US" altLang="zh-CN" dirty="0" err="1" smtClean="0"/>
              <a:t>cross_val_predict</a:t>
            </a:r>
            <a:r>
              <a:rPr lang="zh-CN" altLang="en-US" dirty="0" smtClean="0"/>
              <a:t>（）函数同样执行</a:t>
            </a:r>
            <a:r>
              <a:rPr lang="en-US" altLang="zh-CN" dirty="0" smtClean="0"/>
              <a:t>K-fold</a:t>
            </a:r>
            <a:r>
              <a:rPr lang="zh-CN" altLang="en-US" dirty="0" smtClean="0"/>
              <a:t>交叉验证，但返回的不是评估分数，而是每个折叠的预测。这意味着对于每个实例都可以得到一个干净的预测（“干净”的意思是模型预测时使用的数据，在其训练期间从未见过）。</a:t>
            </a:r>
            <a:endParaRPr lang="en-US" altLang="zh-CN" sz="2600" dirty="0"/>
          </a:p>
        </p:txBody>
      </p:sp>
    </p:spTree>
    <p:extLst>
      <p:ext uri="{BB962C8B-B14F-4D97-AF65-F5344CB8AC3E}">
        <p14:creationId xmlns:p14="http://schemas.microsoft.com/office/powerpoint/2010/main" xmlns="" val="8695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混淆矩阵</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dirty="0" smtClean="0"/>
              <a:t>现在，可以使用</a:t>
            </a:r>
            <a:r>
              <a:rPr lang="en-US" dirty="0" err="1" smtClean="0"/>
              <a:t>confusion_matrix</a:t>
            </a:r>
            <a:r>
              <a:rPr lang="en-US" dirty="0" smtClean="0"/>
              <a:t>（）</a:t>
            </a:r>
            <a:r>
              <a:rPr lang="zh-CN" altLang="en-US" dirty="0" smtClean="0"/>
              <a:t>函数来获取混淆矩阵了。只需要给出目标类别（</a:t>
            </a:r>
            <a:r>
              <a:rPr lang="en-US" dirty="0" smtClean="0"/>
              <a:t>y_train_5）</a:t>
            </a:r>
            <a:r>
              <a:rPr lang="zh-CN" altLang="en-US" dirty="0" smtClean="0"/>
              <a:t>和预测类别（</a:t>
            </a:r>
            <a:r>
              <a:rPr lang="en-US" dirty="0" err="1" smtClean="0"/>
              <a:t>y_train_pred</a:t>
            </a:r>
            <a:r>
              <a:rPr lang="en-US" dirty="0" smtClean="0"/>
              <a:t>）</a:t>
            </a:r>
            <a:r>
              <a:rPr lang="zh-CN" altLang="en-US" dirty="0" smtClean="0"/>
              <a:t>即可：</a:t>
            </a:r>
            <a:endParaRPr lang="en-US" altLang="zh-CN" dirty="0" smtClean="0"/>
          </a:p>
          <a:p>
            <a:endParaRPr lang="en-US" altLang="zh-CN" dirty="0"/>
          </a:p>
          <a:p>
            <a:pPr marL="0" indent="0">
              <a:buNone/>
            </a:pPr>
            <a:r>
              <a:rPr lang="en-US" altLang="zh-CN" b="1" dirty="0"/>
              <a:t>&gt;&gt;&gt; from </a:t>
            </a:r>
            <a:r>
              <a:rPr lang="en-US" altLang="zh-CN" b="1" dirty="0" err="1"/>
              <a:t>sklearn.metrics</a:t>
            </a:r>
            <a:r>
              <a:rPr lang="en-US" altLang="zh-CN" b="1" dirty="0"/>
              <a:t> import </a:t>
            </a:r>
            <a:r>
              <a:rPr lang="en-US" altLang="zh-CN" dirty="0" err="1"/>
              <a:t>confusion_matrix</a:t>
            </a:r>
            <a:endParaRPr lang="en-US" altLang="zh-CN" dirty="0"/>
          </a:p>
          <a:p>
            <a:pPr marL="0" indent="0">
              <a:buNone/>
            </a:pPr>
            <a:r>
              <a:rPr lang="en-US" altLang="zh-CN" b="1" dirty="0"/>
              <a:t>&gt;&gt;&gt; </a:t>
            </a:r>
            <a:r>
              <a:rPr lang="en-US" altLang="zh-CN" dirty="0" err="1"/>
              <a:t>confusion_matrix</a:t>
            </a:r>
            <a:r>
              <a:rPr lang="en-US" altLang="zh-CN" dirty="0"/>
              <a:t>(y_train_5, </a:t>
            </a:r>
            <a:r>
              <a:rPr lang="en-US" altLang="zh-CN" dirty="0" err="1"/>
              <a:t>y_train_pred</a:t>
            </a:r>
            <a:r>
              <a:rPr lang="en-US" altLang="zh-CN" dirty="0"/>
              <a:t>)</a:t>
            </a:r>
          </a:p>
          <a:p>
            <a:pPr marL="0" indent="0">
              <a:buNone/>
            </a:pPr>
            <a:r>
              <a:rPr lang="en-US" altLang="zh-CN" dirty="0"/>
              <a:t>array([[53272, 1307],</a:t>
            </a:r>
          </a:p>
          <a:p>
            <a:pPr marL="0" indent="0">
              <a:buNone/>
            </a:pPr>
            <a:r>
              <a:rPr lang="en-US" altLang="zh-CN" dirty="0" smtClean="0"/>
              <a:t>          [ </a:t>
            </a:r>
            <a:r>
              <a:rPr lang="en-US" altLang="zh-CN" dirty="0"/>
              <a:t>1077, 4344]])</a:t>
            </a:r>
            <a:endParaRPr lang="en-US" altLang="zh-CN" sz="2600" dirty="0"/>
          </a:p>
        </p:txBody>
      </p:sp>
    </p:spTree>
    <p:extLst>
      <p:ext uri="{BB962C8B-B14F-4D97-AF65-F5344CB8AC3E}">
        <p14:creationId xmlns:p14="http://schemas.microsoft.com/office/powerpoint/2010/main" xmlns="" val="242395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混淆矩阵</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buNone/>
            </a:pPr>
            <a:r>
              <a:rPr lang="en-US" altLang="zh-CN" sz="3000" dirty="0" smtClean="0"/>
              <a:t>array</a:t>
            </a:r>
            <a:r>
              <a:rPr lang="en-US" altLang="zh-CN" sz="3000" dirty="0"/>
              <a:t>([[53272, 1307],</a:t>
            </a:r>
          </a:p>
          <a:p>
            <a:pPr marL="0" indent="0">
              <a:buNone/>
            </a:pPr>
            <a:r>
              <a:rPr lang="en-US" altLang="zh-CN" sz="3000" dirty="0" smtClean="0"/>
              <a:t>          [ </a:t>
            </a:r>
            <a:r>
              <a:rPr lang="en-US" altLang="zh-CN" sz="3000" dirty="0"/>
              <a:t>1077, 4344</a:t>
            </a:r>
            <a:r>
              <a:rPr lang="en-US" altLang="zh-CN" sz="3000" dirty="0" smtClean="0"/>
              <a:t>]])</a:t>
            </a:r>
          </a:p>
          <a:p>
            <a:pPr marL="0" indent="0">
              <a:buNone/>
            </a:pPr>
            <a:endParaRPr lang="en-US" altLang="zh-CN" sz="2600" dirty="0"/>
          </a:p>
          <a:p>
            <a:r>
              <a:rPr lang="zh-CN" altLang="en-US" sz="2800" dirty="0" smtClean="0"/>
              <a:t>混淆矩阵中的行表示实际类别，列表示预测类别。本例中第一行表示所有“非</a:t>
            </a:r>
            <a:r>
              <a:rPr lang="en-US" altLang="zh-CN" sz="2800" dirty="0" smtClean="0"/>
              <a:t>5”</a:t>
            </a:r>
            <a:r>
              <a:rPr lang="zh-CN" altLang="en-US" sz="2800" dirty="0" smtClean="0"/>
              <a:t>（负类）的图片中：</a:t>
            </a:r>
            <a:r>
              <a:rPr lang="en-US" altLang="zh-CN" sz="2800" dirty="0" smtClean="0"/>
              <a:t>53272</a:t>
            </a:r>
            <a:r>
              <a:rPr lang="zh-CN" altLang="en-US" sz="2800" dirty="0" smtClean="0"/>
              <a:t>张被正确地分为“非</a:t>
            </a:r>
            <a:r>
              <a:rPr lang="en-US" altLang="zh-CN" sz="2800" dirty="0" smtClean="0"/>
              <a:t>5”</a:t>
            </a:r>
            <a:r>
              <a:rPr lang="zh-CN" altLang="en-US" sz="2800" dirty="0" smtClean="0"/>
              <a:t>类别（真负类），</a:t>
            </a:r>
            <a:r>
              <a:rPr lang="en-US" altLang="zh-CN" sz="2800" dirty="0" smtClean="0"/>
              <a:t>1307</a:t>
            </a:r>
            <a:r>
              <a:rPr lang="zh-CN" altLang="en-US" sz="2800" dirty="0" smtClean="0"/>
              <a:t>张被错误地分类成了“</a:t>
            </a:r>
            <a:r>
              <a:rPr lang="en-US" altLang="zh-CN" sz="2800" dirty="0" smtClean="0"/>
              <a:t>5”</a:t>
            </a:r>
            <a:r>
              <a:rPr lang="zh-CN" altLang="en-US" sz="2800" dirty="0" smtClean="0"/>
              <a:t>（假正类）；第二行表示所有“</a:t>
            </a:r>
            <a:r>
              <a:rPr lang="en-US" altLang="zh-CN" sz="2800" dirty="0" smtClean="0"/>
              <a:t>5”</a:t>
            </a:r>
            <a:r>
              <a:rPr lang="zh-CN" altLang="en-US" sz="2800" dirty="0" smtClean="0"/>
              <a:t>（正类）的图片中：</a:t>
            </a:r>
            <a:r>
              <a:rPr lang="en-US" altLang="zh-CN" sz="2800" dirty="0" smtClean="0"/>
              <a:t>1077</a:t>
            </a:r>
            <a:r>
              <a:rPr lang="zh-CN" altLang="en-US" sz="2800" dirty="0" smtClean="0"/>
              <a:t>张被错误地分为“非</a:t>
            </a:r>
            <a:r>
              <a:rPr lang="en-US" altLang="zh-CN" sz="2800" dirty="0" smtClean="0"/>
              <a:t>5”</a:t>
            </a:r>
            <a:r>
              <a:rPr lang="zh-CN" altLang="en-US" sz="2800" dirty="0" smtClean="0"/>
              <a:t>类别（假负类），</a:t>
            </a:r>
            <a:r>
              <a:rPr lang="en-US" altLang="zh-CN" sz="2800" dirty="0" smtClean="0"/>
              <a:t>4344</a:t>
            </a:r>
            <a:r>
              <a:rPr lang="zh-CN" altLang="en-US" sz="2800" dirty="0" smtClean="0"/>
              <a:t>张被正确地分在了“</a:t>
            </a:r>
            <a:r>
              <a:rPr lang="en-US" altLang="zh-CN" sz="2800" dirty="0" smtClean="0"/>
              <a:t>5”</a:t>
            </a:r>
            <a:r>
              <a:rPr lang="zh-CN" altLang="en-US" sz="2800" dirty="0" smtClean="0"/>
              <a:t>这一类别（真正类）。</a:t>
            </a:r>
            <a:endParaRPr lang="en-US" altLang="zh-CN" sz="3000" dirty="0"/>
          </a:p>
        </p:txBody>
      </p:sp>
    </p:spTree>
    <p:extLst>
      <p:ext uri="{BB962C8B-B14F-4D97-AF65-F5344CB8AC3E}">
        <p14:creationId xmlns:p14="http://schemas.microsoft.com/office/powerpoint/2010/main" xmlns="" val="102539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混淆矩阵</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sz="2800" dirty="0" smtClean="0"/>
              <a:t>正类预测的准确率是一个有意思的指标，它也称为分类器的精度（公式</a:t>
            </a:r>
            <a:r>
              <a:rPr lang="en-US" altLang="zh-CN" sz="2800" dirty="0" smtClean="0"/>
              <a:t>3-1</a:t>
            </a:r>
            <a:r>
              <a:rPr lang="zh-CN" altLang="en-US" sz="2800" dirty="0" smtClean="0"/>
              <a:t>）：</a:t>
            </a:r>
            <a:endParaRPr lang="en-US" altLang="zh-CN" sz="2800" dirty="0" smtClean="0"/>
          </a:p>
          <a:p>
            <a:endParaRPr lang="en-US" altLang="zh-CN" sz="2800" i="1" dirty="0" smtClean="0"/>
          </a:p>
          <a:p>
            <a:pPr marL="0" indent="0" algn="ctr">
              <a:buNone/>
            </a:pPr>
            <a:r>
              <a:rPr lang="en-US" altLang="zh-CN" sz="2800" i="1" dirty="0" smtClean="0"/>
              <a:t>Equation </a:t>
            </a:r>
            <a:r>
              <a:rPr lang="en-US" altLang="zh-CN" sz="2800" i="1" dirty="0"/>
              <a:t>3-1. </a:t>
            </a:r>
            <a:r>
              <a:rPr lang="en-US" altLang="zh-CN" sz="2800" i="1" dirty="0" smtClean="0"/>
              <a:t>Precision</a:t>
            </a:r>
          </a:p>
          <a:p>
            <a:pPr marL="0" indent="0" algn="ctr">
              <a:buNone/>
            </a:pPr>
            <a:endParaRPr lang="en-US" altLang="zh-CN" sz="2800" i="1" dirty="0"/>
          </a:p>
          <a:p>
            <a:pPr marL="0" indent="0" algn="ctr">
              <a:buNone/>
            </a:pPr>
            <a:r>
              <a:rPr lang="en-US" altLang="zh-CN" sz="2800" dirty="0"/>
              <a:t>precision = </a:t>
            </a:r>
            <a:r>
              <a:rPr lang="en-US" altLang="zh-CN" sz="2800" i="1" dirty="0" smtClean="0"/>
              <a:t>TP/ (TP </a:t>
            </a:r>
            <a:r>
              <a:rPr lang="en-US" altLang="zh-CN" sz="2800" dirty="0"/>
              <a:t>+ </a:t>
            </a:r>
            <a:r>
              <a:rPr lang="en-US" altLang="zh-CN" sz="2800" i="1" dirty="0" smtClean="0"/>
              <a:t>FP)</a:t>
            </a:r>
            <a:endParaRPr lang="en-US" altLang="zh-CN" sz="2800" i="1" dirty="0"/>
          </a:p>
          <a:p>
            <a:endParaRPr lang="en-US" altLang="zh-CN" sz="2800" dirty="0" smtClean="0"/>
          </a:p>
          <a:p>
            <a:r>
              <a:rPr lang="en-US" altLang="zh-CN" sz="2800" dirty="0" smtClean="0"/>
              <a:t>TP</a:t>
            </a:r>
            <a:r>
              <a:rPr lang="zh-CN" altLang="en-US" sz="2800" dirty="0" smtClean="0"/>
              <a:t>是真正类的数量，</a:t>
            </a:r>
            <a:r>
              <a:rPr lang="en-US" altLang="zh-CN" sz="2800" dirty="0" smtClean="0"/>
              <a:t>FP</a:t>
            </a:r>
            <a:r>
              <a:rPr lang="zh-CN" altLang="en-US" sz="2800" dirty="0" smtClean="0"/>
              <a:t>是假正类的数量。</a:t>
            </a:r>
            <a:endParaRPr lang="en-US" altLang="zh-CN" sz="3000" dirty="0"/>
          </a:p>
        </p:txBody>
      </p:sp>
    </p:spTree>
    <p:extLst>
      <p:ext uri="{BB962C8B-B14F-4D97-AF65-F5344CB8AC3E}">
        <p14:creationId xmlns:p14="http://schemas.microsoft.com/office/powerpoint/2010/main" xmlns="" val="81451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3</a:t>
            </a:r>
            <a:endParaRPr lang="zh-CN" altLang="en-US" dirty="0"/>
          </a:p>
        </p:txBody>
      </p:sp>
      <p:sp>
        <p:nvSpPr>
          <p:cNvPr id="3" name="内容占位符 2"/>
          <p:cNvSpPr>
            <a:spLocks noGrp="1"/>
          </p:cNvSpPr>
          <p:nvPr>
            <p:ph idx="1"/>
          </p:nvPr>
        </p:nvSpPr>
        <p:spPr>
          <a:xfrm>
            <a:off x="457200" y="1600200"/>
            <a:ext cx="8686800" cy="4525963"/>
          </a:xfrm>
        </p:spPr>
        <p:txBody>
          <a:bodyPr>
            <a:normAutofit/>
          </a:bodyPr>
          <a:lstStyle/>
          <a:p>
            <a:pPr marL="0" indent="0">
              <a:buNone/>
            </a:pPr>
            <a:r>
              <a:rPr lang="zh-CN" altLang="en-US" dirty="0" smtClean="0"/>
              <a:t>分类</a:t>
            </a:r>
            <a:endParaRPr lang="en-US" altLang="zh-CN" dirty="0" smtClean="0"/>
          </a:p>
          <a:p>
            <a:r>
              <a:rPr lang="zh-CN" altLang="en-US" dirty="0" smtClean="0"/>
              <a:t>第</a:t>
            </a:r>
            <a:r>
              <a:rPr lang="en-US" altLang="zh-CN" dirty="0" smtClean="0"/>
              <a:t>1</a:t>
            </a:r>
            <a:r>
              <a:rPr lang="zh-CN" altLang="en-US" dirty="0" smtClean="0"/>
              <a:t>章提到，最常见的监督式学习任务包括回归任务（预测值）和分类任务（预测类）。第</a:t>
            </a:r>
            <a:r>
              <a:rPr lang="en-US" altLang="zh-CN" dirty="0" smtClean="0"/>
              <a:t>2</a:t>
            </a:r>
            <a:r>
              <a:rPr lang="zh-CN" altLang="en-US" dirty="0" smtClean="0"/>
              <a:t>章探讨了一个回归任务</a:t>
            </a:r>
            <a:r>
              <a:rPr lang="en-US" altLang="zh-CN" dirty="0" smtClean="0"/>
              <a:t> — </a:t>
            </a:r>
            <a:r>
              <a:rPr lang="zh-CN" altLang="en-US" dirty="0" smtClean="0"/>
              <a:t>预测住房价格，用到了线性回归、决策树以及随机森林等各种算法（我们将会在后续章节中进一步讲解这些算法）。本章中我们将把注意力转向分类系统。</a:t>
            </a:r>
            <a:endParaRPr lang="zh-CN" altLang="en-US" dirty="0"/>
          </a:p>
        </p:txBody>
      </p:sp>
    </p:spTree>
    <p:extLst>
      <p:ext uri="{BB962C8B-B14F-4D97-AF65-F5344CB8AC3E}">
        <p14:creationId xmlns:p14="http://schemas.microsoft.com/office/powerpoint/2010/main" xmlns="" val="255662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混淆矩阵</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sz="2800" dirty="0" smtClean="0"/>
              <a:t>做一个单独的正类预测，并确保它是正确的，就可以得到完美精度（精度＝</a:t>
            </a:r>
            <a:r>
              <a:rPr lang="en-US" altLang="zh-CN" sz="2800" dirty="0" smtClean="0"/>
              <a:t>1/1</a:t>
            </a:r>
            <a:r>
              <a:rPr lang="zh-CN" altLang="en-US" sz="2800" dirty="0" smtClean="0"/>
              <a:t>＝</a:t>
            </a:r>
            <a:r>
              <a:rPr lang="en-US" altLang="zh-CN" sz="2800" dirty="0" smtClean="0"/>
              <a:t>100%</a:t>
            </a:r>
            <a:r>
              <a:rPr lang="zh-CN" altLang="en-US" sz="2800" dirty="0" smtClean="0"/>
              <a:t>）。但这没什么意义，因为分类器会忽略这个正类实例之外的所有内容。因此，精度通常与另一个指标一起使用，这个指标就是召回率（</a:t>
            </a:r>
            <a:r>
              <a:rPr lang="en-US" altLang="zh-CN" sz="2800" dirty="0" smtClean="0"/>
              <a:t>recall</a:t>
            </a:r>
            <a:r>
              <a:rPr lang="zh-CN" altLang="en-US" sz="2800" dirty="0" smtClean="0"/>
              <a:t>），也称为灵敏度（</a:t>
            </a:r>
            <a:r>
              <a:rPr lang="en-US" altLang="zh-CN" sz="2800" dirty="0" smtClean="0"/>
              <a:t>sensitivity</a:t>
            </a:r>
            <a:r>
              <a:rPr lang="zh-CN" altLang="en-US" sz="2800" dirty="0" smtClean="0"/>
              <a:t>）或者真正类率（</a:t>
            </a:r>
            <a:r>
              <a:rPr lang="en-US" altLang="zh-CN" sz="2800" dirty="0" smtClean="0"/>
              <a:t>TPR</a:t>
            </a:r>
            <a:r>
              <a:rPr lang="zh-CN" altLang="en-US" sz="2800" dirty="0" smtClean="0"/>
              <a:t>）：它是分类器正确检测到的正类实例的比率（公式</a:t>
            </a:r>
            <a:r>
              <a:rPr lang="en-US" altLang="zh-CN" sz="2800" dirty="0" smtClean="0"/>
              <a:t>3-2</a:t>
            </a:r>
            <a:r>
              <a:rPr lang="zh-CN" altLang="en-US" sz="2800" dirty="0" smtClean="0"/>
              <a:t>）：</a:t>
            </a:r>
            <a:endParaRPr lang="en-US" altLang="zh-CN" sz="2800" dirty="0" smtClean="0"/>
          </a:p>
          <a:p>
            <a:pPr algn="ctr">
              <a:buNone/>
            </a:pPr>
            <a:r>
              <a:rPr lang="en-US" altLang="zh-CN" sz="2800" i="1" dirty="0" smtClean="0"/>
              <a:t>Equation </a:t>
            </a:r>
            <a:r>
              <a:rPr lang="en-US" altLang="zh-CN" sz="2800" i="1" dirty="0"/>
              <a:t>3-2. Recall</a:t>
            </a:r>
          </a:p>
          <a:p>
            <a:pPr marL="0" indent="0" algn="ctr">
              <a:buNone/>
            </a:pPr>
            <a:r>
              <a:rPr lang="en-US" altLang="zh-CN" sz="2800" dirty="0"/>
              <a:t>recall = </a:t>
            </a:r>
            <a:r>
              <a:rPr lang="en-US" altLang="zh-CN" sz="2800" i="1" dirty="0" smtClean="0"/>
              <a:t>TP/(TP </a:t>
            </a:r>
            <a:r>
              <a:rPr lang="en-US" altLang="zh-CN" sz="2800" dirty="0"/>
              <a:t>+ </a:t>
            </a:r>
            <a:r>
              <a:rPr lang="en-US" altLang="zh-CN" sz="2800" i="1" dirty="0" smtClean="0"/>
              <a:t>FN)</a:t>
            </a:r>
            <a:endParaRPr lang="en-US" altLang="zh-CN" sz="2800" i="1" dirty="0"/>
          </a:p>
          <a:p>
            <a:r>
              <a:rPr lang="en-US" altLang="zh-CN" sz="2800" dirty="0" smtClean="0"/>
              <a:t>FN</a:t>
            </a:r>
            <a:r>
              <a:rPr lang="zh-CN" altLang="en-US" sz="2800" dirty="0" smtClean="0"/>
              <a:t>是假负类的数量。</a:t>
            </a:r>
            <a:endParaRPr lang="en-US" altLang="zh-CN" sz="3000" dirty="0"/>
          </a:p>
        </p:txBody>
      </p:sp>
    </p:spTree>
    <p:extLst>
      <p:ext uri="{BB962C8B-B14F-4D97-AF65-F5344CB8AC3E}">
        <p14:creationId xmlns:p14="http://schemas.microsoft.com/office/powerpoint/2010/main" xmlns="" val="1005468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混淆矩阵</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lgn="ctr">
              <a:buNone/>
            </a:pPr>
            <a:r>
              <a:rPr lang="zh-CN" altLang="en-US" sz="2800" dirty="0" smtClean="0"/>
              <a:t>图解混淆矩阵</a:t>
            </a:r>
            <a:endParaRPr lang="en-US" altLang="zh-CN" sz="3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214554"/>
            <a:ext cx="8892480" cy="42767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62009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a:t>
            </a:r>
            <a:r>
              <a:rPr lang="en-US" altLang="zh-CN" dirty="0" smtClean="0"/>
              <a:t>/</a:t>
            </a:r>
            <a:r>
              <a:rPr lang="zh-CN" altLang="en-US" dirty="0" smtClean="0"/>
              <a:t>召回率</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en-US" sz="2800" dirty="0" err="1" smtClean="0"/>
              <a:t>Scikit</a:t>
            </a:r>
            <a:r>
              <a:rPr lang="en-US" sz="2800" dirty="0" smtClean="0"/>
              <a:t>-Learn</a:t>
            </a:r>
            <a:r>
              <a:rPr lang="zh-CN" altLang="en-US" sz="2800" dirty="0" smtClean="0"/>
              <a:t>提供了计算多种分类器指标的函数，精度和召回率也是其一：</a:t>
            </a:r>
            <a:endParaRPr lang="en-US" altLang="zh-CN" sz="2800" dirty="0" smtClean="0"/>
          </a:p>
          <a:p>
            <a:endParaRPr lang="en-US" altLang="zh-CN" sz="2800" dirty="0"/>
          </a:p>
          <a:p>
            <a:pPr marL="0" indent="0">
              <a:buNone/>
            </a:pPr>
            <a:r>
              <a:rPr lang="en-US" altLang="zh-CN" sz="2400" b="1" dirty="0"/>
              <a:t>&gt;&gt;&gt; from </a:t>
            </a:r>
            <a:r>
              <a:rPr lang="en-US" altLang="zh-CN" sz="2400" b="1" dirty="0" err="1"/>
              <a:t>sklearn.metrics</a:t>
            </a:r>
            <a:r>
              <a:rPr lang="en-US" altLang="zh-CN" sz="2400" b="1" dirty="0"/>
              <a:t> import </a:t>
            </a:r>
            <a:r>
              <a:rPr lang="en-US" altLang="zh-CN" sz="2400" dirty="0" err="1"/>
              <a:t>precision_score</a:t>
            </a:r>
            <a:r>
              <a:rPr lang="en-US" altLang="zh-CN" sz="2400" dirty="0"/>
              <a:t>, </a:t>
            </a:r>
            <a:r>
              <a:rPr lang="en-US" altLang="zh-CN" sz="2400" dirty="0" err="1"/>
              <a:t>recall_score</a:t>
            </a:r>
            <a:endParaRPr lang="en-US" altLang="zh-CN" sz="2400" dirty="0"/>
          </a:p>
          <a:p>
            <a:pPr marL="0" indent="0">
              <a:buNone/>
            </a:pPr>
            <a:r>
              <a:rPr lang="es-ES" altLang="zh-CN" sz="2400" b="1" dirty="0"/>
              <a:t>&gt;&gt;&gt; </a:t>
            </a:r>
            <a:r>
              <a:rPr lang="es-ES" altLang="zh-CN" sz="2400" dirty="0"/>
              <a:t>precision_score(y_train_5, </a:t>
            </a:r>
            <a:r>
              <a:rPr lang="en-US" altLang="zh-CN" sz="2400" dirty="0" err="1" smtClean="0"/>
              <a:t>y_train_pred</a:t>
            </a:r>
            <a:r>
              <a:rPr lang="es-ES" altLang="zh-CN" sz="2400" dirty="0" smtClean="0"/>
              <a:t>) </a:t>
            </a:r>
          </a:p>
          <a:p>
            <a:pPr marL="0" indent="0">
              <a:buNone/>
            </a:pPr>
            <a:r>
              <a:rPr lang="es-ES" altLang="zh-CN" sz="2400" i="1" dirty="0" smtClean="0"/>
              <a:t># </a:t>
            </a:r>
            <a:r>
              <a:rPr lang="es-ES" altLang="zh-CN" sz="2400" i="1" dirty="0"/>
              <a:t>== 4344 / (4344 + 1307)</a:t>
            </a:r>
          </a:p>
          <a:p>
            <a:pPr marL="0" indent="0">
              <a:buNone/>
            </a:pPr>
            <a:r>
              <a:rPr lang="en-US" altLang="zh-CN" sz="2400" dirty="0" smtClean="0"/>
              <a:t>0.76871350203503808</a:t>
            </a:r>
          </a:p>
          <a:p>
            <a:pPr marL="0" indent="0">
              <a:buNone/>
            </a:pPr>
            <a:endParaRPr lang="en-US" altLang="zh-CN" sz="2400" dirty="0"/>
          </a:p>
          <a:p>
            <a:pPr marL="0" indent="0">
              <a:buNone/>
            </a:pPr>
            <a:r>
              <a:rPr lang="en-US" altLang="zh-CN" sz="2400" b="1" dirty="0"/>
              <a:t>&gt;&gt;&gt; </a:t>
            </a:r>
            <a:r>
              <a:rPr lang="en-US" altLang="zh-CN" sz="2400" dirty="0" err="1"/>
              <a:t>recall_score</a:t>
            </a:r>
            <a:r>
              <a:rPr lang="en-US" altLang="zh-CN" sz="2400" dirty="0"/>
              <a:t>(y_train_5, </a:t>
            </a:r>
            <a:r>
              <a:rPr lang="en-US" altLang="zh-CN" sz="2400" dirty="0" err="1"/>
              <a:t>y_train_pred</a:t>
            </a:r>
            <a:r>
              <a:rPr lang="en-US" altLang="zh-CN" sz="2400" dirty="0"/>
              <a:t>) </a:t>
            </a:r>
            <a:endParaRPr lang="en-US" altLang="zh-CN" sz="2400" dirty="0" smtClean="0"/>
          </a:p>
          <a:p>
            <a:pPr marL="0" indent="0">
              <a:buNone/>
            </a:pPr>
            <a:r>
              <a:rPr lang="en-US" altLang="zh-CN" sz="2400" i="1" dirty="0" smtClean="0"/>
              <a:t># </a:t>
            </a:r>
            <a:r>
              <a:rPr lang="en-US" altLang="zh-CN" sz="2400" i="1" dirty="0"/>
              <a:t>== 4344 / (4344 + 1077)</a:t>
            </a:r>
          </a:p>
          <a:p>
            <a:pPr marL="0" indent="0">
              <a:buNone/>
            </a:pPr>
            <a:r>
              <a:rPr lang="en-US" altLang="zh-CN" sz="2400" dirty="0"/>
              <a:t>0.79136690647482011</a:t>
            </a:r>
            <a:endParaRPr lang="en-US" altLang="zh-CN" sz="2800" dirty="0"/>
          </a:p>
        </p:txBody>
      </p:sp>
    </p:spTree>
    <p:extLst>
      <p:ext uri="{BB962C8B-B14F-4D97-AF65-F5344CB8AC3E}">
        <p14:creationId xmlns:p14="http://schemas.microsoft.com/office/powerpoint/2010/main" xmlns="" val="78159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a:t>
            </a:r>
            <a:r>
              <a:rPr lang="en-US" altLang="zh-CN" dirty="0" smtClean="0"/>
              <a:t>/</a:t>
            </a:r>
            <a:r>
              <a:rPr lang="zh-CN" altLang="en-US" dirty="0" smtClean="0"/>
              <a:t>召回率</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sz="2800" dirty="0" smtClean="0"/>
              <a:t>我们可以很方便地将精度和召回率组合成一个单一的指标，称为</a:t>
            </a:r>
            <a:r>
              <a:rPr lang="en-US" altLang="zh-CN" sz="2800" dirty="0" smtClean="0"/>
              <a:t>F</a:t>
            </a:r>
            <a:r>
              <a:rPr lang="zh-CN" altLang="en-US" sz="2800" baseline="-25000" dirty="0" smtClean="0"/>
              <a:t> </a:t>
            </a:r>
            <a:r>
              <a:rPr lang="en-US" altLang="zh-CN" sz="2800" baseline="-25000" dirty="0" smtClean="0"/>
              <a:t>1 </a:t>
            </a:r>
            <a:r>
              <a:rPr lang="zh-CN" altLang="en-US" sz="2800" dirty="0" smtClean="0"/>
              <a:t>分数。当你需要一个简单的方法来比较两种分类器时，这是个非常不错的指标。</a:t>
            </a:r>
            <a:r>
              <a:rPr lang="en-US" altLang="zh-CN" sz="2800" dirty="0" smtClean="0"/>
              <a:t>F</a:t>
            </a:r>
            <a:r>
              <a:rPr lang="zh-CN" altLang="en-US" sz="2800" baseline="-25000" dirty="0" smtClean="0"/>
              <a:t> </a:t>
            </a:r>
            <a:r>
              <a:rPr lang="en-US" altLang="zh-CN" sz="2800" baseline="-25000" dirty="0" smtClean="0"/>
              <a:t>1 </a:t>
            </a:r>
            <a:r>
              <a:rPr lang="zh-CN" altLang="en-US" sz="2800" dirty="0" smtClean="0"/>
              <a:t>分数是精度和召回率的调和平均值（见公式</a:t>
            </a:r>
            <a:r>
              <a:rPr lang="en-US" altLang="zh-CN" sz="2800" dirty="0" smtClean="0"/>
              <a:t>3-3</a:t>
            </a:r>
            <a:r>
              <a:rPr lang="zh-CN" altLang="en-US" sz="2800" dirty="0" smtClean="0"/>
              <a:t>）。正常的平均值平等对待所有的值，而调和平均值会给予较低的值更高的权重。因此，只有当召回率和精度都很高时，分类器才能得到较高的</a:t>
            </a:r>
            <a:r>
              <a:rPr lang="en-US" altLang="zh-CN" sz="2800" dirty="0" smtClean="0"/>
              <a:t>F</a:t>
            </a:r>
            <a:r>
              <a:rPr lang="zh-CN" altLang="en-US" sz="2800" baseline="-25000" dirty="0" smtClean="0"/>
              <a:t> </a:t>
            </a:r>
            <a:r>
              <a:rPr lang="en-US" altLang="zh-CN" sz="2800" baseline="-25000" dirty="0" smtClean="0"/>
              <a:t>1 </a:t>
            </a:r>
            <a:r>
              <a:rPr lang="zh-CN" altLang="en-US" sz="2800" dirty="0" smtClean="0"/>
              <a:t>分数。</a:t>
            </a:r>
            <a:endParaRPr lang="en-US" altLang="zh-CN"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5085183"/>
            <a:ext cx="7488832" cy="1803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43269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a:t>
            </a:r>
            <a:r>
              <a:rPr lang="en-US" altLang="zh-CN" dirty="0" smtClean="0"/>
              <a:t>/</a:t>
            </a:r>
            <a:r>
              <a:rPr lang="zh-CN" altLang="en-US" dirty="0" smtClean="0"/>
              <a:t>召回率</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sz="2800" dirty="0" smtClean="0"/>
              <a:t>要计算</a:t>
            </a:r>
            <a:r>
              <a:rPr lang="en-US" altLang="zh-CN" sz="2800" dirty="0" smtClean="0"/>
              <a:t>F</a:t>
            </a:r>
            <a:r>
              <a:rPr lang="zh-CN" altLang="en-US" sz="2800" baseline="-25000" dirty="0" smtClean="0"/>
              <a:t> </a:t>
            </a:r>
            <a:r>
              <a:rPr lang="en-US" altLang="zh-CN" sz="2800" baseline="-25000" dirty="0" smtClean="0"/>
              <a:t>1 </a:t>
            </a:r>
            <a:r>
              <a:rPr lang="zh-CN" altLang="en-US" sz="2800" dirty="0" smtClean="0"/>
              <a:t>分数，只需要调用</a:t>
            </a:r>
            <a:r>
              <a:rPr lang="en-US" altLang="zh-CN" sz="2800" dirty="0" smtClean="0"/>
              <a:t>f1_score</a:t>
            </a:r>
            <a:r>
              <a:rPr lang="zh-CN" altLang="en-US" sz="2800" dirty="0" smtClean="0"/>
              <a:t>（）即可：</a:t>
            </a:r>
            <a:endParaRPr lang="en-US" altLang="zh-CN" sz="2800" dirty="0" smtClean="0"/>
          </a:p>
          <a:p>
            <a:endParaRPr lang="en-US" altLang="zh-CN" sz="2800" dirty="0"/>
          </a:p>
          <a:p>
            <a:pPr marL="0" indent="0">
              <a:buNone/>
            </a:pPr>
            <a:r>
              <a:rPr lang="en-US" altLang="zh-CN" sz="2800" b="1" dirty="0"/>
              <a:t>&gt;&gt;&gt; from </a:t>
            </a:r>
            <a:r>
              <a:rPr lang="en-US" altLang="zh-CN" sz="2800" b="1" dirty="0" err="1"/>
              <a:t>sklearn.metrics</a:t>
            </a:r>
            <a:r>
              <a:rPr lang="en-US" altLang="zh-CN" sz="2800" b="1" dirty="0"/>
              <a:t> import </a:t>
            </a:r>
            <a:r>
              <a:rPr lang="en-US" altLang="zh-CN" sz="2800" dirty="0"/>
              <a:t>f1_score</a:t>
            </a:r>
          </a:p>
          <a:p>
            <a:pPr marL="0" indent="0">
              <a:buNone/>
            </a:pPr>
            <a:r>
              <a:rPr lang="en-US" altLang="zh-CN" sz="2800" b="1" dirty="0"/>
              <a:t>&gt;&gt;&gt; </a:t>
            </a:r>
            <a:r>
              <a:rPr lang="en-US" altLang="zh-CN" sz="2800" dirty="0"/>
              <a:t>f1_score(y_train_5, </a:t>
            </a:r>
            <a:r>
              <a:rPr lang="en-US" sz="2800" dirty="0" err="1" smtClean="0"/>
              <a:t>y_train_pred</a:t>
            </a:r>
            <a:r>
              <a:rPr lang="en-US" altLang="zh-CN" sz="2800" dirty="0" smtClean="0"/>
              <a:t>)</a:t>
            </a:r>
            <a:endParaRPr lang="en-US" altLang="zh-CN" sz="2800" dirty="0"/>
          </a:p>
          <a:p>
            <a:pPr marL="0" indent="0">
              <a:buNone/>
            </a:pPr>
            <a:r>
              <a:rPr lang="en-US" altLang="zh-CN" sz="2800" dirty="0"/>
              <a:t>0.78468208092485547</a:t>
            </a:r>
          </a:p>
        </p:txBody>
      </p:sp>
    </p:spTree>
    <p:extLst>
      <p:ext uri="{BB962C8B-B14F-4D97-AF65-F5344CB8AC3E}">
        <p14:creationId xmlns:p14="http://schemas.microsoft.com/office/powerpoint/2010/main" xmlns="" val="415498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a:t>
            </a:r>
            <a:r>
              <a:rPr lang="en-US" altLang="zh-CN" dirty="0" smtClean="0"/>
              <a:t>/</a:t>
            </a:r>
            <a:r>
              <a:rPr lang="zh-CN" altLang="en-US" dirty="0" smtClean="0"/>
              <a:t>召回率权衡</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en-US" altLang="zh-CN" sz="2800" dirty="0"/>
              <a:t>To compute the F1 score, simply call the f1_score() function</a:t>
            </a:r>
            <a:r>
              <a:rPr lang="en-US" altLang="zh-CN" sz="2800" dirty="0" smtClean="0"/>
              <a:t>:</a:t>
            </a:r>
          </a:p>
          <a:p>
            <a:endParaRPr lang="en-US" altLang="zh-CN" sz="2800" dirty="0"/>
          </a:p>
          <a:p>
            <a:pPr marL="0" indent="0">
              <a:buNone/>
            </a:pPr>
            <a:r>
              <a:rPr lang="en-US" altLang="zh-CN" sz="2800" b="1" dirty="0"/>
              <a:t>&gt;&gt;&gt; from </a:t>
            </a:r>
            <a:r>
              <a:rPr lang="en-US" altLang="zh-CN" sz="2800" b="1" dirty="0" err="1"/>
              <a:t>sklearn.metrics</a:t>
            </a:r>
            <a:r>
              <a:rPr lang="en-US" altLang="zh-CN" sz="2800" b="1" dirty="0"/>
              <a:t> import </a:t>
            </a:r>
            <a:r>
              <a:rPr lang="en-US" altLang="zh-CN" sz="2800" dirty="0"/>
              <a:t>f1_score</a:t>
            </a:r>
          </a:p>
          <a:p>
            <a:pPr marL="0" indent="0">
              <a:buNone/>
            </a:pPr>
            <a:r>
              <a:rPr lang="en-US" altLang="zh-CN" sz="2800" b="1" dirty="0"/>
              <a:t>&gt;&gt;&gt; </a:t>
            </a:r>
            <a:r>
              <a:rPr lang="en-US" altLang="zh-CN" sz="2800" dirty="0"/>
              <a:t>f1_score(y_train_5, </a:t>
            </a:r>
            <a:r>
              <a:rPr lang="en-US" altLang="zh-CN" sz="2800" dirty="0" err="1"/>
              <a:t>y_pred</a:t>
            </a:r>
            <a:r>
              <a:rPr lang="en-US" altLang="zh-CN" sz="2800" dirty="0"/>
              <a:t>)</a:t>
            </a:r>
          </a:p>
          <a:p>
            <a:pPr marL="0" indent="0">
              <a:buNone/>
            </a:pPr>
            <a:r>
              <a:rPr lang="en-US" altLang="zh-CN" sz="2800" dirty="0"/>
              <a:t>0.78468208092485547</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22" y="1700808"/>
            <a:ext cx="9135611" cy="2808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110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a:t>
            </a:r>
            <a:r>
              <a:rPr lang="en-US" altLang="zh-CN" dirty="0" smtClean="0"/>
              <a:t>/</a:t>
            </a:r>
            <a:r>
              <a:rPr lang="zh-CN" altLang="en-US" dirty="0" smtClean="0"/>
              <a:t>召回率权衡</a:t>
            </a:r>
            <a:endParaRPr lang="zh-CN" altLang="en-US" dirty="0"/>
          </a:p>
        </p:txBody>
      </p:sp>
      <p:sp>
        <p:nvSpPr>
          <p:cNvPr id="3" name="内容占位符 2"/>
          <p:cNvSpPr>
            <a:spLocks noGrp="1"/>
          </p:cNvSpPr>
          <p:nvPr>
            <p:ph idx="1"/>
          </p:nvPr>
        </p:nvSpPr>
        <p:spPr>
          <a:xfrm>
            <a:off x="457200" y="1600200"/>
            <a:ext cx="8686800" cy="5257800"/>
          </a:xfrm>
        </p:spPr>
        <p:txBody>
          <a:bodyPr>
            <a:normAutofit lnSpcReduction="10000"/>
          </a:bodyPr>
          <a:lstStyle/>
          <a:p>
            <a:r>
              <a:rPr lang="en-US" altLang="zh-CN" sz="2800" dirty="0" err="1" smtClean="0"/>
              <a:t>Scikit</a:t>
            </a:r>
            <a:r>
              <a:rPr lang="en-US" altLang="zh-CN" sz="2800" dirty="0" smtClean="0"/>
              <a:t>-Learn</a:t>
            </a:r>
            <a:r>
              <a:rPr lang="zh-CN" altLang="en-US" sz="2800" dirty="0" smtClean="0"/>
              <a:t>不允许直接设置阈值，但是可以访问它用于预测的决策分数。不是调用分类器的</a:t>
            </a:r>
            <a:r>
              <a:rPr lang="en-US" altLang="zh-CN" sz="2800" dirty="0" smtClean="0"/>
              <a:t>predict</a:t>
            </a:r>
            <a:r>
              <a:rPr lang="zh-CN" altLang="en-US" sz="2800" dirty="0" smtClean="0"/>
              <a:t>（）方法，而是调用</a:t>
            </a:r>
            <a:r>
              <a:rPr lang="en-US" altLang="zh-CN" sz="2800" dirty="0" err="1" smtClean="0"/>
              <a:t>decision_function</a:t>
            </a:r>
            <a:r>
              <a:rPr lang="zh-CN" altLang="en-US" sz="2800" dirty="0" smtClean="0"/>
              <a:t>（）方法，这个方法返回每个实例的分数，然后就可以根据这些分数，使用任意阈值进行预测了：</a:t>
            </a:r>
            <a:endParaRPr lang="en-US" altLang="zh-CN" sz="2800" dirty="0" smtClean="0"/>
          </a:p>
          <a:p>
            <a:pPr>
              <a:buNone/>
            </a:pPr>
            <a:r>
              <a:rPr lang="en-US" altLang="zh-CN" sz="2800" b="1" dirty="0" smtClean="0"/>
              <a:t>&gt;&gt;&gt; </a:t>
            </a:r>
            <a:r>
              <a:rPr lang="en-US" altLang="zh-CN" sz="2800" dirty="0" err="1"/>
              <a:t>y_scores</a:t>
            </a:r>
            <a:r>
              <a:rPr lang="en-US" altLang="zh-CN" sz="2800" dirty="0"/>
              <a:t> = </a:t>
            </a:r>
            <a:r>
              <a:rPr lang="en-US" altLang="zh-CN" sz="2800" dirty="0" err="1"/>
              <a:t>sgd_clf.decision_function</a:t>
            </a:r>
            <a:r>
              <a:rPr lang="en-US" altLang="zh-CN" sz="2800" dirty="0"/>
              <a:t>([</a:t>
            </a:r>
            <a:r>
              <a:rPr lang="en-US" altLang="zh-CN" sz="2800" dirty="0" err="1"/>
              <a:t>some_digit</a:t>
            </a:r>
            <a:r>
              <a:rPr lang="en-US" altLang="zh-CN" sz="2800" dirty="0"/>
              <a:t>])</a:t>
            </a:r>
          </a:p>
          <a:p>
            <a:pPr marL="0" indent="0">
              <a:buNone/>
            </a:pPr>
            <a:r>
              <a:rPr lang="en-US" altLang="zh-CN" sz="2800" b="1" dirty="0"/>
              <a:t>&gt;&gt;&gt; </a:t>
            </a:r>
            <a:r>
              <a:rPr lang="en-US" altLang="zh-CN" sz="2800" dirty="0" err="1"/>
              <a:t>y_scores</a:t>
            </a:r>
            <a:endParaRPr lang="en-US" altLang="zh-CN" sz="2800" dirty="0"/>
          </a:p>
          <a:p>
            <a:pPr marL="0" indent="0">
              <a:buNone/>
            </a:pPr>
            <a:r>
              <a:rPr lang="en-US" altLang="zh-CN" sz="2800" dirty="0"/>
              <a:t>array([ 161855.74572176])</a:t>
            </a:r>
          </a:p>
          <a:p>
            <a:pPr marL="0" indent="0">
              <a:buNone/>
            </a:pPr>
            <a:r>
              <a:rPr lang="en-US" altLang="zh-CN" sz="2800" b="1" dirty="0"/>
              <a:t>&gt;&gt;&gt; </a:t>
            </a:r>
            <a:r>
              <a:rPr lang="en-US" altLang="zh-CN" sz="2800" dirty="0"/>
              <a:t>threshold = 0</a:t>
            </a:r>
          </a:p>
          <a:p>
            <a:pPr marL="0" indent="0">
              <a:buNone/>
            </a:pPr>
            <a:r>
              <a:rPr lang="en-US" altLang="zh-CN" sz="2800" b="1" dirty="0"/>
              <a:t>&gt;&gt;&gt; </a:t>
            </a:r>
            <a:r>
              <a:rPr lang="en-US" altLang="zh-CN" sz="2800" dirty="0" err="1"/>
              <a:t>y_some_digit_pred</a:t>
            </a:r>
            <a:r>
              <a:rPr lang="en-US" altLang="zh-CN" sz="2800" dirty="0"/>
              <a:t> = (</a:t>
            </a:r>
            <a:r>
              <a:rPr lang="en-US" altLang="zh-CN" sz="2800" dirty="0" err="1"/>
              <a:t>y_scores</a:t>
            </a:r>
            <a:r>
              <a:rPr lang="en-US" altLang="zh-CN" sz="2800" dirty="0"/>
              <a:t> &gt; threshold)</a:t>
            </a:r>
          </a:p>
          <a:p>
            <a:pPr marL="0" indent="0">
              <a:buNone/>
            </a:pPr>
            <a:r>
              <a:rPr lang="en-US" altLang="zh-CN" sz="2800" dirty="0"/>
              <a:t>array([ True], </a:t>
            </a:r>
            <a:r>
              <a:rPr lang="en-US" altLang="zh-CN" sz="2800" dirty="0" err="1"/>
              <a:t>dtype</a:t>
            </a:r>
            <a:r>
              <a:rPr lang="en-US" altLang="zh-CN" sz="2800" dirty="0"/>
              <a:t>=</a:t>
            </a:r>
            <a:r>
              <a:rPr lang="en-US" altLang="zh-CN" sz="2800" dirty="0" err="1"/>
              <a:t>bool</a:t>
            </a:r>
            <a:r>
              <a:rPr lang="en-US" altLang="zh-CN" sz="2800" dirty="0"/>
              <a:t>)</a:t>
            </a:r>
          </a:p>
        </p:txBody>
      </p:sp>
    </p:spTree>
    <p:extLst>
      <p:ext uri="{BB962C8B-B14F-4D97-AF65-F5344CB8AC3E}">
        <p14:creationId xmlns:p14="http://schemas.microsoft.com/office/powerpoint/2010/main" xmlns="" val="199633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a:t>
            </a:r>
            <a:r>
              <a:rPr lang="en-US" altLang="zh-CN" dirty="0" smtClean="0"/>
              <a:t>/</a:t>
            </a:r>
            <a:r>
              <a:rPr lang="zh-CN" altLang="en-US" dirty="0" smtClean="0"/>
              <a:t>召回率权衡</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en-US" altLang="zh-CN" sz="2800" dirty="0" err="1" smtClean="0"/>
              <a:t>SGDClassifier</a:t>
            </a:r>
            <a:r>
              <a:rPr lang="zh-CN" altLang="en-US" sz="2800" dirty="0" smtClean="0"/>
              <a:t>分类器使用的阈值是</a:t>
            </a:r>
            <a:r>
              <a:rPr lang="en-US" altLang="zh-CN" sz="2800" dirty="0" smtClean="0"/>
              <a:t>0</a:t>
            </a:r>
            <a:r>
              <a:rPr lang="zh-CN" altLang="en-US" sz="2800" dirty="0" smtClean="0"/>
              <a:t>，所以前面的代码返回结果与</a:t>
            </a:r>
            <a:r>
              <a:rPr lang="en-US" altLang="zh-CN" sz="2800" dirty="0" smtClean="0"/>
              <a:t>predict</a:t>
            </a:r>
            <a:r>
              <a:rPr lang="zh-CN" altLang="en-US" sz="2800" dirty="0" smtClean="0"/>
              <a:t>（）方法一样（也就是</a:t>
            </a:r>
            <a:r>
              <a:rPr lang="en-US" altLang="zh-CN" sz="2800" dirty="0" smtClean="0"/>
              <a:t>True</a:t>
            </a:r>
            <a:r>
              <a:rPr lang="zh-CN" altLang="en-US" sz="2800" dirty="0" smtClean="0"/>
              <a:t>）。我们来试试提升阈值：</a:t>
            </a:r>
            <a:endParaRPr lang="en-US" altLang="zh-CN" sz="2800" dirty="0" smtClean="0"/>
          </a:p>
          <a:p>
            <a:pPr>
              <a:buNone/>
            </a:pPr>
            <a:r>
              <a:rPr lang="en-US" altLang="zh-CN" sz="2800" b="1" dirty="0" smtClean="0"/>
              <a:t>&gt;&gt;&gt; </a:t>
            </a:r>
            <a:r>
              <a:rPr lang="en-US" altLang="zh-CN" sz="2800" dirty="0"/>
              <a:t>threshold = 200000</a:t>
            </a:r>
          </a:p>
          <a:p>
            <a:pPr marL="0" indent="0">
              <a:buNone/>
            </a:pPr>
            <a:r>
              <a:rPr lang="en-US" altLang="zh-CN" sz="2800" b="1" dirty="0"/>
              <a:t>&gt;&gt;&gt; </a:t>
            </a:r>
            <a:r>
              <a:rPr lang="en-US" altLang="zh-CN" sz="2800" dirty="0" err="1"/>
              <a:t>y_some_digit_pred</a:t>
            </a:r>
            <a:r>
              <a:rPr lang="en-US" altLang="zh-CN" sz="2800" dirty="0"/>
              <a:t> = (</a:t>
            </a:r>
            <a:r>
              <a:rPr lang="en-US" altLang="zh-CN" sz="2800" dirty="0" err="1"/>
              <a:t>y_scores</a:t>
            </a:r>
            <a:r>
              <a:rPr lang="en-US" altLang="zh-CN" sz="2800" dirty="0"/>
              <a:t> &gt; threshold)</a:t>
            </a:r>
          </a:p>
          <a:p>
            <a:pPr marL="0" indent="0">
              <a:buNone/>
            </a:pPr>
            <a:r>
              <a:rPr lang="en-US" altLang="zh-CN" sz="2800" b="1" dirty="0"/>
              <a:t>&gt;&gt;&gt; </a:t>
            </a:r>
            <a:r>
              <a:rPr lang="en-US" altLang="zh-CN" sz="2800" dirty="0" err="1"/>
              <a:t>y_some_digit_pred</a:t>
            </a:r>
            <a:endParaRPr lang="en-US" altLang="zh-CN" sz="2800" dirty="0"/>
          </a:p>
          <a:p>
            <a:pPr marL="0" indent="0">
              <a:buNone/>
            </a:pPr>
            <a:r>
              <a:rPr lang="en-US" altLang="zh-CN" sz="2800" dirty="0"/>
              <a:t>array([False], </a:t>
            </a:r>
            <a:r>
              <a:rPr lang="en-US" altLang="zh-CN" sz="2800" dirty="0" err="1"/>
              <a:t>dtype</a:t>
            </a:r>
            <a:r>
              <a:rPr lang="en-US" altLang="zh-CN" sz="2800" dirty="0"/>
              <a:t>=</a:t>
            </a:r>
            <a:r>
              <a:rPr lang="en-US" altLang="zh-CN" sz="2800" dirty="0" err="1"/>
              <a:t>bool</a:t>
            </a:r>
            <a:r>
              <a:rPr lang="en-US" altLang="zh-CN" sz="2800" dirty="0"/>
              <a:t>)</a:t>
            </a:r>
          </a:p>
          <a:p>
            <a:r>
              <a:rPr lang="zh-CN" altLang="en-US" sz="2800" dirty="0" smtClean="0"/>
              <a:t>这证明了提高阈值确实可以降低召回率。这张图确实是</a:t>
            </a:r>
            <a:r>
              <a:rPr lang="en-US" altLang="zh-CN" sz="2800" dirty="0" smtClean="0"/>
              <a:t>5</a:t>
            </a:r>
            <a:r>
              <a:rPr lang="zh-CN" altLang="en-US" sz="2800" dirty="0" smtClean="0"/>
              <a:t>，当阈值为</a:t>
            </a:r>
            <a:r>
              <a:rPr lang="en-US" altLang="zh-CN" sz="2800" dirty="0" smtClean="0"/>
              <a:t>0</a:t>
            </a:r>
            <a:r>
              <a:rPr lang="zh-CN" altLang="en-US" sz="2800" dirty="0" smtClean="0"/>
              <a:t>时，分类器可以检测到该图，但是当阈值提高到</a:t>
            </a:r>
            <a:r>
              <a:rPr lang="en-US" altLang="zh-CN" sz="2800" dirty="0" smtClean="0"/>
              <a:t>200000</a:t>
            </a:r>
            <a:r>
              <a:rPr lang="zh-CN" altLang="en-US" sz="2800" dirty="0" smtClean="0"/>
              <a:t>时，就错过了这张图。</a:t>
            </a:r>
            <a:endParaRPr lang="en-US" altLang="zh-CN" sz="2800" dirty="0"/>
          </a:p>
        </p:txBody>
      </p:sp>
    </p:spTree>
    <p:extLst>
      <p:ext uri="{BB962C8B-B14F-4D97-AF65-F5344CB8AC3E}">
        <p14:creationId xmlns:p14="http://schemas.microsoft.com/office/powerpoint/2010/main" xmlns="" val="104898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a:t>
            </a:r>
            <a:r>
              <a:rPr lang="en-US" altLang="zh-CN" dirty="0" smtClean="0"/>
              <a:t>/</a:t>
            </a:r>
            <a:r>
              <a:rPr lang="zh-CN" altLang="en-US" dirty="0" smtClean="0"/>
              <a:t>召回率权衡</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sz="2800" dirty="0" smtClean="0"/>
              <a:t>那么要如何决定使用什么阈值呢？首先，使用</a:t>
            </a:r>
            <a:r>
              <a:rPr lang="en-US" altLang="zh-CN" sz="2800" dirty="0" err="1" smtClean="0"/>
              <a:t>cross_val_predict</a:t>
            </a:r>
            <a:r>
              <a:rPr lang="zh-CN" altLang="en-US" sz="2800" dirty="0" smtClean="0"/>
              <a:t>（）函数获取训练集中所有实例的分数，但是这次需要它返回的是决策分数而不是预测结果：</a:t>
            </a:r>
            <a:endParaRPr lang="en-US" altLang="zh-CN" sz="2800" dirty="0" smtClean="0"/>
          </a:p>
          <a:p>
            <a:pPr>
              <a:buNone/>
            </a:pPr>
            <a:r>
              <a:rPr lang="en-US" altLang="zh-CN" sz="2400" dirty="0" err="1" smtClean="0"/>
              <a:t>y_scores</a:t>
            </a:r>
            <a:r>
              <a:rPr lang="en-US" altLang="zh-CN" sz="2400" dirty="0" smtClean="0"/>
              <a:t> </a:t>
            </a:r>
            <a:r>
              <a:rPr lang="en-US" altLang="zh-CN" sz="2400" dirty="0"/>
              <a:t>= </a:t>
            </a:r>
            <a:r>
              <a:rPr lang="en-US" altLang="zh-CN" sz="2400" dirty="0" err="1"/>
              <a:t>cross_val_predict</a:t>
            </a:r>
            <a:r>
              <a:rPr lang="en-US" altLang="zh-CN" sz="2400" dirty="0"/>
              <a:t>(</a:t>
            </a:r>
            <a:r>
              <a:rPr lang="en-US" altLang="zh-CN" sz="2400" dirty="0" err="1"/>
              <a:t>sgd_clf</a:t>
            </a:r>
            <a:r>
              <a:rPr lang="en-US" altLang="zh-CN" sz="2400" dirty="0"/>
              <a:t>, </a:t>
            </a:r>
            <a:r>
              <a:rPr lang="en-US" altLang="zh-CN" sz="2400" dirty="0" err="1"/>
              <a:t>X_train</a:t>
            </a:r>
            <a:r>
              <a:rPr lang="en-US" altLang="zh-CN" sz="2400" dirty="0"/>
              <a:t>, y_train_5, cv=3,</a:t>
            </a:r>
          </a:p>
          <a:p>
            <a:pPr marL="0" indent="0">
              <a:buNone/>
            </a:pPr>
            <a:r>
              <a:rPr lang="en-US" altLang="zh-CN" sz="2400" dirty="0" smtClean="0"/>
              <a:t>                                                     method</a:t>
            </a:r>
            <a:r>
              <a:rPr lang="en-US" altLang="zh-CN" sz="2400" dirty="0"/>
              <a:t>="</a:t>
            </a:r>
            <a:r>
              <a:rPr lang="en-US" altLang="zh-CN" sz="2400" dirty="0" err="1"/>
              <a:t>decision_function</a:t>
            </a:r>
            <a:r>
              <a:rPr lang="en-US" altLang="zh-CN" sz="2400" dirty="0"/>
              <a:t>")</a:t>
            </a:r>
          </a:p>
          <a:p>
            <a:r>
              <a:rPr lang="zh-CN" altLang="en-US" sz="2800" dirty="0" smtClean="0"/>
              <a:t>有了这些分数，可以使用</a:t>
            </a:r>
            <a:r>
              <a:rPr lang="en-US" sz="2800" dirty="0" err="1" smtClean="0"/>
              <a:t>precision_recall_curve</a:t>
            </a:r>
            <a:r>
              <a:rPr lang="en-US" sz="2800" dirty="0" smtClean="0"/>
              <a:t>（）</a:t>
            </a:r>
            <a:r>
              <a:rPr lang="zh-CN" altLang="en-US" sz="2800" dirty="0" smtClean="0"/>
              <a:t>函数来计算所有可能的阈值的精度和召回率：</a:t>
            </a:r>
            <a:endParaRPr lang="en-US" altLang="zh-CN" sz="2800" dirty="0"/>
          </a:p>
        </p:txBody>
      </p:sp>
    </p:spTree>
    <p:extLst>
      <p:ext uri="{BB962C8B-B14F-4D97-AF65-F5344CB8AC3E}">
        <p14:creationId xmlns:p14="http://schemas.microsoft.com/office/powerpoint/2010/main" xmlns="" val="1456929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a:t>
            </a:r>
            <a:r>
              <a:rPr lang="en-US" altLang="zh-CN" dirty="0" smtClean="0"/>
              <a:t>/</a:t>
            </a:r>
            <a:r>
              <a:rPr lang="zh-CN" altLang="en-US" dirty="0" smtClean="0"/>
              <a:t>召回率权衡</a:t>
            </a:r>
            <a:endParaRPr lang="zh-CN" altLang="en-US" dirty="0"/>
          </a:p>
        </p:txBody>
      </p:sp>
      <p:sp>
        <p:nvSpPr>
          <p:cNvPr id="3" name="内容占位符 2"/>
          <p:cNvSpPr>
            <a:spLocks noGrp="1"/>
          </p:cNvSpPr>
          <p:nvPr>
            <p:ph idx="1"/>
          </p:nvPr>
        </p:nvSpPr>
        <p:spPr>
          <a:xfrm>
            <a:off x="457200" y="1600200"/>
            <a:ext cx="8686800" cy="5257800"/>
          </a:xfrm>
        </p:spPr>
        <p:txBody>
          <a:bodyPr>
            <a:normAutofit fontScale="85000" lnSpcReduction="20000"/>
          </a:bodyPr>
          <a:lstStyle/>
          <a:p>
            <a:pPr marL="0" indent="0">
              <a:buNone/>
            </a:pPr>
            <a:r>
              <a:rPr lang="en-US" altLang="zh-CN" sz="2800" b="1" dirty="0"/>
              <a:t>from </a:t>
            </a:r>
            <a:r>
              <a:rPr lang="en-US" altLang="zh-CN" sz="2800" b="1" dirty="0" err="1"/>
              <a:t>sklearn.metrics</a:t>
            </a:r>
            <a:r>
              <a:rPr lang="en-US" altLang="zh-CN" sz="2800" b="1" dirty="0"/>
              <a:t> import </a:t>
            </a:r>
            <a:r>
              <a:rPr lang="en-US" altLang="zh-CN" sz="2800" dirty="0" err="1"/>
              <a:t>precision_recall_curve</a:t>
            </a:r>
            <a:endParaRPr lang="en-US" altLang="zh-CN" sz="2800" dirty="0"/>
          </a:p>
          <a:p>
            <a:pPr marL="0" indent="0">
              <a:buNone/>
            </a:pPr>
            <a:r>
              <a:rPr lang="en-US" altLang="zh-CN" sz="2800" dirty="0"/>
              <a:t>precisions, recalls, thresholds = </a:t>
            </a:r>
            <a:r>
              <a:rPr lang="en-US" altLang="zh-CN" sz="2800" dirty="0" err="1"/>
              <a:t>precision_recall_curve</a:t>
            </a:r>
            <a:r>
              <a:rPr lang="en-US" altLang="zh-CN" sz="2800" dirty="0"/>
              <a:t>(y_train_5, </a:t>
            </a:r>
            <a:r>
              <a:rPr lang="en-US" altLang="zh-CN" sz="2800" dirty="0" err="1"/>
              <a:t>y_scores</a:t>
            </a:r>
            <a:r>
              <a:rPr lang="en-US" altLang="zh-CN" sz="2800" dirty="0" smtClean="0"/>
              <a:t>)</a:t>
            </a:r>
          </a:p>
          <a:p>
            <a:pPr marL="0" indent="0">
              <a:buNone/>
            </a:pPr>
            <a:endParaRPr lang="en-US" altLang="zh-CN" sz="2800" dirty="0"/>
          </a:p>
          <a:p>
            <a:r>
              <a:rPr lang="zh-CN" altLang="en-US" sz="2400" dirty="0" smtClean="0"/>
              <a:t>最后，使用</a:t>
            </a:r>
            <a:r>
              <a:rPr lang="en-US" altLang="zh-CN" sz="2400" dirty="0" err="1" smtClean="0"/>
              <a:t>Matplotlib</a:t>
            </a:r>
            <a:r>
              <a:rPr lang="zh-CN" altLang="en-US" sz="2400" dirty="0" smtClean="0"/>
              <a:t>绘制精度和召回率相对于阈值的函数图（见图</a:t>
            </a:r>
            <a:r>
              <a:rPr lang="en-US" altLang="zh-CN" sz="2400" dirty="0" smtClean="0"/>
              <a:t>3-4</a:t>
            </a:r>
            <a:r>
              <a:rPr lang="zh-CN" altLang="en-US" sz="2400" dirty="0" smtClean="0"/>
              <a:t>）：</a:t>
            </a:r>
            <a:endParaRPr lang="en-US" altLang="zh-CN" sz="2400" dirty="0" smtClean="0"/>
          </a:p>
          <a:p>
            <a:endParaRPr lang="en-US" altLang="zh-CN" sz="2400" b="1" dirty="0" smtClean="0"/>
          </a:p>
          <a:p>
            <a:pPr marL="0" indent="0">
              <a:buNone/>
            </a:pPr>
            <a:r>
              <a:rPr lang="en-US" altLang="zh-CN" sz="2400" b="1" dirty="0" err="1" smtClean="0"/>
              <a:t>def</a:t>
            </a:r>
            <a:r>
              <a:rPr lang="en-US" altLang="zh-CN" sz="2400" b="1" dirty="0" smtClean="0"/>
              <a:t> </a:t>
            </a:r>
            <a:r>
              <a:rPr lang="en-US" altLang="zh-CN" sz="2400" dirty="0" err="1"/>
              <a:t>plot_precision_recall_vs_threshold</a:t>
            </a:r>
            <a:r>
              <a:rPr lang="en-US" altLang="zh-CN" sz="2400" dirty="0"/>
              <a:t>(precisions, recalls, thresholds):</a:t>
            </a:r>
          </a:p>
          <a:p>
            <a:pPr marL="0" indent="0">
              <a:buNone/>
            </a:pPr>
            <a:r>
              <a:rPr lang="en-US" altLang="zh-CN" sz="2800" dirty="0" smtClean="0"/>
              <a:t>    </a:t>
            </a:r>
            <a:r>
              <a:rPr lang="en-US" altLang="zh-CN" sz="2800" dirty="0" err="1" smtClean="0"/>
              <a:t>plt.plot</a:t>
            </a:r>
            <a:r>
              <a:rPr lang="en-US" altLang="zh-CN" sz="2800" dirty="0" smtClean="0"/>
              <a:t>(thresholds</a:t>
            </a:r>
            <a:r>
              <a:rPr lang="en-US" altLang="zh-CN" sz="2800" dirty="0"/>
              <a:t>, precisions[:-1], "b--", label="Precision")</a:t>
            </a:r>
          </a:p>
          <a:p>
            <a:pPr marL="0" indent="0">
              <a:buNone/>
            </a:pPr>
            <a:r>
              <a:rPr lang="en-US" altLang="zh-CN" sz="2800" dirty="0" smtClean="0"/>
              <a:t>    </a:t>
            </a:r>
            <a:r>
              <a:rPr lang="en-US" altLang="zh-CN" sz="2800" dirty="0" err="1" smtClean="0"/>
              <a:t>plt.plot</a:t>
            </a:r>
            <a:r>
              <a:rPr lang="en-US" altLang="zh-CN" sz="2800" dirty="0" smtClean="0"/>
              <a:t>(thresholds</a:t>
            </a:r>
            <a:r>
              <a:rPr lang="en-US" altLang="zh-CN" sz="2800" dirty="0"/>
              <a:t>, recalls[:-1], "g-", label="Recall")</a:t>
            </a:r>
          </a:p>
          <a:p>
            <a:pPr marL="0" indent="0">
              <a:buNone/>
            </a:pPr>
            <a:r>
              <a:rPr lang="en-US" altLang="zh-CN" sz="2800" dirty="0" smtClean="0"/>
              <a:t>    </a:t>
            </a:r>
            <a:r>
              <a:rPr lang="en-US" altLang="zh-CN" sz="2800" dirty="0" err="1" smtClean="0"/>
              <a:t>plt.xlabel</a:t>
            </a:r>
            <a:r>
              <a:rPr lang="en-US" altLang="zh-CN" sz="2800" dirty="0"/>
              <a:t>("Threshold")</a:t>
            </a:r>
          </a:p>
          <a:p>
            <a:pPr marL="0" indent="0">
              <a:buNone/>
            </a:pPr>
            <a:r>
              <a:rPr lang="en-US" altLang="zh-CN" sz="2800" dirty="0" smtClean="0"/>
              <a:t>    </a:t>
            </a:r>
            <a:r>
              <a:rPr lang="en-US" altLang="zh-CN" sz="2800" dirty="0" err="1" smtClean="0"/>
              <a:t>plt.legend</a:t>
            </a:r>
            <a:r>
              <a:rPr lang="en-US" altLang="zh-CN" sz="2800" dirty="0" smtClean="0"/>
              <a:t>(</a:t>
            </a:r>
            <a:r>
              <a:rPr lang="en-US" altLang="zh-CN" sz="2800" dirty="0" err="1" smtClean="0"/>
              <a:t>loc</a:t>
            </a:r>
            <a:r>
              <a:rPr lang="en-US" altLang="zh-CN" sz="2800" dirty="0"/>
              <a:t>="upper left")</a:t>
            </a:r>
          </a:p>
          <a:p>
            <a:pPr marL="0" indent="0">
              <a:buNone/>
            </a:pPr>
            <a:r>
              <a:rPr lang="en-US" altLang="zh-CN" sz="2800" dirty="0" smtClean="0"/>
              <a:t>    </a:t>
            </a:r>
            <a:r>
              <a:rPr lang="en-US" altLang="zh-CN" sz="2800" dirty="0" err="1" smtClean="0"/>
              <a:t>plt.ylim</a:t>
            </a:r>
            <a:r>
              <a:rPr lang="en-US" altLang="zh-CN" sz="2800" dirty="0"/>
              <a:t>([0, 1])</a:t>
            </a:r>
          </a:p>
          <a:p>
            <a:pPr marL="0" indent="0">
              <a:buNone/>
            </a:pPr>
            <a:endParaRPr lang="en-US" altLang="zh-CN" sz="2800" dirty="0" smtClean="0"/>
          </a:p>
          <a:p>
            <a:pPr marL="0" indent="0">
              <a:buNone/>
            </a:pPr>
            <a:r>
              <a:rPr lang="en-US" altLang="zh-CN" sz="2800" dirty="0" err="1" smtClean="0"/>
              <a:t>plot_precision_recall_vs_threshold</a:t>
            </a:r>
            <a:r>
              <a:rPr lang="en-US" altLang="zh-CN" sz="2800" dirty="0" smtClean="0"/>
              <a:t>(precisions</a:t>
            </a:r>
            <a:r>
              <a:rPr lang="en-US" altLang="zh-CN" sz="2800" dirty="0"/>
              <a:t>, recalls, thresholds)</a:t>
            </a:r>
          </a:p>
          <a:p>
            <a:pPr marL="0" indent="0">
              <a:buNone/>
            </a:pPr>
            <a:r>
              <a:rPr lang="en-US" altLang="zh-CN" sz="2800" dirty="0" err="1" smtClean="0"/>
              <a:t>plt.show</a:t>
            </a:r>
            <a:r>
              <a:rPr lang="en-US" altLang="zh-CN" sz="2800" dirty="0"/>
              <a:t>()</a:t>
            </a:r>
          </a:p>
        </p:txBody>
      </p:sp>
    </p:spTree>
    <p:extLst>
      <p:ext uri="{BB962C8B-B14F-4D97-AF65-F5344CB8AC3E}">
        <p14:creationId xmlns:p14="http://schemas.microsoft.com/office/powerpoint/2010/main" xmlns="" val="30358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MNIST</a:t>
            </a:r>
            <a:endParaRPr lang="zh-CN" altLang="en-US" dirty="0"/>
          </a:p>
        </p:txBody>
      </p:sp>
      <p:sp>
        <p:nvSpPr>
          <p:cNvPr id="3" name="内容占位符 2"/>
          <p:cNvSpPr>
            <a:spLocks noGrp="1"/>
          </p:cNvSpPr>
          <p:nvPr>
            <p:ph idx="1"/>
          </p:nvPr>
        </p:nvSpPr>
        <p:spPr>
          <a:xfrm>
            <a:off x="457200" y="1600200"/>
            <a:ext cx="8686800" cy="5257800"/>
          </a:xfrm>
        </p:spPr>
        <p:txBody>
          <a:bodyPr>
            <a:normAutofit lnSpcReduction="10000"/>
          </a:bodyPr>
          <a:lstStyle/>
          <a:p>
            <a:r>
              <a:rPr lang="zh-CN" altLang="en-US" dirty="0" smtClean="0"/>
              <a:t>本章将使用</a:t>
            </a:r>
            <a:r>
              <a:rPr lang="en-US" altLang="zh-CN" dirty="0" smtClean="0"/>
              <a:t>MNIST</a:t>
            </a:r>
            <a:r>
              <a:rPr lang="zh-CN" altLang="en-US" dirty="0" smtClean="0"/>
              <a:t>数据集，这是一组由美国高中生和人口调查局员工手写的</a:t>
            </a:r>
            <a:r>
              <a:rPr lang="en-US" altLang="zh-CN" dirty="0" smtClean="0"/>
              <a:t>70000</a:t>
            </a:r>
            <a:r>
              <a:rPr lang="zh-CN" altLang="en-US" dirty="0" smtClean="0"/>
              <a:t>个数字的图片。每张图像都用其代表的数字标记。这个数据集被广为使用，因此也被称作是机器学习领域的“</a:t>
            </a:r>
            <a:r>
              <a:rPr lang="en-US" altLang="zh-CN" dirty="0" smtClean="0"/>
              <a:t>Hello World”</a:t>
            </a:r>
            <a:r>
              <a:rPr lang="zh-CN" altLang="en-US" dirty="0" smtClean="0"/>
              <a:t>：但凡有人想到了一个新的分类算法，都会想看看在</a:t>
            </a:r>
            <a:r>
              <a:rPr lang="en-US" altLang="zh-CN" dirty="0" smtClean="0"/>
              <a:t>MNIST</a:t>
            </a:r>
            <a:r>
              <a:rPr lang="zh-CN" altLang="en-US" dirty="0" smtClean="0"/>
              <a:t>上的执行结果。因此只要是学习机器学习的人，早晚都要面对</a:t>
            </a:r>
            <a:r>
              <a:rPr lang="en-US" altLang="zh-CN" dirty="0" smtClean="0"/>
              <a:t>MNIST</a:t>
            </a:r>
            <a:r>
              <a:rPr lang="zh-CN" altLang="en-US" dirty="0" smtClean="0"/>
              <a:t>。</a:t>
            </a:r>
          </a:p>
          <a:p>
            <a:r>
              <a:rPr lang="en-US" altLang="zh-CN" dirty="0" err="1" smtClean="0"/>
              <a:t>Scikit</a:t>
            </a:r>
            <a:r>
              <a:rPr lang="en-US" altLang="zh-CN" dirty="0" smtClean="0"/>
              <a:t>-Learn</a:t>
            </a:r>
            <a:r>
              <a:rPr lang="zh-CN" altLang="en-US" dirty="0" smtClean="0"/>
              <a:t>提供了许多助手功能来帮助你下载流行的数据集。</a:t>
            </a:r>
            <a:r>
              <a:rPr lang="en-US" altLang="zh-CN" dirty="0" smtClean="0"/>
              <a:t>MNIST</a:t>
            </a:r>
            <a:r>
              <a:rPr lang="zh-CN" altLang="en-US" dirty="0" smtClean="0"/>
              <a:t>也是其中之一。下面是获取</a:t>
            </a:r>
            <a:r>
              <a:rPr lang="en-US" altLang="zh-CN" dirty="0" smtClean="0"/>
              <a:t>MNIST</a:t>
            </a:r>
            <a:r>
              <a:rPr lang="zh-CN" altLang="en-US" dirty="0" smtClean="0"/>
              <a:t>数据集的代码：</a:t>
            </a:r>
          </a:p>
        </p:txBody>
      </p:sp>
    </p:spTree>
    <p:extLst>
      <p:ext uri="{BB962C8B-B14F-4D97-AF65-F5344CB8AC3E}">
        <p14:creationId xmlns:p14="http://schemas.microsoft.com/office/powerpoint/2010/main" xmlns="" val="3207316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精度</a:t>
            </a:r>
            <a:r>
              <a:rPr lang="en-US" altLang="zh-CN" dirty="0" smtClean="0"/>
              <a:t>/</a:t>
            </a:r>
            <a:r>
              <a:rPr lang="zh-CN" altLang="en-US" dirty="0" smtClean="0"/>
              <a:t>召回率权衡</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buNone/>
            </a:pPr>
            <a:endParaRPr lang="en-US" altLang="zh-CN"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981" y="1566862"/>
            <a:ext cx="9112019" cy="4382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60068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精度</a:t>
            </a:r>
            <a:r>
              <a:rPr lang="en-US" altLang="zh-CN" dirty="0" smtClean="0"/>
              <a:t>/</a:t>
            </a:r>
            <a:r>
              <a:rPr lang="zh-CN" altLang="en-US" dirty="0" smtClean="0"/>
              <a:t>召回率权衡</a:t>
            </a:r>
            <a:endParaRPr lang="zh-CN" altLang="en-US" dirty="0"/>
          </a:p>
        </p:txBody>
      </p:sp>
      <p:sp>
        <p:nvSpPr>
          <p:cNvPr id="3" name="内容占位符 2"/>
          <p:cNvSpPr>
            <a:spLocks noGrp="1"/>
          </p:cNvSpPr>
          <p:nvPr>
            <p:ph idx="1"/>
          </p:nvPr>
        </p:nvSpPr>
        <p:spPr>
          <a:xfrm>
            <a:off x="457200" y="907504"/>
            <a:ext cx="8686800" cy="5257800"/>
          </a:xfrm>
        </p:spPr>
        <p:txBody>
          <a:bodyPr>
            <a:normAutofit/>
          </a:bodyPr>
          <a:lstStyle/>
          <a:p>
            <a:r>
              <a:rPr lang="zh-CN" altLang="en-US" sz="2800" dirty="0" smtClean="0"/>
              <a:t>现在，就可以通过轻松选择阈值来实现最佳的精度</a:t>
            </a:r>
            <a:r>
              <a:rPr lang="en-US" altLang="zh-CN" sz="2800" dirty="0" smtClean="0"/>
              <a:t>/</a:t>
            </a:r>
            <a:r>
              <a:rPr lang="zh-CN" altLang="en-US" sz="2800" dirty="0" smtClean="0"/>
              <a:t>召回率权衡了。还有一种找到好的精度</a:t>
            </a:r>
            <a:r>
              <a:rPr lang="en-US" altLang="zh-CN" sz="2800" dirty="0" smtClean="0"/>
              <a:t>/</a:t>
            </a:r>
            <a:r>
              <a:rPr lang="zh-CN" altLang="en-US" sz="2800" dirty="0" smtClean="0"/>
              <a:t>召回率权衡的方法是直接绘制精度和召回率的函数图，如图</a:t>
            </a:r>
            <a:r>
              <a:rPr lang="en-US" altLang="zh-CN" sz="2800" dirty="0" smtClean="0"/>
              <a:t>3-5</a:t>
            </a:r>
            <a:r>
              <a:rPr lang="zh-CN" altLang="en-US" sz="2800" dirty="0" smtClean="0"/>
              <a:t>所示。</a:t>
            </a:r>
            <a:endParaRPr lang="en-US" altLang="zh-CN"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1640" y="2667000"/>
            <a:ext cx="5972175"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83612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精度</a:t>
            </a:r>
            <a:r>
              <a:rPr lang="en-US" altLang="zh-CN" dirty="0" smtClean="0"/>
              <a:t>/</a:t>
            </a:r>
            <a:r>
              <a:rPr lang="zh-CN" altLang="en-US" dirty="0" smtClean="0"/>
              <a:t>召回率权衡</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假设你决定瞄准</a:t>
            </a:r>
            <a:r>
              <a:rPr lang="en-US" altLang="zh-CN" sz="2800" dirty="0" smtClean="0"/>
              <a:t>90%</a:t>
            </a:r>
            <a:r>
              <a:rPr lang="zh-CN" altLang="en-US" sz="2800" dirty="0" smtClean="0"/>
              <a:t>的精度目标。通过绘制的第一张图（放大一点），得出需要使用的阈值大概是</a:t>
            </a:r>
            <a:r>
              <a:rPr lang="en-US" altLang="zh-CN" sz="2800" dirty="0" smtClean="0"/>
              <a:t>70000</a:t>
            </a:r>
            <a:r>
              <a:rPr lang="zh-CN" altLang="en-US" sz="2800" dirty="0" smtClean="0"/>
              <a:t>。要进行预测（现在是在训练集上），除了调用分类器的</a:t>
            </a:r>
            <a:r>
              <a:rPr lang="en-US" altLang="zh-CN" sz="2800" dirty="0" smtClean="0"/>
              <a:t>predict</a:t>
            </a:r>
            <a:r>
              <a:rPr lang="zh-CN" altLang="en-US" sz="2800" dirty="0" smtClean="0"/>
              <a:t>（）方法，也可以运行这段代码：</a:t>
            </a:r>
            <a:endParaRPr lang="en-US" altLang="zh-CN" sz="2800" dirty="0" smtClean="0"/>
          </a:p>
          <a:p>
            <a:pPr>
              <a:buNone/>
            </a:pPr>
            <a:r>
              <a:rPr lang="en-US" altLang="zh-CN" sz="2800" dirty="0" smtClean="0"/>
              <a:t>y_train_pred_90 </a:t>
            </a:r>
            <a:r>
              <a:rPr lang="en-US" altLang="zh-CN" sz="2800" dirty="0"/>
              <a:t>= (</a:t>
            </a:r>
            <a:r>
              <a:rPr lang="en-US" altLang="zh-CN" sz="2800" dirty="0" err="1"/>
              <a:t>y_scores</a:t>
            </a:r>
            <a:r>
              <a:rPr lang="en-US" altLang="zh-CN" sz="2800" dirty="0"/>
              <a:t> &gt; 70000</a:t>
            </a:r>
            <a:r>
              <a:rPr lang="en-US" altLang="zh-CN" sz="2800" dirty="0" smtClean="0"/>
              <a:t>)</a:t>
            </a:r>
          </a:p>
          <a:p>
            <a:pPr marL="0" indent="0">
              <a:buNone/>
            </a:pPr>
            <a:endParaRPr lang="en-US" altLang="zh-CN" sz="2800" dirty="0"/>
          </a:p>
          <a:p>
            <a:r>
              <a:rPr lang="zh-CN" altLang="en-US" sz="2800" dirty="0" smtClean="0"/>
              <a:t>我们检查一下这些预测结果的精度和召回率：</a:t>
            </a:r>
            <a:endParaRPr lang="en-US" altLang="zh-CN" sz="2800" dirty="0" smtClean="0"/>
          </a:p>
          <a:p>
            <a:pPr>
              <a:buNone/>
            </a:pPr>
            <a:r>
              <a:rPr lang="en-US" altLang="zh-CN" sz="2800" b="1" dirty="0" smtClean="0"/>
              <a:t>&gt;&gt;&gt; </a:t>
            </a:r>
            <a:r>
              <a:rPr lang="en-US" altLang="zh-CN" sz="2800" dirty="0" err="1"/>
              <a:t>precision_score</a:t>
            </a:r>
            <a:r>
              <a:rPr lang="en-US" altLang="zh-CN" sz="2800" dirty="0"/>
              <a:t>(y_train_5, y_train_pred_90)</a:t>
            </a:r>
          </a:p>
          <a:p>
            <a:pPr marL="0" indent="0">
              <a:buNone/>
            </a:pPr>
            <a:r>
              <a:rPr lang="en-US" altLang="zh-CN" sz="2800" dirty="0"/>
              <a:t>0.8998702983138781</a:t>
            </a:r>
          </a:p>
          <a:p>
            <a:pPr marL="0" indent="0">
              <a:buNone/>
            </a:pPr>
            <a:r>
              <a:rPr lang="en-US" altLang="zh-CN" sz="2800" b="1" dirty="0"/>
              <a:t>&gt;&gt;&gt; </a:t>
            </a:r>
            <a:r>
              <a:rPr lang="en-US" altLang="zh-CN" sz="2800" dirty="0" err="1"/>
              <a:t>recall_score</a:t>
            </a:r>
            <a:r>
              <a:rPr lang="en-US" altLang="zh-CN" sz="2800" dirty="0"/>
              <a:t>(y_train_5, y_train_pred_90)</a:t>
            </a:r>
          </a:p>
          <a:p>
            <a:pPr marL="0" indent="0">
              <a:buNone/>
            </a:pPr>
            <a:r>
              <a:rPr lang="en-US" altLang="zh-CN" sz="2800" dirty="0"/>
              <a:t>0.63991883416343853</a:t>
            </a:r>
          </a:p>
        </p:txBody>
      </p:sp>
    </p:spTree>
    <p:extLst>
      <p:ext uri="{BB962C8B-B14F-4D97-AF65-F5344CB8AC3E}">
        <p14:creationId xmlns:p14="http://schemas.microsoft.com/office/powerpoint/2010/main" xmlns="" val="1616793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dirty="0" smtClean="0"/>
              <a:t>ROC</a:t>
            </a:r>
            <a:r>
              <a:rPr lang="zh-CN" altLang="en-US" dirty="0" smtClean="0"/>
              <a:t>曲线</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还有一种经常与二元分类器一起使用的工具，叫作受试者工作特征曲线（简称</a:t>
            </a:r>
            <a:r>
              <a:rPr lang="en-US" altLang="zh-CN" sz="2800" dirty="0" smtClean="0"/>
              <a:t>ROC</a:t>
            </a:r>
            <a:r>
              <a:rPr lang="zh-CN" altLang="en-US" sz="2800" dirty="0" smtClean="0"/>
              <a:t>）。它与精度</a:t>
            </a:r>
            <a:r>
              <a:rPr lang="en-US" altLang="zh-CN" sz="2800" dirty="0" smtClean="0"/>
              <a:t>/</a:t>
            </a:r>
            <a:r>
              <a:rPr lang="zh-CN" altLang="en-US" sz="2800" dirty="0" smtClean="0"/>
              <a:t>召回率曲线非常相似，但绘制的不是精度和召回率，而是真正类率（召回率的另一名称）和假正类率（</a:t>
            </a:r>
            <a:r>
              <a:rPr lang="en-US" altLang="zh-CN" sz="2800" dirty="0" smtClean="0"/>
              <a:t>FPR</a:t>
            </a:r>
            <a:r>
              <a:rPr lang="zh-CN" altLang="en-US" sz="2800" dirty="0" smtClean="0"/>
              <a:t>）。</a:t>
            </a:r>
            <a:r>
              <a:rPr lang="en-US" altLang="zh-CN" sz="2800" dirty="0" smtClean="0"/>
              <a:t>FPR</a:t>
            </a:r>
            <a:r>
              <a:rPr lang="zh-CN" altLang="en-US" sz="2800" dirty="0" smtClean="0"/>
              <a:t>是被错误分为正类的负类实例比率。它等于</a:t>
            </a:r>
            <a:r>
              <a:rPr lang="en-US" altLang="zh-CN" sz="2800" dirty="0" smtClean="0"/>
              <a:t>1</a:t>
            </a:r>
            <a:r>
              <a:rPr lang="zh-CN" altLang="en-US" sz="2800" dirty="0" smtClean="0"/>
              <a:t>减去真负类率（</a:t>
            </a:r>
            <a:r>
              <a:rPr lang="en-US" altLang="zh-CN" sz="2800" dirty="0" smtClean="0"/>
              <a:t>TNR</a:t>
            </a:r>
            <a:r>
              <a:rPr lang="zh-CN" altLang="en-US" sz="2800" dirty="0" smtClean="0"/>
              <a:t>），后者是被正确分类为负类的负类实例比率，也称特异度 （</a:t>
            </a:r>
            <a:r>
              <a:rPr lang="en-US" altLang="zh-CN" sz="2800" i="1" dirty="0" smtClean="0"/>
              <a:t>specificity</a:t>
            </a:r>
            <a:r>
              <a:rPr lang="zh-CN" altLang="en-US" sz="2800" dirty="0" smtClean="0"/>
              <a:t>）</a:t>
            </a:r>
            <a:r>
              <a:rPr lang="en-US" altLang="zh-CN" sz="2800" i="1" dirty="0" smtClean="0"/>
              <a:t> </a:t>
            </a:r>
            <a:r>
              <a:rPr lang="zh-CN" altLang="en-US" sz="2800" dirty="0" smtClean="0"/>
              <a:t>。因此，</a:t>
            </a:r>
            <a:r>
              <a:rPr lang="en-US" altLang="zh-CN" sz="2800" dirty="0" smtClean="0"/>
              <a:t>ROC</a:t>
            </a:r>
            <a:r>
              <a:rPr lang="zh-CN" altLang="en-US" sz="2800" dirty="0" smtClean="0"/>
              <a:t>曲线绘制的是灵敏度 </a:t>
            </a:r>
            <a:r>
              <a:rPr lang="en-US" altLang="zh-CN" sz="2800" i="1" dirty="0" smtClean="0"/>
              <a:t>sensitivity </a:t>
            </a:r>
            <a:r>
              <a:rPr lang="zh-CN" altLang="en-US" sz="2800" dirty="0" smtClean="0"/>
              <a:t>和 </a:t>
            </a:r>
            <a:r>
              <a:rPr lang="en-US" altLang="zh-CN" sz="2800" dirty="0" smtClean="0"/>
              <a:t>1-</a:t>
            </a:r>
            <a:r>
              <a:rPr lang="en-US" altLang="zh-CN" sz="2800" i="1" dirty="0" smtClean="0"/>
              <a:t> specificity </a:t>
            </a:r>
            <a:r>
              <a:rPr lang="zh-CN" altLang="en-US" sz="2800" dirty="0" smtClean="0"/>
              <a:t>的关系。</a:t>
            </a:r>
            <a:endParaRPr lang="en-US" altLang="zh-CN" sz="2800" dirty="0"/>
          </a:p>
        </p:txBody>
      </p:sp>
    </p:spTree>
    <p:extLst>
      <p:ext uri="{BB962C8B-B14F-4D97-AF65-F5344CB8AC3E}">
        <p14:creationId xmlns:p14="http://schemas.microsoft.com/office/powerpoint/2010/main" xmlns="" val="2443036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dirty="0" smtClean="0"/>
              <a:t>ROC</a:t>
            </a:r>
            <a:r>
              <a:rPr lang="zh-CN" altLang="en-US" dirty="0" smtClean="0"/>
              <a:t>曲线</a:t>
            </a:r>
            <a:endParaRPr lang="zh-CN" altLang="en-US" dirty="0"/>
          </a:p>
        </p:txBody>
      </p:sp>
      <p:sp>
        <p:nvSpPr>
          <p:cNvPr id="3" name="内容占位符 2"/>
          <p:cNvSpPr>
            <a:spLocks noGrp="1"/>
          </p:cNvSpPr>
          <p:nvPr>
            <p:ph idx="1"/>
          </p:nvPr>
        </p:nvSpPr>
        <p:spPr>
          <a:xfrm>
            <a:off x="457200" y="907504"/>
            <a:ext cx="8686800" cy="5950496"/>
          </a:xfrm>
        </p:spPr>
        <p:txBody>
          <a:bodyPr>
            <a:normAutofit fontScale="92500" lnSpcReduction="20000"/>
          </a:bodyPr>
          <a:lstStyle/>
          <a:p>
            <a:r>
              <a:rPr lang="zh-CN" altLang="en-US" sz="2800" dirty="0" smtClean="0"/>
              <a:t>要绘制</a:t>
            </a:r>
            <a:r>
              <a:rPr lang="en-US" altLang="zh-CN" sz="2800" dirty="0" smtClean="0"/>
              <a:t>ROC</a:t>
            </a:r>
            <a:r>
              <a:rPr lang="zh-CN" altLang="en-US" sz="2800" dirty="0" smtClean="0"/>
              <a:t>曲线，首先需要使用</a:t>
            </a:r>
            <a:r>
              <a:rPr lang="en-US" altLang="zh-CN" sz="2800" dirty="0" err="1" smtClean="0"/>
              <a:t>roc_curve</a:t>
            </a:r>
            <a:r>
              <a:rPr lang="zh-CN" altLang="en-US" sz="2800" dirty="0" smtClean="0"/>
              <a:t>（）函数计算多种阈值的</a:t>
            </a:r>
            <a:r>
              <a:rPr lang="en-US" altLang="zh-CN" sz="2800" dirty="0" smtClean="0"/>
              <a:t>TPR</a:t>
            </a:r>
            <a:r>
              <a:rPr lang="zh-CN" altLang="en-US" sz="2800" dirty="0" smtClean="0"/>
              <a:t>和</a:t>
            </a:r>
            <a:r>
              <a:rPr lang="en-US" altLang="zh-CN" sz="2800" dirty="0" smtClean="0"/>
              <a:t>FPR</a:t>
            </a:r>
            <a:r>
              <a:rPr lang="zh-CN" altLang="en-US" sz="2800" dirty="0" smtClean="0"/>
              <a:t>： </a:t>
            </a:r>
            <a:endParaRPr lang="en-US" altLang="zh-CN" sz="2800" dirty="0" smtClean="0"/>
          </a:p>
          <a:p>
            <a:pPr>
              <a:buNone/>
            </a:pPr>
            <a:r>
              <a:rPr lang="en-US" altLang="zh-CN" sz="2800" b="1" dirty="0" smtClean="0"/>
              <a:t>from </a:t>
            </a:r>
            <a:r>
              <a:rPr lang="en-US" altLang="zh-CN" sz="2800" b="1" dirty="0" err="1"/>
              <a:t>sklearn.metrics</a:t>
            </a:r>
            <a:r>
              <a:rPr lang="en-US" altLang="zh-CN" sz="2800" b="1" dirty="0"/>
              <a:t> import </a:t>
            </a:r>
            <a:r>
              <a:rPr lang="en-US" altLang="zh-CN" sz="2800" dirty="0" err="1"/>
              <a:t>roc_curve</a:t>
            </a:r>
            <a:endParaRPr lang="en-US" altLang="zh-CN" sz="2800" dirty="0"/>
          </a:p>
          <a:p>
            <a:pPr marL="0" indent="0">
              <a:buNone/>
            </a:pPr>
            <a:r>
              <a:rPr lang="en-US" altLang="zh-CN" sz="2800" dirty="0" err="1"/>
              <a:t>fpr</a:t>
            </a:r>
            <a:r>
              <a:rPr lang="en-US" altLang="zh-CN" sz="2800" dirty="0"/>
              <a:t>, </a:t>
            </a:r>
            <a:r>
              <a:rPr lang="en-US" altLang="zh-CN" sz="2800" dirty="0" err="1"/>
              <a:t>tpr</a:t>
            </a:r>
            <a:r>
              <a:rPr lang="en-US" altLang="zh-CN" sz="2800" dirty="0"/>
              <a:t>, thresholds = </a:t>
            </a:r>
            <a:r>
              <a:rPr lang="en-US" altLang="zh-CN" sz="2800" dirty="0" err="1"/>
              <a:t>roc_curve</a:t>
            </a:r>
            <a:r>
              <a:rPr lang="en-US" altLang="zh-CN" sz="2800" dirty="0"/>
              <a:t>(y_train_5, </a:t>
            </a:r>
            <a:r>
              <a:rPr lang="en-US" altLang="zh-CN" sz="2800" dirty="0" err="1"/>
              <a:t>y_scores</a:t>
            </a:r>
            <a:r>
              <a:rPr lang="en-US" altLang="zh-CN" sz="2800" dirty="0" smtClean="0"/>
              <a:t>)</a:t>
            </a:r>
          </a:p>
          <a:p>
            <a:pPr marL="0" indent="0">
              <a:buNone/>
            </a:pPr>
            <a:endParaRPr lang="en-US" altLang="zh-CN" sz="2800" dirty="0"/>
          </a:p>
          <a:p>
            <a:r>
              <a:rPr lang="zh-CN" altLang="en-US" sz="2800" dirty="0" smtClean="0"/>
              <a:t>然后，使用</a:t>
            </a:r>
            <a:r>
              <a:rPr lang="en-US" altLang="zh-CN" sz="2800" dirty="0" err="1" smtClean="0"/>
              <a:t>Matplotlib</a:t>
            </a:r>
            <a:r>
              <a:rPr lang="zh-CN" altLang="en-US" sz="2800" dirty="0" smtClean="0"/>
              <a:t>绘制</a:t>
            </a:r>
            <a:r>
              <a:rPr lang="en-US" altLang="zh-CN" sz="2800" dirty="0" smtClean="0"/>
              <a:t>FPR</a:t>
            </a:r>
            <a:r>
              <a:rPr lang="zh-CN" altLang="en-US" sz="2800" dirty="0" smtClean="0"/>
              <a:t>对</a:t>
            </a:r>
            <a:r>
              <a:rPr lang="en-US" altLang="zh-CN" sz="2800" dirty="0" smtClean="0"/>
              <a:t>TPR</a:t>
            </a:r>
            <a:r>
              <a:rPr lang="zh-CN" altLang="en-US" sz="2800" dirty="0" smtClean="0"/>
              <a:t>的曲线。下面的代码可以绘制出图</a:t>
            </a:r>
            <a:r>
              <a:rPr lang="en-US" altLang="zh-CN" sz="2800" dirty="0" smtClean="0"/>
              <a:t>3-6</a:t>
            </a:r>
            <a:r>
              <a:rPr lang="zh-CN" altLang="en-US" sz="2800" dirty="0" smtClean="0"/>
              <a:t>的曲线： </a:t>
            </a:r>
            <a:endParaRPr lang="en-US" altLang="zh-CN" sz="2800" dirty="0" smtClean="0"/>
          </a:p>
          <a:p>
            <a:pPr>
              <a:buNone/>
            </a:pPr>
            <a:r>
              <a:rPr lang="en-US" altLang="zh-CN" sz="2800" b="1" dirty="0" smtClean="0"/>
              <a:t>def </a:t>
            </a:r>
            <a:r>
              <a:rPr lang="en-US" altLang="zh-CN" sz="2800" dirty="0" err="1"/>
              <a:t>plot_roc_curve</a:t>
            </a:r>
            <a:r>
              <a:rPr lang="en-US" altLang="zh-CN" sz="2800" dirty="0"/>
              <a:t>(</a:t>
            </a:r>
            <a:r>
              <a:rPr lang="en-US" altLang="zh-CN" sz="2800" dirty="0" err="1"/>
              <a:t>fpr</a:t>
            </a:r>
            <a:r>
              <a:rPr lang="en-US" altLang="zh-CN" sz="2800" dirty="0"/>
              <a:t>, </a:t>
            </a:r>
            <a:r>
              <a:rPr lang="en-US" altLang="zh-CN" sz="2800" dirty="0" err="1"/>
              <a:t>tpr</a:t>
            </a:r>
            <a:r>
              <a:rPr lang="en-US" altLang="zh-CN" sz="2800" dirty="0"/>
              <a:t>, label=None):</a:t>
            </a:r>
          </a:p>
          <a:p>
            <a:pPr marL="0" indent="0">
              <a:buNone/>
            </a:pPr>
            <a:r>
              <a:rPr lang="en-US" altLang="zh-CN" sz="2800" dirty="0" smtClean="0"/>
              <a:t>    </a:t>
            </a:r>
            <a:r>
              <a:rPr lang="en-US" altLang="zh-CN" sz="2800" dirty="0" err="1" smtClean="0"/>
              <a:t>plt.plot</a:t>
            </a:r>
            <a:r>
              <a:rPr lang="en-US" altLang="zh-CN" sz="2800" dirty="0" smtClean="0"/>
              <a:t>(</a:t>
            </a:r>
            <a:r>
              <a:rPr lang="en-US" altLang="zh-CN" sz="2800" dirty="0" err="1" smtClean="0"/>
              <a:t>fpr</a:t>
            </a:r>
            <a:r>
              <a:rPr lang="en-US" altLang="zh-CN" sz="2800" dirty="0"/>
              <a:t>, </a:t>
            </a:r>
            <a:r>
              <a:rPr lang="en-US" altLang="zh-CN" sz="2800" dirty="0" err="1"/>
              <a:t>tpr</a:t>
            </a:r>
            <a:r>
              <a:rPr lang="en-US" altLang="zh-CN" sz="2800" dirty="0"/>
              <a:t>, </a:t>
            </a:r>
            <a:r>
              <a:rPr lang="en-US" altLang="zh-CN" sz="2800" dirty="0" err="1"/>
              <a:t>linewidth</a:t>
            </a:r>
            <a:r>
              <a:rPr lang="en-US" altLang="zh-CN" sz="2800" dirty="0"/>
              <a:t>=2, label=label)</a:t>
            </a:r>
          </a:p>
          <a:p>
            <a:pPr marL="0" indent="0">
              <a:buNone/>
            </a:pPr>
            <a:r>
              <a:rPr lang="en-US" altLang="zh-CN" sz="2800" dirty="0" smtClean="0"/>
              <a:t>    </a:t>
            </a:r>
            <a:r>
              <a:rPr lang="en-US" altLang="zh-CN" sz="2800" dirty="0" err="1" smtClean="0"/>
              <a:t>plt.plot</a:t>
            </a:r>
            <a:r>
              <a:rPr lang="en-US" altLang="zh-CN" sz="2800" dirty="0"/>
              <a:t>([0, 1], [0, 1], 'k--')</a:t>
            </a:r>
          </a:p>
          <a:p>
            <a:pPr marL="0" indent="0">
              <a:buNone/>
            </a:pPr>
            <a:r>
              <a:rPr lang="en-US" altLang="zh-CN" sz="2800" dirty="0" smtClean="0"/>
              <a:t>    </a:t>
            </a:r>
            <a:r>
              <a:rPr lang="en-US" altLang="zh-CN" sz="2800" dirty="0" err="1" smtClean="0"/>
              <a:t>plt.axis</a:t>
            </a:r>
            <a:r>
              <a:rPr lang="en-US" altLang="zh-CN" sz="2800" dirty="0"/>
              <a:t>([0, 1, 0, 1])</a:t>
            </a:r>
          </a:p>
          <a:p>
            <a:pPr marL="0" indent="0">
              <a:buNone/>
            </a:pPr>
            <a:r>
              <a:rPr lang="en-US" altLang="zh-CN" sz="2800" dirty="0" smtClean="0"/>
              <a:t>    </a:t>
            </a:r>
            <a:r>
              <a:rPr lang="en-US" altLang="zh-CN" sz="2800" dirty="0" err="1" smtClean="0"/>
              <a:t>plt.xlabel</a:t>
            </a:r>
            <a:r>
              <a:rPr lang="en-US" altLang="zh-CN" sz="2800" dirty="0"/>
              <a:t>('False Positive Rate')</a:t>
            </a:r>
          </a:p>
          <a:p>
            <a:pPr marL="0" indent="0">
              <a:buNone/>
            </a:pPr>
            <a:r>
              <a:rPr lang="en-US" altLang="zh-CN" sz="2800" dirty="0" smtClean="0"/>
              <a:t>    </a:t>
            </a:r>
            <a:r>
              <a:rPr lang="en-US" altLang="zh-CN" sz="2800" dirty="0" err="1" smtClean="0"/>
              <a:t>plt.ylabel</a:t>
            </a:r>
            <a:r>
              <a:rPr lang="en-US" altLang="zh-CN" sz="2800" dirty="0"/>
              <a:t>('True Positive Rate')</a:t>
            </a:r>
          </a:p>
          <a:p>
            <a:pPr marL="0" indent="0">
              <a:buNone/>
            </a:pPr>
            <a:r>
              <a:rPr lang="en-US" altLang="zh-CN" sz="2800" dirty="0" err="1"/>
              <a:t>plot_roc_curve</a:t>
            </a:r>
            <a:r>
              <a:rPr lang="en-US" altLang="zh-CN" sz="2800" dirty="0"/>
              <a:t>(</a:t>
            </a:r>
            <a:r>
              <a:rPr lang="en-US" altLang="zh-CN" sz="2800" dirty="0" err="1"/>
              <a:t>fpr</a:t>
            </a:r>
            <a:r>
              <a:rPr lang="en-US" altLang="zh-CN" sz="2800" dirty="0"/>
              <a:t>, </a:t>
            </a:r>
            <a:r>
              <a:rPr lang="en-US" altLang="zh-CN" sz="2800" dirty="0" err="1"/>
              <a:t>tpr</a:t>
            </a:r>
            <a:r>
              <a:rPr lang="en-US" altLang="zh-CN" sz="2800" dirty="0"/>
              <a:t>)</a:t>
            </a:r>
          </a:p>
          <a:p>
            <a:pPr marL="0" indent="0">
              <a:buNone/>
            </a:pPr>
            <a:r>
              <a:rPr lang="en-US" altLang="zh-CN" sz="2800" dirty="0" err="1"/>
              <a:t>plt.show</a:t>
            </a:r>
            <a:r>
              <a:rPr lang="en-US" altLang="zh-CN" sz="2800" dirty="0"/>
              <a:t>()</a:t>
            </a:r>
          </a:p>
        </p:txBody>
      </p:sp>
    </p:spTree>
    <p:extLst>
      <p:ext uri="{BB962C8B-B14F-4D97-AF65-F5344CB8AC3E}">
        <p14:creationId xmlns:p14="http://schemas.microsoft.com/office/powerpoint/2010/main" xmlns="" val="3758048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dirty="0" smtClean="0"/>
              <a:t>ROC</a:t>
            </a:r>
            <a:r>
              <a:rPr lang="zh-CN" altLang="en-US" dirty="0" smtClean="0"/>
              <a:t>曲线</a:t>
            </a:r>
            <a:endParaRPr lang="zh-CN" altLang="en-US" dirty="0"/>
          </a:p>
        </p:txBody>
      </p:sp>
      <p:sp>
        <p:nvSpPr>
          <p:cNvPr id="3" name="内容占位符 2"/>
          <p:cNvSpPr>
            <a:spLocks noGrp="1"/>
          </p:cNvSpPr>
          <p:nvPr>
            <p:ph idx="1"/>
          </p:nvPr>
        </p:nvSpPr>
        <p:spPr>
          <a:xfrm>
            <a:off x="457200" y="907504"/>
            <a:ext cx="8686800" cy="5950496"/>
          </a:xfrm>
        </p:spPr>
        <p:txBody>
          <a:bodyPr>
            <a:normAutofit fontScale="92500" lnSpcReduction="20000"/>
          </a:bodyPr>
          <a:lstStyle/>
          <a:p>
            <a:r>
              <a:rPr lang="en-US" altLang="zh-CN" sz="2800" dirty="0"/>
              <a:t>To plot the ROC curve, you first need to compute the TPR and FPR for various </a:t>
            </a:r>
            <a:r>
              <a:rPr lang="en-US" altLang="zh-CN" sz="2800" dirty="0" smtClean="0"/>
              <a:t>threshold values</a:t>
            </a:r>
            <a:r>
              <a:rPr lang="en-US" altLang="zh-CN" sz="2800" dirty="0"/>
              <a:t>, using the </a:t>
            </a:r>
            <a:r>
              <a:rPr lang="en-US" altLang="zh-CN" sz="2800" dirty="0" err="1"/>
              <a:t>roc_curve</a:t>
            </a:r>
            <a:r>
              <a:rPr lang="en-US" altLang="zh-CN" sz="2800" dirty="0"/>
              <a:t>() function:</a:t>
            </a:r>
          </a:p>
          <a:p>
            <a:pPr marL="0" indent="0">
              <a:buNone/>
            </a:pPr>
            <a:r>
              <a:rPr lang="en-US" altLang="zh-CN" sz="2800" b="1" dirty="0"/>
              <a:t>from </a:t>
            </a:r>
            <a:r>
              <a:rPr lang="en-US" altLang="zh-CN" sz="2800" b="1" dirty="0" err="1"/>
              <a:t>sklearn.metrics</a:t>
            </a:r>
            <a:r>
              <a:rPr lang="en-US" altLang="zh-CN" sz="2800" b="1" dirty="0"/>
              <a:t> import </a:t>
            </a:r>
            <a:r>
              <a:rPr lang="en-US" altLang="zh-CN" sz="2800" dirty="0" err="1"/>
              <a:t>roc_curve</a:t>
            </a:r>
            <a:endParaRPr lang="en-US" altLang="zh-CN" sz="2800" dirty="0"/>
          </a:p>
          <a:p>
            <a:pPr marL="0" indent="0">
              <a:buNone/>
            </a:pPr>
            <a:r>
              <a:rPr lang="en-US" altLang="zh-CN" sz="2800" dirty="0" err="1"/>
              <a:t>fpr</a:t>
            </a:r>
            <a:r>
              <a:rPr lang="en-US" altLang="zh-CN" sz="2800" dirty="0"/>
              <a:t>, </a:t>
            </a:r>
            <a:r>
              <a:rPr lang="en-US" altLang="zh-CN" sz="2800" dirty="0" err="1"/>
              <a:t>tpr</a:t>
            </a:r>
            <a:r>
              <a:rPr lang="en-US" altLang="zh-CN" sz="2800" dirty="0"/>
              <a:t>, thresholds = </a:t>
            </a:r>
            <a:r>
              <a:rPr lang="en-US" altLang="zh-CN" sz="2800" dirty="0" err="1"/>
              <a:t>roc_curve</a:t>
            </a:r>
            <a:r>
              <a:rPr lang="en-US" altLang="zh-CN" sz="2800" dirty="0"/>
              <a:t>(y_train_5, </a:t>
            </a:r>
            <a:r>
              <a:rPr lang="en-US" altLang="zh-CN" sz="2800" dirty="0" err="1"/>
              <a:t>y_scores</a:t>
            </a:r>
            <a:r>
              <a:rPr lang="en-US" altLang="zh-CN" sz="2800" dirty="0" smtClean="0"/>
              <a:t>)</a:t>
            </a:r>
          </a:p>
          <a:p>
            <a:pPr marL="0" indent="0">
              <a:buNone/>
            </a:pPr>
            <a:endParaRPr lang="en-US" altLang="zh-CN" sz="2800" dirty="0"/>
          </a:p>
          <a:p>
            <a:r>
              <a:rPr lang="en-US" altLang="zh-CN" sz="2800" dirty="0"/>
              <a:t>Then you can plot the FPR against the TPR using </a:t>
            </a:r>
            <a:r>
              <a:rPr lang="en-US" altLang="zh-CN" sz="2800" dirty="0" err="1"/>
              <a:t>Matplotlib</a:t>
            </a:r>
            <a:r>
              <a:rPr lang="en-US" altLang="zh-CN" sz="2800" dirty="0"/>
              <a:t>. </a:t>
            </a:r>
            <a:endParaRPr lang="en-US" altLang="zh-CN" sz="2800" dirty="0" smtClean="0"/>
          </a:p>
          <a:p>
            <a:pPr marL="0" indent="0">
              <a:buNone/>
            </a:pPr>
            <a:r>
              <a:rPr lang="en-US" altLang="zh-CN" sz="2800" b="1" dirty="0" err="1" smtClean="0"/>
              <a:t>def</a:t>
            </a:r>
            <a:r>
              <a:rPr lang="en-US" altLang="zh-CN" sz="2800" b="1" dirty="0" smtClean="0"/>
              <a:t> </a:t>
            </a:r>
            <a:r>
              <a:rPr lang="en-US" altLang="zh-CN" sz="2800" dirty="0" err="1"/>
              <a:t>plot_roc_curve</a:t>
            </a:r>
            <a:r>
              <a:rPr lang="en-US" altLang="zh-CN" sz="2800" dirty="0"/>
              <a:t>(</a:t>
            </a:r>
            <a:r>
              <a:rPr lang="en-US" altLang="zh-CN" sz="2800" dirty="0" err="1"/>
              <a:t>fpr</a:t>
            </a:r>
            <a:r>
              <a:rPr lang="en-US" altLang="zh-CN" sz="2800" dirty="0"/>
              <a:t>, </a:t>
            </a:r>
            <a:r>
              <a:rPr lang="en-US" altLang="zh-CN" sz="2800" dirty="0" err="1"/>
              <a:t>tpr</a:t>
            </a:r>
            <a:r>
              <a:rPr lang="en-US" altLang="zh-CN" sz="2800" dirty="0"/>
              <a:t>, label=None):</a:t>
            </a:r>
          </a:p>
          <a:p>
            <a:pPr marL="0" indent="0">
              <a:buNone/>
            </a:pPr>
            <a:r>
              <a:rPr lang="en-US" altLang="zh-CN" sz="2800" dirty="0" smtClean="0"/>
              <a:t>    </a:t>
            </a:r>
            <a:r>
              <a:rPr lang="en-US" altLang="zh-CN" sz="2800" dirty="0" err="1" smtClean="0"/>
              <a:t>plt.plot</a:t>
            </a:r>
            <a:r>
              <a:rPr lang="en-US" altLang="zh-CN" sz="2800" dirty="0" smtClean="0"/>
              <a:t>(</a:t>
            </a:r>
            <a:r>
              <a:rPr lang="en-US" altLang="zh-CN" sz="2800" dirty="0" err="1" smtClean="0"/>
              <a:t>fpr</a:t>
            </a:r>
            <a:r>
              <a:rPr lang="en-US" altLang="zh-CN" sz="2800" dirty="0"/>
              <a:t>, </a:t>
            </a:r>
            <a:r>
              <a:rPr lang="en-US" altLang="zh-CN" sz="2800" dirty="0" err="1"/>
              <a:t>tpr</a:t>
            </a:r>
            <a:r>
              <a:rPr lang="en-US" altLang="zh-CN" sz="2800" dirty="0"/>
              <a:t>, </a:t>
            </a:r>
            <a:r>
              <a:rPr lang="en-US" altLang="zh-CN" sz="2800" dirty="0" err="1"/>
              <a:t>linewidth</a:t>
            </a:r>
            <a:r>
              <a:rPr lang="en-US" altLang="zh-CN" sz="2800" dirty="0"/>
              <a:t>=2, label=label)</a:t>
            </a:r>
          </a:p>
          <a:p>
            <a:pPr marL="0" indent="0">
              <a:buNone/>
            </a:pPr>
            <a:r>
              <a:rPr lang="en-US" altLang="zh-CN" sz="2800" dirty="0" smtClean="0"/>
              <a:t>    </a:t>
            </a:r>
            <a:r>
              <a:rPr lang="en-US" altLang="zh-CN" sz="2800" dirty="0" err="1" smtClean="0"/>
              <a:t>plt.plot</a:t>
            </a:r>
            <a:r>
              <a:rPr lang="en-US" altLang="zh-CN" sz="2800" dirty="0"/>
              <a:t>([0, 1], [0, 1], 'k--')</a:t>
            </a:r>
          </a:p>
          <a:p>
            <a:pPr marL="0" indent="0">
              <a:buNone/>
            </a:pPr>
            <a:r>
              <a:rPr lang="en-US" altLang="zh-CN" sz="2800" dirty="0" smtClean="0"/>
              <a:t>    </a:t>
            </a:r>
            <a:r>
              <a:rPr lang="en-US" altLang="zh-CN" sz="2800" dirty="0" err="1" smtClean="0"/>
              <a:t>plt.axis</a:t>
            </a:r>
            <a:r>
              <a:rPr lang="en-US" altLang="zh-CN" sz="2800" dirty="0"/>
              <a:t>([0, 1, 0, 1])</a:t>
            </a:r>
          </a:p>
          <a:p>
            <a:pPr marL="0" indent="0">
              <a:buNone/>
            </a:pPr>
            <a:r>
              <a:rPr lang="en-US" altLang="zh-CN" sz="2800" dirty="0" smtClean="0"/>
              <a:t>    </a:t>
            </a:r>
            <a:r>
              <a:rPr lang="en-US" altLang="zh-CN" sz="2800" dirty="0" err="1" smtClean="0"/>
              <a:t>plt.xlabel</a:t>
            </a:r>
            <a:r>
              <a:rPr lang="en-US" altLang="zh-CN" sz="2800" dirty="0"/>
              <a:t>('False Positive Rate')</a:t>
            </a:r>
          </a:p>
          <a:p>
            <a:pPr marL="0" indent="0">
              <a:buNone/>
            </a:pPr>
            <a:r>
              <a:rPr lang="en-US" altLang="zh-CN" sz="2800" dirty="0" smtClean="0"/>
              <a:t>    </a:t>
            </a:r>
            <a:r>
              <a:rPr lang="en-US" altLang="zh-CN" sz="2800" dirty="0" err="1" smtClean="0"/>
              <a:t>plt.ylabel</a:t>
            </a:r>
            <a:r>
              <a:rPr lang="en-US" altLang="zh-CN" sz="2800" dirty="0"/>
              <a:t>('True Positive Rate')</a:t>
            </a:r>
          </a:p>
          <a:p>
            <a:pPr marL="0" indent="0">
              <a:buNone/>
            </a:pPr>
            <a:r>
              <a:rPr lang="en-US" altLang="zh-CN" sz="2800" dirty="0" err="1"/>
              <a:t>plot_roc_curve</a:t>
            </a:r>
            <a:r>
              <a:rPr lang="en-US" altLang="zh-CN" sz="2800" dirty="0"/>
              <a:t>(</a:t>
            </a:r>
            <a:r>
              <a:rPr lang="en-US" altLang="zh-CN" sz="2800" dirty="0" err="1"/>
              <a:t>fpr</a:t>
            </a:r>
            <a:r>
              <a:rPr lang="en-US" altLang="zh-CN" sz="2800" dirty="0"/>
              <a:t>, </a:t>
            </a:r>
            <a:r>
              <a:rPr lang="en-US" altLang="zh-CN" sz="2800" dirty="0" err="1"/>
              <a:t>tpr</a:t>
            </a:r>
            <a:r>
              <a:rPr lang="en-US" altLang="zh-CN" sz="2800" dirty="0"/>
              <a:t>)</a:t>
            </a:r>
          </a:p>
          <a:p>
            <a:pPr marL="0" indent="0">
              <a:buNone/>
            </a:pPr>
            <a:r>
              <a:rPr lang="en-US" altLang="zh-CN" sz="2800" dirty="0" err="1"/>
              <a:t>plt.show</a:t>
            </a:r>
            <a:r>
              <a:rPr lang="en-US" altLang="zh-CN" sz="2800"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692696"/>
            <a:ext cx="8762978" cy="6088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5357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dirty="0" smtClean="0"/>
              <a:t>ROC</a:t>
            </a:r>
            <a:r>
              <a:rPr lang="zh-CN" altLang="en-US" dirty="0" smtClean="0"/>
              <a:t>曲线</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同样这里再次面临一个折中权衡：召回率（</a:t>
            </a:r>
            <a:r>
              <a:rPr lang="en-US" altLang="zh-CN" sz="2800" dirty="0" smtClean="0"/>
              <a:t>TPR</a:t>
            </a:r>
            <a:r>
              <a:rPr lang="zh-CN" altLang="en-US" sz="2800" dirty="0" smtClean="0"/>
              <a:t>）越高，分类器产生的假正类（</a:t>
            </a:r>
            <a:r>
              <a:rPr lang="en-US" altLang="zh-CN" sz="2800" dirty="0" smtClean="0"/>
              <a:t>FPR</a:t>
            </a:r>
            <a:r>
              <a:rPr lang="zh-CN" altLang="en-US" sz="2800" dirty="0" smtClean="0"/>
              <a:t>）就越多。虚线表示纯随机分类器的</a:t>
            </a:r>
            <a:r>
              <a:rPr lang="en-US" altLang="zh-CN" sz="2800" dirty="0" smtClean="0"/>
              <a:t>ROC</a:t>
            </a:r>
            <a:r>
              <a:rPr lang="zh-CN" altLang="en-US" sz="2800" dirty="0" smtClean="0"/>
              <a:t>曲线；一个优秀的分类器应该离这条线越远越好（向左上角）。 </a:t>
            </a:r>
            <a:endParaRPr lang="en-US" altLang="zh-CN" sz="2800" dirty="0" smtClean="0"/>
          </a:p>
          <a:p>
            <a:r>
              <a:rPr lang="zh-CN" altLang="en-US" sz="2800" dirty="0" smtClean="0"/>
              <a:t>有一种比较分类器的方法是测量曲线下面积（</a:t>
            </a:r>
            <a:r>
              <a:rPr lang="en-US" altLang="zh-CN" sz="2800" dirty="0" smtClean="0"/>
              <a:t>AUC</a:t>
            </a:r>
            <a:r>
              <a:rPr lang="zh-CN" altLang="en-US" sz="2800" dirty="0" smtClean="0"/>
              <a:t>）。完美的分类器的</a:t>
            </a:r>
            <a:r>
              <a:rPr lang="en-US" altLang="zh-CN" sz="2800" dirty="0" smtClean="0"/>
              <a:t>ROC AUC</a:t>
            </a:r>
            <a:r>
              <a:rPr lang="zh-CN" altLang="en-US" sz="2800" dirty="0" smtClean="0"/>
              <a:t>等于</a:t>
            </a:r>
            <a:r>
              <a:rPr lang="en-US" altLang="zh-CN" sz="2800" dirty="0" smtClean="0"/>
              <a:t>1</a:t>
            </a:r>
            <a:r>
              <a:rPr lang="zh-CN" altLang="en-US" sz="2800" dirty="0" smtClean="0"/>
              <a:t>，而纯随机分类器的</a:t>
            </a:r>
            <a:r>
              <a:rPr lang="en-US" altLang="zh-CN" sz="2800" dirty="0" smtClean="0"/>
              <a:t>ROC AUC</a:t>
            </a:r>
            <a:r>
              <a:rPr lang="zh-CN" altLang="en-US" sz="2800" dirty="0" smtClean="0"/>
              <a:t>等于</a:t>
            </a:r>
            <a:r>
              <a:rPr lang="en-US" altLang="zh-CN" sz="2800" dirty="0" smtClean="0"/>
              <a:t>0.5</a:t>
            </a:r>
            <a:r>
              <a:rPr lang="zh-CN" altLang="en-US" sz="2800" dirty="0" smtClean="0"/>
              <a:t>。</a:t>
            </a:r>
            <a:r>
              <a:rPr lang="en-US" altLang="zh-CN" sz="2800" dirty="0" err="1" smtClean="0"/>
              <a:t>Scikit</a:t>
            </a:r>
            <a:r>
              <a:rPr lang="en-US" altLang="zh-CN" sz="2800" dirty="0" smtClean="0"/>
              <a:t>-Learn</a:t>
            </a:r>
            <a:r>
              <a:rPr lang="zh-CN" altLang="en-US" sz="2800" dirty="0" smtClean="0"/>
              <a:t>提供计算</a:t>
            </a:r>
            <a:r>
              <a:rPr lang="en-US" altLang="zh-CN" sz="2800" dirty="0" smtClean="0"/>
              <a:t>ROC AUC</a:t>
            </a:r>
            <a:r>
              <a:rPr lang="zh-CN" altLang="en-US" sz="2800" dirty="0" smtClean="0"/>
              <a:t>的函数： </a:t>
            </a:r>
            <a:endParaRPr lang="en-US" altLang="zh-CN" sz="2800" dirty="0" smtClean="0"/>
          </a:p>
          <a:p>
            <a:pPr>
              <a:buNone/>
            </a:pPr>
            <a:r>
              <a:rPr lang="en-US" altLang="zh-CN" sz="2800" b="1" dirty="0" smtClean="0"/>
              <a:t>&gt;&gt;&gt; </a:t>
            </a:r>
            <a:r>
              <a:rPr lang="en-US" altLang="zh-CN" sz="2800" b="1" dirty="0"/>
              <a:t>from </a:t>
            </a:r>
            <a:r>
              <a:rPr lang="en-US" altLang="zh-CN" sz="2800" b="1" dirty="0" err="1"/>
              <a:t>sklearn.metrics</a:t>
            </a:r>
            <a:r>
              <a:rPr lang="en-US" altLang="zh-CN" sz="2800" b="1" dirty="0"/>
              <a:t> import </a:t>
            </a:r>
            <a:r>
              <a:rPr lang="en-US" altLang="zh-CN" sz="2800" dirty="0" err="1"/>
              <a:t>roc_auc_score</a:t>
            </a:r>
            <a:endParaRPr lang="en-US" altLang="zh-CN" sz="2800" dirty="0"/>
          </a:p>
          <a:p>
            <a:pPr marL="0" indent="0">
              <a:buNone/>
            </a:pPr>
            <a:r>
              <a:rPr lang="en-US" altLang="zh-CN" sz="2800" b="1" dirty="0"/>
              <a:t>&gt;&gt;&gt; </a:t>
            </a:r>
            <a:r>
              <a:rPr lang="en-US" altLang="zh-CN" sz="2800" dirty="0" err="1"/>
              <a:t>roc_auc_score</a:t>
            </a:r>
            <a:r>
              <a:rPr lang="en-US" altLang="zh-CN" sz="2800" dirty="0"/>
              <a:t>(y_train_5, </a:t>
            </a:r>
            <a:r>
              <a:rPr lang="en-US" altLang="zh-CN" sz="2800" dirty="0" err="1"/>
              <a:t>y_scores</a:t>
            </a:r>
            <a:r>
              <a:rPr lang="en-US" altLang="zh-CN" sz="2800" dirty="0"/>
              <a:t>)</a:t>
            </a:r>
          </a:p>
          <a:p>
            <a:pPr marL="0" indent="0">
              <a:buNone/>
            </a:pPr>
            <a:r>
              <a:rPr lang="en-US" altLang="zh-CN" sz="2800" dirty="0"/>
              <a:t>0.97061072797174941</a:t>
            </a:r>
          </a:p>
        </p:txBody>
      </p:sp>
    </p:spTree>
    <p:extLst>
      <p:ext uri="{BB962C8B-B14F-4D97-AF65-F5344CB8AC3E}">
        <p14:creationId xmlns:p14="http://schemas.microsoft.com/office/powerpoint/2010/main" xmlns="" val="413437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dirty="0" smtClean="0"/>
              <a:t>ROC</a:t>
            </a:r>
            <a:r>
              <a:rPr lang="zh-CN" altLang="en-US" dirty="0" smtClean="0"/>
              <a:t>曲线</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训练一个</a:t>
            </a:r>
            <a:r>
              <a:rPr lang="en-US" sz="2800" dirty="0" err="1" smtClean="0"/>
              <a:t>RandomForestClassifier</a:t>
            </a:r>
            <a:r>
              <a:rPr lang="zh-CN" altLang="en-US" sz="2800" dirty="0" smtClean="0"/>
              <a:t>分类器，并比较它和</a:t>
            </a:r>
            <a:r>
              <a:rPr lang="en-US" sz="2800" dirty="0" err="1" smtClean="0"/>
              <a:t>SGDClassifier</a:t>
            </a:r>
            <a:r>
              <a:rPr lang="zh-CN" altLang="en-US" sz="2800" dirty="0" smtClean="0"/>
              <a:t>分类器的</a:t>
            </a:r>
            <a:r>
              <a:rPr lang="en-US" sz="2800" dirty="0" smtClean="0"/>
              <a:t>ROC</a:t>
            </a:r>
            <a:r>
              <a:rPr lang="zh-CN" altLang="en-US" sz="2800" dirty="0" smtClean="0"/>
              <a:t>曲线和</a:t>
            </a:r>
            <a:r>
              <a:rPr lang="en-US" sz="2800" dirty="0" smtClean="0"/>
              <a:t>ROC AUC</a:t>
            </a:r>
            <a:r>
              <a:rPr lang="zh-CN" altLang="en-US" sz="2800" dirty="0" smtClean="0"/>
              <a:t>分数。首先，获取训练集中每个实例的分数。但是由于它的工作方式不同（参见第</a:t>
            </a:r>
            <a:r>
              <a:rPr lang="en-US" altLang="zh-CN" sz="2800" dirty="0" smtClean="0"/>
              <a:t>7</a:t>
            </a:r>
            <a:r>
              <a:rPr lang="zh-CN" altLang="en-US" sz="2800" dirty="0" smtClean="0"/>
              <a:t>章），</a:t>
            </a:r>
            <a:r>
              <a:rPr lang="en-US" sz="2800" dirty="0" err="1" smtClean="0"/>
              <a:t>RandomForestClassifier</a:t>
            </a:r>
            <a:r>
              <a:rPr lang="zh-CN" altLang="en-US" sz="2800" dirty="0" smtClean="0"/>
              <a:t>类没有</a:t>
            </a:r>
            <a:r>
              <a:rPr lang="en-US" sz="2800" dirty="0" err="1" smtClean="0"/>
              <a:t>decision_function</a:t>
            </a:r>
            <a:r>
              <a:rPr lang="en-US" sz="2800" dirty="0" smtClean="0"/>
              <a:t>（）</a:t>
            </a:r>
            <a:r>
              <a:rPr lang="zh-CN" altLang="en-US" sz="2800" dirty="0" smtClean="0"/>
              <a:t>方法，相反，它有的是</a:t>
            </a:r>
            <a:r>
              <a:rPr lang="en-US" altLang="zh-CN" sz="2800" dirty="0" err="1" smtClean="0"/>
              <a:t>predict_proba</a:t>
            </a:r>
            <a:r>
              <a:rPr lang="zh-CN" altLang="en-US" sz="2800" dirty="0" smtClean="0"/>
              <a:t>（）方法。</a:t>
            </a:r>
            <a:r>
              <a:rPr lang="en-US" altLang="zh-CN" sz="2800" dirty="0" err="1" smtClean="0"/>
              <a:t>Scikit</a:t>
            </a:r>
            <a:r>
              <a:rPr lang="en-US" altLang="zh-CN" sz="2800" dirty="0" smtClean="0"/>
              <a:t>-Learn</a:t>
            </a:r>
            <a:r>
              <a:rPr lang="zh-CN" altLang="en-US" sz="2800" dirty="0" smtClean="0"/>
              <a:t>的分类器通常都会有这两种方法的其中一种。</a:t>
            </a:r>
            <a:r>
              <a:rPr lang="en-US" altLang="zh-CN" sz="2800" dirty="0" smtClean="0"/>
              <a:t> </a:t>
            </a:r>
            <a:r>
              <a:rPr lang="en-US" altLang="zh-CN" sz="2800" dirty="0" err="1" smtClean="0"/>
              <a:t>predict_proba</a:t>
            </a:r>
            <a:r>
              <a:rPr lang="en-US" altLang="zh-CN" sz="2800" dirty="0" smtClean="0"/>
              <a:t> </a:t>
            </a:r>
            <a:r>
              <a:rPr lang="zh-CN" altLang="en-US" sz="2800" dirty="0" smtClean="0"/>
              <a:t>（）方法会返回一个数组，其中每行为一个实例，每列代表一个类别，意思是某个给定实例属于某个给定类别的概率（例如，这张图片有</a:t>
            </a:r>
            <a:r>
              <a:rPr lang="en-US" altLang="zh-CN" sz="2800" dirty="0" smtClean="0"/>
              <a:t>70%</a:t>
            </a:r>
            <a:r>
              <a:rPr lang="zh-CN" altLang="en-US" sz="2800" dirty="0" smtClean="0"/>
              <a:t>的可能是数字</a:t>
            </a:r>
            <a:r>
              <a:rPr lang="en-US" altLang="zh-CN" sz="2800" dirty="0" smtClean="0"/>
              <a:t>5</a:t>
            </a:r>
            <a:r>
              <a:rPr lang="zh-CN" altLang="en-US" sz="2800" dirty="0" smtClean="0"/>
              <a:t>）：</a:t>
            </a:r>
            <a:endParaRPr lang="en-US" altLang="zh-CN" sz="2800" dirty="0"/>
          </a:p>
        </p:txBody>
      </p:sp>
    </p:spTree>
    <p:extLst>
      <p:ext uri="{BB962C8B-B14F-4D97-AF65-F5344CB8AC3E}">
        <p14:creationId xmlns:p14="http://schemas.microsoft.com/office/powerpoint/2010/main" xmlns="" val="2270161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dirty="0" smtClean="0"/>
              <a:t>ROC</a:t>
            </a:r>
            <a:r>
              <a:rPr lang="zh-CN" altLang="en-US" dirty="0" smtClean="0"/>
              <a:t>曲线</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pPr marL="0" indent="0">
              <a:buNone/>
            </a:pPr>
            <a:r>
              <a:rPr lang="en-US" altLang="zh-CN" sz="2400" b="1" dirty="0"/>
              <a:t>from </a:t>
            </a:r>
            <a:r>
              <a:rPr lang="en-US" altLang="zh-CN" sz="2400" b="1" dirty="0" err="1"/>
              <a:t>sklearn.ensemble</a:t>
            </a:r>
            <a:r>
              <a:rPr lang="en-US" altLang="zh-CN" sz="2400" b="1" dirty="0"/>
              <a:t> import </a:t>
            </a:r>
            <a:r>
              <a:rPr lang="en-US" altLang="zh-CN" sz="2400" dirty="0" err="1"/>
              <a:t>RandomForestClassifier</a:t>
            </a:r>
            <a:endParaRPr lang="en-US" altLang="zh-CN" sz="2400" dirty="0"/>
          </a:p>
          <a:p>
            <a:pPr marL="0" indent="0">
              <a:buNone/>
            </a:pPr>
            <a:r>
              <a:rPr lang="en-US" altLang="zh-CN" sz="2400" dirty="0" err="1"/>
              <a:t>forest_clf</a:t>
            </a:r>
            <a:r>
              <a:rPr lang="en-US" altLang="zh-CN" sz="2400" dirty="0"/>
              <a:t> = </a:t>
            </a:r>
            <a:r>
              <a:rPr lang="en-US" altLang="zh-CN" sz="2400" dirty="0" err="1"/>
              <a:t>RandomForestClassifier</a:t>
            </a:r>
            <a:r>
              <a:rPr lang="en-US" altLang="zh-CN" sz="2400" dirty="0"/>
              <a:t>(</a:t>
            </a:r>
            <a:r>
              <a:rPr lang="en-US" altLang="zh-CN" sz="2400" dirty="0" err="1"/>
              <a:t>random_state</a:t>
            </a:r>
            <a:r>
              <a:rPr lang="en-US" altLang="zh-CN" sz="2400" dirty="0"/>
              <a:t>=42)</a:t>
            </a:r>
          </a:p>
          <a:p>
            <a:pPr marL="0" indent="0">
              <a:buNone/>
            </a:pPr>
            <a:r>
              <a:rPr lang="en-US" altLang="zh-CN" sz="2000" dirty="0" err="1"/>
              <a:t>y_probas_forest</a:t>
            </a:r>
            <a:r>
              <a:rPr lang="en-US" altLang="zh-CN" sz="2000" dirty="0"/>
              <a:t> = </a:t>
            </a:r>
            <a:r>
              <a:rPr lang="en-US" altLang="zh-CN" sz="2000" dirty="0" err="1"/>
              <a:t>cross_val_predict</a:t>
            </a:r>
            <a:r>
              <a:rPr lang="en-US" altLang="zh-CN" sz="2000" dirty="0"/>
              <a:t>(</a:t>
            </a:r>
            <a:r>
              <a:rPr lang="en-US" altLang="zh-CN" sz="2000" dirty="0" err="1"/>
              <a:t>forest_clf</a:t>
            </a:r>
            <a:r>
              <a:rPr lang="en-US" altLang="zh-CN" sz="2000" dirty="0"/>
              <a:t>, </a:t>
            </a:r>
            <a:r>
              <a:rPr lang="en-US" altLang="zh-CN" sz="2000" dirty="0" err="1"/>
              <a:t>X_train</a:t>
            </a:r>
            <a:r>
              <a:rPr lang="en-US" altLang="zh-CN" sz="2000" dirty="0"/>
              <a:t>, y_train_5, cv=3,</a:t>
            </a:r>
          </a:p>
          <a:p>
            <a:pPr marL="0" indent="0">
              <a:buNone/>
            </a:pPr>
            <a:r>
              <a:rPr lang="en-US" altLang="zh-CN" sz="2400" dirty="0" smtClean="0"/>
              <a:t>                                                        method</a:t>
            </a:r>
            <a:r>
              <a:rPr lang="en-US" altLang="zh-CN" sz="2400" dirty="0"/>
              <a:t>="</a:t>
            </a:r>
            <a:r>
              <a:rPr lang="en-US" altLang="zh-CN" sz="2400" dirty="0" err="1"/>
              <a:t>predict_proba</a:t>
            </a:r>
            <a:r>
              <a:rPr lang="en-US" altLang="zh-CN" sz="2400" dirty="0"/>
              <a:t>")</a:t>
            </a:r>
          </a:p>
          <a:p>
            <a:r>
              <a:rPr lang="zh-CN" altLang="en-US" sz="2800" dirty="0" smtClean="0"/>
              <a:t>但是要绘制</a:t>
            </a:r>
            <a:r>
              <a:rPr lang="en-US" altLang="zh-CN" sz="2800" dirty="0" smtClean="0"/>
              <a:t>ROC</a:t>
            </a:r>
            <a:r>
              <a:rPr lang="zh-CN" altLang="en-US" sz="2800" dirty="0" smtClean="0"/>
              <a:t>曲线，需要的是分数值而不是概率大小。一个简单的解决方案是：直接使用正类的概率作为分数值： </a:t>
            </a:r>
            <a:endParaRPr lang="en-US" altLang="zh-CN" sz="2800" dirty="0" smtClean="0"/>
          </a:p>
          <a:p>
            <a:pPr>
              <a:buNone/>
            </a:pPr>
            <a:r>
              <a:rPr lang="en-US" altLang="zh-CN" sz="2000" dirty="0" err="1" smtClean="0"/>
              <a:t>y_scores_forest</a:t>
            </a:r>
            <a:r>
              <a:rPr lang="en-US" altLang="zh-CN" sz="2000" dirty="0" smtClean="0"/>
              <a:t> </a:t>
            </a:r>
            <a:r>
              <a:rPr lang="en-US" altLang="zh-CN" sz="2000" dirty="0"/>
              <a:t>= </a:t>
            </a:r>
            <a:r>
              <a:rPr lang="en-US" altLang="zh-CN" sz="2000" dirty="0" err="1"/>
              <a:t>y_probas_forest</a:t>
            </a:r>
            <a:r>
              <a:rPr lang="en-US" altLang="zh-CN" sz="2000" dirty="0"/>
              <a:t>[:, 1] </a:t>
            </a:r>
            <a:r>
              <a:rPr lang="en-US" altLang="zh-CN" sz="2000" i="1" dirty="0"/>
              <a:t># score = </a:t>
            </a:r>
            <a:r>
              <a:rPr lang="en-US" altLang="zh-CN" sz="2000" i="1" dirty="0" err="1"/>
              <a:t>proba</a:t>
            </a:r>
            <a:r>
              <a:rPr lang="en-US" altLang="zh-CN" sz="2000" i="1" dirty="0"/>
              <a:t> of positive class</a:t>
            </a:r>
          </a:p>
          <a:p>
            <a:pPr marL="0" indent="0">
              <a:buNone/>
            </a:pPr>
            <a:r>
              <a:rPr lang="en-US" altLang="zh-CN" sz="2000" dirty="0" err="1"/>
              <a:t>fpr_forest</a:t>
            </a:r>
            <a:r>
              <a:rPr lang="en-US" altLang="zh-CN" sz="2000" dirty="0"/>
              <a:t>, </a:t>
            </a:r>
            <a:r>
              <a:rPr lang="en-US" altLang="zh-CN" sz="2000" dirty="0" err="1"/>
              <a:t>tpr_forest</a:t>
            </a:r>
            <a:r>
              <a:rPr lang="en-US" altLang="zh-CN" sz="2000" dirty="0"/>
              <a:t>, </a:t>
            </a:r>
            <a:r>
              <a:rPr lang="en-US" altLang="zh-CN" sz="2000" dirty="0" err="1"/>
              <a:t>thresholds_forest</a:t>
            </a:r>
            <a:r>
              <a:rPr lang="en-US" altLang="zh-CN" sz="2000" dirty="0"/>
              <a:t> = </a:t>
            </a:r>
            <a:r>
              <a:rPr lang="en-US" altLang="zh-CN" sz="2000" dirty="0" err="1"/>
              <a:t>roc_curve</a:t>
            </a:r>
            <a:r>
              <a:rPr lang="en-US" altLang="zh-CN" sz="2000" dirty="0"/>
              <a:t>(y_train_5,y_scores_forest)</a:t>
            </a:r>
          </a:p>
        </p:txBody>
      </p:sp>
    </p:spTree>
    <p:extLst>
      <p:ext uri="{BB962C8B-B14F-4D97-AF65-F5344CB8AC3E}">
        <p14:creationId xmlns:p14="http://schemas.microsoft.com/office/powerpoint/2010/main" xmlns="" val="2136597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dirty="0" smtClean="0"/>
              <a:t>ROC</a:t>
            </a:r>
            <a:r>
              <a:rPr lang="zh-CN" altLang="en-US" dirty="0" smtClean="0"/>
              <a:t>曲线</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400" dirty="0" smtClean="0"/>
              <a:t>现在可以绘制</a:t>
            </a:r>
            <a:r>
              <a:rPr lang="en-US" altLang="zh-CN" sz="2400" dirty="0" smtClean="0"/>
              <a:t>ROC</a:t>
            </a:r>
            <a:r>
              <a:rPr lang="zh-CN" altLang="en-US" sz="2400" dirty="0" smtClean="0"/>
              <a:t>曲线了。绘制第一条</a:t>
            </a:r>
            <a:r>
              <a:rPr lang="en-US" altLang="zh-CN" sz="2400" dirty="0" smtClean="0"/>
              <a:t>ROC</a:t>
            </a:r>
            <a:r>
              <a:rPr lang="zh-CN" altLang="en-US" sz="2400" dirty="0" smtClean="0"/>
              <a:t>曲线来看看对比结果（见图</a:t>
            </a:r>
            <a:r>
              <a:rPr lang="en-US" altLang="zh-CN" sz="2400" dirty="0" smtClean="0"/>
              <a:t>3-7</a:t>
            </a:r>
            <a:r>
              <a:rPr lang="zh-CN" altLang="en-US" sz="2400" dirty="0" smtClean="0"/>
              <a:t>）： </a:t>
            </a:r>
            <a:endParaRPr lang="en-US" altLang="zh-CN" sz="2400" dirty="0" smtClean="0"/>
          </a:p>
          <a:p>
            <a:pPr>
              <a:buNone/>
            </a:pPr>
            <a:r>
              <a:rPr lang="en-US" altLang="zh-CN" sz="2400" dirty="0" err="1" smtClean="0"/>
              <a:t>plt.plot</a:t>
            </a:r>
            <a:r>
              <a:rPr lang="en-US" altLang="zh-CN" sz="2400" dirty="0" smtClean="0"/>
              <a:t>(</a:t>
            </a:r>
            <a:r>
              <a:rPr lang="en-US" altLang="zh-CN" sz="2400" dirty="0" err="1" smtClean="0"/>
              <a:t>fpr</a:t>
            </a:r>
            <a:r>
              <a:rPr lang="en-US" altLang="zh-CN" sz="2400" dirty="0"/>
              <a:t>, </a:t>
            </a:r>
            <a:r>
              <a:rPr lang="en-US" altLang="zh-CN" sz="2400" dirty="0" err="1"/>
              <a:t>tpr</a:t>
            </a:r>
            <a:r>
              <a:rPr lang="en-US" altLang="zh-CN" sz="2400" dirty="0"/>
              <a:t>, "b:", label="SGD")</a:t>
            </a:r>
          </a:p>
          <a:p>
            <a:pPr marL="0" indent="0">
              <a:buNone/>
            </a:pPr>
            <a:r>
              <a:rPr lang="en-US" altLang="zh-CN" sz="2400" dirty="0" err="1"/>
              <a:t>plot_roc_curve</a:t>
            </a:r>
            <a:r>
              <a:rPr lang="en-US" altLang="zh-CN" sz="2400" dirty="0"/>
              <a:t>(</a:t>
            </a:r>
            <a:r>
              <a:rPr lang="en-US" altLang="zh-CN" sz="2400" dirty="0" err="1"/>
              <a:t>fpr_forest</a:t>
            </a:r>
            <a:r>
              <a:rPr lang="en-US" altLang="zh-CN" sz="2400" dirty="0"/>
              <a:t>, </a:t>
            </a:r>
            <a:r>
              <a:rPr lang="en-US" altLang="zh-CN" sz="2400" dirty="0" err="1"/>
              <a:t>tpr_forest</a:t>
            </a:r>
            <a:r>
              <a:rPr lang="en-US" altLang="zh-CN" sz="2400" dirty="0"/>
              <a:t>, "Random Forest")</a:t>
            </a:r>
          </a:p>
          <a:p>
            <a:pPr marL="0" indent="0">
              <a:buNone/>
            </a:pPr>
            <a:r>
              <a:rPr lang="en-US" altLang="zh-CN" sz="2400" dirty="0" err="1"/>
              <a:t>plt.legend</a:t>
            </a:r>
            <a:r>
              <a:rPr lang="en-US" altLang="zh-CN" sz="2400" dirty="0"/>
              <a:t>(</a:t>
            </a:r>
            <a:r>
              <a:rPr lang="en-US" altLang="zh-CN" sz="2400" dirty="0" err="1"/>
              <a:t>loc</a:t>
            </a:r>
            <a:r>
              <a:rPr lang="en-US" altLang="zh-CN" sz="2400" dirty="0"/>
              <a:t>="bottom right")</a:t>
            </a:r>
          </a:p>
          <a:p>
            <a:pPr marL="0" indent="0">
              <a:buNone/>
            </a:pPr>
            <a:r>
              <a:rPr lang="en-US" altLang="zh-CN" sz="2400" dirty="0" err="1"/>
              <a:t>plt.show</a:t>
            </a:r>
            <a:r>
              <a:rPr lang="en-US" altLang="zh-CN" sz="2400" dirty="0" smtClean="0"/>
              <a:t>()</a:t>
            </a:r>
          </a:p>
          <a:p>
            <a:pPr marL="0" indent="0">
              <a:buNone/>
            </a:pPr>
            <a:endParaRPr lang="en-US" altLang="zh-CN" sz="2400" dirty="0"/>
          </a:p>
          <a:p>
            <a:pPr marL="0" indent="0">
              <a:buNone/>
            </a:pPr>
            <a:r>
              <a:rPr lang="en-US" altLang="zh-CN" sz="2000" b="1" dirty="0"/>
              <a:t>&gt;&gt;&gt; </a:t>
            </a:r>
            <a:r>
              <a:rPr lang="en-US" altLang="zh-CN" sz="2000" dirty="0" err="1"/>
              <a:t>roc_auc_score</a:t>
            </a:r>
            <a:r>
              <a:rPr lang="en-US" altLang="zh-CN" sz="2000" dirty="0"/>
              <a:t>(y_train_5</a:t>
            </a:r>
            <a:r>
              <a:rPr lang="en-US" altLang="zh-CN" sz="2000" dirty="0" smtClean="0"/>
              <a:t>,</a:t>
            </a:r>
          </a:p>
          <a:p>
            <a:pPr marL="0" indent="0">
              <a:buNone/>
            </a:pPr>
            <a:r>
              <a:rPr lang="en-US" altLang="zh-CN" sz="2000" dirty="0"/>
              <a:t> </a:t>
            </a:r>
            <a:r>
              <a:rPr lang="en-US" altLang="zh-CN" sz="2000" dirty="0" smtClean="0"/>
              <a:t>                       </a:t>
            </a:r>
            <a:r>
              <a:rPr lang="en-US" altLang="zh-CN" sz="2000" dirty="0" err="1"/>
              <a:t>y_scores_forest</a:t>
            </a:r>
            <a:r>
              <a:rPr lang="en-US" altLang="zh-CN" sz="2000" dirty="0"/>
              <a:t>)</a:t>
            </a:r>
          </a:p>
          <a:p>
            <a:pPr marL="0" indent="0">
              <a:buNone/>
            </a:pPr>
            <a:r>
              <a:rPr lang="en-US" altLang="zh-CN" sz="2000" dirty="0"/>
              <a:t>0.99312433660038291</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35896" y="3021191"/>
            <a:ext cx="5508104" cy="38240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6919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MNIST</a:t>
            </a:r>
            <a:endParaRPr lang="zh-CN" altLang="en-US" dirty="0"/>
          </a:p>
        </p:txBody>
      </p:sp>
      <p:sp>
        <p:nvSpPr>
          <p:cNvPr id="3" name="内容占位符 2"/>
          <p:cNvSpPr>
            <a:spLocks noGrp="1"/>
          </p:cNvSpPr>
          <p:nvPr>
            <p:ph idx="1"/>
          </p:nvPr>
        </p:nvSpPr>
        <p:spPr>
          <a:xfrm>
            <a:off x="457200" y="1600200"/>
            <a:ext cx="8686800" cy="5257800"/>
          </a:xfrm>
        </p:spPr>
        <p:txBody>
          <a:bodyPr>
            <a:normAutofit fontScale="77500" lnSpcReduction="20000"/>
          </a:bodyPr>
          <a:lstStyle/>
          <a:p>
            <a:pPr marL="0" indent="0">
              <a:buNone/>
            </a:pPr>
            <a:r>
              <a:rPr lang="en-US" altLang="zh-CN" b="1" dirty="0"/>
              <a:t>&gt;&gt;&gt; from </a:t>
            </a:r>
            <a:r>
              <a:rPr lang="en-US" altLang="zh-CN" b="1" dirty="0" err="1"/>
              <a:t>sklearn.datasets</a:t>
            </a:r>
            <a:r>
              <a:rPr lang="en-US" altLang="zh-CN" b="1" dirty="0"/>
              <a:t> import </a:t>
            </a:r>
            <a:r>
              <a:rPr lang="en-US" altLang="zh-CN" dirty="0" err="1"/>
              <a:t>fetch_mldata</a:t>
            </a:r>
            <a:endParaRPr lang="en-US" altLang="zh-CN" dirty="0"/>
          </a:p>
          <a:p>
            <a:pPr marL="0" indent="0">
              <a:buNone/>
            </a:pPr>
            <a:r>
              <a:rPr lang="en-US" altLang="zh-CN" b="1" dirty="0"/>
              <a:t>&gt;&gt;&gt; </a:t>
            </a:r>
            <a:r>
              <a:rPr lang="en-US" altLang="zh-CN" dirty="0" err="1"/>
              <a:t>mnist</a:t>
            </a:r>
            <a:r>
              <a:rPr lang="en-US" altLang="zh-CN" dirty="0"/>
              <a:t> = </a:t>
            </a:r>
            <a:r>
              <a:rPr lang="en-US" altLang="zh-CN" dirty="0" err="1"/>
              <a:t>fetch_mldata</a:t>
            </a:r>
            <a:r>
              <a:rPr lang="en-US" altLang="zh-CN" dirty="0"/>
              <a:t>('MNIST original')</a:t>
            </a:r>
          </a:p>
          <a:p>
            <a:pPr marL="0" indent="0">
              <a:buNone/>
            </a:pPr>
            <a:r>
              <a:rPr lang="en-US" altLang="zh-CN" b="1" dirty="0"/>
              <a:t>&gt;&gt;&gt; </a:t>
            </a:r>
            <a:r>
              <a:rPr lang="en-US" altLang="zh-CN" dirty="0" err="1"/>
              <a:t>mnist</a:t>
            </a:r>
            <a:endParaRPr lang="en-US" altLang="zh-CN" dirty="0"/>
          </a:p>
          <a:p>
            <a:pPr marL="0" indent="0">
              <a:buNone/>
            </a:pPr>
            <a:r>
              <a:rPr lang="en-US" altLang="zh-CN" dirty="0"/>
              <a:t>{'COL_NAMES': ['label', 'data'],</a:t>
            </a:r>
          </a:p>
          <a:p>
            <a:pPr marL="0" indent="0">
              <a:buNone/>
            </a:pPr>
            <a:r>
              <a:rPr lang="en-US" altLang="zh-CN" dirty="0"/>
              <a:t>'DESCR': 'mldata.org dataset: </a:t>
            </a:r>
            <a:r>
              <a:rPr lang="en-US" altLang="zh-CN" dirty="0" err="1"/>
              <a:t>mnist</a:t>
            </a:r>
            <a:r>
              <a:rPr lang="en-US" altLang="zh-CN" dirty="0"/>
              <a:t>-original',</a:t>
            </a:r>
          </a:p>
          <a:p>
            <a:pPr marL="0" indent="0">
              <a:buNone/>
            </a:pPr>
            <a:r>
              <a:rPr lang="en-US" altLang="zh-CN" dirty="0"/>
              <a:t>'data': array([[0, 0, 0, ..., 0, 0, 0],</a:t>
            </a:r>
          </a:p>
          <a:p>
            <a:pPr marL="0" indent="0">
              <a:buNone/>
            </a:pPr>
            <a:r>
              <a:rPr lang="en-US" altLang="zh-CN" dirty="0" smtClean="0"/>
              <a:t>    [</a:t>
            </a:r>
            <a:r>
              <a:rPr lang="en-US" altLang="zh-CN" dirty="0"/>
              <a:t>0, 0, 0, ..., 0, 0, 0</a:t>
            </a:r>
            <a:r>
              <a:rPr lang="en-US" altLang="zh-CN" dirty="0" smtClean="0"/>
              <a:t>],</a:t>
            </a:r>
          </a:p>
          <a:p>
            <a:pPr marL="0" indent="0">
              <a:buNone/>
            </a:pPr>
            <a:r>
              <a:rPr lang="en-US" altLang="zh-CN" dirty="0" smtClean="0"/>
              <a:t>    [</a:t>
            </a:r>
            <a:r>
              <a:rPr lang="en-US" altLang="zh-CN" dirty="0"/>
              <a:t>0, 0, 0, ..., 0, 0, 0],</a:t>
            </a:r>
          </a:p>
          <a:p>
            <a:pPr marL="0" indent="0">
              <a:buNone/>
            </a:pPr>
            <a:r>
              <a:rPr lang="en-US" altLang="zh-CN" dirty="0" smtClean="0"/>
              <a:t>    ...,</a:t>
            </a:r>
            <a:endParaRPr lang="en-US" altLang="zh-CN" dirty="0"/>
          </a:p>
          <a:p>
            <a:pPr marL="0" indent="0">
              <a:buNone/>
            </a:pPr>
            <a:r>
              <a:rPr lang="en-US" altLang="zh-CN" dirty="0" smtClean="0"/>
              <a:t>    [</a:t>
            </a:r>
            <a:r>
              <a:rPr lang="en-US" altLang="zh-CN" dirty="0"/>
              <a:t>0, 0, 0, ..., 0, 0, 0],</a:t>
            </a:r>
          </a:p>
          <a:p>
            <a:pPr marL="0" indent="0">
              <a:buNone/>
            </a:pPr>
            <a:r>
              <a:rPr lang="en-US" altLang="zh-CN" dirty="0" smtClean="0"/>
              <a:t>    [</a:t>
            </a:r>
            <a:r>
              <a:rPr lang="en-US" altLang="zh-CN" dirty="0"/>
              <a:t>0, 0, 0, ..., 0, 0, 0],</a:t>
            </a:r>
          </a:p>
          <a:p>
            <a:pPr marL="0" indent="0">
              <a:buNone/>
            </a:pPr>
            <a:r>
              <a:rPr lang="nl-NL" altLang="zh-CN" dirty="0" smtClean="0"/>
              <a:t>    [</a:t>
            </a:r>
            <a:r>
              <a:rPr lang="nl-NL" altLang="zh-CN" dirty="0"/>
              <a:t>0, 0, 0, ..., 0, 0, 0]], dtype=uint8),</a:t>
            </a:r>
          </a:p>
          <a:p>
            <a:pPr marL="0" indent="0">
              <a:buNone/>
            </a:pPr>
            <a:r>
              <a:rPr lang="en-US" altLang="zh-CN" dirty="0"/>
              <a:t>'target': array([ 0., 0., 0., ..., 9., 9., 9.])}</a:t>
            </a:r>
            <a:endParaRPr lang="zh-CN" altLang="en-US" dirty="0"/>
          </a:p>
        </p:txBody>
      </p:sp>
    </p:spTree>
    <p:extLst>
      <p:ext uri="{BB962C8B-B14F-4D97-AF65-F5344CB8AC3E}">
        <p14:creationId xmlns:p14="http://schemas.microsoft.com/office/powerpoint/2010/main" xmlns="" val="3862559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dirty="0" smtClean="0"/>
              <a:t>ROC</a:t>
            </a:r>
            <a:r>
              <a:rPr lang="zh-CN" altLang="en-US" dirty="0" smtClean="0"/>
              <a:t>曲线</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dirty="0" smtClean="0"/>
              <a:t>希望现在你已经掌握了如何训练二元分类器，如何选择合适的指标利用交叉验证来对分类器进行评估，如何选择满足需求的精度</a:t>
            </a:r>
            <a:r>
              <a:rPr lang="en-US" altLang="zh-CN" dirty="0" smtClean="0"/>
              <a:t>/</a:t>
            </a:r>
            <a:r>
              <a:rPr lang="zh-CN" altLang="en-US" dirty="0" smtClean="0"/>
              <a:t>召回率权衡，以及如何使用</a:t>
            </a:r>
            <a:r>
              <a:rPr lang="en-US" altLang="zh-CN" dirty="0" smtClean="0"/>
              <a:t>ROC</a:t>
            </a:r>
            <a:r>
              <a:rPr lang="zh-CN" altLang="en-US" dirty="0" smtClean="0"/>
              <a:t>曲线和</a:t>
            </a:r>
            <a:r>
              <a:rPr lang="en-US" altLang="zh-CN" dirty="0" smtClean="0"/>
              <a:t>ROC AUC</a:t>
            </a:r>
            <a:r>
              <a:rPr lang="zh-CN" altLang="en-US" dirty="0" smtClean="0"/>
              <a:t>分数来比较多个模型。我们再来试试对数字</a:t>
            </a:r>
            <a:r>
              <a:rPr lang="en-US" altLang="zh-CN" dirty="0" smtClean="0"/>
              <a:t>5</a:t>
            </a:r>
            <a:r>
              <a:rPr lang="zh-CN" altLang="en-US" dirty="0" smtClean="0"/>
              <a:t>之外的检测。</a:t>
            </a:r>
            <a:endParaRPr lang="en-US" altLang="zh-CN" sz="2800" dirty="0"/>
          </a:p>
        </p:txBody>
      </p:sp>
    </p:spTree>
    <p:extLst>
      <p:ext uri="{BB962C8B-B14F-4D97-AF65-F5344CB8AC3E}">
        <p14:creationId xmlns:p14="http://schemas.microsoft.com/office/powerpoint/2010/main" xmlns="" val="3628088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dirty="0" smtClean="0"/>
              <a:t>二元分类器在两个类别中区分，而多类别分类器（也称为多项分类器）可以区分两个以上的类别。</a:t>
            </a:r>
          </a:p>
          <a:p>
            <a:r>
              <a:rPr lang="zh-CN" altLang="en-US" dirty="0" smtClean="0"/>
              <a:t>有一些算法（如随机森林分类器或朴素贝叶斯分类器）可以直接处理多个类别。也有一些严格的二元分类器（如支持向量机分类器或线性分类器）。但是，有多种策略可以让你用几个二元分类器实现多类别分类的目的。</a:t>
            </a:r>
            <a:endParaRPr lang="zh-CN" altLang="en-US" dirty="0"/>
          </a:p>
        </p:txBody>
      </p:sp>
    </p:spTree>
    <p:extLst>
      <p:ext uri="{BB962C8B-B14F-4D97-AF65-F5344CB8AC3E}">
        <p14:creationId xmlns:p14="http://schemas.microsoft.com/office/powerpoint/2010/main" xmlns="" val="1742381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dirty="0" smtClean="0"/>
              <a:t>例如，要创建一个系统将数字图片分为</a:t>
            </a:r>
            <a:r>
              <a:rPr lang="en-US" altLang="zh-CN" dirty="0" smtClean="0"/>
              <a:t>10</a:t>
            </a:r>
            <a:r>
              <a:rPr lang="zh-CN" altLang="en-US" dirty="0" smtClean="0"/>
              <a:t>类（从</a:t>
            </a:r>
            <a:r>
              <a:rPr lang="en-US" altLang="zh-CN" dirty="0" smtClean="0"/>
              <a:t>0</a:t>
            </a:r>
            <a:r>
              <a:rPr lang="zh-CN" altLang="en-US" dirty="0" smtClean="0"/>
              <a:t>到</a:t>
            </a:r>
            <a:r>
              <a:rPr lang="en-US" altLang="zh-CN" dirty="0" smtClean="0"/>
              <a:t>9</a:t>
            </a:r>
            <a:r>
              <a:rPr lang="zh-CN" altLang="en-US" dirty="0" smtClean="0"/>
              <a:t>），一种方法是训练</a:t>
            </a:r>
            <a:r>
              <a:rPr lang="en-US" altLang="zh-CN" dirty="0" smtClean="0"/>
              <a:t>10</a:t>
            </a:r>
            <a:r>
              <a:rPr lang="zh-CN" altLang="en-US" dirty="0" smtClean="0"/>
              <a:t>个二元分类器，每个数字一个（</a:t>
            </a:r>
            <a:r>
              <a:rPr lang="en-US" altLang="zh-CN" dirty="0" smtClean="0"/>
              <a:t>0-</a:t>
            </a:r>
            <a:r>
              <a:rPr lang="zh-CN" altLang="en-US" dirty="0" smtClean="0"/>
              <a:t>检测器、</a:t>
            </a:r>
            <a:r>
              <a:rPr lang="en-US" altLang="zh-CN" dirty="0" smtClean="0"/>
              <a:t>1-</a:t>
            </a:r>
            <a:r>
              <a:rPr lang="zh-CN" altLang="en-US" dirty="0" smtClean="0"/>
              <a:t>检测器、</a:t>
            </a:r>
            <a:r>
              <a:rPr lang="en-US" altLang="zh-CN" dirty="0" smtClean="0"/>
              <a:t>2-</a:t>
            </a:r>
            <a:r>
              <a:rPr lang="zh-CN" altLang="en-US" sz="2800" dirty="0" smtClean="0"/>
              <a:t>检测器，等等，以此类推）。然后，当你需要对一张图片进行检测分类时，获取每个分类器的决策分数，哪个分类器给分最高，就将其分为哪个类。这称为一对多（</a:t>
            </a:r>
            <a:r>
              <a:rPr lang="en-US" altLang="zh-CN" sz="2800" dirty="0" err="1" smtClean="0"/>
              <a:t>OvA</a:t>
            </a:r>
            <a:r>
              <a:rPr lang="zh-CN" altLang="en-US" sz="2800" dirty="0" smtClean="0"/>
              <a:t>）策略（也称为</a:t>
            </a:r>
            <a:r>
              <a:rPr lang="en-US" altLang="zh-CN" sz="2800" dirty="0" smtClean="0"/>
              <a:t>one-versus-the-rest</a:t>
            </a:r>
            <a:r>
              <a:rPr lang="zh-CN" altLang="en-US" sz="2800" dirty="0" smtClean="0"/>
              <a:t>）。</a:t>
            </a:r>
            <a:endParaRPr lang="en-US" altLang="zh-CN" sz="2800" dirty="0"/>
          </a:p>
        </p:txBody>
      </p:sp>
    </p:spTree>
    <p:extLst>
      <p:ext uri="{BB962C8B-B14F-4D97-AF65-F5344CB8AC3E}">
        <p14:creationId xmlns:p14="http://schemas.microsoft.com/office/powerpoint/2010/main" xmlns="" val="3108740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dirty="0" smtClean="0"/>
              <a:t>另一种方法是，为每一对数字训练一个二元分类器：一个用于区分</a:t>
            </a:r>
            <a:r>
              <a:rPr lang="en-US" altLang="zh-CN" dirty="0" smtClean="0"/>
              <a:t>0</a:t>
            </a:r>
            <a:r>
              <a:rPr lang="zh-CN" altLang="en-US" dirty="0" smtClean="0"/>
              <a:t>和</a:t>
            </a:r>
            <a:r>
              <a:rPr lang="en-US" altLang="zh-CN" dirty="0" smtClean="0"/>
              <a:t>1</a:t>
            </a:r>
            <a:r>
              <a:rPr lang="zh-CN" altLang="en-US" dirty="0" smtClean="0"/>
              <a:t>，一个区分</a:t>
            </a:r>
            <a:r>
              <a:rPr lang="en-US" altLang="zh-CN" dirty="0" smtClean="0"/>
              <a:t>0</a:t>
            </a:r>
            <a:r>
              <a:rPr lang="zh-CN" altLang="en-US" dirty="0" smtClean="0"/>
              <a:t>和</a:t>
            </a:r>
            <a:r>
              <a:rPr lang="en-US" altLang="zh-CN" dirty="0" smtClean="0"/>
              <a:t>2</a:t>
            </a:r>
            <a:r>
              <a:rPr lang="zh-CN" altLang="en-US" dirty="0" smtClean="0"/>
              <a:t>，一个区分</a:t>
            </a:r>
            <a:r>
              <a:rPr lang="en-US" altLang="zh-CN" dirty="0" smtClean="0"/>
              <a:t>1</a:t>
            </a:r>
            <a:r>
              <a:rPr lang="zh-CN" altLang="en-US" dirty="0" smtClean="0"/>
              <a:t>和</a:t>
            </a:r>
            <a:r>
              <a:rPr lang="en-US" altLang="zh-CN" dirty="0" smtClean="0"/>
              <a:t>2</a:t>
            </a:r>
            <a:r>
              <a:rPr lang="zh-CN" altLang="en-US" dirty="0" smtClean="0"/>
              <a:t>，以此类推。这称为一对一（</a:t>
            </a:r>
            <a:r>
              <a:rPr lang="en-US" altLang="zh-CN" dirty="0" err="1" smtClean="0"/>
              <a:t>OvO</a:t>
            </a:r>
            <a:r>
              <a:rPr lang="zh-CN" altLang="en-US" dirty="0" smtClean="0"/>
              <a:t>）策略。如果存在</a:t>
            </a:r>
            <a:r>
              <a:rPr lang="en-US" altLang="zh-CN" dirty="0" smtClean="0"/>
              <a:t>N</a:t>
            </a:r>
            <a:r>
              <a:rPr lang="zh-CN" altLang="en-US" dirty="0" smtClean="0"/>
              <a:t>个类别，那么这需要训练</a:t>
            </a:r>
            <a:r>
              <a:rPr lang="en-US" altLang="zh-CN" dirty="0" smtClean="0"/>
              <a:t>N</a:t>
            </a:r>
            <a:r>
              <a:rPr lang="zh-CN" altLang="en-US" dirty="0" smtClean="0"/>
              <a:t>（</a:t>
            </a:r>
            <a:r>
              <a:rPr lang="en-US" altLang="zh-CN" dirty="0" smtClean="0"/>
              <a:t>N-1</a:t>
            </a:r>
            <a:r>
              <a:rPr lang="zh-CN" altLang="en-US" dirty="0" smtClean="0"/>
              <a:t>）</a:t>
            </a:r>
            <a:r>
              <a:rPr lang="en-US" altLang="zh-CN" dirty="0" smtClean="0"/>
              <a:t>/2</a:t>
            </a:r>
            <a:r>
              <a:rPr lang="zh-CN" altLang="en-US" dirty="0" smtClean="0"/>
              <a:t>个分类器。对于</a:t>
            </a:r>
            <a:r>
              <a:rPr lang="en-US" altLang="zh-CN" dirty="0" smtClean="0"/>
              <a:t>MNIST</a:t>
            </a:r>
            <a:r>
              <a:rPr lang="zh-CN" altLang="en-US" dirty="0" smtClean="0"/>
              <a:t>问题，这意味着要训练</a:t>
            </a:r>
            <a:r>
              <a:rPr lang="en-US" altLang="zh-CN" dirty="0" smtClean="0"/>
              <a:t>45</a:t>
            </a:r>
            <a:r>
              <a:rPr lang="zh-CN" altLang="en-US" dirty="0" smtClean="0"/>
              <a:t>个二元分类器！当需要对一张图片进行分类时，你需要运行</a:t>
            </a:r>
            <a:r>
              <a:rPr lang="en-US" altLang="zh-CN" dirty="0" smtClean="0"/>
              <a:t>45</a:t>
            </a:r>
            <a:r>
              <a:rPr lang="zh-CN" altLang="en-US" dirty="0" smtClean="0"/>
              <a:t>个分类器来对图片进行分类，最后看哪个类别获胜最多。</a:t>
            </a:r>
            <a:r>
              <a:rPr lang="en-US" altLang="zh-CN" dirty="0" err="1" smtClean="0"/>
              <a:t>OvO</a:t>
            </a:r>
            <a:r>
              <a:rPr lang="zh-CN" altLang="en-US" dirty="0" smtClean="0"/>
              <a:t>的主要优点在于，每个分类器只需要用到部分训练集对其必须区分的两个类别进行训练。</a:t>
            </a:r>
            <a:endParaRPr lang="en-US" altLang="zh-CN" sz="2800" dirty="0"/>
          </a:p>
        </p:txBody>
      </p:sp>
    </p:spTree>
    <p:extLst>
      <p:ext uri="{BB962C8B-B14F-4D97-AF65-F5344CB8AC3E}">
        <p14:creationId xmlns:p14="http://schemas.microsoft.com/office/powerpoint/2010/main" xmlns="" val="2831988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dirty="0" smtClean="0"/>
              <a:t>有些算法（例如支持向量机分类器）在数据规模扩大时表现糟糕，因此对于这类算法，</a:t>
            </a:r>
            <a:r>
              <a:rPr lang="en-US" altLang="zh-CN" dirty="0" err="1" smtClean="0"/>
              <a:t>OvO</a:t>
            </a:r>
            <a:r>
              <a:rPr lang="zh-CN" altLang="en-US" dirty="0" smtClean="0"/>
              <a:t>是一个优先的选择，由于在较小训练集上分别训练多个分类器比在大型数据集上训练少数分类器要快得多。但是对大多数二元分类器来说，</a:t>
            </a:r>
            <a:r>
              <a:rPr lang="en-US" altLang="zh-CN" dirty="0" err="1" smtClean="0"/>
              <a:t>OvA</a:t>
            </a:r>
            <a:r>
              <a:rPr lang="zh-CN" altLang="en-US" dirty="0" smtClean="0"/>
              <a:t>策略还是更好的选择。</a:t>
            </a:r>
            <a:endParaRPr lang="en-US" altLang="zh-CN" sz="2800" dirty="0"/>
          </a:p>
        </p:txBody>
      </p:sp>
    </p:spTree>
    <p:extLst>
      <p:ext uri="{BB962C8B-B14F-4D97-AF65-F5344CB8AC3E}">
        <p14:creationId xmlns:p14="http://schemas.microsoft.com/office/powerpoint/2010/main" xmlns="" val="1486551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en-US" altLang="zh-CN" dirty="0" err="1" smtClean="0"/>
              <a:t>Scikit</a:t>
            </a:r>
            <a:r>
              <a:rPr lang="en-US" altLang="zh-CN" dirty="0" smtClean="0"/>
              <a:t>-Learn</a:t>
            </a:r>
            <a:r>
              <a:rPr lang="zh-CN" altLang="en-US" dirty="0" smtClean="0"/>
              <a:t>可以检测到你尝试使用二元分类算法进行多类别分类任务，它会自动运行</a:t>
            </a:r>
            <a:r>
              <a:rPr lang="en-US" altLang="zh-CN" dirty="0" err="1" smtClean="0"/>
              <a:t>OvA</a:t>
            </a:r>
            <a:r>
              <a:rPr lang="zh-CN" altLang="en-US" dirty="0" smtClean="0"/>
              <a:t>（</a:t>
            </a:r>
            <a:r>
              <a:rPr lang="en-US" altLang="zh-CN" dirty="0" smtClean="0"/>
              <a:t>SVM</a:t>
            </a:r>
            <a:r>
              <a:rPr lang="zh-CN" altLang="en-US" dirty="0" smtClean="0"/>
              <a:t>分类器除外，它会使用</a:t>
            </a:r>
            <a:r>
              <a:rPr lang="en-US" altLang="zh-CN" dirty="0" err="1" smtClean="0"/>
              <a:t>OvO</a:t>
            </a:r>
            <a:r>
              <a:rPr lang="zh-CN" altLang="en-US" dirty="0" smtClean="0"/>
              <a:t>）。我们用</a:t>
            </a:r>
            <a:r>
              <a:rPr lang="en-US" altLang="zh-CN" dirty="0" err="1" smtClean="0"/>
              <a:t>SGDClassifier</a:t>
            </a:r>
            <a:r>
              <a:rPr lang="zh-CN" altLang="en-US" dirty="0" smtClean="0"/>
              <a:t>试试：</a:t>
            </a:r>
            <a:endParaRPr lang="en-US" altLang="zh-CN" dirty="0" smtClean="0"/>
          </a:p>
          <a:p>
            <a:endParaRPr lang="en-US" altLang="zh-CN" dirty="0"/>
          </a:p>
          <a:p>
            <a:pPr marL="0" indent="0">
              <a:buNone/>
            </a:pPr>
            <a:r>
              <a:rPr lang="fr-FR" altLang="zh-CN" sz="2800" b="1" dirty="0"/>
              <a:t>&gt;&gt;&gt; </a:t>
            </a:r>
            <a:r>
              <a:rPr lang="fr-FR" altLang="zh-CN" sz="2800" dirty="0"/>
              <a:t>sgd_clf.fit(X_train, y_train) </a:t>
            </a:r>
            <a:r>
              <a:rPr lang="fr-FR" altLang="zh-CN" sz="2800" i="1" dirty="0"/>
              <a:t># y_train, not y_train_5</a:t>
            </a:r>
          </a:p>
          <a:p>
            <a:pPr marL="0" indent="0">
              <a:buNone/>
            </a:pPr>
            <a:r>
              <a:rPr lang="en-US" altLang="zh-CN" sz="2800" b="1" dirty="0"/>
              <a:t>&gt;&gt;&gt; </a:t>
            </a:r>
            <a:r>
              <a:rPr lang="en-US" altLang="zh-CN" sz="2800" dirty="0" err="1"/>
              <a:t>sgd_clf.predict</a:t>
            </a:r>
            <a:r>
              <a:rPr lang="en-US" altLang="zh-CN" sz="2800" dirty="0"/>
              <a:t>([</a:t>
            </a:r>
            <a:r>
              <a:rPr lang="en-US" altLang="zh-CN" sz="2800" dirty="0" err="1"/>
              <a:t>some_digit</a:t>
            </a:r>
            <a:r>
              <a:rPr lang="en-US" altLang="zh-CN" sz="2800" dirty="0"/>
              <a:t>])</a:t>
            </a:r>
          </a:p>
          <a:p>
            <a:pPr marL="0" indent="0">
              <a:buNone/>
            </a:pPr>
            <a:r>
              <a:rPr lang="en-US" altLang="zh-CN" sz="2800" dirty="0"/>
              <a:t>array([ 5.])</a:t>
            </a:r>
            <a:endParaRPr lang="en-US" altLang="zh-CN" sz="2400" dirty="0"/>
          </a:p>
        </p:txBody>
      </p:sp>
    </p:spTree>
    <p:extLst>
      <p:ext uri="{BB962C8B-B14F-4D97-AF65-F5344CB8AC3E}">
        <p14:creationId xmlns:p14="http://schemas.microsoft.com/office/powerpoint/2010/main" xmlns="" val="400482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dirty="0" smtClean="0"/>
              <a:t>这段代码使用原始目标类别</a:t>
            </a:r>
            <a:r>
              <a:rPr lang="en-US" altLang="zh-CN" dirty="0" smtClean="0"/>
              <a:t>0</a:t>
            </a:r>
            <a:r>
              <a:rPr lang="zh-CN" altLang="en-US" dirty="0" smtClean="0"/>
              <a:t>到</a:t>
            </a:r>
            <a:r>
              <a:rPr lang="en-US" altLang="zh-CN" dirty="0" smtClean="0"/>
              <a:t>9</a:t>
            </a:r>
            <a:r>
              <a:rPr lang="zh-CN" altLang="en-US" dirty="0" smtClean="0"/>
              <a:t>（</a:t>
            </a:r>
            <a:r>
              <a:rPr lang="en-US" altLang="zh-CN" dirty="0" err="1" smtClean="0"/>
              <a:t>y_train</a:t>
            </a:r>
            <a:r>
              <a:rPr lang="zh-CN" altLang="en-US" dirty="0" smtClean="0"/>
              <a:t>）在训练集上对</a:t>
            </a:r>
            <a:r>
              <a:rPr lang="en-US" altLang="zh-CN" dirty="0" err="1" smtClean="0"/>
              <a:t>SGDClassifier</a:t>
            </a:r>
            <a:r>
              <a:rPr lang="zh-CN" altLang="en-US" dirty="0" smtClean="0"/>
              <a:t>进行训练，而不是以“</a:t>
            </a:r>
            <a:r>
              <a:rPr lang="en-US" altLang="zh-CN" dirty="0" smtClean="0"/>
              <a:t>5”</a:t>
            </a:r>
            <a:r>
              <a:rPr lang="zh-CN" altLang="en-US" dirty="0" smtClean="0"/>
              <a:t>和“剩余”作为目标类别（</a:t>
            </a:r>
            <a:r>
              <a:rPr lang="en-US" altLang="zh-CN" dirty="0" smtClean="0"/>
              <a:t>y_train_5</a:t>
            </a:r>
            <a:r>
              <a:rPr lang="zh-CN" altLang="en-US" dirty="0" smtClean="0"/>
              <a:t>）。然后做出预测（在本例中预测正确）。而在内部，</a:t>
            </a:r>
            <a:r>
              <a:rPr lang="en-US" altLang="zh-CN" dirty="0" err="1" smtClean="0"/>
              <a:t>Scikit</a:t>
            </a:r>
            <a:r>
              <a:rPr lang="en-US" altLang="zh-CN" dirty="0" smtClean="0"/>
              <a:t>-Learn</a:t>
            </a:r>
            <a:r>
              <a:rPr lang="zh-CN" altLang="en-US" dirty="0" smtClean="0"/>
              <a:t>实际上训练了</a:t>
            </a:r>
            <a:r>
              <a:rPr lang="en-US" altLang="zh-CN" dirty="0" smtClean="0"/>
              <a:t>10</a:t>
            </a:r>
            <a:r>
              <a:rPr lang="zh-CN" altLang="en-US" dirty="0" smtClean="0"/>
              <a:t>个二元分类器，获得它们对图片的决策分数，然后选择了分数最高的类别。</a:t>
            </a:r>
          </a:p>
        </p:txBody>
      </p:sp>
    </p:spTree>
    <p:extLst>
      <p:ext uri="{BB962C8B-B14F-4D97-AF65-F5344CB8AC3E}">
        <p14:creationId xmlns:p14="http://schemas.microsoft.com/office/powerpoint/2010/main" xmlns="" val="2550656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fontScale="92500" lnSpcReduction="20000"/>
          </a:bodyPr>
          <a:lstStyle/>
          <a:p>
            <a:r>
              <a:rPr lang="zh-CN" altLang="en-US" dirty="0" smtClean="0"/>
              <a:t>想要知道是不是这样，可以调用</a:t>
            </a:r>
            <a:r>
              <a:rPr lang="en-US" altLang="zh-CN" dirty="0" err="1" smtClean="0"/>
              <a:t>decision_function</a:t>
            </a:r>
            <a:r>
              <a:rPr lang="zh-CN" altLang="en-US" dirty="0" smtClean="0"/>
              <a:t>（）方法。它会返回</a:t>
            </a:r>
            <a:r>
              <a:rPr lang="en-US" altLang="zh-CN" dirty="0" smtClean="0"/>
              <a:t>10</a:t>
            </a:r>
            <a:r>
              <a:rPr lang="zh-CN" altLang="en-US" dirty="0" smtClean="0"/>
              <a:t>个分数，每个类别</a:t>
            </a:r>
            <a:r>
              <a:rPr lang="en-US" altLang="zh-CN" dirty="0" smtClean="0"/>
              <a:t>1</a:t>
            </a:r>
            <a:r>
              <a:rPr lang="zh-CN" altLang="en-US" dirty="0" smtClean="0"/>
              <a:t>个，而不再是每个实例返回</a:t>
            </a:r>
            <a:r>
              <a:rPr lang="en-US" altLang="zh-CN" dirty="0" smtClean="0"/>
              <a:t>1</a:t>
            </a:r>
            <a:r>
              <a:rPr lang="zh-CN" altLang="en-US" dirty="0" smtClean="0"/>
              <a:t>个分数：</a:t>
            </a:r>
          </a:p>
          <a:p>
            <a:pPr marL="0" indent="0">
              <a:buNone/>
            </a:pPr>
            <a:endParaRPr lang="en-US" altLang="zh-CN" b="1" dirty="0" smtClean="0"/>
          </a:p>
          <a:p>
            <a:pPr marL="0" indent="0">
              <a:buNone/>
            </a:pPr>
            <a:r>
              <a:rPr lang="en-US" altLang="zh-CN" b="1" dirty="0" smtClean="0"/>
              <a:t>&gt;&gt;&gt; </a:t>
            </a:r>
            <a:r>
              <a:rPr lang="en-US" altLang="zh-CN" dirty="0" err="1"/>
              <a:t>some_digit_scores</a:t>
            </a:r>
            <a:r>
              <a:rPr lang="en-US" altLang="zh-CN" dirty="0"/>
              <a:t> = </a:t>
            </a:r>
            <a:r>
              <a:rPr lang="en-US" altLang="zh-CN" dirty="0" err="1"/>
              <a:t>sgd_clf.decision_function</a:t>
            </a:r>
            <a:r>
              <a:rPr lang="en-US" altLang="zh-CN" dirty="0"/>
              <a:t>([</a:t>
            </a:r>
            <a:r>
              <a:rPr lang="en-US" altLang="zh-CN" dirty="0" err="1"/>
              <a:t>some_digit</a:t>
            </a:r>
            <a:r>
              <a:rPr lang="en-US" altLang="zh-CN" dirty="0"/>
              <a:t>])</a:t>
            </a:r>
          </a:p>
          <a:p>
            <a:pPr marL="0" indent="0">
              <a:buNone/>
            </a:pPr>
            <a:r>
              <a:rPr lang="en-US" altLang="zh-CN" b="1" dirty="0"/>
              <a:t>&gt;&gt;&gt; </a:t>
            </a:r>
            <a:r>
              <a:rPr lang="en-US" altLang="zh-CN" dirty="0" err="1"/>
              <a:t>some_digit_scores</a:t>
            </a:r>
            <a:endParaRPr lang="en-US" altLang="zh-CN" dirty="0"/>
          </a:p>
          <a:p>
            <a:pPr marL="0" indent="0">
              <a:buNone/>
            </a:pPr>
            <a:r>
              <a:rPr lang="en-US" altLang="zh-CN" dirty="0"/>
              <a:t>array([[-311402.62954431, -363517.28355739, -446449.5306454 ,</a:t>
            </a:r>
          </a:p>
          <a:p>
            <a:pPr marL="0" indent="0">
              <a:buNone/>
            </a:pPr>
            <a:r>
              <a:rPr lang="en-US" altLang="zh-CN" dirty="0"/>
              <a:t>-183226.61023518, -414337.15339485, 161855.74572176,</a:t>
            </a:r>
          </a:p>
          <a:p>
            <a:pPr marL="0" indent="0">
              <a:buNone/>
            </a:pPr>
            <a:r>
              <a:rPr lang="en-US" altLang="zh-CN" dirty="0"/>
              <a:t>-452576.39616343, -471957.14962573, -518542.33997148,</a:t>
            </a:r>
          </a:p>
          <a:p>
            <a:pPr marL="0" indent="0">
              <a:buNone/>
            </a:pPr>
            <a:r>
              <a:rPr lang="en-US" altLang="zh-CN" dirty="0"/>
              <a:t>-536774.63961222]])</a:t>
            </a:r>
            <a:endParaRPr lang="en-US" altLang="zh-CN" sz="2400" dirty="0"/>
          </a:p>
        </p:txBody>
      </p:sp>
    </p:spTree>
    <p:extLst>
      <p:ext uri="{BB962C8B-B14F-4D97-AF65-F5344CB8AC3E}">
        <p14:creationId xmlns:p14="http://schemas.microsoft.com/office/powerpoint/2010/main" xmlns="" val="4061703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pPr marL="0" indent="0">
              <a:buNone/>
            </a:pPr>
            <a:r>
              <a:rPr lang="en-US" altLang="zh-CN" b="1" dirty="0"/>
              <a:t>&gt;&gt;&gt; </a:t>
            </a:r>
            <a:r>
              <a:rPr lang="en-US" altLang="zh-CN" dirty="0" err="1"/>
              <a:t>np.argmax</a:t>
            </a:r>
            <a:r>
              <a:rPr lang="en-US" altLang="zh-CN" dirty="0"/>
              <a:t>(</a:t>
            </a:r>
            <a:r>
              <a:rPr lang="en-US" altLang="zh-CN" dirty="0" err="1"/>
              <a:t>some_digit_scores</a:t>
            </a:r>
            <a:r>
              <a:rPr lang="en-US" altLang="zh-CN" dirty="0"/>
              <a:t>)</a:t>
            </a:r>
          </a:p>
          <a:p>
            <a:pPr marL="0" indent="0">
              <a:buNone/>
            </a:pPr>
            <a:r>
              <a:rPr lang="en-US" altLang="zh-CN" dirty="0"/>
              <a:t>5</a:t>
            </a:r>
          </a:p>
          <a:p>
            <a:pPr marL="0" indent="0">
              <a:buNone/>
            </a:pPr>
            <a:r>
              <a:rPr lang="en-US" altLang="zh-CN" b="1" dirty="0"/>
              <a:t>&gt;&gt;&gt; </a:t>
            </a:r>
            <a:r>
              <a:rPr lang="en-US" altLang="zh-CN" dirty="0" err="1"/>
              <a:t>sgd_clf.classes</a:t>
            </a:r>
            <a:r>
              <a:rPr lang="en-US" altLang="zh-CN" dirty="0"/>
              <a:t>_</a:t>
            </a:r>
          </a:p>
          <a:p>
            <a:pPr marL="0" indent="0">
              <a:buNone/>
            </a:pPr>
            <a:r>
              <a:rPr lang="en-US" altLang="zh-CN" dirty="0"/>
              <a:t>array([ 0., 1., 2., 3., 4., 5., 6., 7., 8., 9.])</a:t>
            </a:r>
          </a:p>
          <a:p>
            <a:pPr marL="0" indent="0">
              <a:buNone/>
            </a:pPr>
            <a:r>
              <a:rPr lang="en-US" altLang="zh-CN" b="1" dirty="0"/>
              <a:t>&gt;&gt;&gt; </a:t>
            </a:r>
            <a:r>
              <a:rPr lang="en-US" altLang="zh-CN" dirty="0" err="1"/>
              <a:t>sgd_clf.classes</a:t>
            </a:r>
            <a:r>
              <a:rPr lang="en-US" altLang="zh-CN" dirty="0"/>
              <a:t>[5]</a:t>
            </a:r>
          </a:p>
          <a:p>
            <a:pPr marL="0" indent="0">
              <a:buNone/>
            </a:pPr>
            <a:r>
              <a:rPr lang="en-US" altLang="zh-CN" dirty="0"/>
              <a:t>5.0</a:t>
            </a:r>
            <a:endParaRPr lang="en-US" altLang="zh-CN" sz="2400" dirty="0"/>
          </a:p>
        </p:txBody>
      </p:sp>
    </p:spTree>
    <p:extLst>
      <p:ext uri="{BB962C8B-B14F-4D97-AF65-F5344CB8AC3E}">
        <p14:creationId xmlns:p14="http://schemas.microsoft.com/office/powerpoint/2010/main" xmlns="" val="2470285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fontScale="85000" lnSpcReduction="10000"/>
          </a:bodyPr>
          <a:lstStyle/>
          <a:p>
            <a:r>
              <a:rPr lang="zh-CN" altLang="en-US" dirty="0" smtClean="0"/>
              <a:t>如果想要强制</a:t>
            </a:r>
            <a:r>
              <a:rPr lang="en-US" dirty="0" err="1" smtClean="0"/>
              <a:t>Scikit</a:t>
            </a:r>
            <a:r>
              <a:rPr lang="en-US" dirty="0" smtClean="0"/>
              <a:t>-Learn</a:t>
            </a:r>
            <a:r>
              <a:rPr lang="zh-CN" altLang="en-US" dirty="0" smtClean="0"/>
              <a:t>使用一对一或者一对多策略，可以使用</a:t>
            </a:r>
            <a:r>
              <a:rPr lang="en-US" dirty="0" err="1" smtClean="0"/>
              <a:t>OneVsOneClassifier</a:t>
            </a:r>
            <a:r>
              <a:rPr lang="zh-CN" altLang="en-US" dirty="0" smtClean="0"/>
              <a:t>或</a:t>
            </a:r>
            <a:r>
              <a:rPr lang="en-US" dirty="0" err="1" smtClean="0"/>
              <a:t>OneVsRestClassifier</a:t>
            </a:r>
            <a:r>
              <a:rPr lang="zh-CN" altLang="en-US" dirty="0" smtClean="0"/>
              <a:t>类。只需要创建一个实例，然后将二元分类器传给其构造函数。例如，下面这段代码使用</a:t>
            </a:r>
            <a:r>
              <a:rPr lang="en-US" altLang="zh-CN" dirty="0" err="1" smtClean="0"/>
              <a:t>OvO</a:t>
            </a:r>
            <a:r>
              <a:rPr lang="zh-CN" altLang="en-US" dirty="0" smtClean="0"/>
              <a:t>策略，基于</a:t>
            </a:r>
            <a:r>
              <a:rPr lang="en-US" altLang="zh-CN" dirty="0" err="1" smtClean="0"/>
              <a:t>SGDClassifier</a:t>
            </a:r>
            <a:r>
              <a:rPr lang="zh-CN" altLang="en-US" dirty="0" smtClean="0"/>
              <a:t>创建了一个多类别分类器：</a:t>
            </a:r>
            <a:endParaRPr lang="en-US" altLang="zh-CN" dirty="0" smtClean="0"/>
          </a:p>
          <a:p>
            <a:pPr>
              <a:buNone/>
            </a:pPr>
            <a:endParaRPr lang="en-US" altLang="zh-CN" b="1" dirty="0" smtClean="0"/>
          </a:p>
          <a:p>
            <a:pPr>
              <a:buNone/>
            </a:pPr>
            <a:r>
              <a:rPr lang="en-US" altLang="zh-CN" b="1" dirty="0" smtClean="0"/>
              <a:t>&gt;&gt;&gt; </a:t>
            </a:r>
            <a:r>
              <a:rPr lang="en-US" altLang="zh-CN" b="1" dirty="0"/>
              <a:t>from </a:t>
            </a:r>
            <a:r>
              <a:rPr lang="en-US" altLang="zh-CN" b="1" dirty="0" err="1"/>
              <a:t>sklearn.multiclass</a:t>
            </a:r>
            <a:r>
              <a:rPr lang="en-US" altLang="zh-CN" b="1" dirty="0"/>
              <a:t> import </a:t>
            </a:r>
            <a:r>
              <a:rPr lang="en-US" altLang="zh-CN" dirty="0" err="1"/>
              <a:t>OneVsOneClassifier</a:t>
            </a:r>
            <a:endParaRPr lang="en-US" altLang="zh-CN" dirty="0"/>
          </a:p>
          <a:p>
            <a:pPr marL="0" indent="0">
              <a:buNone/>
            </a:pPr>
            <a:r>
              <a:rPr lang="en-US" altLang="zh-CN" sz="2800" b="1" dirty="0"/>
              <a:t>&gt;&gt;&gt; </a:t>
            </a:r>
            <a:r>
              <a:rPr lang="en-US" altLang="zh-CN" sz="2800" dirty="0" err="1"/>
              <a:t>ovo_clf</a:t>
            </a:r>
            <a:r>
              <a:rPr lang="en-US" altLang="zh-CN" sz="2800" dirty="0"/>
              <a:t> = </a:t>
            </a:r>
            <a:r>
              <a:rPr lang="en-US" altLang="zh-CN" sz="2800" dirty="0" err="1"/>
              <a:t>OneVsOneClassifier</a:t>
            </a:r>
            <a:r>
              <a:rPr lang="en-US" altLang="zh-CN" sz="2800" dirty="0"/>
              <a:t>(</a:t>
            </a:r>
            <a:r>
              <a:rPr lang="en-US" altLang="zh-CN" sz="2800" dirty="0" err="1"/>
              <a:t>SGDClassifier</a:t>
            </a:r>
            <a:r>
              <a:rPr lang="en-US" altLang="zh-CN" sz="2800" dirty="0"/>
              <a:t>(</a:t>
            </a:r>
            <a:r>
              <a:rPr lang="en-US" altLang="zh-CN" sz="2800" dirty="0" err="1"/>
              <a:t>random_state</a:t>
            </a:r>
            <a:r>
              <a:rPr lang="en-US" altLang="zh-CN" sz="2800" dirty="0"/>
              <a:t>=42))</a:t>
            </a:r>
          </a:p>
          <a:p>
            <a:pPr marL="0" indent="0">
              <a:buNone/>
            </a:pPr>
            <a:r>
              <a:rPr lang="en-US" altLang="zh-CN" b="1" dirty="0"/>
              <a:t>&gt;&gt;&gt; </a:t>
            </a:r>
            <a:r>
              <a:rPr lang="en-US" altLang="zh-CN" dirty="0" err="1"/>
              <a:t>ovo_clf.fit</a:t>
            </a:r>
            <a:r>
              <a:rPr lang="en-US" altLang="zh-CN" dirty="0"/>
              <a:t>(</a:t>
            </a:r>
            <a:r>
              <a:rPr lang="en-US" altLang="zh-CN" dirty="0" err="1"/>
              <a:t>X_train</a:t>
            </a:r>
            <a:r>
              <a:rPr lang="en-US" altLang="zh-CN" dirty="0"/>
              <a:t>, </a:t>
            </a:r>
            <a:r>
              <a:rPr lang="en-US" altLang="zh-CN" dirty="0" err="1"/>
              <a:t>y_train</a:t>
            </a:r>
            <a:r>
              <a:rPr lang="en-US" altLang="zh-CN" dirty="0"/>
              <a:t>)</a:t>
            </a:r>
          </a:p>
          <a:p>
            <a:pPr marL="0" indent="0">
              <a:buNone/>
            </a:pPr>
            <a:r>
              <a:rPr lang="en-US" altLang="zh-CN" b="1" dirty="0"/>
              <a:t>&gt;&gt;&gt; </a:t>
            </a:r>
            <a:r>
              <a:rPr lang="en-US" altLang="zh-CN" dirty="0" err="1"/>
              <a:t>ovo_clf.predict</a:t>
            </a:r>
            <a:r>
              <a:rPr lang="en-US" altLang="zh-CN" dirty="0"/>
              <a:t>([</a:t>
            </a:r>
            <a:r>
              <a:rPr lang="en-US" altLang="zh-CN" dirty="0" err="1"/>
              <a:t>some_digit</a:t>
            </a:r>
            <a:r>
              <a:rPr lang="en-US" altLang="zh-CN" dirty="0"/>
              <a:t>])</a:t>
            </a:r>
          </a:p>
          <a:p>
            <a:pPr marL="0" indent="0">
              <a:buNone/>
            </a:pPr>
            <a:r>
              <a:rPr lang="en-US" altLang="zh-CN" dirty="0"/>
              <a:t>array([ 5.])</a:t>
            </a:r>
          </a:p>
          <a:p>
            <a:pPr marL="0" indent="0">
              <a:buNone/>
            </a:pPr>
            <a:r>
              <a:rPr lang="en-US" altLang="zh-CN" b="1" dirty="0"/>
              <a:t>&gt;&gt;&gt; </a:t>
            </a:r>
            <a:r>
              <a:rPr lang="en-US" altLang="zh-CN" dirty="0" err="1"/>
              <a:t>len</a:t>
            </a:r>
            <a:r>
              <a:rPr lang="en-US" altLang="zh-CN" dirty="0"/>
              <a:t>(</a:t>
            </a:r>
            <a:r>
              <a:rPr lang="en-US" altLang="zh-CN" dirty="0" err="1"/>
              <a:t>ovo_clf.estimators</a:t>
            </a:r>
            <a:r>
              <a:rPr lang="en-US" altLang="zh-CN" dirty="0"/>
              <a:t>_)</a:t>
            </a:r>
          </a:p>
          <a:p>
            <a:pPr marL="0" indent="0">
              <a:buNone/>
            </a:pPr>
            <a:r>
              <a:rPr lang="en-US" altLang="zh-CN" dirty="0"/>
              <a:t>45</a:t>
            </a:r>
            <a:endParaRPr lang="en-US" altLang="zh-CN" sz="2400" dirty="0"/>
          </a:p>
        </p:txBody>
      </p:sp>
    </p:spTree>
    <p:extLst>
      <p:ext uri="{BB962C8B-B14F-4D97-AF65-F5344CB8AC3E}">
        <p14:creationId xmlns:p14="http://schemas.microsoft.com/office/powerpoint/2010/main" xmlns="" val="399304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MNIST</a:t>
            </a:r>
            <a:endParaRPr lang="zh-CN" altLang="en-US" dirty="0"/>
          </a:p>
        </p:txBody>
      </p:sp>
      <p:sp>
        <p:nvSpPr>
          <p:cNvPr id="3" name="内容占位符 2"/>
          <p:cNvSpPr>
            <a:spLocks noGrp="1"/>
          </p:cNvSpPr>
          <p:nvPr>
            <p:ph idx="1"/>
          </p:nvPr>
        </p:nvSpPr>
        <p:spPr>
          <a:xfrm>
            <a:off x="457200" y="1600200"/>
            <a:ext cx="8686800" cy="5257800"/>
          </a:xfrm>
        </p:spPr>
        <p:txBody>
          <a:bodyPr>
            <a:normAutofit fontScale="92500" lnSpcReduction="20000"/>
          </a:bodyPr>
          <a:lstStyle/>
          <a:p>
            <a:r>
              <a:rPr lang="en-US" altLang="zh-CN" dirty="0" err="1" smtClean="0"/>
              <a:t>Scikit</a:t>
            </a:r>
            <a:r>
              <a:rPr lang="en-US" altLang="zh-CN" dirty="0" smtClean="0"/>
              <a:t>-Learn</a:t>
            </a:r>
            <a:r>
              <a:rPr lang="zh-CN" altLang="en-US" dirty="0" smtClean="0"/>
              <a:t>加载的数据集通常具有类似的字典结构，包括：</a:t>
            </a:r>
          </a:p>
          <a:p>
            <a:pPr lvl="1"/>
            <a:r>
              <a:rPr lang="en-US" altLang="zh-CN" dirty="0" smtClean="0"/>
              <a:t>DESCR</a:t>
            </a:r>
            <a:r>
              <a:rPr lang="zh-CN" altLang="en-US" dirty="0" smtClean="0"/>
              <a:t>键，描述数据集</a:t>
            </a:r>
          </a:p>
          <a:p>
            <a:pPr lvl="1"/>
            <a:r>
              <a:rPr lang="en-US" altLang="zh-CN" dirty="0" smtClean="0"/>
              <a:t>data</a:t>
            </a:r>
            <a:r>
              <a:rPr lang="zh-CN" altLang="en-US" dirty="0" smtClean="0"/>
              <a:t>键，包含一个数组，每个实例为一行，每个特征为一列</a:t>
            </a:r>
          </a:p>
          <a:p>
            <a:pPr lvl="1"/>
            <a:r>
              <a:rPr lang="en-US" altLang="zh-CN" dirty="0" smtClean="0"/>
              <a:t>target</a:t>
            </a:r>
            <a:r>
              <a:rPr lang="zh-CN" altLang="en-US" dirty="0" smtClean="0"/>
              <a:t>键，包含一个带有标记的数组</a:t>
            </a:r>
          </a:p>
          <a:p>
            <a:pPr lvl="1"/>
            <a:endParaRPr lang="en-US" altLang="zh-CN" dirty="0"/>
          </a:p>
          <a:p>
            <a:pPr marL="0" indent="0">
              <a:buNone/>
            </a:pPr>
            <a:r>
              <a:rPr lang="nb-NO" altLang="zh-CN" b="1" dirty="0"/>
              <a:t>&gt;&gt;&gt; </a:t>
            </a:r>
            <a:r>
              <a:rPr lang="nb-NO" altLang="zh-CN" dirty="0"/>
              <a:t>X, y = mnist["data"], mnist["target"]</a:t>
            </a:r>
          </a:p>
          <a:p>
            <a:pPr marL="0" indent="0">
              <a:buNone/>
            </a:pPr>
            <a:r>
              <a:rPr lang="en-US" altLang="zh-CN" b="1" dirty="0"/>
              <a:t>&gt;&gt;&gt; </a:t>
            </a:r>
            <a:r>
              <a:rPr lang="en-US" altLang="zh-CN" dirty="0" err="1"/>
              <a:t>X.shape</a:t>
            </a:r>
            <a:endParaRPr lang="en-US" altLang="zh-CN" dirty="0"/>
          </a:p>
          <a:p>
            <a:pPr marL="0" indent="0">
              <a:buNone/>
            </a:pPr>
            <a:r>
              <a:rPr lang="en-US" altLang="zh-CN" dirty="0"/>
              <a:t>(70000, 784)</a:t>
            </a:r>
          </a:p>
          <a:p>
            <a:pPr marL="0" indent="0">
              <a:buNone/>
            </a:pPr>
            <a:r>
              <a:rPr lang="en-US" altLang="zh-CN" b="1" dirty="0"/>
              <a:t>&gt;&gt;&gt; </a:t>
            </a:r>
            <a:r>
              <a:rPr lang="en-US" altLang="zh-CN" dirty="0" err="1"/>
              <a:t>y.shape</a:t>
            </a:r>
            <a:endParaRPr lang="en-US" altLang="zh-CN" dirty="0"/>
          </a:p>
          <a:p>
            <a:pPr marL="0" indent="0">
              <a:buNone/>
            </a:pPr>
            <a:r>
              <a:rPr lang="en-US" altLang="zh-CN" dirty="0"/>
              <a:t>(70000,)</a:t>
            </a:r>
          </a:p>
        </p:txBody>
      </p:sp>
    </p:spTree>
    <p:extLst>
      <p:ext uri="{BB962C8B-B14F-4D97-AF65-F5344CB8AC3E}">
        <p14:creationId xmlns:p14="http://schemas.microsoft.com/office/powerpoint/2010/main" xmlns="" val="1906845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dirty="0" smtClean="0"/>
              <a:t>训练</a:t>
            </a:r>
            <a:r>
              <a:rPr lang="en-US" dirty="0" err="1" smtClean="0"/>
              <a:t>RandomForestClassifier</a:t>
            </a:r>
            <a:r>
              <a:rPr lang="zh-CN" altLang="en-US" dirty="0" smtClean="0"/>
              <a:t>同样简单：</a:t>
            </a:r>
            <a:endParaRPr lang="en-US" altLang="zh-CN" dirty="0" smtClean="0"/>
          </a:p>
          <a:p>
            <a:pPr>
              <a:buNone/>
            </a:pPr>
            <a:r>
              <a:rPr lang="en-US" altLang="zh-CN" b="1" dirty="0" smtClean="0"/>
              <a:t>&gt;&gt;&gt; </a:t>
            </a:r>
            <a:r>
              <a:rPr lang="en-US" altLang="zh-CN" dirty="0"/>
              <a:t>forest_clf.fit(</a:t>
            </a:r>
            <a:r>
              <a:rPr lang="en-US" altLang="zh-CN" dirty="0" err="1"/>
              <a:t>X_train</a:t>
            </a:r>
            <a:r>
              <a:rPr lang="en-US" altLang="zh-CN" dirty="0"/>
              <a:t>, </a:t>
            </a:r>
            <a:r>
              <a:rPr lang="en-US" altLang="zh-CN" dirty="0" err="1"/>
              <a:t>y_train</a:t>
            </a:r>
            <a:r>
              <a:rPr lang="en-US" altLang="zh-CN" dirty="0"/>
              <a:t>)</a:t>
            </a:r>
          </a:p>
          <a:p>
            <a:pPr marL="0" indent="0">
              <a:buNone/>
            </a:pPr>
            <a:r>
              <a:rPr lang="en-US" altLang="zh-CN" b="1" dirty="0"/>
              <a:t>&gt;&gt;&gt; </a:t>
            </a:r>
            <a:r>
              <a:rPr lang="en-US" altLang="zh-CN" dirty="0" err="1"/>
              <a:t>forest_clf.predict</a:t>
            </a:r>
            <a:r>
              <a:rPr lang="en-US" altLang="zh-CN" dirty="0"/>
              <a:t>([</a:t>
            </a:r>
            <a:r>
              <a:rPr lang="en-US" altLang="zh-CN" dirty="0" err="1"/>
              <a:t>some_digit</a:t>
            </a:r>
            <a:r>
              <a:rPr lang="en-US" altLang="zh-CN" dirty="0"/>
              <a:t>])</a:t>
            </a:r>
          </a:p>
          <a:p>
            <a:pPr marL="0" indent="0">
              <a:buNone/>
            </a:pPr>
            <a:r>
              <a:rPr lang="en-US" altLang="zh-CN" dirty="0"/>
              <a:t>array([ 5.])</a:t>
            </a:r>
          </a:p>
          <a:p>
            <a:r>
              <a:rPr lang="zh-CN" altLang="en-US" dirty="0" smtClean="0"/>
              <a:t>这次</a:t>
            </a:r>
            <a:r>
              <a:rPr lang="en-US" altLang="zh-CN" dirty="0" err="1" smtClean="0"/>
              <a:t>Scikit</a:t>
            </a:r>
            <a:r>
              <a:rPr lang="en-US" altLang="zh-CN" dirty="0" smtClean="0"/>
              <a:t>-Learn</a:t>
            </a:r>
            <a:r>
              <a:rPr lang="zh-CN" altLang="en-US" dirty="0" smtClean="0"/>
              <a:t>不必运行</a:t>
            </a:r>
            <a:r>
              <a:rPr lang="en-US" altLang="zh-CN" dirty="0" err="1" smtClean="0"/>
              <a:t>OvA</a:t>
            </a:r>
            <a:r>
              <a:rPr lang="zh-CN" altLang="en-US" dirty="0" smtClean="0"/>
              <a:t>或者</a:t>
            </a:r>
            <a:r>
              <a:rPr lang="en-US" altLang="zh-CN" dirty="0" err="1" smtClean="0"/>
              <a:t>OvO</a:t>
            </a:r>
            <a:r>
              <a:rPr lang="zh-CN" altLang="en-US" dirty="0" smtClean="0"/>
              <a:t>了，因为随机森林分类器直接就可以将实例分为多个类别。调用</a:t>
            </a:r>
            <a:r>
              <a:rPr lang="en-US" altLang="zh-CN" dirty="0" err="1" smtClean="0"/>
              <a:t>predict_proba</a:t>
            </a:r>
            <a:r>
              <a:rPr lang="zh-CN" altLang="en-US" dirty="0" smtClean="0"/>
              <a:t>（）可以获得分类器将每个实例分类为每个类别的概率列表：</a:t>
            </a:r>
            <a:endParaRPr lang="en-US" altLang="zh-CN" dirty="0" smtClean="0"/>
          </a:p>
          <a:p>
            <a:pPr>
              <a:buNone/>
            </a:pPr>
            <a:r>
              <a:rPr lang="en-US" altLang="zh-CN" b="1" dirty="0" smtClean="0"/>
              <a:t>&gt;&gt;&gt; </a:t>
            </a:r>
            <a:r>
              <a:rPr lang="en-US" altLang="zh-CN" dirty="0" err="1"/>
              <a:t>forest_clf.predict_proba</a:t>
            </a:r>
            <a:r>
              <a:rPr lang="en-US" altLang="zh-CN" dirty="0"/>
              <a:t>([</a:t>
            </a:r>
            <a:r>
              <a:rPr lang="en-US" altLang="zh-CN" dirty="0" err="1"/>
              <a:t>some_digit</a:t>
            </a:r>
            <a:r>
              <a:rPr lang="en-US" altLang="zh-CN" dirty="0"/>
              <a:t>])</a:t>
            </a:r>
          </a:p>
          <a:p>
            <a:pPr marL="0" indent="0">
              <a:buNone/>
            </a:pPr>
            <a:r>
              <a:rPr lang="en-US" altLang="zh-CN" dirty="0"/>
              <a:t>array([[ 0.1, 0. , 0. , 0.1, 0. , 0.8, 0. , 0. , 0. , 0. ]])</a:t>
            </a:r>
            <a:endParaRPr lang="en-US" altLang="zh-CN" sz="2400" dirty="0"/>
          </a:p>
        </p:txBody>
      </p:sp>
    </p:spTree>
    <p:extLst>
      <p:ext uri="{BB962C8B-B14F-4D97-AF65-F5344CB8AC3E}">
        <p14:creationId xmlns:p14="http://schemas.microsoft.com/office/powerpoint/2010/main" xmlns="" val="2300870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dirty="0" smtClean="0"/>
              <a:t>要评估这些分类器。跟之前一样，使用交叉验证。我们来试试使用</a:t>
            </a:r>
            <a:r>
              <a:rPr lang="en-US" altLang="zh-CN" dirty="0" err="1" smtClean="0"/>
              <a:t>cross_val_score</a:t>
            </a:r>
            <a:r>
              <a:rPr lang="zh-CN" altLang="en-US" dirty="0" smtClean="0"/>
              <a:t>（）函数评估一下</a:t>
            </a:r>
            <a:r>
              <a:rPr lang="en-US" altLang="zh-CN" dirty="0" err="1" smtClean="0"/>
              <a:t>SGDClassifier</a:t>
            </a:r>
            <a:r>
              <a:rPr lang="zh-CN" altLang="en-US" dirty="0" smtClean="0"/>
              <a:t>的准确率：</a:t>
            </a:r>
            <a:endParaRPr lang="en-US" altLang="zh-CN" dirty="0" smtClean="0"/>
          </a:p>
          <a:p>
            <a:endParaRPr lang="en-US" altLang="zh-CN" b="1" dirty="0" smtClean="0"/>
          </a:p>
          <a:p>
            <a:pPr marL="0" indent="0">
              <a:buNone/>
            </a:pPr>
            <a:r>
              <a:rPr lang="en-US" altLang="zh-CN" b="1" dirty="0" smtClean="0"/>
              <a:t>&gt;&gt;&gt; </a:t>
            </a:r>
            <a:r>
              <a:rPr lang="en-US" altLang="zh-CN" dirty="0" err="1"/>
              <a:t>cross_val_score</a:t>
            </a:r>
            <a:r>
              <a:rPr lang="en-US" altLang="zh-CN" dirty="0"/>
              <a:t>(</a:t>
            </a:r>
            <a:r>
              <a:rPr lang="en-US" altLang="zh-CN" dirty="0" err="1"/>
              <a:t>sgd_clf</a:t>
            </a:r>
            <a:r>
              <a:rPr lang="en-US" altLang="zh-CN" dirty="0"/>
              <a:t>, </a:t>
            </a:r>
            <a:r>
              <a:rPr lang="en-US" altLang="zh-CN" dirty="0" err="1"/>
              <a:t>X_train</a:t>
            </a:r>
            <a:r>
              <a:rPr lang="en-US" altLang="zh-CN" dirty="0"/>
              <a:t>, </a:t>
            </a:r>
            <a:r>
              <a:rPr lang="en-US" altLang="zh-CN" dirty="0" err="1"/>
              <a:t>y_train</a:t>
            </a:r>
            <a:r>
              <a:rPr lang="en-US" altLang="zh-CN" dirty="0"/>
              <a:t>, cv=3, scoring="accuracy")</a:t>
            </a:r>
          </a:p>
          <a:p>
            <a:pPr marL="0" indent="0">
              <a:buNone/>
            </a:pPr>
            <a:r>
              <a:rPr lang="en-US" altLang="zh-CN" dirty="0"/>
              <a:t>array([ 0.84063187, 0.84899245, 0.86652998])</a:t>
            </a:r>
            <a:endParaRPr lang="en-US" altLang="zh-CN" sz="2400" dirty="0"/>
          </a:p>
        </p:txBody>
      </p:sp>
    </p:spTree>
    <p:extLst>
      <p:ext uri="{BB962C8B-B14F-4D97-AF65-F5344CB8AC3E}">
        <p14:creationId xmlns:p14="http://schemas.microsoft.com/office/powerpoint/2010/main" xmlns="" val="28575563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多类别分类器</a:t>
            </a:r>
            <a:endParaRPr lang="zh-CN" altLang="en-US" dirty="0"/>
          </a:p>
        </p:txBody>
      </p:sp>
      <p:sp>
        <p:nvSpPr>
          <p:cNvPr id="3" name="内容占位符 2"/>
          <p:cNvSpPr>
            <a:spLocks noGrp="1"/>
          </p:cNvSpPr>
          <p:nvPr>
            <p:ph idx="1"/>
          </p:nvPr>
        </p:nvSpPr>
        <p:spPr>
          <a:xfrm>
            <a:off x="457200" y="907504"/>
            <a:ext cx="8686800" cy="5950496"/>
          </a:xfrm>
        </p:spPr>
        <p:txBody>
          <a:bodyPr>
            <a:normAutofit lnSpcReduction="10000"/>
          </a:bodyPr>
          <a:lstStyle/>
          <a:p>
            <a:r>
              <a:rPr lang="zh-CN" altLang="en-US" dirty="0" smtClean="0"/>
              <a:t>在所有的测试折叠上都超过了</a:t>
            </a:r>
            <a:r>
              <a:rPr lang="en-US" altLang="zh-CN" dirty="0" smtClean="0"/>
              <a:t>84%</a:t>
            </a:r>
            <a:r>
              <a:rPr lang="zh-CN" altLang="en-US" dirty="0" smtClean="0"/>
              <a:t>。如果是一个纯随机分类器，准确率大概是</a:t>
            </a:r>
            <a:r>
              <a:rPr lang="en-US" altLang="zh-CN" dirty="0" smtClean="0"/>
              <a:t>10%</a:t>
            </a:r>
            <a:r>
              <a:rPr lang="zh-CN" altLang="en-US" dirty="0" smtClean="0"/>
              <a:t>，所以这个结果不是太糟，但是依然有提升的空间。例如，将输入进行简单缩放（如第</a:t>
            </a:r>
            <a:r>
              <a:rPr lang="en-US" altLang="zh-CN" dirty="0" smtClean="0"/>
              <a:t>2</a:t>
            </a:r>
            <a:r>
              <a:rPr lang="zh-CN" altLang="en-US" dirty="0" smtClean="0"/>
              <a:t>章所述）可以将准确率提到</a:t>
            </a:r>
            <a:r>
              <a:rPr lang="en-US" altLang="zh-CN" dirty="0" smtClean="0"/>
              <a:t>90%</a:t>
            </a:r>
            <a:r>
              <a:rPr lang="zh-CN" altLang="en-US" dirty="0" smtClean="0"/>
              <a:t>以上：</a:t>
            </a:r>
            <a:endParaRPr lang="en-US" altLang="zh-CN" dirty="0" smtClean="0"/>
          </a:p>
          <a:p>
            <a:pPr>
              <a:buNone/>
            </a:pPr>
            <a:endParaRPr lang="en-US" altLang="zh-CN" sz="3000" b="1" dirty="0" smtClean="0"/>
          </a:p>
          <a:p>
            <a:pPr>
              <a:buNone/>
            </a:pPr>
            <a:r>
              <a:rPr lang="en-US" altLang="zh-CN" sz="3000" b="1" dirty="0" smtClean="0"/>
              <a:t>&gt;&gt;&gt; </a:t>
            </a:r>
            <a:r>
              <a:rPr lang="en-US" altLang="zh-CN" sz="3000" b="1" dirty="0"/>
              <a:t>from </a:t>
            </a:r>
            <a:r>
              <a:rPr lang="en-US" altLang="zh-CN" sz="3000" b="1" dirty="0" err="1"/>
              <a:t>sklearn.preprocessing</a:t>
            </a:r>
            <a:r>
              <a:rPr lang="en-US" altLang="zh-CN" sz="3000" b="1" dirty="0"/>
              <a:t> import </a:t>
            </a:r>
            <a:r>
              <a:rPr lang="en-US" altLang="zh-CN" sz="3000" dirty="0" err="1"/>
              <a:t>StandardScaler</a:t>
            </a:r>
            <a:endParaRPr lang="en-US" altLang="zh-CN" sz="3000" dirty="0"/>
          </a:p>
          <a:p>
            <a:pPr marL="0" indent="0">
              <a:buNone/>
            </a:pPr>
            <a:r>
              <a:rPr lang="en-US" altLang="zh-CN" sz="3000" b="1" dirty="0"/>
              <a:t>&gt;&gt;&gt; </a:t>
            </a:r>
            <a:r>
              <a:rPr lang="en-US" altLang="zh-CN" sz="3000" dirty="0" err="1"/>
              <a:t>scaler</a:t>
            </a:r>
            <a:r>
              <a:rPr lang="en-US" altLang="zh-CN" sz="3000" dirty="0"/>
              <a:t> = </a:t>
            </a:r>
            <a:r>
              <a:rPr lang="en-US" altLang="zh-CN" sz="3000" dirty="0" err="1"/>
              <a:t>StandardScaler</a:t>
            </a:r>
            <a:r>
              <a:rPr lang="en-US" altLang="zh-CN" sz="3000" dirty="0"/>
              <a:t>()</a:t>
            </a:r>
          </a:p>
          <a:p>
            <a:pPr marL="0" indent="0">
              <a:buNone/>
            </a:pPr>
            <a:r>
              <a:rPr lang="en-US" altLang="zh-CN" sz="2400" b="1" dirty="0"/>
              <a:t>&gt;&gt;&gt; </a:t>
            </a:r>
            <a:r>
              <a:rPr lang="en-US" altLang="zh-CN" sz="2400" dirty="0" err="1"/>
              <a:t>X_train_scaled</a:t>
            </a:r>
            <a:r>
              <a:rPr lang="en-US" altLang="zh-CN" sz="2400" dirty="0"/>
              <a:t> = </a:t>
            </a:r>
            <a:r>
              <a:rPr lang="en-US" altLang="zh-CN" sz="2400" dirty="0" err="1"/>
              <a:t>scaler.fit_transform</a:t>
            </a:r>
            <a:r>
              <a:rPr lang="en-US" altLang="zh-CN" sz="2400" dirty="0"/>
              <a:t>(</a:t>
            </a:r>
            <a:r>
              <a:rPr lang="en-US" altLang="zh-CN" sz="2400" dirty="0" err="1"/>
              <a:t>X_train.astype</a:t>
            </a:r>
            <a:r>
              <a:rPr lang="en-US" altLang="zh-CN" sz="2400" dirty="0"/>
              <a:t>(np.float64))</a:t>
            </a:r>
          </a:p>
          <a:p>
            <a:pPr marL="0" indent="0">
              <a:buNone/>
            </a:pPr>
            <a:r>
              <a:rPr lang="en-US" altLang="zh-CN" sz="2000" b="1" dirty="0"/>
              <a:t>&gt;&gt;&gt; </a:t>
            </a:r>
            <a:r>
              <a:rPr lang="en-US" altLang="zh-CN" sz="2000" dirty="0" err="1"/>
              <a:t>cross_val_score</a:t>
            </a:r>
            <a:r>
              <a:rPr lang="en-US" altLang="zh-CN" sz="2000" dirty="0"/>
              <a:t>(</a:t>
            </a:r>
            <a:r>
              <a:rPr lang="en-US" altLang="zh-CN" sz="2000" dirty="0" err="1"/>
              <a:t>sgd_clf</a:t>
            </a:r>
            <a:r>
              <a:rPr lang="en-US" altLang="zh-CN" sz="2000" dirty="0"/>
              <a:t>, </a:t>
            </a:r>
            <a:r>
              <a:rPr lang="en-US" altLang="zh-CN" sz="2000" dirty="0" err="1"/>
              <a:t>X_train_scaled</a:t>
            </a:r>
            <a:r>
              <a:rPr lang="en-US" altLang="zh-CN" sz="2000" dirty="0"/>
              <a:t>, </a:t>
            </a:r>
            <a:r>
              <a:rPr lang="en-US" altLang="zh-CN" sz="2000" dirty="0" err="1"/>
              <a:t>y_train</a:t>
            </a:r>
            <a:r>
              <a:rPr lang="en-US" altLang="zh-CN" sz="2000" dirty="0"/>
              <a:t>, cv=3, scoring="accuracy")</a:t>
            </a:r>
          </a:p>
          <a:p>
            <a:pPr marL="0" indent="0">
              <a:buNone/>
            </a:pPr>
            <a:r>
              <a:rPr lang="en-US" altLang="zh-CN" sz="3000" dirty="0"/>
              <a:t>array([ 0.91011798, 0.90874544, 0.906636 ])</a:t>
            </a:r>
            <a:endParaRPr lang="en-US" altLang="zh-CN" sz="2200" dirty="0"/>
          </a:p>
        </p:txBody>
      </p:sp>
    </p:spTree>
    <p:extLst>
      <p:ext uri="{BB962C8B-B14F-4D97-AF65-F5344CB8AC3E}">
        <p14:creationId xmlns:p14="http://schemas.microsoft.com/office/powerpoint/2010/main" xmlns="" val="2534037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错误分析</a:t>
            </a:r>
            <a:endParaRPr lang="zh-CN" altLang="en-US" dirty="0"/>
          </a:p>
        </p:txBody>
      </p:sp>
      <p:sp>
        <p:nvSpPr>
          <p:cNvPr id="3" name="内容占位符 2"/>
          <p:cNvSpPr>
            <a:spLocks noGrp="1"/>
          </p:cNvSpPr>
          <p:nvPr>
            <p:ph idx="1"/>
          </p:nvPr>
        </p:nvSpPr>
        <p:spPr>
          <a:xfrm>
            <a:off x="457200" y="907504"/>
            <a:ext cx="8686800" cy="5950496"/>
          </a:xfrm>
        </p:spPr>
        <p:txBody>
          <a:bodyPr>
            <a:normAutofit fontScale="70000" lnSpcReduction="20000"/>
          </a:bodyPr>
          <a:lstStyle/>
          <a:p>
            <a:r>
              <a:rPr lang="zh-CN" altLang="en-US" sz="3400" dirty="0" smtClean="0"/>
              <a:t>假设你已经找到了一个有潜力的模型，现在你希望找到一些方法对其进一步改进。首先，看看混淆矩阵，使用</a:t>
            </a:r>
            <a:r>
              <a:rPr lang="en-US" altLang="zh-CN" sz="3400" dirty="0" err="1" smtClean="0"/>
              <a:t>cross_val_predict</a:t>
            </a:r>
            <a:r>
              <a:rPr lang="zh-CN" altLang="en-US" sz="3400" dirty="0" smtClean="0"/>
              <a:t>（）函数进行预测，然后调用</a:t>
            </a:r>
            <a:r>
              <a:rPr lang="en-US" altLang="zh-CN" sz="3400" dirty="0" err="1" smtClean="0"/>
              <a:t>confusion_matrix</a:t>
            </a:r>
            <a:r>
              <a:rPr lang="zh-CN" altLang="en-US" sz="3400" dirty="0" smtClean="0"/>
              <a:t>（）函数：</a:t>
            </a:r>
          </a:p>
          <a:p>
            <a:pPr marL="0" indent="0">
              <a:buNone/>
            </a:pPr>
            <a:r>
              <a:rPr lang="en-US" altLang="zh-CN" b="1" dirty="0" smtClean="0"/>
              <a:t>&gt;&gt;&gt; </a:t>
            </a:r>
            <a:r>
              <a:rPr lang="en-US" altLang="zh-CN" dirty="0" err="1"/>
              <a:t>y_train_pred</a:t>
            </a:r>
            <a:r>
              <a:rPr lang="en-US" altLang="zh-CN" dirty="0"/>
              <a:t> = </a:t>
            </a:r>
            <a:r>
              <a:rPr lang="en-US" altLang="zh-CN" dirty="0" err="1"/>
              <a:t>cross_val_predict</a:t>
            </a:r>
            <a:r>
              <a:rPr lang="en-US" altLang="zh-CN" dirty="0"/>
              <a:t>(</a:t>
            </a:r>
            <a:r>
              <a:rPr lang="en-US" altLang="zh-CN" dirty="0" err="1"/>
              <a:t>sgd_clf</a:t>
            </a:r>
            <a:r>
              <a:rPr lang="en-US" altLang="zh-CN" dirty="0"/>
              <a:t>, </a:t>
            </a:r>
            <a:r>
              <a:rPr lang="en-US" altLang="zh-CN" dirty="0" err="1"/>
              <a:t>X_train_scaled</a:t>
            </a:r>
            <a:r>
              <a:rPr lang="en-US" altLang="zh-CN" dirty="0"/>
              <a:t>, </a:t>
            </a:r>
            <a:r>
              <a:rPr lang="en-US" altLang="zh-CN" dirty="0" err="1"/>
              <a:t>y_train</a:t>
            </a:r>
            <a:r>
              <a:rPr lang="en-US" altLang="zh-CN" dirty="0"/>
              <a:t>, cv=3)</a:t>
            </a:r>
          </a:p>
          <a:p>
            <a:pPr marL="0" indent="0">
              <a:buNone/>
            </a:pPr>
            <a:r>
              <a:rPr lang="en-US" altLang="zh-CN" b="1" dirty="0"/>
              <a:t>&gt;&gt;&gt; </a:t>
            </a:r>
            <a:r>
              <a:rPr lang="en-US" altLang="zh-CN" dirty="0" err="1"/>
              <a:t>conf_mx</a:t>
            </a:r>
            <a:r>
              <a:rPr lang="en-US" altLang="zh-CN" dirty="0"/>
              <a:t> = </a:t>
            </a:r>
            <a:r>
              <a:rPr lang="en-US" altLang="zh-CN" dirty="0" err="1"/>
              <a:t>confusion_matrix</a:t>
            </a:r>
            <a:r>
              <a:rPr lang="en-US" altLang="zh-CN" dirty="0"/>
              <a:t>(</a:t>
            </a:r>
            <a:r>
              <a:rPr lang="en-US" altLang="zh-CN" dirty="0" err="1"/>
              <a:t>y_train</a:t>
            </a:r>
            <a:r>
              <a:rPr lang="en-US" altLang="zh-CN" dirty="0"/>
              <a:t>, </a:t>
            </a:r>
            <a:r>
              <a:rPr lang="en-US" altLang="zh-CN" dirty="0" err="1"/>
              <a:t>y_train_pred</a:t>
            </a:r>
            <a:r>
              <a:rPr lang="en-US" altLang="zh-CN" dirty="0"/>
              <a:t>)</a:t>
            </a:r>
          </a:p>
          <a:p>
            <a:pPr marL="0" indent="0">
              <a:buNone/>
            </a:pPr>
            <a:r>
              <a:rPr lang="en-US" altLang="zh-CN" b="1" dirty="0"/>
              <a:t>&gt;&gt;&gt; </a:t>
            </a:r>
            <a:r>
              <a:rPr lang="en-US" altLang="zh-CN" dirty="0" err="1"/>
              <a:t>conf_mx</a:t>
            </a:r>
            <a:endParaRPr lang="en-US" altLang="zh-CN" dirty="0"/>
          </a:p>
          <a:p>
            <a:pPr marL="0" indent="0">
              <a:buNone/>
            </a:pPr>
            <a:r>
              <a:rPr lang="en-US" altLang="zh-CN" dirty="0"/>
              <a:t>array([[5725, 3, 24, 9, 10, 49, 50, 10, 39, 4],</a:t>
            </a:r>
          </a:p>
          <a:p>
            <a:pPr marL="0" indent="0">
              <a:buNone/>
            </a:pPr>
            <a:r>
              <a:rPr lang="en-US" altLang="zh-CN" dirty="0" smtClean="0"/>
              <a:t>            [ </a:t>
            </a:r>
            <a:r>
              <a:rPr lang="en-US" altLang="zh-CN" dirty="0"/>
              <a:t>2, 6493, 43, 25, 7, 40, 5, 10, 109, 8],</a:t>
            </a:r>
          </a:p>
          <a:p>
            <a:pPr marL="0" indent="0">
              <a:buNone/>
            </a:pPr>
            <a:r>
              <a:rPr lang="en-US" altLang="zh-CN" dirty="0" smtClean="0"/>
              <a:t>            [ </a:t>
            </a:r>
            <a:r>
              <a:rPr lang="en-US" altLang="zh-CN" dirty="0"/>
              <a:t>51, 41, 5321, 104, 89, 26, 87, 60, 166, 13],</a:t>
            </a:r>
          </a:p>
          <a:p>
            <a:pPr marL="0" indent="0">
              <a:buNone/>
            </a:pPr>
            <a:r>
              <a:rPr lang="en-US" altLang="zh-CN" dirty="0" smtClean="0"/>
              <a:t>            [ </a:t>
            </a:r>
            <a:r>
              <a:rPr lang="en-US" altLang="zh-CN" dirty="0"/>
              <a:t>47, 46, 141, 5342, 1, 231, 40, 50, 141, 92],</a:t>
            </a:r>
          </a:p>
          <a:p>
            <a:pPr marL="0" indent="0">
              <a:buNone/>
            </a:pPr>
            <a:r>
              <a:rPr lang="en-US" altLang="zh-CN" dirty="0" smtClean="0"/>
              <a:t>            [ 19</a:t>
            </a:r>
            <a:r>
              <a:rPr lang="en-US" altLang="zh-CN" dirty="0"/>
              <a:t>, 29, 41, 10, 5366, 9, 56, 37, 86, 189],</a:t>
            </a:r>
          </a:p>
          <a:p>
            <a:pPr marL="0" indent="0">
              <a:buNone/>
            </a:pPr>
            <a:r>
              <a:rPr lang="en-US" altLang="zh-CN" dirty="0" smtClean="0"/>
              <a:t>            [ </a:t>
            </a:r>
            <a:r>
              <a:rPr lang="en-US" altLang="zh-CN" dirty="0"/>
              <a:t>73, 45, 36, 193, 64, 4582, 111, 30, 193, 94],</a:t>
            </a:r>
          </a:p>
          <a:p>
            <a:pPr marL="0" indent="0">
              <a:buNone/>
            </a:pPr>
            <a:r>
              <a:rPr lang="en-US" altLang="zh-CN" dirty="0" smtClean="0"/>
              <a:t>            [ </a:t>
            </a:r>
            <a:r>
              <a:rPr lang="en-US" altLang="zh-CN" dirty="0"/>
              <a:t>29, 34, 44, 2, 42, 85, 5627, 10, 45, 0],</a:t>
            </a:r>
          </a:p>
          <a:p>
            <a:pPr marL="0" indent="0">
              <a:buNone/>
            </a:pPr>
            <a:r>
              <a:rPr lang="en-US" altLang="zh-CN" dirty="0" smtClean="0"/>
              <a:t>            [ </a:t>
            </a:r>
            <a:r>
              <a:rPr lang="en-US" altLang="zh-CN" dirty="0"/>
              <a:t>25, 24, 74, 32, 54, 12, 6, 5787, 15, 236],</a:t>
            </a:r>
          </a:p>
          <a:p>
            <a:pPr marL="0" indent="0">
              <a:buNone/>
            </a:pPr>
            <a:r>
              <a:rPr lang="en-US" altLang="zh-CN" dirty="0" smtClean="0"/>
              <a:t>            [ </a:t>
            </a:r>
            <a:r>
              <a:rPr lang="en-US" altLang="zh-CN" dirty="0"/>
              <a:t>52, 161, 73, 156, 10, 163, 61, 25, 5027, 123],</a:t>
            </a:r>
          </a:p>
          <a:p>
            <a:pPr marL="0" indent="0">
              <a:buNone/>
            </a:pPr>
            <a:r>
              <a:rPr lang="en-US" altLang="zh-CN" dirty="0" smtClean="0"/>
              <a:t>            [ </a:t>
            </a:r>
            <a:r>
              <a:rPr lang="en-US" altLang="zh-CN" dirty="0"/>
              <a:t>43, 35, 26, 92, 178, 28, 2, 223, 82, 5240]])</a:t>
            </a:r>
            <a:endParaRPr lang="en-US" altLang="zh-CN" sz="2200" dirty="0"/>
          </a:p>
        </p:txBody>
      </p:sp>
    </p:spTree>
    <p:extLst>
      <p:ext uri="{BB962C8B-B14F-4D97-AF65-F5344CB8AC3E}">
        <p14:creationId xmlns:p14="http://schemas.microsoft.com/office/powerpoint/2010/main" xmlns="" val="2833989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错误分析</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pPr marL="0" indent="0">
              <a:buNone/>
            </a:pPr>
            <a:r>
              <a:rPr lang="en-US" altLang="zh-CN" dirty="0" err="1"/>
              <a:t>plt.matshow</a:t>
            </a:r>
            <a:r>
              <a:rPr lang="en-US" altLang="zh-CN" dirty="0"/>
              <a:t>(</a:t>
            </a:r>
            <a:r>
              <a:rPr lang="en-US" altLang="zh-CN" dirty="0" err="1"/>
              <a:t>conf_mx</a:t>
            </a:r>
            <a:r>
              <a:rPr lang="en-US" altLang="zh-CN" dirty="0"/>
              <a:t>, </a:t>
            </a:r>
            <a:r>
              <a:rPr lang="en-US" altLang="zh-CN" dirty="0" err="1"/>
              <a:t>cmap</a:t>
            </a:r>
            <a:r>
              <a:rPr lang="en-US" altLang="zh-CN" dirty="0"/>
              <a:t>=</a:t>
            </a:r>
            <a:r>
              <a:rPr lang="en-US" altLang="zh-CN" dirty="0" err="1"/>
              <a:t>plt.cm.gray</a:t>
            </a:r>
            <a:r>
              <a:rPr lang="en-US" altLang="zh-CN" dirty="0"/>
              <a:t>)</a:t>
            </a:r>
          </a:p>
          <a:p>
            <a:pPr marL="0" indent="0">
              <a:buNone/>
            </a:pPr>
            <a:r>
              <a:rPr lang="en-US" altLang="zh-CN" dirty="0" err="1"/>
              <a:t>plt.show</a:t>
            </a:r>
            <a:r>
              <a:rPr lang="en-US" altLang="zh-CN" dirty="0"/>
              <a:t>()</a:t>
            </a:r>
            <a:endParaRPr lang="en-US" altLang="zh-CN" sz="22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3688" y="2179893"/>
            <a:ext cx="4722586" cy="4653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0415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错误分析</a:t>
            </a:r>
            <a:endParaRPr lang="zh-CN" altLang="en-US" dirty="0"/>
          </a:p>
        </p:txBody>
      </p:sp>
      <p:sp>
        <p:nvSpPr>
          <p:cNvPr id="3" name="内容占位符 2"/>
          <p:cNvSpPr>
            <a:spLocks noGrp="1"/>
          </p:cNvSpPr>
          <p:nvPr>
            <p:ph idx="1"/>
          </p:nvPr>
        </p:nvSpPr>
        <p:spPr>
          <a:xfrm>
            <a:off x="457200" y="907504"/>
            <a:ext cx="8686800" cy="5950496"/>
          </a:xfrm>
        </p:spPr>
        <p:txBody>
          <a:bodyPr>
            <a:normAutofit lnSpcReduction="10000"/>
          </a:bodyPr>
          <a:lstStyle/>
          <a:p>
            <a:r>
              <a:rPr lang="zh-CN" altLang="en-US" dirty="0" smtClean="0"/>
              <a:t>需要将混淆矩阵中的每个值除以相应类别中的图片数量，这样你比较的就是错误率而不是错误的绝对值（后者对图片数量较多的类别不公平）：</a:t>
            </a:r>
            <a:endParaRPr lang="en-US" altLang="zh-CN" dirty="0" smtClean="0"/>
          </a:p>
          <a:p>
            <a:pPr>
              <a:buNone/>
            </a:pPr>
            <a:r>
              <a:rPr lang="en-US" altLang="zh-CN" dirty="0" err="1" smtClean="0"/>
              <a:t>row_sums</a:t>
            </a:r>
            <a:r>
              <a:rPr lang="en-US" altLang="zh-CN" dirty="0" smtClean="0"/>
              <a:t> </a:t>
            </a:r>
            <a:r>
              <a:rPr lang="en-US" altLang="zh-CN" dirty="0"/>
              <a:t>= conf_mx.sum(axis=1, </a:t>
            </a:r>
            <a:r>
              <a:rPr lang="en-US" altLang="zh-CN" dirty="0" err="1"/>
              <a:t>keepdims</a:t>
            </a:r>
            <a:r>
              <a:rPr lang="en-US" altLang="zh-CN" dirty="0"/>
              <a:t>=True)</a:t>
            </a:r>
          </a:p>
          <a:p>
            <a:pPr marL="0" indent="0">
              <a:buNone/>
            </a:pPr>
            <a:r>
              <a:rPr lang="en-US" altLang="zh-CN" dirty="0" err="1"/>
              <a:t>norm_conf_mx</a:t>
            </a:r>
            <a:r>
              <a:rPr lang="en-US" altLang="zh-CN" dirty="0"/>
              <a:t> = </a:t>
            </a:r>
            <a:r>
              <a:rPr lang="en-US" altLang="zh-CN" dirty="0" err="1"/>
              <a:t>conf_mx</a:t>
            </a:r>
            <a:r>
              <a:rPr lang="en-US" altLang="zh-CN" dirty="0"/>
              <a:t> / </a:t>
            </a:r>
            <a:r>
              <a:rPr lang="en-US" altLang="zh-CN" dirty="0" err="1" smtClean="0"/>
              <a:t>row_sums</a:t>
            </a:r>
            <a:endParaRPr lang="en-US" altLang="zh-CN" dirty="0" smtClean="0"/>
          </a:p>
          <a:p>
            <a:pPr marL="0" indent="0">
              <a:buNone/>
            </a:pPr>
            <a:endParaRPr lang="en-US" altLang="zh-CN" dirty="0"/>
          </a:p>
          <a:p>
            <a:r>
              <a:rPr lang="zh-CN" altLang="en-US" dirty="0" smtClean="0"/>
              <a:t>用</a:t>
            </a:r>
            <a:r>
              <a:rPr lang="en-US" altLang="zh-CN" dirty="0" smtClean="0"/>
              <a:t>0</a:t>
            </a:r>
            <a:r>
              <a:rPr lang="zh-CN" altLang="en-US" dirty="0" smtClean="0"/>
              <a:t>填充对角线，只保留错误分类，重新绘制：</a:t>
            </a:r>
            <a:endParaRPr lang="en-US" altLang="zh-CN" dirty="0" smtClean="0"/>
          </a:p>
          <a:p>
            <a:pPr>
              <a:buNone/>
            </a:pPr>
            <a:r>
              <a:rPr lang="en-US" altLang="zh-CN" dirty="0" err="1" smtClean="0"/>
              <a:t>np.fill_diagonal</a:t>
            </a:r>
            <a:r>
              <a:rPr lang="en-US" altLang="zh-CN" dirty="0" smtClean="0"/>
              <a:t>(</a:t>
            </a:r>
            <a:r>
              <a:rPr lang="en-US" altLang="zh-CN" dirty="0" err="1" smtClean="0"/>
              <a:t>norm_conf_mx</a:t>
            </a:r>
            <a:r>
              <a:rPr lang="en-US" altLang="zh-CN" dirty="0"/>
              <a:t>, 0)</a:t>
            </a:r>
          </a:p>
          <a:p>
            <a:pPr marL="0" indent="0">
              <a:buNone/>
            </a:pPr>
            <a:r>
              <a:rPr lang="en-US" altLang="zh-CN" dirty="0" err="1"/>
              <a:t>plt.matshow</a:t>
            </a:r>
            <a:r>
              <a:rPr lang="en-US" altLang="zh-CN" dirty="0"/>
              <a:t>(</a:t>
            </a:r>
            <a:r>
              <a:rPr lang="en-US" altLang="zh-CN" dirty="0" err="1"/>
              <a:t>norm_conf_mx</a:t>
            </a:r>
            <a:r>
              <a:rPr lang="en-US" altLang="zh-CN" dirty="0"/>
              <a:t>, </a:t>
            </a:r>
            <a:r>
              <a:rPr lang="en-US" altLang="zh-CN" dirty="0" err="1"/>
              <a:t>cmap</a:t>
            </a:r>
            <a:r>
              <a:rPr lang="en-US" altLang="zh-CN" dirty="0"/>
              <a:t>=</a:t>
            </a:r>
            <a:r>
              <a:rPr lang="en-US" altLang="zh-CN" dirty="0" err="1"/>
              <a:t>plt.cm.gray</a:t>
            </a:r>
            <a:r>
              <a:rPr lang="en-US" altLang="zh-CN" dirty="0"/>
              <a:t>)</a:t>
            </a:r>
          </a:p>
          <a:p>
            <a:pPr marL="0" indent="0">
              <a:buNone/>
            </a:pPr>
            <a:r>
              <a:rPr lang="en-US" altLang="zh-CN" dirty="0" err="1"/>
              <a:t>plt.show</a:t>
            </a:r>
            <a:r>
              <a:rPr lang="en-US" altLang="zh-CN" dirty="0"/>
              <a:t>()</a:t>
            </a:r>
            <a:endParaRPr lang="en-US" altLang="zh-CN" sz="2200" dirty="0"/>
          </a:p>
        </p:txBody>
      </p:sp>
    </p:spTree>
    <p:extLst>
      <p:ext uri="{BB962C8B-B14F-4D97-AF65-F5344CB8AC3E}">
        <p14:creationId xmlns:p14="http://schemas.microsoft.com/office/powerpoint/2010/main" xmlns="" val="7071222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错误分析</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endParaRPr lang="en-US" altLang="zh-CN" sz="2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624" y="771128"/>
            <a:ext cx="6295685" cy="60975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42440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错误分析</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分析混淆矩阵通常可以帮助你深入了解如何改进分类器。通过上面那张图来看，你的精力可以花在改进数字</a:t>
            </a:r>
            <a:r>
              <a:rPr lang="en-US" altLang="zh-CN" sz="2800" dirty="0" smtClean="0"/>
              <a:t>8</a:t>
            </a:r>
            <a:r>
              <a:rPr lang="zh-CN" altLang="en-US" sz="2800" dirty="0" smtClean="0"/>
              <a:t>和数字</a:t>
            </a:r>
            <a:r>
              <a:rPr lang="en-US" altLang="zh-CN" sz="2800" dirty="0" smtClean="0"/>
              <a:t>9</a:t>
            </a:r>
            <a:r>
              <a:rPr lang="zh-CN" altLang="en-US" sz="2800" dirty="0" smtClean="0"/>
              <a:t>的分类，以及修正数字</a:t>
            </a:r>
            <a:r>
              <a:rPr lang="en-US" altLang="zh-CN" sz="2800" dirty="0" smtClean="0"/>
              <a:t>3</a:t>
            </a:r>
            <a:r>
              <a:rPr lang="zh-CN" altLang="en-US" sz="2800" dirty="0" smtClean="0"/>
              <a:t>和数字</a:t>
            </a:r>
            <a:r>
              <a:rPr lang="en-US" altLang="zh-CN" sz="2800" dirty="0" smtClean="0"/>
              <a:t>5</a:t>
            </a:r>
            <a:r>
              <a:rPr lang="zh-CN" altLang="en-US" sz="2800" dirty="0" smtClean="0"/>
              <a:t>的混淆上。例如，可以试着收集更多这些数字的训练数据。或者，也可以开发一些新特征来改进分类器</a:t>
            </a:r>
            <a:r>
              <a:rPr lang="en-US" altLang="zh-CN" sz="2800" dirty="0" smtClean="0"/>
              <a:t>——</a:t>
            </a:r>
            <a:r>
              <a:rPr lang="zh-CN" altLang="en-US" sz="2800" dirty="0" smtClean="0"/>
              <a:t>举个例子，写一个算法来计算闭环的数量（例如，数字</a:t>
            </a:r>
            <a:r>
              <a:rPr lang="en-US" altLang="zh-CN" sz="2800" dirty="0" smtClean="0"/>
              <a:t>8</a:t>
            </a:r>
            <a:r>
              <a:rPr lang="zh-CN" altLang="en-US" sz="2800" dirty="0" smtClean="0"/>
              <a:t>有两个，数字</a:t>
            </a:r>
            <a:r>
              <a:rPr lang="en-US" altLang="zh-CN" sz="2800" dirty="0" smtClean="0"/>
              <a:t>6</a:t>
            </a:r>
            <a:r>
              <a:rPr lang="zh-CN" altLang="en-US" sz="2800" dirty="0" smtClean="0"/>
              <a:t>有一个，数字</a:t>
            </a:r>
            <a:r>
              <a:rPr lang="en-US" altLang="zh-CN" sz="2800" dirty="0" smtClean="0"/>
              <a:t>5</a:t>
            </a:r>
            <a:r>
              <a:rPr lang="zh-CN" altLang="en-US" sz="2800" dirty="0" smtClean="0"/>
              <a:t>没有）。再或者，还可以对图片进行预处理（例如，使用</a:t>
            </a:r>
            <a:r>
              <a:rPr lang="en-US" altLang="zh-CN" sz="2800" dirty="0" err="1" smtClean="0"/>
              <a:t>Scikit</a:t>
            </a:r>
            <a:r>
              <a:rPr lang="en-US" altLang="zh-CN" sz="2800" dirty="0" smtClean="0"/>
              <a:t>-Image</a:t>
            </a:r>
            <a:r>
              <a:rPr lang="zh-CN" altLang="en-US" sz="2800" dirty="0" smtClean="0"/>
              <a:t>、</a:t>
            </a:r>
            <a:r>
              <a:rPr lang="en-US" altLang="zh-CN" sz="2800" dirty="0" smtClean="0"/>
              <a:t>Pillow</a:t>
            </a:r>
            <a:r>
              <a:rPr lang="zh-CN" altLang="en-US" sz="2800" dirty="0" smtClean="0"/>
              <a:t>或</a:t>
            </a:r>
            <a:r>
              <a:rPr lang="en-US" altLang="zh-CN" sz="2800" dirty="0" err="1" smtClean="0"/>
              <a:t>OpenCV</a:t>
            </a:r>
            <a:r>
              <a:rPr lang="zh-CN" altLang="en-US" sz="2800" dirty="0" smtClean="0"/>
              <a:t>）让某些模式更为突出，比如闭环之类的。</a:t>
            </a:r>
            <a:endParaRPr lang="en-US" altLang="zh-CN" sz="2800" dirty="0"/>
          </a:p>
        </p:txBody>
      </p:sp>
    </p:spTree>
    <p:extLst>
      <p:ext uri="{BB962C8B-B14F-4D97-AF65-F5344CB8AC3E}">
        <p14:creationId xmlns:p14="http://schemas.microsoft.com/office/powerpoint/2010/main" xmlns="" val="2700815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错误分析</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分析单个的错误也可以为分类器提供洞察：它在做什么？它为什么失败？但这通常更加困难和耗时。例如，我们来看看数字</a:t>
            </a:r>
            <a:r>
              <a:rPr lang="en-US" altLang="zh-CN" sz="2800" dirty="0" smtClean="0"/>
              <a:t>3</a:t>
            </a:r>
            <a:r>
              <a:rPr lang="zh-CN" altLang="en-US" sz="2800" dirty="0" smtClean="0"/>
              <a:t>和数字</a:t>
            </a:r>
            <a:r>
              <a:rPr lang="en-US" altLang="zh-CN" sz="2800" dirty="0" smtClean="0"/>
              <a:t>5</a:t>
            </a:r>
            <a:r>
              <a:rPr lang="zh-CN" altLang="en-US" sz="2800" dirty="0" smtClean="0"/>
              <a:t>的例子：</a:t>
            </a:r>
            <a:endParaRPr lang="en-US" altLang="zh-CN" sz="2800" dirty="0" smtClean="0"/>
          </a:p>
          <a:p>
            <a:pPr>
              <a:buNone/>
            </a:pPr>
            <a:r>
              <a:rPr lang="en-US" altLang="zh-CN" sz="2800" dirty="0" err="1" smtClean="0"/>
              <a:t>cl_a</a:t>
            </a:r>
            <a:r>
              <a:rPr lang="en-US" altLang="zh-CN" sz="2800" dirty="0"/>
              <a:t>, </a:t>
            </a:r>
            <a:r>
              <a:rPr lang="en-US" altLang="zh-CN" sz="2800" dirty="0" err="1"/>
              <a:t>cl_b</a:t>
            </a:r>
            <a:r>
              <a:rPr lang="en-US" altLang="zh-CN" sz="2800" dirty="0"/>
              <a:t> = 3, 5</a:t>
            </a:r>
          </a:p>
          <a:p>
            <a:pPr marL="0" indent="0">
              <a:buNone/>
            </a:pPr>
            <a:r>
              <a:rPr lang="en-US" altLang="zh-CN" sz="2800" dirty="0" err="1"/>
              <a:t>X_aa</a:t>
            </a:r>
            <a:r>
              <a:rPr lang="en-US" altLang="zh-CN" sz="2800" dirty="0"/>
              <a:t> = </a:t>
            </a:r>
            <a:r>
              <a:rPr lang="en-US" altLang="zh-CN" sz="2800" dirty="0" err="1"/>
              <a:t>X_train</a:t>
            </a:r>
            <a:r>
              <a:rPr lang="en-US" altLang="zh-CN" sz="2800" dirty="0"/>
              <a:t>[(</a:t>
            </a:r>
            <a:r>
              <a:rPr lang="en-US" altLang="zh-CN" sz="2800" dirty="0" err="1"/>
              <a:t>y_train</a:t>
            </a:r>
            <a:r>
              <a:rPr lang="en-US" altLang="zh-CN" sz="2800" dirty="0"/>
              <a:t> == </a:t>
            </a:r>
            <a:r>
              <a:rPr lang="en-US" altLang="zh-CN" sz="2800" dirty="0" err="1"/>
              <a:t>cl_a</a:t>
            </a:r>
            <a:r>
              <a:rPr lang="en-US" altLang="zh-CN" sz="2800" dirty="0"/>
              <a:t>) &amp; (</a:t>
            </a:r>
            <a:r>
              <a:rPr lang="en-US" altLang="zh-CN" sz="2800" dirty="0" err="1"/>
              <a:t>y_train_pred</a:t>
            </a:r>
            <a:r>
              <a:rPr lang="en-US" altLang="zh-CN" sz="2800" dirty="0"/>
              <a:t> == </a:t>
            </a:r>
            <a:r>
              <a:rPr lang="en-US" altLang="zh-CN" sz="2800" dirty="0" err="1"/>
              <a:t>cl_a</a:t>
            </a:r>
            <a:r>
              <a:rPr lang="en-US" altLang="zh-CN" sz="2800" dirty="0"/>
              <a:t>)]</a:t>
            </a:r>
          </a:p>
          <a:p>
            <a:pPr marL="0" indent="0">
              <a:buNone/>
            </a:pPr>
            <a:r>
              <a:rPr lang="fr-FR" altLang="zh-CN" sz="2800" dirty="0"/>
              <a:t>X_ab = X_train[(y_train == cl_a) &amp; (y_train_pred == cl_b)]</a:t>
            </a:r>
          </a:p>
          <a:p>
            <a:pPr marL="0" indent="0">
              <a:buNone/>
            </a:pPr>
            <a:r>
              <a:rPr lang="fr-FR" altLang="zh-CN" sz="2800" dirty="0"/>
              <a:t>X_ba = X_train[(y_train == cl_b) &amp; (y_train_pred == cl_a)]</a:t>
            </a:r>
          </a:p>
          <a:p>
            <a:pPr marL="0" indent="0">
              <a:buNone/>
            </a:pPr>
            <a:r>
              <a:rPr lang="fr-FR" altLang="zh-CN" sz="2800" dirty="0"/>
              <a:t>X_bb = X_train[(y_train == cl_b) &amp; (y_train_pred == cl_b)]</a:t>
            </a:r>
          </a:p>
          <a:p>
            <a:pPr marL="0" indent="0">
              <a:buNone/>
            </a:pPr>
            <a:r>
              <a:rPr lang="en-US" altLang="zh-CN" sz="2800" dirty="0" err="1"/>
              <a:t>plt.figure</a:t>
            </a:r>
            <a:r>
              <a:rPr lang="en-US" altLang="zh-CN" sz="2800" dirty="0"/>
              <a:t>(</a:t>
            </a:r>
            <a:r>
              <a:rPr lang="en-US" altLang="zh-CN" sz="2800" dirty="0" err="1"/>
              <a:t>figsize</a:t>
            </a:r>
            <a:r>
              <a:rPr lang="en-US" altLang="zh-CN" sz="2800" dirty="0"/>
              <a:t>=(8,8))</a:t>
            </a:r>
          </a:p>
          <a:p>
            <a:pPr marL="0" indent="0">
              <a:buNone/>
            </a:pPr>
            <a:r>
              <a:rPr lang="en-US" altLang="zh-CN" sz="2800" dirty="0" err="1"/>
              <a:t>plt.subplot</a:t>
            </a:r>
            <a:r>
              <a:rPr lang="en-US" altLang="zh-CN" sz="2800" dirty="0"/>
              <a:t>(221); </a:t>
            </a:r>
            <a:r>
              <a:rPr lang="en-US" altLang="zh-CN" sz="2800" dirty="0" err="1"/>
              <a:t>plot_digits</a:t>
            </a:r>
            <a:r>
              <a:rPr lang="en-US" altLang="zh-CN" sz="2800" dirty="0"/>
              <a:t>(</a:t>
            </a:r>
            <a:r>
              <a:rPr lang="en-US" altLang="zh-CN" sz="2800" dirty="0" err="1"/>
              <a:t>X_aa</a:t>
            </a:r>
            <a:r>
              <a:rPr lang="en-US" altLang="zh-CN" sz="2800" dirty="0"/>
              <a:t>[:25], </a:t>
            </a:r>
            <a:r>
              <a:rPr lang="en-US" altLang="zh-CN" sz="2800" dirty="0" err="1"/>
              <a:t>images_per_row</a:t>
            </a:r>
            <a:r>
              <a:rPr lang="en-US" altLang="zh-CN" sz="2800" dirty="0"/>
              <a:t>=5)</a:t>
            </a:r>
          </a:p>
          <a:p>
            <a:pPr marL="0" indent="0">
              <a:buNone/>
            </a:pPr>
            <a:r>
              <a:rPr lang="en-US" altLang="zh-CN" sz="2800" dirty="0" err="1"/>
              <a:t>plt.subplot</a:t>
            </a:r>
            <a:r>
              <a:rPr lang="en-US" altLang="zh-CN" sz="2800" dirty="0"/>
              <a:t>(222); </a:t>
            </a:r>
            <a:r>
              <a:rPr lang="en-US" altLang="zh-CN" sz="2800" dirty="0" err="1"/>
              <a:t>plot_digits</a:t>
            </a:r>
            <a:r>
              <a:rPr lang="en-US" altLang="zh-CN" sz="2800" dirty="0"/>
              <a:t>(</a:t>
            </a:r>
            <a:r>
              <a:rPr lang="en-US" altLang="zh-CN" sz="2800" dirty="0" err="1"/>
              <a:t>X_ab</a:t>
            </a:r>
            <a:r>
              <a:rPr lang="en-US" altLang="zh-CN" sz="2800" dirty="0"/>
              <a:t>[:25], </a:t>
            </a:r>
            <a:r>
              <a:rPr lang="en-US" altLang="zh-CN" sz="2800" dirty="0" err="1"/>
              <a:t>images_per_row</a:t>
            </a:r>
            <a:r>
              <a:rPr lang="en-US" altLang="zh-CN" sz="2800" dirty="0"/>
              <a:t>=5</a:t>
            </a:r>
            <a:r>
              <a:rPr lang="en-US" altLang="zh-CN" sz="2800" dirty="0" smtClean="0"/>
              <a:t>)</a:t>
            </a:r>
            <a:endParaRPr lang="en-US" altLang="zh-CN" sz="2800" dirty="0"/>
          </a:p>
        </p:txBody>
      </p:sp>
    </p:spTree>
    <p:extLst>
      <p:ext uri="{BB962C8B-B14F-4D97-AF65-F5344CB8AC3E}">
        <p14:creationId xmlns:p14="http://schemas.microsoft.com/office/powerpoint/2010/main" xmlns="" val="1669587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错误分析</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endParaRPr lang="en-US" altLang="zh-CN" sz="2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7704" y="992454"/>
            <a:ext cx="5728072" cy="5865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9774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MNIST</a:t>
            </a:r>
            <a:endParaRPr lang="zh-CN" altLang="en-US" dirty="0"/>
          </a:p>
        </p:txBody>
      </p:sp>
      <p:sp>
        <p:nvSpPr>
          <p:cNvPr id="3" name="内容占位符 2"/>
          <p:cNvSpPr>
            <a:spLocks noGrp="1"/>
          </p:cNvSpPr>
          <p:nvPr>
            <p:ph idx="1"/>
          </p:nvPr>
        </p:nvSpPr>
        <p:spPr>
          <a:xfrm>
            <a:off x="457200" y="1600200"/>
            <a:ext cx="8686800" cy="5257800"/>
          </a:xfrm>
        </p:spPr>
        <p:txBody>
          <a:bodyPr>
            <a:normAutofit lnSpcReduction="10000"/>
          </a:bodyPr>
          <a:lstStyle/>
          <a:p>
            <a:pPr marL="0" indent="0">
              <a:buNone/>
            </a:pPr>
            <a:r>
              <a:rPr lang="en-US" altLang="zh-CN" sz="2400" dirty="0"/>
              <a:t>%</a:t>
            </a:r>
            <a:r>
              <a:rPr lang="en-US" altLang="zh-CN" sz="2400" dirty="0" err="1"/>
              <a:t>matplotlib</a:t>
            </a:r>
            <a:r>
              <a:rPr lang="en-US" altLang="zh-CN" sz="2400" dirty="0"/>
              <a:t> inline</a:t>
            </a:r>
          </a:p>
          <a:p>
            <a:pPr marL="0" indent="0">
              <a:buNone/>
            </a:pPr>
            <a:r>
              <a:rPr lang="en-US" altLang="zh-CN" sz="2400" b="1" dirty="0"/>
              <a:t>import </a:t>
            </a:r>
            <a:r>
              <a:rPr lang="en-US" altLang="zh-CN" sz="2400" b="1" dirty="0" err="1"/>
              <a:t>matplotlib</a:t>
            </a:r>
            <a:endParaRPr lang="en-US" altLang="zh-CN" sz="2400" b="1" dirty="0"/>
          </a:p>
          <a:p>
            <a:pPr marL="0" indent="0">
              <a:buNone/>
            </a:pPr>
            <a:r>
              <a:rPr lang="en-US" altLang="zh-CN" sz="2400" b="1" dirty="0"/>
              <a:t>import </a:t>
            </a:r>
            <a:r>
              <a:rPr lang="en-US" altLang="zh-CN" sz="2400" b="1" dirty="0" err="1"/>
              <a:t>matplotlib.pyplot</a:t>
            </a:r>
            <a:r>
              <a:rPr lang="en-US" altLang="zh-CN" sz="2400" b="1" dirty="0"/>
              <a:t> as </a:t>
            </a:r>
            <a:r>
              <a:rPr lang="en-US" altLang="zh-CN" sz="2400" b="1" dirty="0" err="1"/>
              <a:t>plt</a:t>
            </a:r>
            <a:endParaRPr lang="en-US" altLang="zh-CN" sz="2400" b="1" dirty="0"/>
          </a:p>
          <a:p>
            <a:pPr marL="0" indent="0">
              <a:buNone/>
            </a:pPr>
            <a:r>
              <a:rPr lang="en-US" altLang="zh-CN" sz="2400" dirty="0" err="1"/>
              <a:t>some_digit</a:t>
            </a:r>
            <a:r>
              <a:rPr lang="en-US" altLang="zh-CN" sz="2400" dirty="0"/>
              <a:t> = X[36000]</a:t>
            </a:r>
          </a:p>
          <a:p>
            <a:pPr marL="0" indent="0">
              <a:buNone/>
            </a:pPr>
            <a:r>
              <a:rPr lang="en-US" altLang="zh-CN" sz="2400" dirty="0" err="1"/>
              <a:t>some_digit_image</a:t>
            </a:r>
            <a:r>
              <a:rPr lang="en-US" altLang="zh-CN" sz="2400" dirty="0"/>
              <a:t> = </a:t>
            </a:r>
            <a:r>
              <a:rPr lang="en-US" altLang="zh-CN" sz="2400" dirty="0" err="1"/>
              <a:t>some_digit.reshape</a:t>
            </a:r>
            <a:r>
              <a:rPr lang="en-US" altLang="zh-CN" sz="2400" dirty="0"/>
              <a:t>(28, 28)</a:t>
            </a:r>
          </a:p>
          <a:p>
            <a:pPr marL="0" indent="0">
              <a:buNone/>
            </a:pPr>
            <a:r>
              <a:rPr lang="en-US" altLang="zh-CN" sz="2400" dirty="0" err="1"/>
              <a:t>plt.imshow</a:t>
            </a:r>
            <a:r>
              <a:rPr lang="en-US" altLang="zh-CN" sz="2400" dirty="0"/>
              <a:t>(</a:t>
            </a:r>
            <a:r>
              <a:rPr lang="en-US" altLang="zh-CN" sz="2400" dirty="0" err="1"/>
              <a:t>some_digit_image</a:t>
            </a:r>
            <a:r>
              <a:rPr lang="en-US" altLang="zh-CN" sz="2400" dirty="0"/>
              <a:t>, </a:t>
            </a:r>
            <a:r>
              <a:rPr lang="en-US" altLang="zh-CN" sz="2400" dirty="0" err="1"/>
              <a:t>cmap</a:t>
            </a:r>
            <a:r>
              <a:rPr lang="en-US" altLang="zh-CN" sz="2400" dirty="0"/>
              <a:t> = </a:t>
            </a:r>
            <a:r>
              <a:rPr lang="en-US" altLang="zh-CN" sz="2400" dirty="0" err="1"/>
              <a:t>matplotlib.cm.binary</a:t>
            </a:r>
            <a:r>
              <a:rPr lang="en-US" altLang="zh-CN" sz="2400" dirty="0"/>
              <a:t>,</a:t>
            </a:r>
          </a:p>
          <a:p>
            <a:pPr marL="0" indent="0">
              <a:buNone/>
            </a:pPr>
            <a:r>
              <a:rPr lang="en-US" altLang="zh-CN" sz="2400" dirty="0" smtClean="0"/>
              <a:t>                      interpolation</a:t>
            </a:r>
            <a:r>
              <a:rPr lang="en-US" altLang="zh-CN" sz="2400" dirty="0"/>
              <a:t>="nearest")</a:t>
            </a:r>
          </a:p>
          <a:p>
            <a:pPr marL="0" indent="0">
              <a:buNone/>
            </a:pPr>
            <a:r>
              <a:rPr lang="en-US" altLang="zh-CN" sz="2400" dirty="0" err="1"/>
              <a:t>plt.axis</a:t>
            </a:r>
            <a:r>
              <a:rPr lang="en-US" altLang="zh-CN" sz="2400" dirty="0"/>
              <a:t>("off")</a:t>
            </a:r>
          </a:p>
          <a:p>
            <a:pPr marL="0" indent="0">
              <a:buNone/>
            </a:pPr>
            <a:r>
              <a:rPr lang="en-US" altLang="zh-CN" sz="2400" dirty="0" err="1"/>
              <a:t>plt.show</a:t>
            </a:r>
            <a:r>
              <a:rPr lang="en-US" altLang="zh-CN" sz="2400" dirty="0" smtClean="0"/>
              <a:t>()</a:t>
            </a:r>
          </a:p>
          <a:p>
            <a:pPr marL="0" indent="0">
              <a:buNone/>
            </a:pPr>
            <a:endParaRPr lang="en-US" altLang="zh-CN" sz="2400" dirty="0"/>
          </a:p>
          <a:p>
            <a:pPr marL="0" indent="0">
              <a:buNone/>
            </a:pPr>
            <a:r>
              <a:rPr lang="en-US" altLang="zh-CN" sz="2400" b="1" dirty="0"/>
              <a:t>&gt;&gt;&gt; </a:t>
            </a:r>
            <a:r>
              <a:rPr lang="en-US" altLang="zh-CN" sz="2400" dirty="0"/>
              <a:t>y[36000]</a:t>
            </a:r>
          </a:p>
          <a:p>
            <a:pPr marL="0" indent="0">
              <a:buNone/>
            </a:pPr>
            <a:r>
              <a:rPr lang="en-US" altLang="zh-CN" sz="2400" dirty="0"/>
              <a:t>5.0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20072" y="4077072"/>
            <a:ext cx="2168277" cy="19379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10320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多标签分类</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到目前为止，每个实例都只会被分在一个类别里。而在某些情况下，你希望分类器为每个实例产出多个类别。例如，人脸识别的分类器：如果在一张照片里识别出多个人怎么办？当然，应该为识别出来的每个人都附上一个标签。假设分类器经过训练，已经可以识别出三</a:t>
            </a:r>
            <a:r>
              <a:rPr lang="zh-CN" altLang="en-US" sz="2800" smtClean="0"/>
              <a:t>张脸</a:t>
            </a:r>
            <a:r>
              <a:rPr lang="en-US" altLang="zh-CN" sz="2800" smtClean="0"/>
              <a:t>—</a:t>
            </a:r>
            <a:r>
              <a:rPr lang="zh-CN" altLang="en-US" sz="2800" dirty="0" smtClean="0"/>
              <a:t>爱丽丝、鲍勃和查理，那么当看到一张爱丽丝和查理的照片时，它应该输出</a:t>
            </a:r>
            <a:r>
              <a:rPr lang="en-US" altLang="zh-CN" sz="2800" dirty="0" smtClean="0"/>
              <a:t>[1</a:t>
            </a:r>
            <a:r>
              <a:rPr lang="zh-CN" altLang="en-US" sz="2800" dirty="0" smtClean="0"/>
              <a:t>，</a:t>
            </a:r>
            <a:r>
              <a:rPr lang="en-US" altLang="zh-CN" sz="2800" dirty="0" smtClean="0"/>
              <a:t>0</a:t>
            </a:r>
            <a:r>
              <a:rPr lang="zh-CN" altLang="en-US" sz="2800" dirty="0" smtClean="0"/>
              <a:t>，</a:t>
            </a:r>
            <a:r>
              <a:rPr lang="en-US" altLang="zh-CN" sz="2800" dirty="0" smtClean="0"/>
              <a:t>1]</a:t>
            </a:r>
            <a:r>
              <a:rPr lang="zh-CN" altLang="en-US" sz="2800" dirty="0" smtClean="0"/>
              <a:t>（意思是“是爱丽丝，不是鲍勃，是查理”）这种输出多个二元标签的分类系统称为多标签分类系统。</a:t>
            </a:r>
            <a:endParaRPr lang="en-US" altLang="zh-CN" sz="2800" dirty="0"/>
          </a:p>
        </p:txBody>
      </p:sp>
    </p:spTree>
    <p:extLst>
      <p:ext uri="{BB962C8B-B14F-4D97-AF65-F5344CB8AC3E}">
        <p14:creationId xmlns:p14="http://schemas.microsoft.com/office/powerpoint/2010/main" xmlns="" val="2363009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多标签分类</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让我们来看一个更为简单的例子：</a:t>
            </a:r>
            <a:endParaRPr lang="en-US" altLang="zh-CN" sz="2800" dirty="0" smtClean="0"/>
          </a:p>
          <a:p>
            <a:endParaRPr lang="en-US" altLang="zh-CN" sz="2800" dirty="0"/>
          </a:p>
          <a:p>
            <a:pPr marL="0" indent="0">
              <a:buNone/>
            </a:pPr>
            <a:r>
              <a:rPr lang="en-US" altLang="zh-CN" sz="2800" b="1" dirty="0"/>
              <a:t>from </a:t>
            </a:r>
            <a:r>
              <a:rPr lang="en-US" altLang="zh-CN" sz="2800" b="1" dirty="0" err="1"/>
              <a:t>sklearn.neighbors</a:t>
            </a:r>
            <a:r>
              <a:rPr lang="en-US" altLang="zh-CN" sz="2800" b="1" dirty="0"/>
              <a:t> import </a:t>
            </a:r>
            <a:r>
              <a:rPr lang="en-US" altLang="zh-CN" sz="2800" dirty="0" err="1"/>
              <a:t>KNeighborsClassifier</a:t>
            </a:r>
            <a:endParaRPr lang="en-US" altLang="zh-CN" sz="2800" dirty="0"/>
          </a:p>
          <a:p>
            <a:pPr marL="0" indent="0">
              <a:buNone/>
            </a:pPr>
            <a:endParaRPr lang="en-US" altLang="zh-CN" sz="2800" dirty="0" smtClean="0"/>
          </a:p>
          <a:p>
            <a:pPr marL="0" indent="0">
              <a:buNone/>
            </a:pPr>
            <a:r>
              <a:rPr lang="en-US" altLang="zh-CN" sz="2800" dirty="0" err="1" smtClean="0"/>
              <a:t>y_train_large</a:t>
            </a:r>
            <a:r>
              <a:rPr lang="en-US" altLang="zh-CN" sz="2800" dirty="0" smtClean="0"/>
              <a:t> </a:t>
            </a:r>
            <a:r>
              <a:rPr lang="en-US" altLang="zh-CN" sz="2800" dirty="0"/>
              <a:t>= (</a:t>
            </a:r>
            <a:r>
              <a:rPr lang="en-US" altLang="zh-CN" sz="2800" dirty="0" err="1"/>
              <a:t>y_train</a:t>
            </a:r>
            <a:r>
              <a:rPr lang="en-US" altLang="zh-CN" sz="2800" dirty="0"/>
              <a:t> &gt;= 7)</a:t>
            </a:r>
          </a:p>
          <a:p>
            <a:pPr marL="0" indent="0">
              <a:buNone/>
            </a:pPr>
            <a:r>
              <a:rPr lang="en-US" altLang="zh-CN" sz="2800" dirty="0" err="1"/>
              <a:t>y_train_odd</a:t>
            </a:r>
            <a:r>
              <a:rPr lang="en-US" altLang="zh-CN" sz="2800" dirty="0"/>
              <a:t> = (</a:t>
            </a:r>
            <a:r>
              <a:rPr lang="en-US" altLang="zh-CN" sz="2800" dirty="0" err="1"/>
              <a:t>y_train</a:t>
            </a:r>
            <a:r>
              <a:rPr lang="en-US" altLang="zh-CN" sz="2800" dirty="0"/>
              <a:t> % 2 == 1)</a:t>
            </a:r>
          </a:p>
          <a:p>
            <a:pPr marL="0" indent="0">
              <a:buNone/>
            </a:pPr>
            <a:r>
              <a:rPr lang="en-US" altLang="zh-CN" sz="2800" dirty="0" err="1"/>
              <a:t>y_multilabel</a:t>
            </a:r>
            <a:r>
              <a:rPr lang="en-US" altLang="zh-CN" sz="2800" dirty="0"/>
              <a:t> = </a:t>
            </a:r>
            <a:r>
              <a:rPr lang="en-US" altLang="zh-CN" sz="2800" dirty="0" err="1"/>
              <a:t>np.c</a:t>
            </a:r>
            <a:r>
              <a:rPr lang="en-US" altLang="zh-CN" sz="2800" dirty="0"/>
              <a:t>_[</a:t>
            </a:r>
            <a:r>
              <a:rPr lang="en-US" altLang="zh-CN" sz="2800" dirty="0" err="1"/>
              <a:t>y_train_large</a:t>
            </a:r>
            <a:r>
              <a:rPr lang="en-US" altLang="zh-CN" sz="2800" dirty="0"/>
              <a:t>, </a:t>
            </a:r>
            <a:r>
              <a:rPr lang="en-US" altLang="zh-CN" sz="2800" dirty="0" err="1"/>
              <a:t>y_train_odd</a:t>
            </a:r>
            <a:r>
              <a:rPr lang="en-US" altLang="zh-CN" sz="2800" dirty="0" smtClean="0"/>
              <a:t>]</a:t>
            </a:r>
          </a:p>
          <a:p>
            <a:pPr marL="0" indent="0">
              <a:buNone/>
            </a:pPr>
            <a:endParaRPr lang="en-US" altLang="zh-CN" sz="2800" dirty="0"/>
          </a:p>
          <a:p>
            <a:pPr marL="0" indent="0">
              <a:buNone/>
            </a:pPr>
            <a:r>
              <a:rPr lang="en-US" altLang="zh-CN" sz="2800" dirty="0" err="1"/>
              <a:t>knn_clf</a:t>
            </a:r>
            <a:r>
              <a:rPr lang="en-US" altLang="zh-CN" sz="2800" dirty="0"/>
              <a:t> = </a:t>
            </a:r>
            <a:r>
              <a:rPr lang="en-US" altLang="zh-CN" sz="2800" dirty="0" err="1"/>
              <a:t>KNeighborsClassifier</a:t>
            </a:r>
            <a:r>
              <a:rPr lang="en-US" altLang="zh-CN" sz="2800" dirty="0"/>
              <a:t>()</a:t>
            </a:r>
          </a:p>
          <a:p>
            <a:pPr marL="0" indent="0">
              <a:buNone/>
            </a:pPr>
            <a:r>
              <a:rPr lang="en-US" altLang="zh-CN" sz="2800" dirty="0" err="1"/>
              <a:t>knn_clf.fit</a:t>
            </a:r>
            <a:r>
              <a:rPr lang="en-US" altLang="zh-CN" sz="2800" dirty="0"/>
              <a:t>(</a:t>
            </a:r>
            <a:r>
              <a:rPr lang="en-US" altLang="zh-CN" sz="2800" dirty="0" err="1"/>
              <a:t>X_train</a:t>
            </a:r>
            <a:r>
              <a:rPr lang="en-US" altLang="zh-CN" sz="2800" dirty="0"/>
              <a:t>, </a:t>
            </a:r>
            <a:r>
              <a:rPr lang="en-US" altLang="zh-CN" sz="2800" dirty="0" err="1"/>
              <a:t>y_multilabel</a:t>
            </a:r>
            <a:r>
              <a:rPr lang="en-US" altLang="zh-CN" sz="2800" dirty="0"/>
              <a:t>)</a:t>
            </a:r>
          </a:p>
        </p:txBody>
      </p:sp>
    </p:spTree>
    <p:extLst>
      <p:ext uri="{BB962C8B-B14F-4D97-AF65-F5344CB8AC3E}">
        <p14:creationId xmlns:p14="http://schemas.microsoft.com/office/powerpoint/2010/main" xmlns="" val="33190025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多标签分类</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这段代码会创建一个</a:t>
            </a:r>
            <a:r>
              <a:rPr lang="en-US" altLang="zh-CN" sz="2800" dirty="0" err="1" smtClean="0"/>
              <a:t>y_multilabel</a:t>
            </a:r>
            <a:r>
              <a:rPr lang="zh-CN" altLang="en-US" sz="2800" dirty="0" smtClean="0"/>
              <a:t>数组，其中包含两个数字图片的目标标签：第一个表示数字是否是大数（</a:t>
            </a:r>
            <a:r>
              <a:rPr lang="en-US" altLang="zh-CN" sz="2800" dirty="0" smtClean="0"/>
              <a:t>7</a:t>
            </a:r>
            <a:r>
              <a:rPr lang="zh-CN" altLang="en-US" sz="2800" dirty="0" smtClean="0"/>
              <a:t>、</a:t>
            </a:r>
            <a:r>
              <a:rPr lang="en-US" altLang="zh-CN" sz="2800" dirty="0" smtClean="0"/>
              <a:t>8</a:t>
            </a:r>
            <a:r>
              <a:rPr lang="zh-CN" altLang="en-US" sz="2800" dirty="0" smtClean="0"/>
              <a:t>、</a:t>
            </a:r>
            <a:r>
              <a:rPr lang="en-US" altLang="zh-CN" sz="2800" dirty="0" smtClean="0"/>
              <a:t>9</a:t>
            </a:r>
            <a:r>
              <a:rPr lang="zh-CN" altLang="en-US" sz="2800" dirty="0" smtClean="0"/>
              <a:t>），第二个表示是否为奇数。下一行创建一个</a:t>
            </a:r>
            <a:r>
              <a:rPr lang="en-US" altLang="zh-CN" sz="2800" dirty="0" err="1" smtClean="0"/>
              <a:t>KNeighborsClassifier</a:t>
            </a:r>
            <a:r>
              <a:rPr lang="zh-CN" altLang="en-US" sz="2800" dirty="0" smtClean="0"/>
              <a:t>实例（它支持多标签分类，不是所有的分类器都支持），然后使用多个目标数组对它进行训练。现在用它做一个预测，注意它输出的两个标签：</a:t>
            </a:r>
            <a:endParaRPr lang="en-US" altLang="zh-CN" sz="2800" dirty="0" smtClean="0"/>
          </a:p>
          <a:p>
            <a:endParaRPr lang="en-US" altLang="zh-CN" sz="2800" b="1" dirty="0" smtClean="0"/>
          </a:p>
          <a:p>
            <a:pPr marL="0" indent="0">
              <a:buNone/>
            </a:pPr>
            <a:r>
              <a:rPr lang="en-US" altLang="zh-CN" sz="2800" b="1" dirty="0" smtClean="0"/>
              <a:t>&gt;&gt;&gt; </a:t>
            </a:r>
            <a:r>
              <a:rPr lang="en-US" altLang="zh-CN" sz="2800" dirty="0" err="1"/>
              <a:t>knn_clf.predict</a:t>
            </a:r>
            <a:r>
              <a:rPr lang="en-US" altLang="zh-CN" sz="2800" dirty="0"/>
              <a:t>([</a:t>
            </a:r>
            <a:r>
              <a:rPr lang="en-US" altLang="zh-CN" sz="2800" dirty="0" err="1"/>
              <a:t>some_digit</a:t>
            </a:r>
            <a:r>
              <a:rPr lang="en-US" altLang="zh-CN" sz="2800" dirty="0"/>
              <a:t>])</a:t>
            </a:r>
          </a:p>
          <a:p>
            <a:pPr marL="0" indent="0">
              <a:buNone/>
            </a:pPr>
            <a:r>
              <a:rPr lang="en-US" altLang="zh-CN" sz="2800" dirty="0"/>
              <a:t>array([[False, True]], </a:t>
            </a:r>
            <a:r>
              <a:rPr lang="en-US" altLang="zh-CN" sz="2800" dirty="0" err="1"/>
              <a:t>dtype</a:t>
            </a:r>
            <a:r>
              <a:rPr lang="en-US" altLang="zh-CN" sz="2800" dirty="0"/>
              <a:t>=</a:t>
            </a:r>
            <a:r>
              <a:rPr lang="en-US" altLang="zh-CN" sz="2800" dirty="0" err="1"/>
              <a:t>bool</a:t>
            </a:r>
            <a:r>
              <a:rPr lang="en-US" altLang="zh-CN" sz="2800" dirty="0"/>
              <a:t>)</a:t>
            </a:r>
          </a:p>
        </p:txBody>
      </p:sp>
    </p:spTree>
    <p:extLst>
      <p:ext uri="{BB962C8B-B14F-4D97-AF65-F5344CB8AC3E}">
        <p14:creationId xmlns:p14="http://schemas.microsoft.com/office/powerpoint/2010/main" xmlns="" val="2924577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多标签分类</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评估多标签分类器的方法很多，如何选择正确的度量指标取决于你的项目。比如方法之一是测量每个标签的</a:t>
            </a:r>
            <a:r>
              <a:rPr lang="en-US" altLang="zh-CN" sz="2800" dirty="0" smtClean="0"/>
              <a:t>F</a:t>
            </a:r>
            <a:r>
              <a:rPr lang="zh-CN" altLang="en-US" sz="2800" baseline="-25000" dirty="0" smtClean="0"/>
              <a:t> </a:t>
            </a:r>
            <a:r>
              <a:rPr lang="en-US" altLang="zh-CN" sz="2800" baseline="-25000" dirty="0" smtClean="0"/>
              <a:t>1 </a:t>
            </a:r>
            <a:r>
              <a:rPr lang="zh-CN" altLang="en-US" sz="2800" dirty="0" smtClean="0"/>
              <a:t>分数（或者是之前讨论过的任何其他二元分类器指标），然后简单地平均。下面这段代码计算所有标签的平均</a:t>
            </a:r>
            <a:r>
              <a:rPr lang="en-US" altLang="zh-CN" sz="2800" dirty="0" smtClean="0"/>
              <a:t>F</a:t>
            </a:r>
            <a:r>
              <a:rPr lang="zh-CN" altLang="en-US" sz="2800" baseline="-25000" dirty="0" smtClean="0"/>
              <a:t> </a:t>
            </a:r>
            <a:r>
              <a:rPr lang="en-US" altLang="zh-CN" sz="2800" baseline="-25000" dirty="0" smtClean="0"/>
              <a:t>1 </a:t>
            </a:r>
            <a:r>
              <a:rPr lang="zh-CN" altLang="en-US" sz="2800" dirty="0" smtClean="0"/>
              <a:t>分数：</a:t>
            </a:r>
            <a:endParaRPr lang="en-US" altLang="zh-CN" sz="2800" dirty="0" smtClean="0"/>
          </a:p>
          <a:p>
            <a:endParaRPr lang="en-US" altLang="zh-CN" sz="2800" dirty="0"/>
          </a:p>
          <a:p>
            <a:pPr marL="0" indent="0">
              <a:buNone/>
            </a:pPr>
            <a:r>
              <a:rPr lang="en-US" altLang="zh-CN" sz="2000" b="1" dirty="0"/>
              <a:t>&gt;&gt;&gt; </a:t>
            </a:r>
            <a:r>
              <a:rPr lang="en-US" altLang="zh-CN" sz="2000" dirty="0" err="1"/>
              <a:t>y_train_knn_pred</a:t>
            </a:r>
            <a:r>
              <a:rPr lang="en-US" altLang="zh-CN" sz="2000" dirty="0"/>
              <a:t> = </a:t>
            </a:r>
            <a:r>
              <a:rPr lang="en-US" altLang="zh-CN" sz="2000" dirty="0" err="1"/>
              <a:t>cross_val_predict</a:t>
            </a:r>
            <a:r>
              <a:rPr lang="en-US" altLang="zh-CN" sz="2000" dirty="0"/>
              <a:t>(</a:t>
            </a:r>
            <a:r>
              <a:rPr lang="en-US" altLang="zh-CN" sz="2000" dirty="0" err="1"/>
              <a:t>knn_clf</a:t>
            </a:r>
            <a:r>
              <a:rPr lang="en-US" altLang="zh-CN" sz="2000" dirty="0"/>
              <a:t>, </a:t>
            </a:r>
            <a:r>
              <a:rPr lang="en-US" altLang="zh-CN" sz="2000" dirty="0" err="1"/>
              <a:t>X_train</a:t>
            </a:r>
            <a:r>
              <a:rPr lang="en-US" altLang="zh-CN" sz="2000" dirty="0"/>
              <a:t>, </a:t>
            </a:r>
            <a:r>
              <a:rPr lang="en-US" altLang="zh-CN" sz="2000" dirty="0" err="1"/>
              <a:t>y_train</a:t>
            </a:r>
            <a:r>
              <a:rPr lang="en-US" altLang="zh-CN" sz="2000" dirty="0"/>
              <a:t>, cv=3)</a:t>
            </a:r>
          </a:p>
          <a:p>
            <a:pPr marL="0" indent="0">
              <a:buNone/>
            </a:pPr>
            <a:r>
              <a:rPr lang="en-US" altLang="zh-CN" sz="2400" b="1" dirty="0"/>
              <a:t>&gt;&gt;&gt; </a:t>
            </a:r>
            <a:r>
              <a:rPr lang="en-US" altLang="zh-CN" sz="2400" dirty="0"/>
              <a:t>f1_score(</a:t>
            </a:r>
            <a:r>
              <a:rPr lang="en-US" altLang="zh-CN" sz="2400" dirty="0" err="1"/>
              <a:t>y_train</a:t>
            </a:r>
            <a:r>
              <a:rPr lang="en-US" altLang="zh-CN" sz="2400" dirty="0"/>
              <a:t>, </a:t>
            </a:r>
            <a:r>
              <a:rPr lang="en-US" altLang="zh-CN" sz="2400" dirty="0" err="1"/>
              <a:t>y_train_knn_pred</a:t>
            </a:r>
            <a:r>
              <a:rPr lang="en-US" altLang="zh-CN" sz="2400" dirty="0"/>
              <a:t>, average="macro")</a:t>
            </a:r>
          </a:p>
          <a:p>
            <a:pPr marL="0" indent="0">
              <a:buNone/>
            </a:pPr>
            <a:r>
              <a:rPr lang="en-US" altLang="zh-CN" sz="2400" dirty="0"/>
              <a:t>0.96845540180280221</a:t>
            </a:r>
            <a:endParaRPr lang="en-US" altLang="zh-CN" dirty="0"/>
          </a:p>
        </p:txBody>
      </p:sp>
    </p:spTree>
    <p:extLst>
      <p:ext uri="{BB962C8B-B14F-4D97-AF65-F5344CB8AC3E}">
        <p14:creationId xmlns:p14="http://schemas.microsoft.com/office/powerpoint/2010/main" xmlns="" val="683322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多输出分类</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我们即将讨论的最后一种分类任务叫作多输出</a:t>
            </a:r>
            <a:r>
              <a:rPr lang="en-US" altLang="zh-CN" sz="2800" dirty="0" smtClean="0"/>
              <a:t>-</a:t>
            </a:r>
            <a:r>
              <a:rPr lang="zh-CN" altLang="en-US" sz="2800" dirty="0" smtClean="0"/>
              <a:t>多类别分类（或简单地称为多输出分类）。简单来说，它是多标签分类的泛化，其标签也可以是多种类别的（比如它可以有两个以上可能的值）。</a:t>
            </a:r>
          </a:p>
          <a:p>
            <a:r>
              <a:rPr lang="zh-CN" altLang="en-US" sz="2800" dirty="0" smtClean="0"/>
              <a:t>为了说明这一点，构建一个系统去除图片中的噪声。给它输入一张有噪声的图片，它将（希望）输出一张干净的数字图片，跟其他</a:t>
            </a:r>
            <a:r>
              <a:rPr lang="en-US" altLang="zh-CN" sz="2800" dirty="0" smtClean="0"/>
              <a:t>MNIST</a:t>
            </a:r>
            <a:r>
              <a:rPr lang="zh-CN" altLang="en-US" sz="2800" dirty="0" smtClean="0"/>
              <a:t>图片一样，以像素强度的一个数组作为呈现方式。请注意，这个分类器的输出是多个标签（一个像素点一个标签），每个标签可以有多个值（像素强度范围为</a:t>
            </a:r>
            <a:r>
              <a:rPr lang="en-US" altLang="zh-CN" sz="2800" dirty="0" smtClean="0"/>
              <a:t>0</a:t>
            </a:r>
            <a:r>
              <a:rPr lang="zh-CN" altLang="en-US" sz="2800" dirty="0" smtClean="0"/>
              <a:t>到</a:t>
            </a:r>
            <a:r>
              <a:rPr lang="en-US" altLang="zh-CN" sz="2800" dirty="0" smtClean="0"/>
              <a:t>225</a:t>
            </a:r>
            <a:r>
              <a:rPr lang="zh-CN" altLang="en-US" sz="2800" dirty="0" smtClean="0"/>
              <a:t>）。所以这是个多输出分类器系统的例子。</a:t>
            </a:r>
            <a:endParaRPr lang="zh-CN" altLang="en-US" sz="2800" dirty="0"/>
          </a:p>
        </p:txBody>
      </p:sp>
    </p:spTree>
    <p:extLst>
      <p:ext uri="{BB962C8B-B14F-4D97-AF65-F5344CB8AC3E}">
        <p14:creationId xmlns:p14="http://schemas.microsoft.com/office/powerpoint/2010/main" xmlns="" val="1966636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多输出分类</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r>
              <a:rPr lang="zh-CN" altLang="en-US" sz="2800" dirty="0" smtClean="0"/>
              <a:t>先从创建训练集和测试集开始，使用</a:t>
            </a:r>
            <a:r>
              <a:rPr lang="en-US" altLang="zh-CN" sz="2800" dirty="0" err="1" smtClean="0"/>
              <a:t>NumPy</a:t>
            </a:r>
            <a:r>
              <a:rPr lang="zh-CN" altLang="en-US" sz="2800" dirty="0" smtClean="0"/>
              <a:t>的</a:t>
            </a:r>
            <a:r>
              <a:rPr lang="en-US" altLang="zh-CN" sz="2800" dirty="0" err="1" smtClean="0"/>
              <a:t>randint</a:t>
            </a:r>
            <a:r>
              <a:rPr lang="zh-CN" altLang="en-US" sz="2800" dirty="0" smtClean="0"/>
              <a:t>（）函数为</a:t>
            </a:r>
            <a:r>
              <a:rPr lang="en-US" altLang="zh-CN" sz="2800" dirty="0" smtClean="0"/>
              <a:t>MNIST</a:t>
            </a:r>
            <a:r>
              <a:rPr lang="zh-CN" altLang="en-US" sz="2800" dirty="0" smtClean="0"/>
              <a:t>图片的像素强度增加噪声。目标是将图片还原为原始图片：</a:t>
            </a:r>
            <a:endParaRPr lang="en-US" altLang="zh-CN" sz="2800" dirty="0" smtClean="0"/>
          </a:p>
          <a:p>
            <a:pPr>
              <a:buNone/>
            </a:pPr>
            <a:r>
              <a:rPr lang="fr-FR" altLang="zh-CN" sz="2800" dirty="0" smtClean="0"/>
              <a:t>noise </a:t>
            </a:r>
            <a:r>
              <a:rPr lang="fr-FR" altLang="zh-CN" sz="2800" dirty="0"/>
              <a:t>= rnd.randint(0, 100, (len(X_train), 784))</a:t>
            </a:r>
          </a:p>
          <a:p>
            <a:pPr marL="0" indent="0">
              <a:buNone/>
            </a:pPr>
            <a:r>
              <a:rPr lang="fr-FR" altLang="zh-CN" sz="2800" dirty="0"/>
              <a:t>noise = rnd.randint(0, 100, (len(X_test), 784))</a:t>
            </a:r>
          </a:p>
          <a:p>
            <a:pPr marL="0" indent="0">
              <a:buNone/>
            </a:pPr>
            <a:r>
              <a:rPr lang="en-US" altLang="zh-CN" sz="2800" dirty="0" err="1"/>
              <a:t>X_train_mod</a:t>
            </a:r>
            <a:r>
              <a:rPr lang="en-US" altLang="zh-CN" sz="2800" dirty="0"/>
              <a:t> = </a:t>
            </a:r>
            <a:r>
              <a:rPr lang="en-US" altLang="zh-CN" sz="2800" dirty="0" err="1"/>
              <a:t>X_train</a:t>
            </a:r>
            <a:r>
              <a:rPr lang="en-US" altLang="zh-CN" sz="2800" dirty="0"/>
              <a:t> + noise</a:t>
            </a:r>
          </a:p>
          <a:p>
            <a:pPr marL="0" indent="0">
              <a:buNone/>
            </a:pPr>
            <a:r>
              <a:rPr lang="en-US" altLang="zh-CN" sz="2800" dirty="0" err="1"/>
              <a:t>X_test_mod</a:t>
            </a:r>
            <a:r>
              <a:rPr lang="en-US" altLang="zh-CN" sz="2800" dirty="0"/>
              <a:t> = </a:t>
            </a:r>
            <a:r>
              <a:rPr lang="en-US" altLang="zh-CN" sz="2800" dirty="0" err="1"/>
              <a:t>X_test</a:t>
            </a:r>
            <a:r>
              <a:rPr lang="en-US" altLang="zh-CN" sz="2800" dirty="0"/>
              <a:t> + noise</a:t>
            </a:r>
          </a:p>
          <a:p>
            <a:pPr marL="0" indent="0">
              <a:buNone/>
            </a:pPr>
            <a:r>
              <a:rPr lang="en-US" altLang="zh-CN" sz="2800" dirty="0" err="1"/>
              <a:t>y_train_mod</a:t>
            </a:r>
            <a:r>
              <a:rPr lang="en-US" altLang="zh-CN" sz="2800" dirty="0"/>
              <a:t> = </a:t>
            </a:r>
            <a:r>
              <a:rPr lang="en-US" altLang="zh-CN" sz="2800" dirty="0" err="1"/>
              <a:t>X_train</a:t>
            </a:r>
            <a:endParaRPr lang="en-US" altLang="zh-CN" sz="2800" dirty="0"/>
          </a:p>
          <a:p>
            <a:pPr marL="0" indent="0">
              <a:buNone/>
            </a:pPr>
            <a:r>
              <a:rPr lang="en-US" altLang="zh-CN" sz="2800" dirty="0" err="1"/>
              <a:t>y_test_mod</a:t>
            </a:r>
            <a:r>
              <a:rPr lang="en-US" altLang="zh-CN" sz="2800" dirty="0"/>
              <a:t> = </a:t>
            </a:r>
            <a:r>
              <a:rPr lang="en-US" altLang="zh-CN" sz="2800" dirty="0" err="1" smtClean="0"/>
              <a:t>X_test</a:t>
            </a:r>
            <a:endParaRPr lang="en-US" altLang="zh-CN" sz="2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92080" y="3645024"/>
            <a:ext cx="3418294" cy="16973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201733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zh-CN" altLang="en-US" dirty="0" smtClean="0"/>
              <a:t>多输出分类</a:t>
            </a:r>
            <a:endParaRPr lang="zh-CN" altLang="en-US" dirty="0"/>
          </a:p>
        </p:txBody>
      </p:sp>
      <p:sp>
        <p:nvSpPr>
          <p:cNvPr id="3" name="内容占位符 2"/>
          <p:cNvSpPr>
            <a:spLocks noGrp="1"/>
          </p:cNvSpPr>
          <p:nvPr>
            <p:ph idx="1"/>
          </p:nvPr>
        </p:nvSpPr>
        <p:spPr>
          <a:xfrm>
            <a:off x="457200" y="907504"/>
            <a:ext cx="8686800" cy="5950496"/>
          </a:xfrm>
        </p:spPr>
        <p:txBody>
          <a:bodyPr>
            <a:normAutofit/>
          </a:bodyPr>
          <a:lstStyle/>
          <a:p>
            <a:pPr marL="0" indent="0">
              <a:buNone/>
            </a:pPr>
            <a:r>
              <a:rPr lang="en-US" altLang="zh-CN" sz="2800" dirty="0" err="1"/>
              <a:t>knn_clf.fit</a:t>
            </a:r>
            <a:r>
              <a:rPr lang="en-US" altLang="zh-CN" sz="2800" dirty="0"/>
              <a:t>(</a:t>
            </a:r>
            <a:r>
              <a:rPr lang="en-US" altLang="zh-CN" sz="2800" dirty="0" err="1"/>
              <a:t>X_train_mod</a:t>
            </a:r>
            <a:r>
              <a:rPr lang="en-US" altLang="zh-CN" sz="2800" dirty="0"/>
              <a:t>, </a:t>
            </a:r>
            <a:r>
              <a:rPr lang="en-US" altLang="zh-CN" sz="2800" dirty="0" err="1"/>
              <a:t>y_train_mod</a:t>
            </a:r>
            <a:r>
              <a:rPr lang="en-US" altLang="zh-CN" sz="2800" dirty="0"/>
              <a:t>)</a:t>
            </a:r>
          </a:p>
          <a:p>
            <a:pPr marL="0" indent="0">
              <a:buNone/>
            </a:pPr>
            <a:r>
              <a:rPr lang="en-US" altLang="zh-CN" sz="2800" dirty="0" err="1"/>
              <a:t>clean_digit</a:t>
            </a:r>
            <a:r>
              <a:rPr lang="en-US" altLang="zh-CN" sz="2800" dirty="0"/>
              <a:t> = </a:t>
            </a:r>
            <a:r>
              <a:rPr lang="en-US" altLang="zh-CN" sz="2800" dirty="0" err="1"/>
              <a:t>knn_clf.predict</a:t>
            </a:r>
            <a:r>
              <a:rPr lang="en-US" altLang="zh-CN" sz="2800" dirty="0"/>
              <a:t>([</a:t>
            </a:r>
            <a:r>
              <a:rPr lang="en-US" altLang="zh-CN" sz="2800" dirty="0" err="1"/>
              <a:t>X_test_mod</a:t>
            </a:r>
            <a:r>
              <a:rPr lang="en-US" altLang="zh-CN" sz="2800" dirty="0"/>
              <a:t>[</a:t>
            </a:r>
            <a:r>
              <a:rPr lang="en-US" altLang="zh-CN" sz="2800" dirty="0" err="1"/>
              <a:t>some_index</a:t>
            </a:r>
            <a:r>
              <a:rPr lang="en-US" altLang="zh-CN" sz="2800" dirty="0"/>
              <a:t>]])</a:t>
            </a:r>
          </a:p>
          <a:p>
            <a:pPr marL="0" indent="0">
              <a:buNone/>
            </a:pPr>
            <a:r>
              <a:rPr lang="en-US" altLang="zh-CN" sz="2800" dirty="0" err="1"/>
              <a:t>plot_digit</a:t>
            </a:r>
            <a:r>
              <a:rPr lang="en-US" altLang="zh-CN" sz="2800" dirty="0"/>
              <a:t>(</a:t>
            </a:r>
            <a:r>
              <a:rPr lang="en-US" altLang="zh-CN" sz="2800" dirty="0" err="1"/>
              <a:t>clean_digit</a:t>
            </a:r>
            <a:r>
              <a:rPr lang="en-US" altLang="zh-CN" sz="2800" dirty="0" smtClean="0"/>
              <a:t>)</a:t>
            </a:r>
          </a:p>
          <a:p>
            <a:pPr marL="0" indent="0">
              <a:buNone/>
            </a:pPr>
            <a:endParaRPr lang="en-US" altLang="zh-CN" sz="2800" dirty="0"/>
          </a:p>
          <a:p>
            <a:pPr marL="0" indent="0">
              <a:buNone/>
            </a:pPr>
            <a:endParaRPr lang="en-US" altLang="zh-CN" sz="2800" dirty="0" smtClean="0"/>
          </a:p>
          <a:p>
            <a:pPr marL="0" indent="0">
              <a:buNone/>
            </a:pPr>
            <a:endParaRPr lang="en-US" altLang="zh-CN" sz="2800" dirty="0"/>
          </a:p>
          <a:p>
            <a:r>
              <a:rPr lang="zh-CN" altLang="en-US" dirty="0" smtClean="0"/>
              <a:t>看起来离目标够接近了。分类器之旅到此结束。希望现在你掌握了如何为分类任务选择好的指标，如何选择适当的精度</a:t>
            </a:r>
            <a:r>
              <a:rPr lang="en-US" altLang="zh-CN" dirty="0" smtClean="0"/>
              <a:t>/</a:t>
            </a:r>
            <a:r>
              <a:rPr lang="zh-CN" altLang="en-US" dirty="0" smtClean="0"/>
              <a:t>召回率权衡，如何比较多个分类器，以及更为概括地说，如何为各种任务构建卓越的分类系统。</a:t>
            </a:r>
            <a:endParaRPr lang="en-US" altLang="zh-C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29058" y="2143116"/>
            <a:ext cx="1971675"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5442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MNIST</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pPr marL="0" indent="0">
              <a:buNone/>
            </a:pPr>
            <a:endParaRPr lang="en-US" altLang="zh-C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624" y="0"/>
            <a:ext cx="6804248" cy="68968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3943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MNIST</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en-US" altLang="zh-CN" sz="2400" dirty="0" smtClean="0"/>
              <a:t>MNIST</a:t>
            </a:r>
            <a:r>
              <a:rPr lang="zh-CN" altLang="en-US" sz="2400" dirty="0" smtClean="0"/>
              <a:t>数据集已经分成训练集（前</a:t>
            </a:r>
            <a:r>
              <a:rPr lang="en-US" altLang="zh-CN" sz="2400" dirty="0" smtClean="0"/>
              <a:t>6</a:t>
            </a:r>
            <a:r>
              <a:rPr lang="zh-CN" altLang="en-US" sz="2400" dirty="0" smtClean="0"/>
              <a:t>万张图像）和测试集（最后</a:t>
            </a:r>
            <a:r>
              <a:rPr lang="en-US" altLang="zh-CN" sz="2400" dirty="0" smtClean="0"/>
              <a:t>1</a:t>
            </a:r>
            <a:r>
              <a:rPr lang="zh-CN" altLang="en-US" sz="2400" dirty="0" smtClean="0"/>
              <a:t>万张图像）了：</a:t>
            </a:r>
            <a:endParaRPr lang="en-US" altLang="zh-CN" sz="2400" dirty="0" smtClean="0"/>
          </a:p>
          <a:p>
            <a:pPr>
              <a:buNone/>
            </a:pPr>
            <a:r>
              <a:rPr lang="es-ES" altLang="zh-CN" sz="2000" b="1" dirty="0" smtClean="0"/>
              <a:t>X_train</a:t>
            </a:r>
            <a:r>
              <a:rPr lang="es-ES" altLang="zh-CN" sz="2000" b="1" dirty="0"/>
              <a:t>, X_test, y_train, y_test = X[:60000], X[60000:], y[:60000], y[60000:]</a:t>
            </a:r>
          </a:p>
          <a:p>
            <a:r>
              <a:rPr lang="zh-CN" altLang="en-US" sz="2400" dirty="0" smtClean="0"/>
              <a:t>我们先将训练集数据洗牌，这样能保证交叉验证时所有的折叠都差不多（你肯定不希望某个折叠丢失一些数字）。此外，有些机器学习算法对训练实例的顺序敏感，如果连续输入许多相似的实例，可能导致执行性能不佳。给数据集洗牌正是为了确保这种情况不会发生：</a:t>
            </a:r>
            <a:endParaRPr lang="en-US" altLang="zh-CN" sz="2400" dirty="0" smtClean="0"/>
          </a:p>
          <a:p>
            <a:pPr>
              <a:buNone/>
            </a:pPr>
            <a:r>
              <a:rPr lang="en-US" altLang="zh-CN" sz="2400" b="1" dirty="0" smtClean="0"/>
              <a:t>import </a:t>
            </a:r>
            <a:r>
              <a:rPr lang="en-US" altLang="zh-CN" sz="2400" b="1" dirty="0" err="1"/>
              <a:t>numpy</a:t>
            </a:r>
            <a:r>
              <a:rPr lang="en-US" altLang="zh-CN" sz="2400" b="1" dirty="0"/>
              <a:t> as </a:t>
            </a:r>
            <a:r>
              <a:rPr lang="en-US" altLang="zh-CN" sz="2400" b="1" dirty="0" err="1"/>
              <a:t>np</a:t>
            </a:r>
            <a:endParaRPr lang="en-US" altLang="zh-CN" sz="2400" b="1" dirty="0"/>
          </a:p>
          <a:p>
            <a:pPr marL="0" indent="0">
              <a:buNone/>
            </a:pPr>
            <a:r>
              <a:rPr lang="en-US" altLang="zh-CN" sz="2400" dirty="0" err="1"/>
              <a:t>shuffle_index</a:t>
            </a:r>
            <a:r>
              <a:rPr lang="en-US" altLang="zh-CN" sz="2400" dirty="0"/>
              <a:t> = </a:t>
            </a:r>
            <a:r>
              <a:rPr lang="en-US" altLang="zh-CN" sz="2400" dirty="0" err="1"/>
              <a:t>np.random.permutation</a:t>
            </a:r>
            <a:r>
              <a:rPr lang="en-US" altLang="zh-CN" sz="2400" dirty="0"/>
              <a:t>(60000)</a:t>
            </a:r>
          </a:p>
          <a:p>
            <a:pPr marL="0" indent="0">
              <a:buNone/>
            </a:pPr>
            <a:r>
              <a:rPr lang="en-US" altLang="zh-CN" sz="2400" dirty="0" err="1"/>
              <a:t>X_train</a:t>
            </a:r>
            <a:r>
              <a:rPr lang="en-US" altLang="zh-CN" sz="2400" dirty="0"/>
              <a:t>, </a:t>
            </a:r>
            <a:r>
              <a:rPr lang="en-US" altLang="zh-CN" sz="2400" dirty="0" err="1"/>
              <a:t>y_train</a:t>
            </a:r>
            <a:r>
              <a:rPr lang="en-US" altLang="zh-CN" sz="2400" dirty="0"/>
              <a:t> = </a:t>
            </a:r>
            <a:r>
              <a:rPr lang="en-US" altLang="zh-CN" sz="2400" dirty="0" err="1"/>
              <a:t>X_train</a:t>
            </a:r>
            <a:r>
              <a:rPr lang="en-US" altLang="zh-CN" sz="2400" dirty="0"/>
              <a:t>[</a:t>
            </a:r>
            <a:r>
              <a:rPr lang="en-US" altLang="zh-CN" sz="2400" dirty="0" err="1"/>
              <a:t>shuffle_index</a:t>
            </a:r>
            <a:r>
              <a:rPr lang="en-US" altLang="zh-CN" sz="2400" dirty="0"/>
              <a:t>], </a:t>
            </a:r>
            <a:r>
              <a:rPr lang="en-US" altLang="zh-CN" sz="2400" dirty="0" err="1"/>
              <a:t>y_train</a:t>
            </a:r>
            <a:r>
              <a:rPr lang="en-US" altLang="zh-CN" sz="2400" dirty="0"/>
              <a:t>[</a:t>
            </a:r>
            <a:r>
              <a:rPr lang="en-US" altLang="zh-CN" sz="2400" dirty="0" err="1"/>
              <a:t>shuffle_index</a:t>
            </a:r>
            <a:r>
              <a:rPr lang="en-US" altLang="zh-CN" sz="2400" dirty="0"/>
              <a:t>]</a:t>
            </a:r>
          </a:p>
        </p:txBody>
      </p:sp>
    </p:spTree>
    <p:extLst>
      <p:ext uri="{BB962C8B-B14F-4D97-AF65-F5344CB8AC3E}">
        <p14:creationId xmlns:p14="http://schemas.microsoft.com/office/powerpoint/2010/main" xmlns="" val="180219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训练一个二元分类器</a:t>
            </a:r>
            <a:endParaRPr lang="zh-CN" altLang="en-US" dirty="0"/>
          </a:p>
        </p:txBody>
      </p:sp>
      <p:sp>
        <p:nvSpPr>
          <p:cNvPr id="3" name="内容占位符 2"/>
          <p:cNvSpPr>
            <a:spLocks noGrp="1"/>
          </p:cNvSpPr>
          <p:nvPr>
            <p:ph idx="1"/>
          </p:nvPr>
        </p:nvSpPr>
        <p:spPr>
          <a:xfrm>
            <a:off x="457200" y="1600200"/>
            <a:ext cx="8686800" cy="5257800"/>
          </a:xfrm>
        </p:spPr>
        <p:txBody>
          <a:bodyPr>
            <a:normAutofit/>
          </a:bodyPr>
          <a:lstStyle/>
          <a:p>
            <a:r>
              <a:rPr lang="zh-CN" altLang="en-US" sz="2400" dirty="0" smtClean="0"/>
              <a:t>现在，先简化问题，只尝试识别一个数字</a:t>
            </a:r>
            <a:r>
              <a:rPr lang="en-US" altLang="zh-CN" sz="2400" dirty="0" smtClean="0"/>
              <a:t>——</a:t>
            </a:r>
            <a:r>
              <a:rPr lang="zh-CN" altLang="en-US" sz="2400" dirty="0" smtClean="0"/>
              <a:t>比如数字</a:t>
            </a:r>
            <a:r>
              <a:rPr lang="en-US" altLang="zh-CN" sz="2400" dirty="0" smtClean="0"/>
              <a:t>5</a:t>
            </a:r>
            <a:r>
              <a:rPr lang="zh-CN" altLang="en-US" sz="2400" dirty="0" smtClean="0"/>
              <a:t>。那么这个“数字</a:t>
            </a:r>
            <a:r>
              <a:rPr lang="en-US" altLang="zh-CN" sz="2400" dirty="0" smtClean="0"/>
              <a:t>5</a:t>
            </a:r>
            <a:r>
              <a:rPr lang="zh-CN" altLang="en-US" sz="2400" dirty="0" smtClean="0"/>
              <a:t>检测器”就是一个二元分类器的例子，它只能区分两个类别：</a:t>
            </a:r>
            <a:r>
              <a:rPr lang="en-US" altLang="zh-CN" sz="2400" dirty="0" smtClean="0"/>
              <a:t>5</a:t>
            </a:r>
            <a:r>
              <a:rPr lang="zh-CN" altLang="en-US" sz="2400" dirty="0" smtClean="0"/>
              <a:t>和非</a:t>
            </a:r>
            <a:r>
              <a:rPr lang="en-US" altLang="zh-CN" sz="2400" dirty="0" smtClean="0"/>
              <a:t>5</a:t>
            </a:r>
            <a:r>
              <a:rPr lang="zh-CN" altLang="en-US" sz="2400" dirty="0" smtClean="0"/>
              <a:t>。先为此分类任务创建目标向量：</a:t>
            </a:r>
            <a:endParaRPr lang="en-US" altLang="zh-CN" sz="2400" dirty="0" smtClean="0"/>
          </a:p>
          <a:p>
            <a:endParaRPr lang="en-US" altLang="zh-CN" sz="2400" dirty="0"/>
          </a:p>
          <a:p>
            <a:pPr marL="0" indent="0">
              <a:buNone/>
            </a:pPr>
            <a:r>
              <a:rPr lang="en-US" altLang="zh-CN" sz="2400" dirty="0"/>
              <a:t>y_train_5 = (</a:t>
            </a:r>
            <a:r>
              <a:rPr lang="en-US" altLang="zh-CN" sz="2400" dirty="0" err="1"/>
              <a:t>y_train</a:t>
            </a:r>
            <a:r>
              <a:rPr lang="en-US" altLang="zh-CN" sz="2400" dirty="0"/>
              <a:t> == 5) </a:t>
            </a:r>
            <a:r>
              <a:rPr lang="en-US" altLang="zh-CN" sz="2400" i="1" dirty="0"/>
              <a:t># True for all 5s, False for all other digits.</a:t>
            </a:r>
          </a:p>
          <a:p>
            <a:pPr marL="0" indent="0">
              <a:buNone/>
            </a:pPr>
            <a:r>
              <a:rPr lang="en-US" altLang="zh-CN" sz="2400" dirty="0"/>
              <a:t>y_test_5 = (</a:t>
            </a:r>
            <a:r>
              <a:rPr lang="en-US" altLang="zh-CN" sz="2400" dirty="0" err="1"/>
              <a:t>y_test</a:t>
            </a:r>
            <a:r>
              <a:rPr lang="en-US" altLang="zh-CN" sz="2400" dirty="0"/>
              <a:t> == 5)</a:t>
            </a:r>
          </a:p>
        </p:txBody>
      </p:sp>
    </p:spTree>
    <p:extLst>
      <p:ext uri="{BB962C8B-B14F-4D97-AF65-F5344CB8AC3E}">
        <p14:creationId xmlns:p14="http://schemas.microsoft.com/office/powerpoint/2010/main" xmlns="" val="26194598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5398</Words>
  <Application>Microsoft Office PowerPoint</Application>
  <PresentationFormat>全屏显示(4:3)</PresentationFormat>
  <Paragraphs>400</Paragraphs>
  <Slides>66</Slides>
  <Notes>0</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Office 主题</vt:lpstr>
      <vt:lpstr>Hands-On Machine Learning with Scikit-Learn and TensorFlow </vt:lpstr>
      <vt:lpstr>CHAPTER 3</vt:lpstr>
      <vt:lpstr>MNIST</vt:lpstr>
      <vt:lpstr>MNIST</vt:lpstr>
      <vt:lpstr>MNIST</vt:lpstr>
      <vt:lpstr>MNIST</vt:lpstr>
      <vt:lpstr>MNIST</vt:lpstr>
      <vt:lpstr>MNIST</vt:lpstr>
      <vt:lpstr>训练一个二元分类器</vt:lpstr>
      <vt:lpstr>Training a Binary Classifier</vt:lpstr>
      <vt:lpstr>性能考核</vt:lpstr>
      <vt:lpstr>性能考核</vt:lpstr>
      <vt:lpstr>性能考核</vt:lpstr>
      <vt:lpstr>混淆矩阵</vt:lpstr>
      <vt:lpstr>混淆矩阵</vt:lpstr>
      <vt:lpstr>混淆矩阵</vt:lpstr>
      <vt:lpstr>混淆矩阵</vt:lpstr>
      <vt:lpstr>混淆矩阵</vt:lpstr>
      <vt:lpstr>混淆矩阵</vt:lpstr>
      <vt:lpstr>混淆矩阵</vt:lpstr>
      <vt:lpstr>混淆矩阵</vt:lpstr>
      <vt:lpstr>精度/召回率</vt:lpstr>
      <vt:lpstr>精度/召回率</vt:lpstr>
      <vt:lpstr>精度/召回率</vt:lpstr>
      <vt:lpstr>精度/召回率权衡</vt:lpstr>
      <vt:lpstr>精度/召回率权衡</vt:lpstr>
      <vt:lpstr>精度/召回率权衡</vt:lpstr>
      <vt:lpstr>精度/召回率权衡</vt:lpstr>
      <vt:lpstr>精度/召回率权衡</vt:lpstr>
      <vt:lpstr>精度/召回率权衡</vt:lpstr>
      <vt:lpstr>精度/召回率权衡</vt:lpstr>
      <vt:lpstr>精度/召回率权衡</vt:lpstr>
      <vt:lpstr>ROC曲线</vt:lpstr>
      <vt:lpstr>ROC曲线</vt:lpstr>
      <vt:lpstr>ROC曲线</vt:lpstr>
      <vt:lpstr>ROC曲线</vt:lpstr>
      <vt:lpstr>ROC曲线</vt:lpstr>
      <vt:lpstr>ROC曲线</vt:lpstr>
      <vt:lpstr>ROC曲线</vt:lpstr>
      <vt:lpstr>ROC曲线</vt:lpstr>
      <vt:lpstr>多类别分类器</vt:lpstr>
      <vt:lpstr>多类别分类器</vt:lpstr>
      <vt:lpstr>多类别分类器</vt:lpstr>
      <vt:lpstr>多类别分类器</vt:lpstr>
      <vt:lpstr>多类别分类器</vt:lpstr>
      <vt:lpstr>多类别分类器</vt:lpstr>
      <vt:lpstr>多类别分类器</vt:lpstr>
      <vt:lpstr>多类别分类器</vt:lpstr>
      <vt:lpstr>多类别分类器</vt:lpstr>
      <vt:lpstr>多类别分类器</vt:lpstr>
      <vt:lpstr>多类别分类器</vt:lpstr>
      <vt:lpstr>多类别分类器</vt:lpstr>
      <vt:lpstr>错误分析</vt:lpstr>
      <vt:lpstr>错误分析</vt:lpstr>
      <vt:lpstr>错误分析</vt:lpstr>
      <vt:lpstr>错误分析</vt:lpstr>
      <vt:lpstr>错误分析</vt:lpstr>
      <vt:lpstr>错误分析</vt:lpstr>
      <vt:lpstr>错误分析</vt:lpstr>
      <vt:lpstr>多标签分类</vt:lpstr>
      <vt:lpstr>多标签分类</vt:lpstr>
      <vt:lpstr>多标签分类</vt:lpstr>
      <vt:lpstr>多标签分类</vt:lpstr>
      <vt:lpstr>多输出分类</vt:lpstr>
      <vt:lpstr>多输出分类</vt:lpstr>
      <vt:lpstr>多输出分类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DC</cp:lastModifiedBy>
  <cp:revision>83</cp:revision>
  <dcterms:created xsi:type="dcterms:W3CDTF">2017-08-17T13:43:52Z</dcterms:created>
  <dcterms:modified xsi:type="dcterms:W3CDTF">2019-10-24T13:37:08Z</dcterms:modified>
</cp:coreProperties>
</file>