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2" r:id="rId3"/>
    <p:sldId id="259" r:id="rId4"/>
    <p:sldId id="261" r:id="rId5"/>
    <p:sldId id="262" r:id="rId6"/>
    <p:sldId id="263" r:id="rId7"/>
    <p:sldId id="343" r:id="rId8"/>
    <p:sldId id="267" r:id="rId9"/>
    <p:sldId id="266" r:id="rId10"/>
    <p:sldId id="268" r:id="rId11"/>
    <p:sldId id="270" r:id="rId12"/>
    <p:sldId id="271" r:id="rId13"/>
    <p:sldId id="274" r:id="rId14"/>
    <p:sldId id="276" r:id="rId15"/>
    <p:sldId id="279" r:id="rId16"/>
    <p:sldId id="280" r:id="rId17"/>
    <p:sldId id="285" r:id="rId18"/>
    <p:sldId id="286" r:id="rId19"/>
    <p:sldId id="287" r:id="rId20"/>
    <p:sldId id="290" r:id="rId21"/>
    <p:sldId id="291" r:id="rId22"/>
    <p:sldId id="292" r:id="rId23"/>
    <p:sldId id="293" r:id="rId24"/>
    <p:sldId id="294" r:id="rId25"/>
    <p:sldId id="295" r:id="rId26"/>
    <p:sldId id="296" r:id="rId27"/>
    <p:sldId id="297" r:id="rId28"/>
    <p:sldId id="298" r:id="rId29"/>
    <p:sldId id="299" r:id="rId30"/>
    <p:sldId id="301" r:id="rId31"/>
    <p:sldId id="302" r:id="rId32"/>
    <p:sldId id="303" r:id="rId33"/>
    <p:sldId id="304" r:id="rId34"/>
    <p:sldId id="305" r:id="rId35"/>
    <p:sldId id="306" r:id="rId36"/>
    <p:sldId id="307" r:id="rId37"/>
    <p:sldId id="311" r:id="rId38"/>
    <p:sldId id="312" r:id="rId39"/>
    <p:sldId id="313" r:id="rId40"/>
    <p:sldId id="317" r:id="rId41"/>
    <p:sldId id="320" r:id="rId42"/>
    <p:sldId id="322" r:id="rId43"/>
    <p:sldId id="323" r:id="rId44"/>
    <p:sldId id="324" r:id="rId45"/>
    <p:sldId id="325" r:id="rId46"/>
    <p:sldId id="326" r:id="rId47"/>
    <p:sldId id="327" r:id="rId48"/>
    <p:sldId id="328" r:id="rId49"/>
    <p:sldId id="329" r:id="rId50"/>
    <p:sldId id="334" r:id="rId51"/>
    <p:sldId id="335" r:id="rId52"/>
    <p:sldId id="336" r:id="rId53"/>
    <p:sldId id="337"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39" autoAdjust="0"/>
  </p:normalViewPr>
  <p:slideViewPr>
    <p:cSldViewPr>
      <p:cViewPr varScale="1">
        <p:scale>
          <a:sx n="66" d="100"/>
          <a:sy n="66" d="100"/>
        </p:scale>
        <p:origin x="-1208"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 xmlns:p14="http://schemas.microsoft.com/office/powerpoint/2010/main" val="2854141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计算复杂度</a:t>
            </a:r>
            <a:endParaRPr lang="zh-CN" altLang="en-US" dirty="0"/>
          </a:p>
        </p:txBody>
      </p:sp>
      <p:sp>
        <p:nvSpPr>
          <p:cNvPr id="3" name="内容占位符 2"/>
          <p:cNvSpPr>
            <a:spLocks noGrp="1"/>
          </p:cNvSpPr>
          <p:nvPr>
            <p:ph idx="1"/>
          </p:nvPr>
        </p:nvSpPr>
        <p:spPr>
          <a:xfrm>
            <a:off x="107504" y="1268760"/>
            <a:ext cx="9036496" cy="5445224"/>
          </a:xfrm>
        </p:spPr>
        <p:txBody>
          <a:bodyPr>
            <a:noAutofit/>
          </a:bodyPr>
          <a:lstStyle/>
          <a:p>
            <a:r>
              <a:rPr lang="zh-CN" altLang="en-US" sz="2800" dirty="0" smtClean="0"/>
              <a:t>标准方程求逆的矩阵</a:t>
            </a:r>
            <a:r>
              <a:rPr lang="en-US" altLang="zh-CN" sz="2800" dirty="0" smtClean="0"/>
              <a:t>X</a:t>
            </a:r>
            <a:r>
              <a:rPr lang="zh-CN" altLang="en-US" sz="2800" baseline="30000" dirty="0" smtClean="0"/>
              <a:t> </a:t>
            </a:r>
            <a:r>
              <a:rPr lang="en-US" altLang="zh-CN" sz="2800" baseline="30000" dirty="0" smtClean="0"/>
              <a:t>T </a:t>
            </a:r>
            <a:r>
              <a:rPr lang="en-US" altLang="zh-CN" sz="2800" dirty="0" smtClean="0"/>
              <a:t>·X</a:t>
            </a:r>
            <a:r>
              <a:rPr lang="zh-CN" altLang="en-US" sz="2800" dirty="0" smtClean="0"/>
              <a:t>，是一个</a:t>
            </a:r>
            <a:r>
              <a:rPr lang="en-US" altLang="zh-CN" sz="2800" dirty="0" err="1" smtClean="0"/>
              <a:t>n×n</a:t>
            </a:r>
            <a:r>
              <a:rPr lang="zh-CN" altLang="en-US" sz="2800" dirty="0" smtClean="0"/>
              <a:t>矩阵（</a:t>
            </a:r>
            <a:r>
              <a:rPr lang="en-US" altLang="zh-CN" sz="2800" dirty="0" smtClean="0"/>
              <a:t>n</a:t>
            </a:r>
            <a:r>
              <a:rPr lang="zh-CN" altLang="en-US" sz="2800" dirty="0" smtClean="0"/>
              <a:t>是特征数量）。对这种矩阵求逆的计算复杂度通常为</a:t>
            </a:r>
            <a:r>
              <a:rPr lang="en-US" altLang="zh-CN" sz="2800" dirty="0" smtClean="0"/>
              <a:t>O</a:t>
            </a:r>
            <a:r>
              <a:rPr lang="zh-CN" altLang="en-US" sz="2800" dirty="0" smtClean="0"/>
              <a:t>（</a:t>
            </a:r>
            <a:r>
              <a:rPr lang="en-US" altLang="zh-CN" sz="2800" dirty="0" smtClean="0"/>
              <a:t>n</a:t>
            </a:r>
            <a:r>
              <a:rPr lang="zh-CN" altLang="en-US" sz="2800" baseline="30000" dirty="0" smtClean="0"/>
              <a:t> </a:t>
            </a:r>
            <a:r>
              <a:rPr lang="en-US" altLang="zh-CN" sz="2800" baseline="30000" dirty="0" smtClean="0"/>
              <a:t>2.4 </a:t>
            </a:r>
            <a:r>
              <a:rPr lang="zh-CN" altLang="en-US" sz="2800" dirty="0" smtClean="0"/>
              <a:t>）到</a:t>
            </a:r>
            <a:r>
              <a:rPr lang="en-US" altLang="zh-CN" sz="2800" dirty="0" smtClean="0"/>
              <a:t>O</a:t>
            </a:r>
            <a:r>
              <a:rPr lang="zh-CN" altLang="en-US" sz="2800" dirty="0" smtClean="0"/>
              <a:t>（</a:t>
            </a:r>
            <a:r>
              <a:rPr lang="en-US" altLang="zh-CN" sz="2800" dirty="0" smtClean="0"/>
              <a:t>n</a:t>
            </a:r>
            <a:r>
              <a:rPr lang="zh-CN" altLang="en-US" sz="2800" baseline="30000" dirty="0" smtClean="0"/>
              <a:t> </a:t>
            </a:r>
            <a:r>
              <a:rPr lang="en-US" altLang="zh-CN" sz="2800" baseline="30000" dirty="0" smtClean="0"/>
              <a:t>3 </a:t>
            </a:r>
            <a:r>
              <a:rPr lang="zh-CN" altLang="en-US" sz="2800" dirty="0" smtClean="0"/>
              <a:t>）之间（取决于计算实现）。换句话说，如果将特征数量翻倍，那么计算时间将乘以大约</a:t>
            </a:r>
            <a:r>
              <a:rPr lang="en-US" altLang="zh-CN" sz="2800" dirty="0" smtClean="0"/>
              <a:t>2</a:t>
            </a:r>
            <a:r>
              <a:rPr lang="zh-CN" altLang="en-US" sz="2800" baseline="30000" dirty="0" smtClean="0"/>
              <a:t> </a:t>
            </a:r>
            <a:r>
              <a:rPr lang="en-US" altLang="zh-CN" sz="2800" baseline="30000" dirty="0" smtClean="0"/>
              <a:t>2.4 </a:t>
            </a:r>
            <a:r>
              <a:rPr lang="zh-CN" altLang="en-US" sz="2800" dirty="0" smtClean="0"/>
              <a:t>＝</a:t>
            </a:r>
            <a:r>
              <a:rPr lang="en-US" altLang="zh-CN" sz="2800" dirty="0" smtClean="0"/>
              <a:t>5.3</a:t>
            </a:r>
            <a:r>
              <a:rPr lang="zh-CN" altLang="en-US" sz="2800" dirty="0" smtClean="0"/>
              <a:t>倍到</a:t>
            </a:r>
            <a:r>
              <a:rPr lang="en-US" altLang="zh-CN" sz="2800" dirty="0" smtClean="0"/>
              <a:t>2</a:t>
            </a:r>
            <a:r>
              <a:rPr lang="zh-CN" altLang="en-US" sz="2800" baseline="30000" dirty="0" smtClean="0"/>
              <a:t> </a:t>
            </a:r>
            <a:r>
              <a:rPr lang="en-US" altLang="zh-CN" sz="2800" baseline="30000" dirty="0" smtClean="0"/>
              <a:t>3 </a:t>
            </a:r>
            <a:r>
              <a:rPr lang="zh-CN" altLang="en-US" sz="2800" dirty="0" smtClean="0"/>
              <a:t>＝</a:t>
            </a:r>
            <a:r>
              <a:rPr lang="en-US" altLang="zh-CN" sz="2800" dirty="0" smtClean="0"/>
              <a:t>8</a:t>
            </a:r>
            <a:r>
              <a:rPr lang="zh-CN" altLang="en-US" sz="2800" dirty="0" smtClean="0"/>
              <a:t>倍之间。特征数量比较大（例如</a:t>
            </a:r>
            <a:r>
              <a:rPr lang="en-US" altLang="zh-CN" sz="2800" dirty="0" smtClean="0"/>
              <a:t>100000</a:t>
            </a:r>
            <a:r>
              <a:rPr lang="zh-CN" altLang="en-US" sz="2800" dirty="0" smtClean="0"/>
              <a:t>）时，标准方程的计算将极其缓慢。</a:t>
            </a:r>
            <a:endParaRPr lang="en-US" altLang="zh-CN" sz="2800" i="1" dirty="0"/>
          </a:p>
          <a:p>
            <a:r>
              <a:rPr lang="zh-CN" altLang="en-US" sz="2800" dirty="0" smtClean="0"/>
              <a:t>好的一面是，相对于训练集中的实例数量（</a:t>
            </a:r>
            <a:r>
              <a:rPr lang="en-US" altLang="zh-CN" sz="2800" dirty="0" smtClean="0"/>
              <a:t>O</a:t>
            </a:r>
            <a:r>
              <a:rPr lang="zh-CN" altLang="en-US" sz="2800" dirty="0" smtClean="0"/>
              <a:t>（</a:t>
            </a:r>
            <a:r>
              <a:rPr lang="en-US" altLang="zh-CN" sz="2800" dirty="0" smtClean="0"/>
              <a:t>m</a:t>
            </a:r>
            <a:r>
              <a:rPr lang="zh-CN" altLang="en-US" sz="2800" dirty="0" smtClean="0"/>
              <a:t>））来说，方程是线性的，所以能够有效地处理大量的训练集，只要内存足够。</a:t>
            </a:r>
            <a:endParaRPr lang="en-US" altLang="zh-CN" sz="2800" i="1" dirty="0"/>
          </a:p>
        </p:txBody>
      </p:sp>
    </p:spTree>
    <p:extLst>
      <p:ext uri="{BB962C8B-B14F-4D97-AF65-F5344CB8AC3E}">
        <p14:creationId xmlns="" xmlns:p14="http://schemas.microsoft.com/office/powerpoint/2010/main" val="320956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梯度下降</a:t>
            </a:r>
            <a:endParaRPr lang="zh-CN" altLang="en-US" dirty="0"/>
          </a:p>
        </p:txBody>
      </p:sp>
      <p:sp>
        <p:nvSpPr>
          <p:cNvPr id="3" name="内容占位符 2"/>
          <p:cNvSpPr>
            <a:spLocks noGrp="1"/>
          </p:cNvSpPr>
          <p:nvPr>
            <p:ph idx="1"/>
          </p:nvPr>
        </p:nvSpPr>
        <p:spPr>
          <a:xfrm>
            <a:off x="107504" y="1916832"/>
            <a:ext cx="9036496" cy="4725144"/>
          </a:xfrm>
        </p:spPr>
        <p:txBody>
          <a:bodyPr>
            <a:noAutofit/>
          </a:bodyPr>
          <a:lstStyle/>
          <a:p>
            <a:r>
              <a:rPr lang="zh-CN" altLang="en-US" dirty="0" smtClean="0"/>
              <a:t>梯度下降是一种非常通用的优化算法，能够为大范围的问题找到最优解。梯度下降的中心思想就是迭代地调整参数从而使成本函数最小化。</a:t>
            </a:r>
            <a:endParaRPr lang="en-US" altLang="zh-CN" dirty="0" smtClean="0"/>
          </a:p>
        </p:txBody>
      </p:sp>
    </p:spTree>
    <p:extLst>
      <p:ext uri="{BB962C8B-B14F-4D97-AF65-F5344CB8AC3E}">
        <p14:creationId xmlns="" xmlns:p14="http://schemas.microsoft.com/office/powerpoint/2010/main" val="399323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具体来说，首先使用一个随机的</a:t>
            </a:r>
            <a:r>
              <a:rPr lang="en-US" altLang="zh-CN" sz="2800" dirty="0" smtClean="0"/>
              <a:t>θ</a:t>
            </a:r>
            <a:r>
              <a:rPr lang="zh-CN" altLang="en-US" sz="2800" dirty="0" smtClean="0"/>
              <a:t>值（这被称为随机初始化），然后逐步改进，每次踏出一步，每一步都尝试降低一点成本函数（如</a:t>
            </a:r>
            <a:r>
              <a:rPr lang="en-US" altLang="zh-CN" sz="2800" dirty="0" smtClean="0"/>
              <a:t>MSE</a:t>
            </a:r>
            <a:r>
              <a:rPr lang="zh-CN" altLang="en-US" sz="2800" dirty="0" smtClean="0"/>
              <a:t>），直到算法收敛出一个最小值（参见图</a:t>
            </a:r>
            <a:r>
              <a:rPr lang="en-US" altLang="zh-CN" sz="2800" dirty="0" smtClean="0"/>
              <a:t>4-3</a:t>
            </a:r>
            <a:r>
              <a:rPr lang="zh-CN" altLang="en-US" sz="2800" dirty="0" smtClean="0"/>
              <a:t>）。</a:t>
            </a:r>
            <a:endParaRPr lang="en-US" altLang="zh-CN" sz="2800" i="1" dirty="0"/>
          </a:p>
        </p:txBody>
      </p:sp>
      <p:pic>
        <p:nvPicPr>
          <p:cNvPr id="1945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86047" y="3095791"/>
            <a:ext cx="6048375" cy="3771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6431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并不是所有的成本函数看起来都像一个漂亮的碗。有的可能看着像洞、像山脉、像高原或者是各种不规则的地形，导致很难收敛到最小值。</a:t>
            </a:r>
            <a:endParaRPr lang="en-US" altLang="zh-CN" sz="2800" i="1" dirty="0"/>
          </a:p>
        </p:txBody>
      </p:sp>
      <p:pic>
        <p:nvPicPr>
          <p:cNvPr id="2253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19425" y="3342960"/>
            <a:ext cx="6124575" cy="3514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285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成本函数虽然是碗状的，但如果不同特征的尺寸差别巨大，那它可能是一个非常细长的碗。如图</a:t>
            </a:r>
            <a:r>
              <a:rPr lang="en-US" altLang="zh-CN" sz="2800" dirty="0" smtClean="0"/>
              <a:t>4-7</a:t>
            </a:r>
            <a:r>
              <a:rPr lang="zh-CN" altLang="en-US" sz="2800" dirty="0" smtClean="0"/>
              <a:t>所示的梯度下降，左边的训练集上特征</a:t>
            </a:r>
            <a:r>
              <a:rPr lang="en-US" altLang="zh-CN" sz="2800" dirty="0" smtClean="0"/>
              <a:t>1</a:t>
            </a:r>
            <a:r>
              <a:rPr lang="zh-CN" altLang="en-US" sz="2800" dirty="0" smtClean="0"/>
              <a:t>和特征</a:t>
            </a:r>
            <a:r>
              <a:rPr lang="en-US" altLang="zh-CN" sz="2800" dirty="0" smtClean="0"/>
              <a:t>2</a:t>
            </a:r>
            <a:r>
              <a:rPr lang="zh-CN" altLang="en-US" sz="2800" dirty="0" smtClean="0"/>
              <a:t>具有相同的数值规模，而右边的训练集上，特征</a:t>
            </a:r>
            <a:r>
              <a:rPr lang="en-US" altLang="zh-CN" sz="2800" dirty="0" smtClean="0"/>
              <a:t>1</a:t>
            </a:r>
            <a:r>
              <a:rPr lang="zh-CN" altLang="en-US" sz="2800" dirty="0" smtClean="0"/>
              <a:t>的值则比特征</a:t>
            </a:r>
            <a:r>
              <a:rPr lang="en-US" altLang="zh-CN" sz="2800" dirty="0" smtClean="0"/>
              <a:t>2</a:t>
            </a:r>
            <a:r>
              <a:rPr lang="zh-CN" altLang="en-US" sz="2800" dirty="0" smtClean="0"/>
              <a:t>要小得多。</a:t>
            </a:r>
            <a:endParaRPr lang="en-US" altLang="zh-CN" sz="2800" i="1" dirty="0"/>
          </a:p>
        </p:txBody>
      </p:sp>
      <p:pic>
        <p:nvPicPr>
          <p:cNvPr id="2355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9552" y="3789040"/>
            <a:ext cx="8446087" cy="30689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69089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批量梯度下降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如果不想单独计算这些梯度，可以使用公式</a:t>
            </a:r>
            <a:r>
              <a:rPr lang="en-US" altLang="zh-CN" sz="2800" dirty="0" smtClean="0"/>
              <a:t>4-6</a:t>
            </a:r>
            <a:r>
              <a:rPr lang="zh-CN" altLang="en-US" sz="2800" dirty="0" smtClean="0"/>
              <a:t>对其进行一次性计算。梯度向量，记作</a:t>
            </a:r>
            <a:r>
              <a:rPr lang="en-US" altLang="zh-CN" sz="2800" dirty="0" smtClean="0"/>
              <a:t>∇</a:t>
            </a:r>
            <a:r>
              <a:rPr lang="en-US" altLang="zh-CN" sz="2800" i="1" baseline="-25000" dirty="0" err="1" smtClean="0"/>
              <a:t>θ</a:t>
            </a:r>
            <a:r>
              <a:rPr lang="en-US" altLang="zh-CN" sz="2800" dirty="0" err="1" smtClean="0"/>
              <a:t>MSE</a:t>
            </a:r>
            <a:r>
              <a:rPr lang="en-US" altLang="zh-CN" sz="2800" dirty="0" smtClean="0"/>
              <a:t>(</a:t>
            </a:r>
            <a:r>
              <a:rPr lang="en-US" altLang="zh-CN" sz="2800" i="1" dirty="0" smtClean="0"/>
              <a:t>θ</a:t>
            </a:r>
            <a:r>
              <a:rPr lang="en-US" altLang="zh-CN" sz="2800" dirty="0" smtClean="0"/>
              <a:t>)</a:t>
            </a:r>
            <a:r>
              <a:rPr lang="zh-CN" altLang="en-US" sz="2800" dirty="0" smtClean="0"/>
              <a:t> ，包含所有成本函数（每个模型参数一个）的偏导数。</a:t>
            </a:r>
            <a:endParaRPr lang="en-US" altLang="zh-CN" sz="2800" i="1" dirty="0"/>
          </a:p>
        </p:txBody>
      </p:sp>
      <p:pic>
        <p:nvPicPr>
          <p:cNvPr id="2560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00166" y="3071810"/>
            <a:ext cx="5783510" cy="3415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83826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批量梯度下降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请注意，公式</a:t>
            </a:r>
            <a:r>
              <a:rPr lang="en-US" altLang="zh-CN" sz="2800" dirty="0" smtClean="0"/>
              <a:t>4-6</a:t>
            </a:r>
            <a:r>
              <a:rPr lang="zh-CN" altLang="en-US" sz="2800" dirty="0" smtClean="0"/>
              <a:t>在计算梯度下降的每一步时，都是基于完整的训练集</a:t>
            </a:r>
            <a:r>
              <a:rPr lang="en-US" altLang="zh-CN" sz="2800" dirty="0" smtClean="0"/>
              <a:t>X</a:t>
            </a:r>
            <a:r>
              <a:rPr lang="zh-CN" altLang="en-US" sz="2800" dirty="0" smtClean="0"/>
              <a:t>的。这就是为什么该算法会被称为批量梯度下降：每一步都使用整批训练数据。因此，面对非常庞大的训练集时，算法会变得极慢（不过我们即将看到快得多的梯度下降算法）。但是，梯度下降算法随特征数量扩展的表现比较好：如果要训练的线性模型拥有几十万个特征，使用梯度下降比标准方程要快得多。</a:t>
            </a:r>
            <a:endParaRPr lang="en-US" altLang="zh-CN" sz="2800" i="1" dirty="0"/>
          </a:p>
        </p:txBody>
      </p:sp>
    </p:spTree>
    <p:extLst>
      <p:ext uri="{BB962C8B-B14F-4D97-AF65-F5344CB8AC3E}">
        <p14:creationId xmlns="" xmlns:p14="http://schemas.microsoft.com/office/powerpoint/2010/main" val="2240859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批量梯度下降的主要问题是它要用整个训练集来计算每一步的梯度，所以训练集很大时，算法会特别慢。与之相反的极端是随机梯度下降，每一步在训练集中随机选择一个实例，并且仅基于该单个实例来计算梯度。显然，这让算法变得快多了，因为每个迭代都只需要操作少量的数据。它也可以被用来训练海量的数据集，因为每次迭代只需要在内存中运行一个实例即可（</a:t>
            </a:r>
            <a:r>
              <a:rPr lang="en-US" altLang="zh-CN" sz="2800" dirty="0" smtClean="0"/>
              <a:t>SGD</a:t>
            </a:r>
            <a:r>
              <a:rPr lang="zh-CN" altLang="en-US" sz="2800" dirty="0" smtClean="0"/>
              <a:t>可以作为核外算法实现）。</a:t>
            </a:r>
            <a:endParaRPr lang="en-US" altLang="zh-CN" sz="2800" i="1" dirty="0"/>
          </a:p>
        </p:txBody>
      </p:sp>
    </p:spTree>
    <p:extLst>
      <p:ext uri="{BB962C8B-B14F-4D97-AF65-F5344CB8AC3E}">
        <p14:creationId xmlns="" xmlns:p14="http://schemas.microsoft.com/office/powerpoint/2010/main" val="202970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另一方面，由于算法的随机性质，它比批量梯度下降要不规则得多。成本函数将不再是缓缓降低直到抵达最小值，而是不断上上下下，但是从整体来看，还是在慢慢下降。随着时间推移，最终会非常接近最小值，但是即使它到达了最小值，依旧还会持续反弹，永远不会停止（见图</a:t>
            </a:r>
            <a:r>
              <a:rPr lang="en-US" altLang="zh-CN" sz="2800" dirty="0" smtClean="0"/>
              <a:t>4-9</a:t>
            </a:r>
            <a:r>
              <a:rPr lang="zh-CN" altLang="en-US" sz="2800" dirty="0" smtClean="0"/>
              <a:t>）。所以算法停下来的参数值肯定是足够好的，但不是最优的。</a:t>
            </a:r>
            <a:endParaRPr lang="en-US" altLang="zh-CN" sz="2800" i="1" dirty="0"/>
          </a:p>
        </p:txBody>
      </p:sp>
      <p:pic>
        <p:nvPicPr>
          <p:cNvPr id="286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27784" y="4338779"/>
            <a:ext cx="3614882" cy="2519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13071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因此，随机性的好处在于可以逃离局部最优，但缺点是永远定位不出最小值。要解决这个困境，有一个办法是逐步降低学习率。开始的步长比较大（这有助于快速进展和逃离局部最小值），然后越来越小，让算法尽量靠近全局最小值。这个过程叫作模拟退火，因为它类似于冶金时熔化的金属慢慢冷却的退火过程。确定每个迭代学习率的函数叫作学习计划。如果学习率降得太快，可能会陷入局部最小值，甚至是停留在走向最小值的半途中。如果学习率降得太慢，你需要太长时间才能跳到差不多最小值附近，如果提早结束训练，可能只得到一个次优的解决方案。</a:t>
            </a:r>
            <a:endParaRPr lang="en-US" altLang="zh-CN" sz="2800" i="1" dirty="0"/>
          </a:p>
        </p:txBody>
      </p:sp>
    </p:spTree>
    <p:extLst>
      <p:ext uri="{BB962C8B-B14F-4D97-AF65-F5344CB8AC3E}">
        <p14:creationId xmlns="" xmlns:p14="http://schemas.microsoft.com/office/powerpoint/2010/main" val="116502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a:t>
            </a:r>
            <a:r>
              <a:rPr lang="en-US" altLang="zh-CN" dirty="0"/>
              <a:t>4</a:t>
            </a:r>
            <a:endParaRPr lang="zh-CN" altLang="en-US" dirty="0"/>
          </a:p>
        </p:txBody>
      </p:sp>
      <p:sp>
        <p:nvSpPr>
          <p:cNvPr id="3" name="内容占位符 2"/>
          <p:cNvSpPr>
            <a:spLocks noGrp="1"/>
          </p:cNvSpPr>
          <p:nvPr>
            <p:ph idx="1"/>
          </p:nvPr>
        </p:nvSpPr>
        <p:spPr>
          <a:xfrm>
            <a:off x="107504" y="1600200"/>
            <a:ext cx="9036496" cy="5141168"/>
          </a:xfrm>
        </p:spPr>
        <p:txBody>
          <a:bodyPr>
            <a:noAutofit/>
          </a:bodyPr>
          <a:lstStyle/>
          <a:p>
            <a:pPr marL="0" indent="0">
              <a:buNone/>
            </a:pPr>
            <a:r>
              <a:rPr lang="zh-CN" altLang="en-US" sz="2800" dirty="0" smtClean="0"/>
              <a:t>训练模型</a:t>
            </a:r>
            <a:endParaRPr lang="en-US" altLang="zh-CN" sz="2800" dirty="0" smtClean="0"/>
          </a:p>
          <a:p>
            <a:pPr marL="0" indent="0">
              <a:buNone/>
            </a:pPr>
            <a:r>
              <a:rPr lang="zh-CN" altLang="en-US" sz="2400" dirty="0" smtClean="0"/>
              <a:t>能很好地理解系统如何工作也是非常有帮助的。针对你的任务，它有助于快速定位到合适的模型、正确的训练算法，以及一套适当的超参数。不仅如此，后期还能让你更高效地执行错误调试和错误分析。本章我们将从最简单的模型之一</a:t>
            </a:r>
            <a:r>
              <a:rPr lang="en-US" altLang="zh-CN" sz="2400" dirty="0" smtClean="0"/>
              <a:t> — </a:t>
            </a:r>
            <a:r>
              <a:rPr lang="zh-CN" altLang="en-US" sz="2400" dirty="0" smtClean="0"/>
              <a:t>线性回归模型，开始介绍两种非常不同的训练模型的方法：</a:t>
            </a:r>
            <a:endParaRPr lang="en-US" altLang="zh-CN" sz="2400" dirty="0"/>
          </a:p>
        </p:txBody>
      </p:sp>
    </p:spTree>
    <p:extLst>
      <p:ext uri="{BB962C8B-B14F-4D97-AF65-F5344CB8AC3E}">
        <p14:creationId xmlns="" xmlns:p14="http://schemas.microsoft.com/office/powerpoint/2010/main" val="125912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在</a:t>
            </a:r>
            <a:r>
              <a:rPr lang="en-US" altLang="zh-CN" sz="2800" dirty="0" err="1" smtClean="0"/>
              <a:t>Scikit</a:t>
            </a:r>
            <a:r>
              <a:rPr lang="en-US" altLang="zh-CN" sz="2800" dirty="0" smtClean="0"/>
              <a:t>-Learn</a:t>
            </a:r>
            <a:r>
              <a:rPr lang="zh-CN" altLang="en-US" sz="2800" dirty="0" smtClean="0"/>
              <a:t>里，用</a:t>
            </a:r>
            <a:r>
              <a:rPr lang="en-US" altLang="zh-CN" sz="2800" dirty="0" smtClean="0"/>
              <a:t>SGD</a:t>
            </a:r>
            <a:r>
              <a:rPr lang="zh-CN" altLang="en-US" sz="2800" dirty="0" smtClean="0"/>
              <a:t>执行线性回归可以使用</a:t>
            </a:r>
            <a:r>
              <a:rPr lang="en-US" altLang="zh-CN" sz="2800" dirty="0" err="1" smtClean="0"/>
              <a:t>SGDRegressor</a:t>
            </a:r>
            <a:r>
              <a:rPr lang="zh-CN" altLang="en-US" sz="2800" dirty="0" smtClean="0"/>
              <a:t>类，其默认优化的成本函数是平方误差。</a:t>
            </a:r>
            <a:endParaRPr lang="en-US" altLang="zh-CN" sz="2800" dirty="0" smtClean="0"/>
          </a:p>
          <a:p>
            <a:pPr>
              <a:buNone/>
            </a:pPr>
            <a:r>
              <a:rPr lang="en-US" altLang="zh-CN" sz="2400" b="1" dirty="0" smtClean="0"/>
              <a:t>from </a:t>
            </a:r>
            <a:r>
              <a:rPr lang="en-US" altLang="zh-CN" sz="2400" b="1" dirty="0" err="1" smtClean="0"/>
              <a:t>sklearn.linear_model</a:t>
            </a:r>
            <a:r>
              <a:rPr lang="en-US" altLang="zh-CN" sz="2400" b="1" dirty="0" smtClean="0"/>
              <a:t> import </a:t>
            </a:r>
            <a:r>
              <a:rPr lang="en-US" altLang="zh-CN" sz="2400" dirty="0" err="1" smtClean="0"/>
              <a:t>SGDRegressor</a:t>
            </a:r>
            <a:endParaRPr lang="en-US" altLang="zh-CN" sz="2400" dirty="0" smtClean="0"/>
          </a:p>
          <a:p>
            <a:pPr marL="0" indent="0">
              <a:buNone/>
            </a:pPr>
            <a:r>
              <a:rPr lang="en-US" altLang="zh-CN" sz="2400" dirty="0" err="1" smtClean="0"/>
              <a:t>sgd_reg</a:t>
            </a:r>
            <a:r>
              <a:rPr lang="en-US" altLang="zh-CN" sz="2400" dirty="0" smtClean="0"/>
              <a:t> </a:t>
            </a:r>
            <a:r>
              <a:rPr lang="en-US" altLang="zh-CN" sz="2400" dirty="0"/>
              <a:t>= </a:t>
            </a:r>
            <a:r>
              <a:rPr lang="en-US" altLang="zh-CN" sz="2400" dirty="0" err="1"/>
              <a:t>SGDRegressor</a:t>
            </a:r>
            <a:r>
              <a:rPr lang="en-US" altLang="zh-CN" sz="2400" dirty="0"/>
              <a:t>(</a:t>
            </a:r>
            <a:r>
              <a:rPr lang="en-US" altLang="zh-CN" sz="2400" dirty="0" err="1"/>
              <a:t>n_iter</a:t>
            </a:r>
            <a:r>
              <a:rPr lang="en-US" altLang="zh-CN" sz="2400" dirty="0"/>
              <a:t>=50, penalty=None, eta0=0.1)</a:t>
            </a:r>
          </a:p>
          <a:p>
            <a:pPr marL="0" indent="0">
              <a:buNone/>
            </a:pPr>
            <a:r>
              <a:rPr lang="en-US" altLang="zh-CN" sz="2400" dirty="0" err="1"/>
              <a:t>sgd_reg.fit</a:t>
            </a:r>
            <a:r>
              <a:rPr lang="en-US" altLang="zh-CN" sz="2400" dirty="0"/>
              <a:t>(X, </a:t>
            </a:r>
            <a:r>
              <a:rPr lang="en-US" altLang="zh-CN" sz="2400" dirty="0" err="1"/>
              <a:t>y.ravel</a:t>
            </a:r>
            <a:r>
              <a:rPr lang="en-US" altLang="zh-CN" sz="2400" dirty="0" smtClean="0"/>
              <a:t>())</a:t>
            </a:r>
          </a:p>
          <a:p>
            <a:pPr marL="0" indent="0">
              <a:buNone/>
            </a:pPr>
            <a:endParaRPr lang="en-US" altLang="zh-CN" sz="2400" dirty="0"/>
          </a:p>
          <a:p>
            <a:r>
              <a:rPr lang="zh-CN" altLang="en-US" sz="2800" dirty="0" smtClean="0"/>
              <a:t>再次得到一个跟标准方程的解非常相近的解决方案： </a:t>
            </a:r>
            <a:endParaRPr lang="en-US" altLang="zh-CN" sz="2800" dirty="0" smtClean="0"/>
          </a:p>
          <a:p>
            <a:pPr>
              <a:buNone/>
            </a:pPr>
            <a:r>
              <a:rPr lang="en-US" altLang="zh-CN" sz="2800" b="1" dirty="0" smtClean="0"/>
              <a:t>&gt;&gt;&gt; </a:t>
            </a:r>
            <a:r>
              <a:rPr lang="en-US" altLang="zh-CN" sz="2800" dirty="0" err="1"/>
              <a:t>sgd_reg.intercept</a:t>
            </a:r>
            <a:r>
              <a:rPr lang="en-US" altLang="zh-CN" sz="2800" dirty="0"/>
              <a:t>_, </a:t>
            </a:r>
            <a:r>
              <a:rPr lang="en-US" altLang="zh-CN" sz="2800" dirty="0" err="1"/>
              <a:t>sgd_reg.coef</a:t>
            </a:r>
            <a:r>
              <a:rPr lang="en-US" altLang="zh-CN" sz="2800" dirty="0"/>
              <a:t>_</a:t>
            </a:r>
          </a:p>
          <a:p>
            <a:pPr marL="0" indent="0">
              <a:buNone/>
            </a:pPr>
            <a:r>
              <a:rPr lang="en-US" altLang="zh-CN" sz="2800" dirty="0"/>
              <a:t>(array([ 4.18380366]), array([ 2.74205299]))</a:t>
            </a:r>
            <a:endParaRPr lang="en-US" altLang="zh-CN" sz="2800" i="1" dirty="0"/>
          </a:p>
        </p:txBody>
      </p:sp>
    </p:spTree>
    <p:extLst>
      <p:ext uri="{BB962C8B-B14F-4D97-AF65-F5344CB8AC3E}">
        <p14:creationId xmlns="" xmlns:p14="http://schemas.microsoft.com/office/powerpoint/2010/main" val="467832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小批量梯度下降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我们要了解的最后一个梯度下降算法叫作小批量梯度下降。一旦理解了批量梯度下降和随机梯度下降，这个算法就非常容易理解了：每一步的梯度计算，既不是基于整个训练集（如批量梯度下降）也不是基于单个实例（如随机梯度下降），而是基于一小部分随机的实例集也就是小批量。相比随机梯度下降，小批量梯度下降的主要优势在于可以从矩阵运算的硬件优化中获得显著的性能提升，特别是需要用到图形处理器时。</a:t>
            </a:r>
            <a:endParaRPr lang="en-US" altLang="zh-CN" sz="2800" i="1" dirty="0"/>
          </a:p>
        </p:txBody>
      </p:sp>
    </p:spTree>
    <p:extLst>
      <p:ext uri="{BB962C8B-B14F-4D97-AF65-F5344CB8AC3E}">
        <p14:creationId xmlns="" xmlns:p14="http://schemas.microsoft.com/office/powerpoint/2010/main" val="265493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小批量梯度下降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这个算法在参数空间层面的前进过程也不像</a:t>
            </a:r>
            <a:r>
              <a:rPr lang="en-US" altLang="zh-CN" sz="2800" dirty="0" smtClean="0"/>
              <a:t>SGD</a:t>
            </a:r>
            <a:r>
              <a:rPr lang="zh-CN" altLang="en-US" sz="2800" dirty="0" smtClean="0"/>
              <a:t>那样不稳定，特别是批量较大时。所以小批量梯度下降最终会比</a:t>
            </a:r>
            <a:r>
              <a:rPr lang="en-US" altLang="zh-CN" sz="2800" dirty="0" smtClean="0"/>
              <a:t>SGD</a:t>
            </a:r>
            <a:r>
              <a:rPr lang="zh-CN" altLang="en-US" sz="2800" dirty="0" smtClean="0"/>
              <a:t>更接近最小值一些。但是另一方面，它可能更难从局部最小值中逃脱。</a:t>
            </a:r>
            <a:endParaRPr lang="en-US" altLang="zh-CN" sz="2800" i="1" dirty="0"/>
          </a:p>
        </p:txBody>
      </p:sp>
      <p:pic>
        <p:nvPicPr>
          <p:cNvPr id="307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75656" y="3470594"/>
            <a:ext cx="6257925" cy="3390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81581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小批量梯度下降</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pPr marL="0" indent="0" algn="ctr">
              <a:buNone/>
            </a:pPr>
            <a:r>
              <a:rPr lang="en-US" altLang="zh-CN" sz="2800" i="1" dirty="0"/>
              <a:t>Table 4-1</a:t>
            </a:r>
            <a:r>
              <a:rPr lang="en-US" altLang="zh-CN" sz="2800" i="1" dirty="0" smtClean="0"/>
              <a:t>.</a:t>
            </a:r>
            <a:r>
              <a:rPr lang="zh-CN" altLang="en-US" sz="2800" dirty="0" smtClean="0"/>
              <a:t>线性回归算法比较</a:t>
            </a:r>
            <a:endParaRPr lang="en-US" altLang="zh-CN" sz="2800" i="1" dirty="0"/>
          </a:p>
        </p:txBody>
      </p:sp>
      <p:grpSp>
        <p:nvGrpSpPr>
          <p:cNvPr id="4" name="组合 3"/>
          <p:cNvGrpSpPr/>
          <p:nvPr/>
        </p:nvGrpSpPr>
        <p:grpSpPr>
          <a:xfrm>
            <a:off x="0" y="1998293"/>
            <a:ext cx="9151190" cy="1935054"/>
            <a:chOff x="-7190" y="1124744"/>
            <a:chExt cx="9151190" cy="1935054"/>
          </a:xfrm>
        </p:grpSpPr>
        <p:pic>
          <p:nvPicPr>
            <p:cNvPr id="317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190" y="1124744"/>
              <a:ext cx="9151190" cy="1586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07" y="2230892"/>
              <a:ext cx="9139493" cy="8289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 xmlns:p14="http://schemas.microsoft.com/office/powerpoint/2010/main" val="1208203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多项式回归</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dirty="0" smtClean="0"/>
              <a:t>如果数据比简单的直线更为复杂，该怎么办？令人意想不到的是，其实你也可以用线性模型来拟合非线性数据。一个简单的方法就是将每个特征的幂次方添加为一个新特征，然后在这个拓展过的特征集上训练线性模型。这种方法被称为多项式回归。</a:t>
            </a:r>
            <a:endParaRPr lang="en-US" altLang="zh-CN" i="1" dirty="0"/>
          </a:p>
        </p:txBody>
      </p:sp>
    </p:spTree>
    <p:extLst>
      <p:ext uri="{BB962C8B-B14F-4D97-AF65-F5344CB8AC3E}">
        <p14:creationId xmlns="" xmlns:p14="http://schemas.microsoft.com/office/powerpoint/2010/main" val="4040935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多项式回归</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pPr marL="0" indent="0">
              <a:buNone/>
            </a:pPr>
            <a:r>
              <a:rPr lang="en-US" altLang="zh-CN" dirty="0"/>
              <a:t>m = 100</a:t>
            </a:r>
          </a:p>
          <a:p>
            <a:pPr marL="0" indent="0">
              <a:buNone/>
            </a:pPr>
            <a:r>
              <a:rPr lang="en-US" altLang="zh-CN" dirty="0"/>
              <a:t>X = 6 * </a:t>
            </a:r>
            <a:r>
              <a:rPr lang="en-US" altLang="zh-CN" dirty="0" err="1"/>
              <a:t>np.random.rand</a:t>
            </a:r>
            <a:r>
              <a:rPr lang="en-US" altLang="zh-CN" dirty="0"/>
              <a:t>(m, 1) - 3</a:t>
            </a:r>
          </a:p>
          <a:p>
            <a:pPr marL="0" indent="0">
              <a:buNone/>
            </a:pPr>
            <a:r>
              <a:rPr lang="es-ES" altLang="zh-CN" dirty="0"/>
              <a:t>y = 0.5 * X**2 + X + 2 + np.random.randn(m, 1)</a:t>
            </a:r>
            <a:endParaRPr lang="en-US" altLang="zh-CN" i="1" dirty="0"/>
          </a:p>
        </p:txBody>
      </p:sp>
      <p:pic>
        <p:nvPicPr>
          <p:cNvPr id="327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99592" y="2933700"/>
            <a:ext cx="6172200" cy="392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64620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多项式回归</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dirty="0" smtClean="0"/>
              <a:t>我们使用</a:t>
            </a:r>
            <a:r>
              <a:rPr lang="en-US" altLang="zh-CN" dirty="0" err="1" smtClean="0"/>
              <a:t>Scikit</a:t>
            </a:r>
            <a:r>
              <a:rPr lang="en-US" altLang="zh-CN" dirty="0" smtClean="0"/>
              <a:t>-Learn</a:t>
            </a:r>
            <a:r>
              <a:rPr lang="zh-CN" altLang="en-US" dirty="0" smtClean="0"/>
              <a:t>的</a:t>
            </a:r>
            <a:r>
              <a:rPr lang="en-US" altLang="zh-CN" dirty="0" err="1" smtClean="0"/>
              <a:t>PolynomialFeatures</a:t>
            </a:r>
            <a:r>
              <a:rPr lang="zh-CN" altLang="en-US" dirty="0" smtClean="0"/>
              <a:t>类来对训练数据进行转换，将每个特征的平方（二次多项式）作为新特征加入训练集（这个例子中只有一个特征）： </a:t>
            </a:r>
            <a:endParaRPr lang="en-US" altLang="zh-CN" dirty="0" smtClean="0"/>
          </a:p>
          <a:p>
            <a:pPr>
              <a:buNone/>
            </a:pPr>
            <a:r>
              <a:rPr lang="en-US" altLang="zh-CN" sz="2400" b="1" dirty="0" smtClean="0"/>
              <a:t>&gt;&gt;&gt; </a:t>
            </a:r>
            <a:r>
              <a:rPr lang="en-US" altLang="zh-CN" sz="2400" b="1" dirty="0"/>
              <a:t>from </a:t>
            </a:r>
            <a:r>
              <a:rPr lang="en-US" altLang="zh-CN" sz="2400" b="1" dirty="0" err="1"/>
              <a:t>sklearn.preprocessing</a:t>
            </a:r>
            <a:r>
              <a:rPr lang="en-US" altLang="zh-CN" sz="2400" b="1" dirty="0"/>
              <a:t> import </a:t>
            </a:r>
            <a:r>
              <a:rPr lang="en-US" altLang="zh-CN" sz="2400" dirty="0" err="1"/>
              <a:t>PolynomialFeatures</a:t>
            </a:r>
            <a:endParaRPr lang="en-US" altLang="zh-CN" sz="2400" dirty="0"/>
          </a:p>
          <a:p>
            <a:pPr marL="0" indent="0">
              <a:buNone/>
            </a:pPr>
            <a:r>
              <a:rPr lang="en-US" altLang="zh-CN" sz="2400" b="1" dirty="0"/>
              <a:t>&gt;&gt;&gt; </a:t>
            </a:r>
            <a:r>
              <a:rPr lang="en-US" altLang="zh-CN" sz="2400" dirty="0" err="1"/>
              <a:t>poly_features</a:t>
            </a:r>
            <a:r>
              <a:rPr lang="en-US" altLang="zh-CN" sz="2400" dirty="0"/>
              <a:t> = </a:t>
            </a:r>
            <a:r>
              <a:rPr lang="en-US" altLang="zh-CN" sz="2400" dirty="0" err="1"/>
              <a:t>PolynomialFeatures</a:t>
            </a:r>
            <a:r>
              <a:rPr lang="en-US" altLang="zh-CN" sz="2400" dirty="0"/>
              <a:t>(degree=2, </a:t>
            </a:r>
            <a:r>
              <a:rPr lang="en-US" altLang="zh-CN" sz="2400" dirty="0" err="1"/>
              <a:t>include_bias</a:t>
            </a:r>
            <a:r>
              <a:rPr lang="en-US" altLang="zh-CN" sz="2400" dirty="0"/>
              <a:t>=False)</a:t>
            </a:r>
          </a:p>
          <a:p>
            <a:pPr marL="0" indent="0">
              <a:buNone/>
            </a:pPr>
            <a:r>
              <a:rPr lang="en-US" altLang="zh-CN" sz="2400" b="1" dirty="0"/>
              <a:t>&gt;&gt;&gt; </a:t>
            </a:r>
            <a:r>
              <a:rPr lang="en-US" altLang="zh-CN" sz="2400" dirty="0" err="1"/>
              <a:t>X_poly</a:t>
            </a:r>
            <a:r>
              <a:rPr lang="en-US" altLang="zh-CN" sz="2400" dirty="0"/>
              <a:t> = </a:t>
            </a:r>
            <a:r>
              <a:rPr lang="en-US" altLang="zh-CN" sz="2400" dirty="0" err="1"/>
              <a:t>poly_features.fit_transform</a:t>
            </a:r>
            <a:r>
              <a:rPr lang="en-US" altLang="zh-CN" sz="2400" dirty="0"/>
              <a:t>(X)</a:t>
            </a:r>
          </a:p>
          <a:p>
            <a:pPr marL="0" indent="0">
              <a:buNone/>
            </a:pPr>
            <a:r>
              <a:rPr lang="en-US" altLang="zh-CN" sz="2400" b="1" dirty="0"/>
              <a:t>&gt;&gt;&gt; </a:t>
            </a:r>
            <a:r>
              <a:rPr lang="en-US" altLang="zh-CN" sz="2400" dirty="0"/>
              <a:t>X[0]</a:t>
            </a:r>
          </a:p>
          <a:p>
            <a:pPr marL="0" indent="0">
              <a:buNone/>
            </a:pPr>
            <a:r>
              <a:rPr lang="en-US" altLang="zh-CN" sz="2400" dirty="0"/>
              <a:t>array([-0.75275929])</a:t>
            </a:r>
          </a:p>
          <a:p>
            <a:pPr marL="0" indent="0">
              <a:buNone/>
            </a:pPr>
            <a:r>
              <a:rPr lang="en-US" altLang="zh-CN" sz="2400" b="1" dirty="0"/>
              <a:t>&gt;&gt;&gt; </a:t>
            </a:r>
            <a:r>
              <a:rPr lang="en-US" altLang="zh-CN" sz="2400" dirty="0" err="1"/>
              <a:t>X_poly</a:t>
            </a:r>
            <a:r>
              <a:rPr lang="en-US" altLang="zh-CN" sz="2400" dirty="0"/>
              <a:t>[0]</a:t>
            </a:r>
          </a:p>
          <a:p>
            <a:pPr marL="0" indent="0">
              <a:buNone/>
            </a:pPr>
            <a:r>
              <a:rPr lang="en-US" altLang="zh-CN" sz="2400" dirty="0"/>
              <a:t>array([-0.75275929, 0.56664654])</a:t>
            </a:r>
            <a:endParaRPr lang="en-US" altLang="zh-CN" sz="2400" i="1" dirty="0"/>
          </a:p>
        </p:txBody>
      </p:sp>
    </p:spTree>
    <p:extLst>
      <p:ext uri="{BB962C8B-B14F-4D97-AF65-F5344CB8AC3E}">
        <p14:creationId xmlns="" xmlns:p14="http://schemas.microsoft.com/office/powerpoint/2010/main" val="3101413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多项式回归</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pPr marL="0" indent="0">
              <a:buNone/>
            </a:pPr>
            <a:r>
              <a:rPr lang="en-US" altLang="zh-CN" sz="2400" b="1" dirty="0"/>
              <a:t>&gt;&gt;&gt; </a:t>
            </a:r>
            <a:r>
              <a:rPr lang="en-US" altLang="zh-CN" sz="2400" dirty="0" err="1"/>
              <a:t>lin_reg</a:t>
            </a:r>
            <a:r>
              <a:rPr lang="en-US" altLang="zh-CN" sz="2400" dirty="0"/>
              <a:t> = </a:t>
            </a:r>
            <a:r>
              <a:rPr lang="en-US" altLang="zh-CN" sz="2400" dirty="0" err="1"/>
              <a:t>LinearRegression</a:t>
            </a:r>
            <a:r>
              <a:rPr lang="en-US" altLang="zh-CN" sz="2400" dirty="0"/>
              <a:t>()</a:t>
            </a:r>
          </a:p>
          <a:p>
            <a:pPr marL="0" indent="0">
              <a:buNone/>
            </a:pPr>
            <a:r>
              <a:rPr lang="en-US" altLang="zh-CN" sz="2400" b="1" dirty="0"/>
              <a:t>&gt;&gt;&gt; </a:t>
            </a:r>
            <a:r>
              <a:rPr lang="en-US" altLang="zh-CN" sz="2400" dirty="0" err="1"/>
              <a:t>lin_reg.fit</a:t>
            </a:r>
            <a:r>
              <a:rPr lang="en-US" altLang="zh-CN" sz="2400" dirty="0"/>
              <a:t>(</a:t>
            </a:r>
            <a:r>
              <a:rPr lang="en-US" altLang="zh-CN" sz="2400" dirty="0" err="1"/>
              <a:t>X_poly</a:t>
            </a:r>
            <a:r>
              <a:rPr lang="en-US" altLang="zh-CN" sz="2400" dirty="0"/>
              <a:t>, y)</a:t>
            </a:r>
          </a:p>
          <a:p>
            <a:pPr marL="0" indent="0">
              <a:buNone/>
            </a:pPr>
            <a:r>
              <a:rPr lang="en-US" altLang="zh-CN" sz="2400" b="1" dirty="0"/>
              <a:t>&gt;&gt;&gt; </a:t>
            </a:r>
            <a:r>
              <a:rPr lang="en-US" altLang="zh-CN" sz="2400" dirty="0" err="1"/>
              <a:t>lin_reg.intercept</a:t>
            </a:r>
            <a:r>
              <a:rPr lang="en-US" altLang="zh-CN" sz="2400" dirty="0"/>
              <a:t>_, </a:t>
            </a:r>
            <a:r>
              <a:rPr lang="en-US" altLang="zh-CN" sz="2400" dirty="0" err="1"/>
              <a:t>lin_reg.coef</a:t>
            </a:r>
            <a:r>
              <a:rPr lang="en-US" altLang="zh-CN" sz="2400" dirty="0"/>
              <a:t>_</a:t>
            </a:r>
          </a:p>
          <a:p>
            <a:pPr marL="0" indent="0">
              <a:buNone/>
            </a:pPr>
            <a:r>
              <a:rPr lang="en-US" altLang="zh-CN" sz="2400" dirty="0"/>
              <a:t>(array([ 1.78134581]), array([[ 0.93366893, 0.56456263]]))</a:t>
            </a:r>
            <a:endParaRPr lang="en-US" altLang="zh-CN" sz="1800" i="1" dirty="0"/>
          </a:p>
        </p:txBody>
      </p:sp>
      <p:pic>
        <p:nvPicPr>
          <p:cNvPr id="337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73930" y="2933700"/>
            <a:ext cx="6629400" cy="392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97338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学习曲线</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pPr marL="0" indent="0">
              <a:buNone/>
            </a:pPr>
            <a:r>
              <a:rPr lang="en-US" altLang="zh-CN" sz="2400" b="1" dirty="0"/>
              <a:t>&gt;&gt;&gt; </a:t>
            </a:r>
            <a:r>
              <a:rPr lang="en-US" altLang="zh-CN" sz="2400" dirty="0" err="1"/>
              <a:t>lin_reg</a:t>
            </a:r>
            <a:r>
              <a:rPr lang="en-US" altLang="zh-CN" sz="2400" dirty="0"/>
              <a:t> = </a:t>
            </a:r>
            <a:r>
              <a:rPr lang="en-US" altLang="zh-CN" sz="2400" dirty="0" err="1"/>
              <a:t>LinearRegression</a:t>
            </a:r>
            <a:r>
              <a:rPr lang="en-US" altLang="zh-CN" sz="2400" dirty="0"/>
              <a:t>()</a:t>
            </a:r>
          </a:p>
          <a:p>
            <a:pPr marL="0" indent="0">
              <a:buNone/>
            </a:pPr>
            <a:r>
              <a:rPr lang="en-US" altLang="zh-CN" sz="2400" b="1" dirty="0"/>
              <a:t>&gt;&gt;&gt; </a:t>
            </a:r>
            <a:r>
              <a:rPr lang="en-US" altLang="zh-CN" sz="2400" dirty="0" err="1"/>
              <a:t>lin_reg.fit</a:t>
            </a:r>
            <a:r>
              <a:rPr lang="en-US" altLang="zh-CN" sz="2400" dirty="0"/>
              <a:t>(</a:t>
            </a:r>
            <a:r>
              <a:rPr lang="en-US" altLang="zh-CN" sz="2400" dirty="0" err="1"/>
              <a:t>X_poly</a:t>
            </a:r>
            <a:r>
              <a:rPr lang="en-US" altLang="zh-CN" sz="2400" dirty="0"/>
              <a:t>, y)</a:t>
            </a:r>
          </a:p>
          <a:p>
            <a:pPr marL="0" indent="0">
              <a:buNone/>
            </a:pPr>
            <a:r>
              <a:rPr lang="en-US" altLang="zh-CN" sz="2400" b="1" dirty="0"/>
              <a:t>&gt;&gt;&gt; </a:t>
            </a:r>
            <a:r>
              <a:rPr lang="en-US" altLang="zh-CN" sz="2400" dirty="0" err="1"/>
              <a:t>lin_reg.intercept</a:t>
            </a:r>
            <a:r>
              <a:rPr lang="en-US" altLang="zh-CN" sz="2400" dirty="0"/>
              <a:t>_, </a:t>
            </a:r>
            <a:r>
              <a:rPr lang="en-US" altLang="zh-CN" sz="2400" dirty="0" err="1"/>
              <a:t>lin_reg.coef</a:t>
            </a:r>
            <a:r>
              <a:rPr lang="en-US" altLang="zh-CN" sz="2400" dirty="0"/>
              <a:t>_</a:t>
            </a:r>
          </a:p>
          <a:p>
            <a:pPr marL="0" indent="0">
              <a:buNone/>
            </a:pPr>
            <a:r>
              <a:rPr lang="en-US" altLang="zh-CN" sz="2400" dirty="0"/>
              <a:t>(array([ 1.78134581]), array([[ 0.93366893, 0.56456263]]))</a:t>
            </a:r>
            <a:endParaRPr lang="en-US" altLang="zh-CN" sz="1800" i="1" dirty="0"/>
          </a:p>
        </p:txBody>
      </p:sp>
      <p:pic>
        <p:nvPicPr>
          <p:cNvPr id="348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016" y="1268760"/>
            <a:ext cx="8892480" cy="55546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44515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学习曲线</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r>
              <a:rPr lang="zh-CN" altLang="en-US" sz="2800" dirty="0" smtClean="0"/>
              <a:t>如果模型在训练集上表现良好，但是交叉验证的泛化表现非常糟糕，那么模型就是过拟合。如果在二者上的表现都不佳，那就是欠拟合。这是判断模型太简单还是太复杂的一种方法。 </a:t>
            </a:r>
            <a:endParaRPr lang="en-US" altLang="zh-CN" sz="2800" dirty="0" smtClean="0"/>
          </a:p>
          <a:p>
            <a:r>
              <a:rPr lang="zh-CN" altLang="en-US" sz="2800" dirty="0" smtClean="0"/>
              <a:t>还有一种方法是观察学习曲线：这个曲线绘制的是模型在训练集和验证集上，关于“训练集大小”的性能函数。要生成这个曲线，只需要在不同大小的训练子集上多次训练模型即可。</a:t>
            </a:r>
            <a:endParaRPr lang="en-US" altLang="zh-CN" sz="2800" dirty="0"/>
          </a:p>
        </p:txBody>
      </p:sp>
    </p:spTree>
    <p:extLst>
      <p:ext uri="{BB962C8B-B14F-4D97-AF65-F5344CB8AC3E}">
        <p14:creationId xmlns="" xmlns:p14="http://schemas.microsoft.com/office/powerpoint/2010/main" val="207608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线性回归</a:t>
            </a:r>
            <a:endParaRPr lang="zh-CN" altLang="en-US" dirty="0"/>
          </a:p>
        </p:txBody>
      </p:sp>
      <p:sp>
        <p:nvSpPr>
          <p:cNvPr id="3" name="内容占位符 2"/>
          <p:cNvSpPr>
            <a:spLocks noGrp="1"/>
          </p:cNvSpPr>
          <p:nvPr>
            <p:ph idx="1"/>
          </p:nvPr>
        </p:nvSpPr>
        <p:spPr>
          <a:xfrm>
            <a:off x="107504" y="1600200"/>
            <a:ext cx="9036496" cy="5141168"/>
          </a:xfrm>
        </p:spPr>
        <p:txBody>
          <a:bodyPr>
            <a:noAutofit/>
          </a:bodyPr>
          <a:lstStyle/>
          <a:p>
            <a:r>
              <a:rPr lang="zh-CN" altLang="en-US" sz="2800" dirty="0" smtClean="0"/>
              <a:t>线性模型就是对输入特征加权求和，再加上一个我们称为偏置项（也称为截距项）的常数，以此进行预测，如公式</a:t>
            </a:r>
            <a:r>
              <a:rPr lang="en-US" altLang="zh-CN" sz="2800" dirty="0" smtClean="0"/>
              <a:t>4-1</a:t>
            </a:r>
            <a:r>
              <a:rPr lang="zh-CN" altLang="en-US" sz="2800" dirty="0" smtClean="0"/>
              <a:t>所示。</a:t>
            </a:r>
            <a:endParaRPr lang="en-US" altLang="zh-CN" sz="2800" dirty="0" smtClean="0"/>
          </a:p>
          <a:p>
            <a:pPr algn="ctr">
              <a:buNone/>
            </a:pPr>
            <a:r>
              <a:rPr lang="en-US" altLang="zh-CN" sz="2400" i="1" dirty="0" smtClean="0"/>
              <a:t>Equation </a:t>
            </a:r>
            <a:r>
              <a:rPr lang="en-US" altLang="zh-CN" sz="2400" i="1" dirty="0"/>
              <a:t>4-1</a:t>
            </a:r>
            <a:r>
              <a:rPr lang="en-US" altLang="zh-CN" sz="2400" i="1" dirty="0" smtClean="0"/>
              <a:t>.</a:t>
            </a:r>
            <a:r>
              <a:rPr lang="zh-CN" altLang="en-US" sz="2400" dirty="0" smtClean="0"/>
              <a:t>线性回归模型预测</a:t>
            </a:r>
            <a:endParaRPr lang="en-US" altLang="zh-CN" sz="2400" i="1" dirty="0"/>
          </a:p>
          <a:p>
            <a:pPr marL="0" indent="0" algn="ctr">
              <a:buNone/>
            </a:pPr>
            <a:r>
              <a:rPr lang="en-US" altLang="zh-CN" sz="2400" i="1" dirty="0"/>
              <a:t>ŷ</a:t>
            </a:r>
            <a:r>
              <a:rPr lang="es-ES" altLang="zh-CN" sz="2400" i="1" dirty="0" smtClean="0"/>
              <a:t> </a:t>
            </a:r>
            <a:r>
              <a:rPr lang="es-ES" altLang="zh-CN" sz="2400" dirty="0"/>
              <a:t>= </a:t>
            </a:r>
            <a:r>
              <a:rPr lang="es-ES" altLang="zh-CN" sz="2400" i="1" dirty="0"/>
              <a:t>θ</a:t>
            </a:r>
            <a:r>
              <a:rPr lang="es-ES" altLang="zh-CN" sz="2400" baseline="-25000" dirty="0"/>
              <a:t>0</a:t>
            </a:r>
            <a:r>
              <a:rPr lang="es-ES" altLang="zh-CN" sz="2400" dirty="0"/>
              <a:t> + </a:t>
            </a:r>
            <a:r>
              <a:rPr lang="es-ES" altLang="zh-CN" sz="2400" i="1" dirty="0"/>
              <a:t>θ</a:t>
            </a:r>
            <a:r>
              <a:rPr lang="es-ES" altLang="zh-CN" sz="2400" baseline="-25000" dirty="0"/>
              <a:t>1</a:t>
            </a:r>
            <a:r>
              <a:rPr lang="es-ES" altLang="zh-CN" sz="2400" i="1" dirty="0"/>
              <a:t>x</a:t>
            </a:r>
            <a:r>
              <a:rPr lang="es-ES" altLang="zh-CN" sz="2400" baseline="-25000" dirty="0"/>
              <a:t>1</a:t>
            </a:r>
            <a:r>
              <a:rPr lang="es-ES" altLang="zh-CN" sz="2400" dirty="0"/>
              <a:t> + </a:t>
            </a:r>
            <a:r>
              <a:rPr lang="es-ES" altLang="zh-CN" sz="2400" i="1" dirty="0"/>
              <a:t>θ</a:t>
            </a:r>
            <a:r>
              <a:rPr lang="es-ES" altLang="zh-CN" sz="2400" baseline="-25000" dirty="0"/>
              <a:t>2</a:t>
            </a:r>
            <a:r>
              <a:rPr lang="es-ES" altLang="zh-CN" sz="2400" i="1" dirty="0"/>
              <a:t>x</a:t>
            </a:r>
            <a:r>
              <a:rPr lang="es-ES" altLang="zh-CN" sz="2400" baseline="-25000" dirty="0"/>
              <a:t>2</a:t>
            </a:r>
            <a:r>
              <a:rPr lang="es-ES" altLang="zh-CN" sz="2400" dirty="0"/>
              <a:t> + ⋯ + </a:t>
            </a:r>
            <a:r>
              <a:rPr lang="es-ES" altLang="zh-CN" sz="2400" i="1" dirty="0" smtClean="0"/>
              <a:t>θ</a:t>
            </a:r>
            <a:r>
              <a:rPr lang="es-ES" altLang="zh-CN" sz="2400" baseline="-25000" dirty="0" smtClean="0"/>
              <a:t>n</a:t>
            </a:r>
            <a:r>
              <a:rPr lang="es-ES" altLang="zh-CN" sz="2400" i="1" dirty="0" smtClean="0"/>
              <a:t>x</a:t>
            </a:r>
            <a:r>
              <a:rPr lang="es-ES" altLang="zh-CN" sz="2400" baseline="-25000" dirty="0" smtClean="0"/>
              <a:t>n</a:t>
            </a:r>
          </a:p>
          <a:p>
            <a:r>
              <a:rPr lang="en-US" altLang="zh-CN" sz="2400" i="1" dirty="0" smtClean="0"/>
              <a:t>ŷ </a:t>
            </a:r>
            <a:r>
              <a:rPr lang="zh-CN" altLang="en-US" sz="2400" dirty="0" smtClean="0"/>
              <a:t>是预测值</a:t>
            </a:r>
            <a:endParaRPr lang="en-US" altLang="zh-CN" sz="2400" dirty="0"/>
          </a:p>
          <a:p>
            <a:r>
              <a:rPr lang="en-US" altLang="zh-CN" sz="2400" i="1" dirty="0" smtClean="0"/>
              <a:t>n</a:t>
            </a:r>
            <a:r>
              <a:rPr lang="zh-CN" altLang="en-US" sz="2400" dirty="0" smtClean="0"/>
              <a:t>是特征的数量</a:t>
            </a:r>
            <a:endParaRPr lang="en-US" altLang="zh-CN" sz="2400" dirty="0"/>
          </a:p>
          <a:p>
            <a:r>
              <a:rPr lang="en-US" altLang="zh-CN" sz="2400" i="1" dirty="0" smtClean="0"/>
              <a:t>x</a:t>
            </a:r>
            <a:r>
              <a:rPr lang="en-US" altLang="zh-CN" sz="2400" baseline="-25000" dirty="0" smtClean="0"/>
              <a:t>i</a:t>
            </a:r>
            <a:r>
              <a:rPr lang="zh-CN" altLang="en-US" sz="2400" dirty="0" smtClean="0"/>
              <a:t>是第</a:t>
            </a:r>
            <a:r>
              <a:rPr lang="en-US" altLang="zh-CN" sz="2400" dirty="0" err="1" smtClean="0"/>
              <a:t>i</a:t>
            </a:r>
            <a:r>
              <a:rPr lang="zh-CN" altLang="en-US" sz="2400" dirty="0" smtClean="0"/>
              <a:t>个特征值</a:t>
            </a:r>
            <a:endParaRPr lang="en-US" altLang="zh-CN" sz="2400" dirty="0"/>
          </a:p>
          <a:p>
            <a:r>
              <a:rPr lang="en-US" altLang="zh-CN" sz="2400" i="1" dirty="0" err="1" smtClean="0"/>
              <a:t>θ</a:t>
            </a:r>
            <a:r>
              <a:rPr lang="en-US" altLang="zh-CN" sz="2400" baseline="-25000" dirty="0" err="1" smtClean="0"/>
              <a:t>j</a:t>
            </a:r>
            <a:r>
              <a:rPr lang="zh-CN" altLang="en-US" sz="2400" dirty="0" smtClean="0"/>
              <a:t>是第</a:t>
            </a:r>
            <a:r>
              <a:rPr lang="en-US" altLang="zh-CN" sz="2400" dirty="0" smtClean="0"/>
              <a:t>j</a:t>
            </a:r>
            <a:r>
              <a:rPr lang="zh-CN" altLang="en-US" sz="2400" dirty="0" smtClean="0"/>
              <a:t>个模型参数（包括偏置项</a:t>
            </a:r>
            <a:r>
              <a:rPr lang="en-US" altLang="zh-CN" sz="2400" dirty="0" smtClean="0"/>
              <a:t>θ</a:t>
            </a:r>
            <a:r>
              <a:rPr lang="zh-CN" altLang="en-US" sz="2400" baseline="-25000" dirty="0" smtClean="0"/>
              <a:t> </a:t>
            </a:r>
            <a:r>
              <a:rPr lang="en-US" altLang="zh-CN" sz="2400" baseline="-25000" dirty="0" smtClean="0"/>
              <a:t>0 </a:t>
            </a:r>
            <a:r>
              <a:rPr lang="zh-CN" altLang="en-US" sz="2400" dirty="0" smtClean="0"/>
              <a:t>及特征权重</a:t>
            </a:r>
            <a:r>
              <a:rPr lang="en-US" altLang="zh-CN" sz="2400" dirty="0" smtClean="0"/>
              <a:t>θ</a:t>
            </a:r>
            <a:r>
              <a:rPr lang="zh-CN" altLang="en-US" sz="2400" baseline="-25000" dirty="0" smtClean="0"/>
              <a:t> </a:t>
            </a:r>
            <a:r>
              <a:rPr lang="en-US" altLang="zh-CN" sz="2400" baseline="-25000" dirty="0" smtClean="0"/>
              <a:t>1 </a:t>
            </a:r>
            <a:r>
              <a:rPr lang="zh-CN" altLang="en-US" sz="2400" dirty="0" smtClean="0"/>
              <a:t>，</a:t>
            </a:r>
            <a:r>
              <a:rPr lang="en-US" altLang="zh-CN" sz="2400" dirty="0" smtClean="0"/>
              <a:t>θ</a:t>
            </a:r>
            <a:r>
              <a:rPr lang="zh-CN" altLang="en-US" sz="2400" baseline="-25000" dirty="0" smtClean="0"/>
              <a:t> </a:t>
            </a:r>
            <a:r>
              <a:rPr lang="en-US" altLang="zh-CN" sz="2400" baseline="-25000" dirty="0" smtClean="0"/>
              <a:t>2 </a:t>
            </a:r>
            <a:r>
              <a:rPr lang="zh-CN" altLang="en-US" sz="2400" dirty="0" smtClean="0"/>
              <a:t>，</a:t>
            </a:r>
            <a:r>
              <a:rPr lang="en-US" altLang="zh-CN" sz="2400" dirty="0" smtClean="0"/>
              <a:t>…</a:t>
            </a:r>
            <a:r>
              <a:rPr lang="zh-CN" altLang="en-US" sz="2400" dirty="0" smtClean="0"/>
              <a:t>，</a:t>
            </a:r>
            <a:r>
              <a:rPr lang="en-US" altLang="zh-CN" sz="2400" dirty="0" smtClean="0"/>
              <a:t>θ</a:t>
            </a:r>
            <a:r>
              <a:rPr lang="zh-CN" altLang="en-US" sz="2400" baseline="-25000" dirty="0" smtClean="0"/>
              <a:t> </a:t>
            </a:r>
            <a:r>
              <a:rPr lang="en-US" altLang="zh-CN" sz="2400" baseline="-25000" dirty="0" smtClean="0"/>
              <a:t>n </a:t>
            </a:r>
            <a:r>
              <a:rPr lang="zh-CN" altLang="en-US" sz="2400" dirty="0" smtClean="0"/>
              <a:t>）</a:t>
            </a:r>
            <a:endParaRPr lang="zh-CN" altLang="en-US" sz="2400" dirty="0"/>
          </a:p>
        </p:txBody>
      </p:sp>
    </p:spTree>
    <p:extLst>
      <p:ext uri="{BB962C8B-B14F-4D97-AF65-F5344CB8AC3E}">
        <p14:creationId xmlns="" xmlns:p14="http://schemas.microsoft.com/office/powerpoint/2010/main" val="4084364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学习曲线</a:t>
            </a:r>
            <a:endParaRPr lang="zh-CN" altLang="en-US" dirty="0"/>
          </a:p>
        </p:txBody>
      </p:sp>
      <p:sp>
        <p:nvSpPr>
          <p:cNvPr id="3" name="内容占位符 2"/>
          <p:cNvSpPr>
            <a:spLocks noGrp="1"/>
          </p:cNvSpPr>
          <p:nvPr>
            <p:ph idx="1"/>
          </p:nvPr>
        </p:nvSpPr>
        <p:spPr>
          <a:xfrm>
            <a:off x="107504" y="1196752"/>
            <a:ext cx="9036496" cy="5445224"/>
          </a:xfrm>
        </p:spPr>
        <p:txBody>
          <a:bodyPr>
            <a:noAutofit/>
          </a:bodyPr>
          <a:lstStyle/>
          <a:p>
            <a:pPr marL="0" indent="0">
              <a:buNone/>
            </a:pPr>
            <a:r>
              <a:rPr lang="en-US" altLang="zh-CN" sz="2400" dirty="0" err="1"/>
              <a:t>lin_reg</a:t>
            </a:r>
            <a:r>
              <a:rPr lang="en-US" altLang="zh-CN" sz="2400" dirty="0"/>
              <a:t> = </a:t>
            </a:r>
            <a:r>
              <a:rPr lang="en-US" altLang="zh-CN" sz="2400" dirty="0" err="1"/>
              <a:t>LinearRegression</a:t>
            </a:r>
            <a:r>
              <a:rPr lang="en-US" altLang="zh-CN" sz="2400" dirty="0"/>
              <a:t>()</a:t>
            </a:r>
          </a:p>
          <a:p>
            <a:pPr marL="0" indent="0">
              <a:buNone/>
            </a:pPr>
            <a:r>
              <a:rPr lang="en-US" altLang="zh-CN" sz="2400" dirty="0" err="1"/>
              <a:t>plot_learning_curves</a:t>
            </a:r>
            <a:r>
              <a:rPr lang="en-US" altLang="zh-CN" sz="2400" dirty="0"/>
              <a:t>(</a:t>
            </a:r>
            <a:r>
              <a:rPr lang="en-US" altLang="zh-CN" sz="2400" dirty="0" err="1"/>
              <a:t>lin_reg</a:t>
            </a:r>
            <a:r>
              <a:rPr lang="en-US" altLang="zh-CN" sz="2400" dirty="0"/>
              <a:t>, X, y)</a:t>
            </a:r>
          </a:p>
        </p:txBody>
      </p:sp>
      <p:pic>
        <p:nvPicPr>
          <p:cNvPr id="358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55576" y="2204864"/>
            <a:ext cx="7727316" cy="4653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78461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学习曲线</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pPr marL="0" indent="0">
              <a:buNone/>
            </a:pPr>
            <a:r>
              <a:rPr lang="en-US" altLang="zh-CN" sz="2400" b="1" dirty="0"/>
              <a:t>from </a:t>
            </a:r>
            <a:r>
              <a:rPr lang="en-US" altLang="zh-CN" sz="2400" b="1" dirty="0" err="1"/>
              <a:t>sklearn.pipeline</a:t>
            </a:r>
            <a:r>
              <a:rPr lang="en-US" altLang="zh-CN" sz="2400" b="1" dirty="0"/>
              <a:t> import </a:t>
            </a:r>
            <a:r>
              <a:rPr lang="en-US" altLang="zh-CN" sz="2400" dirty="0"/>
              <a:t>Pipeline</a:t>
            </a:r>
          </a:p>
          <a:p>
            <a:pPr marL="0" indent="0">
              <a:buNone/>
            </a:pPr>
            <a:r>
              <a:rPr lang="en-US" altLang="zh-CN" sz="2400" dirty="0" err="1"/>
              <a:t>polynomial_regression</a:t>
            </a:r>
            <a:r>
              <a:rPr lang="en-US" altLang="zh-CN" sz="2400" dirty="0"/>
              <a:t> = Pipeline((</a:t>
            </a:r>
          </a:p>
          <a:p>
            <a:pPr marL="0" indent="0">
              <a:buNone/>
            </a:pPr>
            <a:r>
              <a:rPr lang="en-US" altLang="zh-CN" sz="2000" dirty="0" smtClean="0"/>
              <a:t>        ("</a:t>
            </a:r>
            <a:r>
              <a:rPr lang="en-US" altLang="zh-CN" sz="2000" dirty="0" err="1"/>
              <a:t>poly_features</a:t>
            </a:r>
            <a:r>
              <a:rPr lang="en-US" altLang="zh-CN" sz="2000" dirty="0"/>
              <a:t>", </a:t>
            </a:r>
            <a:r>
              <a:rPr lang="en-US" altLang="zh-CN" sz="2000" dirty="0" err="1"/>
              <a:t>PolynomialFeatures</a:t>
            </a:r>
            <a:r>
              <a:rPr lang="en-US" altLang="zh-CN" sz="2000" dirty="0"/>
              <a:t>(degree=10, </a:t>
            </a:r>
            <a:r>
              <a:rPr lang="en-US" altLang="zh-CN" sz="2000" dirty="0" err="1"/>
              <a:t>include_bias</a:t>
            </a:r>
            <a:r>
              <a:rPr lang="en-US" altLang="zh-CN" sz="2000" dirty="0"/>
              <a:t>=False)),</a:t>
            </a:r>
            <a:endParaRPr lang="en-US" altLang="zh-CN" sz="2400" dirty="0"/>
          </a:p>
          <a:p>
            <a:pPr marL="0" indent="0">
              <a:buNone/>
            </a:pPr>
            <a:r>
              <a:rPr lang="en-US" altLang="zh-CN" sz="2400" dirty="0" smtClean="0"/>
              <a:t>       ("</a:t>
            </a:r>
            <a:r>
              <a:rPr lang="en-US" altLang="zh-CN" sz="2400" dirty="0" err="1"/>
              <a:t>sgd_reg</a:t>
            </a:r>
            <a:r>
              <a:rPr lang="en-US" altLang="zh-CN" sz="2400" dirty="0"/>
              <a:t>", </a:t>
            </a:r>
            <a:r>
              <a:rPr lang="en-US" altLang="zh-CN" sz="2400" dirty="0" err="1"/>
              <a:t>LinearRegression</a:t>
            </a:r>
            <a:r>
              <a:rPr lang="en-US" altLang="zh-CN" sz="2400" dirty="0" smtClean="0"/>
              <a:t>()), ))</a:t>
            </a:r>
            <a:endParaRPr lang="en-US" altLang="zh-CN" sz="2400" dirty="0"/>
          </a:p>
          <a:p>
            <a:pPr marL="0" indent="0">
              <a:buNone/>
            </a:pPr>
            <a:r>
              <a:rPr lang="en-US" altLang="zh-CN" sz="2400" dirty="0" err="1"/>
              <a:t>plot_learning_curves</a:t>
            </a:r>
            <a:r>
              <a:rPr lang="en-US" altLang="zh-CN" sz="2400" dirty="0"/>
              <a:t>(</a:t>
            </a:r>
            <a:r>
              <a:rPr lang="en-US" altLang="zh-CN" sz="2400" dirty="0" err="1"/>
              <a:t>polynomial_regression</a:t>
            </a:r>
            <a:r>
              <a:rPr lang="en-US" altLang="zh-CN" sz="2400" dirty="0"/>
              <a:t>, X, y)</a:t>
            </a:r>
          </a:p>
        </p:txBody>
      </p:sp>
      <p:pic>
        <p:nvPicPr>
          <p:cNvPr id="3686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75656" y="3218017"/>
            <a:ext cx="5848350" cy="3648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95546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偏差</a:t>
            </a:r>
            <a:r>
              <a:rPr lang="en-US" altLang="zh-CN" dirty="0" smtClean="0"/>
              <a:t>/</a:t>
            </a:r>
            <a:r>
              <a:rPr lang="zh-CN" altLang="en-US" dirty="0" smtClean="0"/>
              <a:t>方差权衡</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pPr marL="0" indent="0">
              <a:buNone/>
            </a:pPr>
            <a:r>
              <a:rPr lang="zh-CN" altLang="en-US" sz="2400" dirty="0" smtClean="0"/>
              <a:t>在统计学和机器学习领域，一个重要的理论结果是，模型的泛化误差可以被表示为三个截然不同的误差之和：</a:t>
            </a:r>
            <a:endParaRPr lang="en-US" altLang="zh-CN" sz="2400" dirty="0" smtClean="0"/>
          </a:p>
          <a:p>
            <a:pPr marL="0" indent="0">
              <a:buNone/>
            </a:pPr>
            <a:r>
              <a:rPr lang="zh-CN" altLang="en-US" sz="2400" dirty="0" smtClean="0"/>
              <a:t> </a:t>
            </a:r>
            <a:endParaRPr lang="en-US" altLang="zh-CN" sz="2400" dirty="0" smtClean="0"/>
          </a:p>
          <a:p>
            <a:pPr marL="0" indent="0"/>
            <a:r>
              <a:rPr lang="zh-CN" altLang="en-US" sz="2400" dirty="0" smtClean="0"/>
              <a:t>偏差 </a:t>
            </a:r>
            <a:r>
              <a:rPr lang="en-US" altLang="zh-CN" sz="2400" b="1" i="1" dirty="0" smtClean="0"/>
              <a:t>Bias</a:t>
            </a:r>
            <a:r>
              <a:rPr lang="en-US" altLang="zh-CN" sz="2400" i="1" dirty="0" smtClean="0"/>
              <a:t>:</a:t>
            </a:r>
            <a:r>
              <a:rPr lang="zh-CN" altLang="en-US" sz="2400" dirty="0" smtClean="0"/>
              <a:t>这部分泛化误差的原因在于错误的假设，比如假设数据是线性的，而实际上是二次的。高偏差模型最有可能对训练数据拟合不足。</a:t>
            </a:r>
            <a:endParaRPr lang="en-US" altLang="zh-CN" sz="2400" dirty="0"/>
          </a:p>
          <a:p>
            <a:pPr marL="0" indent="0"/>
            <a:r>
              <a:rPr lang="zh-CN" altLang="en-US" sz="2400" dirty="0" smtClean="0"/>
              <a:t>方差 </a:t>
            </a:r>
            <a:r>
              <a:rPr lang="en-US" altLang="zh-CN" sz="2400" b="1" i="1" dirty="0" smtClean="0"/>
              <a:t>Variance</a:t>
            </a:r>
            <a:r>
              <a:rPr lang="en-US" altLang="zh-CN" sz="2400" i="1" dirty="0" smtClean="0"/>
              <a:t>:</a:t>
            </a:r>
            <a:r>
              <a:rPr lang="zh-CN" altLang="en-US" sz="2400" dirty="0" smtClean="0"/>
              <a:t>这部分误差是由于模型对训练数据的微小变化过度敏感导致的。具有高自由度的模型（例如高阶多项式模型）很可能也有高方差，所以很容易对训练数据过度拟合。</a:t>
            </a:r>
            <a:endParaRPr lang="en-US" altLang="zh-CN" sz="2400" dirty="0" smtClean="0"/>
          </a:p>
          <a:p>
            <a:pPr marL="0" indent="0"/>
            <a:r>
              <a:rPr lang="zh-CN" altLang="en-US" sz="2400" dirty="0" smtClean="0"/>
              <a:t>不可避免的误差 </a:t>
            </a:r>
            <a:r>
              <a:rPr lang="en-US" altLang="zh-CN" sz="2400" b="1" i="1" dirty="0" smtClean="0"/>
              <a:t>Irreducible error</a:t>
            </a:r>
            <a:r>
              <a:rPr lang="en-US" altLang="zh-CN" sz="2400" i="1" dirty="0" smtClean="0"/>
              <a:t>:</a:t>
            </a:r>
            <a:r>
              <a:rPr lang="zh-CN" altLang="en-US" sz="2400" dirty="0" smtClean="0"/>
              <a:t>这部分误差是因为数据本身的噪声所致。减少这部分误差的唯一方法就是清理数据（例如修复数据源，如损坏的传感器，或者是检测并移除异常值）。</a:t>
            </a:r>
            <a:endParaRPr lang="en-US" altLang="zh-CN" sz="2400" dirty="0"/>
          </a:p>
        </p:txBody>
      </p:sp>
    </p:spTree>
    <p:extLst>
      <p:ext uri="{BB962C8B-B14F-4D97-AF65-F5344CB8AC3E}">
        <p14:creationId xmlns="" xmlns:p14="http://schemas.microsoft.com/office/powerpoint/2010/main" val="1584460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正则线性模型</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r>
              <a:rPr lang="zh-CN" altLang="en-US" dirty="0" smtClean="0"/>
              <a:t>减少过度拟合的一个好办法就是对模型正则化（即约束它）：它拥有的自由度越低，就越不容易过度拟合数据。比如，将多项式模型正则化的简单方法就是降低多项式的阶数。</a:t>
            </a:r>
            <a:endParaRPr lang="en-US" altLang="zh-CN" dirty="0" smtClean="0"/>
          </a:p>
          <a:p>
            <a:r>
              <a:rPr lang="zh-CN" altLang="en-US" dirty="0" smtClean="0"/>
              <a:t>对线性模型来说，正则化通常通过约束模型的权重来实现。接下来我们将会使用岭回归（</a:t>
            </a:r>
            <a:r>
              <a:rPr lang="en-US" altLang="zh-CN" dirty="0" smtClean="0"/>
              <a:t>Ridge Regression</a:t>
            </a:r>
            <a:r>
              <a:rPr lang="zh-CN" altLang="en-US" dirty="0" smtClean="0"/>
              <a:t>）、套索回归（</a:t>
            </a:r>
            <a:r>
              <a:rPr lang="en-US" altLang="zh-CN" dirty="0" smtClean="0"/>
              <a:t>Lasso Regression</a:t>
            </a:r>
            <a:r>
              <a:rPr lang="zh-CN" altLang="en-US" dirty="0" smtClean="0"/>
              <a:t>）及弹性网络（</a:t>
            </a:r>
            <a:r>
              <a:rPr lang="en-US" altLang="zh-CN" dirty="0" smtClean="0"/>
              <a:t>Elastic Net</a:t>
            </a:r>
            <a:r>
              <a:rPr lang="zh-CN" altLang="en-US" dirty="0" smtClean="0"/>
              <a:t>）这三种不同的实现方法对权重进行约束。</a:t>
            </a:r>
            <a:endParaRPr lang="en-US" altLang="zh-CN" dirty="0"/>
          </a:p>
        </p:txBody>
      </p:sp>
    </p:spTree>
    <p:extLst>
      <p:ext uri="{BB962C8B-B14F-4D97-AF65-F5344CB8AC3E}">
        <p14:creationId xmlns="" xmlns:p14="http://schemas.microsoft.com/office/powerpoint/2010/main" val="3228339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岭回归</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r>
              <a:rPr lang="zh-CN" altLang="en-US" dirty="0" smtClean="0"/>
              <a:t>岭回归（也叫作吉洪诺夫正则化）是线性回归的正则化版：在成本函数中添加一个等于         的正则项。这使得学习中的算法不仅需要拟合数据，同时还要让模型权重保持最小。注意，正则项只能在训练的时候添加到成本函数中，一旦训练完成，你需要使用未经正则化的性能指标来评估模型性能。</a:t>
            </a:r>
            <a:endParaRPr lang="en-US" altLang="zh-CN" dirty="0"/>
          </a:p>
        </p:txBody>
      </p:sp>
      <p:pic>
        <p:nvPicPr>
          <p:cNvPr id="3789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58148" y="1571612"/>
            <a:ext cx="1108923" cy="504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38039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岭回归</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r>
              <a:rPr lang="zh-CN" altLang="en-US" dirty="0" smtClean="0"/>
              <a:t>超参数</a:t>
            </a:r>
            <a:r>
              <a:rPr lang="en-US" altLang="zh-CN" dirty="0" smtClean="0"/>
              <a:t>α</a:t>
            </a:r>
            <a:r>
              <a:rPr lang="zh-CN" altLang="en-US" dirty="0" smtClean="0"/>
              <a:t>控制的是对模型进行正则化的程度。如果</a:t>
            </a:r>
            <a:r>
              <a:rPr lang="en-US" altLang="zh-CN" dirty="0" smtClean="0"/>
              <a:t>α=0</a:t>
            </a:r>
            <a:r>
              <a:rPr lang="zh-CN" altLang="en-US" dirty="0" smtClean="0"/>
              <a:t>，则岭回归就是线性模型。如果</a:t>
            </a:r>
            <a:r>
              <a:rPr lang="en-US" altLang="zh-CN" dirty="0" smtClean="0"/>
              <a:t>α</a:t>
            </a:r>
            <a:r>
              <a:rPr lang="zh-CN" altLang="en-US" dirty="0" smtClean="0"/>
              <a:t>非常大，那么所有的权重都将非常接近于零，结果是一条穿过数据平均值的水平线。公式</a:t>
            </a:r>
            <a:r>
              <a:rPr lang="en-US" altLang="zh-CN" dirty="0" smtClean="0"/>
              <a:t>4-8</a:t>
            </a:r>
            <a:r>
              <a:rPr lang="zh-CN" altLang="en-US" dirty="0" smtClean="0"/>
              <a:t>给出了岭回归模型的成本函数。</a:t>
            </a:r>
            <a:endParaRPr lang="en-US" altLang="zh-CN" dirty="0"/>
          </a:p>
        </p:txBody>
      </p:sp>
      <p:pic>
        <p:nvPicPr>
          <p:cNvPr id="389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85852" y="4000504"/>
            <a:ext cx="6322400" cy="1671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65088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岭回归</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r>
              <a:rPr lang="zh-CN" altLang="en-US" dirty="0" smtClean="0"/>
              <a:t>在执行岭回归之前，必须对数据进行缩放（例如使用</a:t>
            </a:r>
            <a:r>
              <a:rPr lang="en-US" altLang="zh-CN" dirty="0" err="1" smtClean="0"/>
              <a:t>StandardScaler</a:t>
            </a:r>
            <a:r>
              <a:rPr lang="zh-CN" altLang="en-US" dirty="0" smtClean="0"/>
              <a:t>），因为它对输入特征的大小非常敏感。大多数正则化模型都是如此。</a:t>
            </a:r>
            <a:endParaRPr lang="en-US" altLang="zh-CN" dirty="0"/>
          </a:p>
        </p:txBody>
      </p:sp>
      <p:pic>
        <p:nvPicPr>
          <p:cNvPr id="3993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41071" y="3095625"/>
            <a:ext cx="7734300" cy="3762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93931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套索回归</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r>
              <a:rPr lang="zh-CN" altLang="en-US" sz="2800" dirty="0" smtClean="0"/>
              <a:t>线性回归的另一种正则化，叫作最小绝对收缩和选择算子回归（</a:t>
            </a:r>
            <a:r>
              <a:rPr lang="en-US" sz="2800" dirty="0" smtClean="0"/>
              <a:t>Least Absolute Shrinkage and Selection Operator Regression，</a:t>
            </a:r>
            <a:r>
              <a:rPr lang="zh-CN" altLang="en-US" sz="2800" dirty="0" smtClean="0"/>
              <a:t>简称</a:t>
            </a:r>
            <a:r>
              <a:rPr lang="en-US" sz="2800" dirty="0" smtClean="0"/>
              <a:t>Lasso</a:t>
            </a:r>
            <a:r>
              <a:rPr lang="zh-CN" altLang="en-US" sz="2800" dirty="0" smtClean="0"/>
              <a:t>回归，或套索回归）。与岭回归一样，它也是向成本函数增加一个正则项，但是它增加的是权重向量的</a:t>
            </a:r>
            <a:r>
              <a:rPr lang="en-US" sz="2800" dirty="0" smtClean="0">
                <a:latin typeface="Brush Script MT" pitchFamily="66" charset="0"/>
              </a:rPr>
              <a:t>l</a:t>
            </a:r>
            <a:r>
              <a:rPr lang="en-US" sz="2800" baseline="-25000" dirty="0" smtClean="0"/>
              <a:t> 1 </a:t>
            </a:r>
            <a:r>
              <a:rPr lang="zh-CN" altLang="en-US" sz="2800" dirty="0" smtClean="0"/>
              <a:t>范数，而不是</a:t>
            </a:r>
            <a:r>
              <a:rPr lang="en-US" sz="2800" dirty="0" smtClean="0">
                <a:latin typeface="Brush Script MT" pitchFamily="66" charset="0"/>
              </a:rPr>
              <a:t>l</a:t>
            </a:r>
            <a:r>
              <a:rPr lang="en-US" sz="2800" baseline="-25000" dirty="0" smtClean="0"/>
              <a:t> 2 </a:t>
            </a:r>
            <a:r>
              <a:rPr lang="zh-CN" altLang="en-US" sz="2800" dirty="0" smtClean="0"/>
              <a:t>范数的平方的一半（参见公式</a:t>
            </a:r>
            <a:r>
              <a:rPr lang="en-US" altLang="zh-CN" sz="2800" dirty="0" smtClean="0"/>
              <a:t>4-10</a:t>
            </a:r>
            <a:r>
              <a:rPr lang="zh-CN" altLang="en-US" sz="2800" dirty="0" smtClean="0"/>
              <a:t>）。</a:t>
            </a:r>
            <a:endParaRPr lang="en-US" altLang="zh-CN" sz="2800" dirty="0"/>
          </a:p>
        </p:txBody>
      </p:sp>
      <p:pic>
        <p:nvPicPr>
          <p:cNvPr id="419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43608" y="4371910"/>
            <a:ext cx="6048672" cy="169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18563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套索回归</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r>
              <a:rPr lang="en-US" altLang="zh-CN" sz="2800" i="1" dirty="0"/>
              <a:t>Least Absolute Shrinkage and Selection Operator Regression </a:t>
            </a:r>
            <a:r>
              <a:rPr lang="en-US" altLang="zh-CN" sz="2800" dirty="0"/>
              <a:t>(simply called </a:t>
            </a:r>
            <a:r>
              <a:rPr lang="en-US" altLang="zh-CN" sz="2800" i="1" dirty="0" smtClean="0"/>
              <a:t>Lasso Regression</a:t>
            </a:r>
            <a:r>
              <a:rPr lang="en-US" altLang="zh-CN" sz="2800" dirty="0"/>
              <a:t>) is another regularized version of Linear Regression: just like </a:t>
            </a:r>
            <a:r>
              <a:rPr lang="en-US" altLang="zh-CN" sz="2800" dirty="0" smtClean="0"/>
              <a:t>Ridge Regression</a:t>
            </a:r>
            <a:r>
              <a:rPr lang="en-US" altLang="zh-CN" sz="2800" dirty="0"/>
              <a:t>, it adds a regularization term to the cost function, but it uses the ℓ1 </a:t>
            </a:r>
            <a:r>
              <a:rPr lang="en-US" altLang="zh-CN" sz="2800" dirty="0" smtClean="0"/>
              <a:t>norm of </a:t>
            </a:r>
            <a:r>
              <a:rPr lang="en-US" altLang="zh-CN" sz="2800" dirty="0"/>
              <a:t>the weight vector instead of half the square of the ℓ2 norm (see Equation 4-10).</a:t>
            </a:r>
          </a:p>
        </p:txBody>
      </p:sp>
      <p:pic>
        <p:nvPicPr>
          <p:cNvPr id="4301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124744"/>
            <a:ext cx="9144000" cy="4448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85975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套索回归</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r>
              <a:rPr lang="en-US" altLang="zh-CN" sz="2800" dirty="0" smtClean="0"/>
              <a:t>Lasso</a:t>
            </a:r>
            <a:r>
              <a:rPr lang="zh-CN" altLang="en-US" sz="2800" dirty="0" smtClean="0"/>
              <a:t>回归的一个重要特点是它倾向于完全消除掉最不重要特征的权重（也就是将它们设置为零）。例如，在图</a:t>
            </a:r>
            <a:r>
              <a:rPr lang="en-US" altLang="zh-CN" sz="2800" dirty="0" smtClean="0"/>
              <a:t>4-18</a:t>
            </a:r>
            <a:r>
              <a:rPr lang="zh-CN" altLang="en-US" sz="2800" dirty="0" smtClean="0"/>
              <a:t>的右图中的虚线（</a:t>
            </a:r>
            <a:r>
              <a:rPr lang="en-US" altLang="zh-CN" sz="2800" dirty="0" smtClean="0"/>
              <a:t>α</a:t>
            </a:r>
            <a:r>
              <a:rPr lang="zh-CN" altLang="en-US" sz="2800" dirty="0" smtClean="0"/>
              <a:t>＝</a:t>
            </a:r>
            <a:r>
              <a:rPr lang="en-US" altLang="zh-CN" sz="2800" dirty="0" smtClean="0"/>
              <a:t>10</a:t>
            </a:r>
            <a:r>
              <a:rPr lang="zh-CN" altLang="en-US" sz="2800" baseline="30000" dirty="0" smtClean="0"/>
              <a:t> </a:t>
            </a:r>
            <a:r>
              <a:rPr lang="en-US" altLang="zh-CN" sz="2800" baseline="30000" dirty="0" smtClean="0"/>
              <a:t>-7 </a:t>
            </a:r>
            <a:r>
              <a:rPr lang="zh-CN" altLang="en-US" sz="2800" dirty="0" smtClean="0"/>
              <a:t>）看起来像是二次的，快要接近于线性：因为所有高阶多项式的特征权重都等于零。换句话说，</a:t>
            </a:r>
            <a:r>
              <a:rPr lang="en-US" altLang="zh-CN" sz="2800" dirty="0" smtClean="0"/>
              <a:t>Lasso</a:t>
            </a:r>
            <a:r>
              <a:rPr lang="zh-CN" altLang="en-US" sz="2800" dirty="0" smtClean="0"/>
              <a:t>回归会自动执行特征选择并输出一个稀疏模型（即只有很少的特征有非零权重）。</a:t>
            </a:r>
            <a:endParaRPr lang="en-US" altLang="zh-CN" sz="2800" dirty="0"/>
          </a:p>
        </p:txBody>
      </p:sp>
    </p:spTree>
    <p:extLst>
      <p:ext uri="{BB962C8B-B14F-4D97-AF65-F5344CB8AC3E}">
        <p14:creationId xmlns="" xmlns:p14="http://schemas.microsoft.com/office/powerpoint/2010/main" val="221843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线性回归</a:t>
            </a:r>
            <a:endParaRPr lang="zh-CN" altLang="en-US" dirty="0"/>
          </a:p>
        </p:txBody>
      </p:sp>
      <p:sp>
        <p:nvSpPr>
          <p:cNvPr id="3" name="内容占位符 2"/>
          <p:cNvSpPr>
            <a:spLocks noGrp="1"/>
          </p:cNvSpPr>
          <p:nvPr>
            <p:ph idx="1"/>
          </p:nvPr>
        </p:nvSpPr>
        <p:spPr>
          <a:xfrm>
            <a:off x="107504" y="1412776"/>
            <a:ext cx="9036496" cy="5445224"/>
          </a:xfrm>
        </p:spPr>
        <p:txBody>
          <a:bodyPr>
            <a:noAutofit/>
          </a:bodyPr>
          <a:lstStyle/>
          <a:p>
            <a:r>
              <a:rPr lang="zh-CN" altLang="en-US" sz="2400" dirty="0" smtClean="0"/>
              <a:t>在训练集</a:t>
            </a:r>
            <a:r>
              <a:rPr lang="en-US" altLang="zh-CN" sz="2400" dirty="0" smtClean="0"/>
              <a:t>X</a:t>
            </a:r>
            <a:r>
              <a:rPr lang="zh-CN" altLang="en-US" sz="2400" dirty="0" smtClean="0"/>
              <a:t>上，使用公式</a:t>
            </a:r>
            <a:r>
              <a:rPr lang="en-US" altLang="zh-CN" sz="2400" dirty="0" smtClean="0"/>
              <a:t>4-3</a:t>
            </a:r>
            <a:r>
              <a:rPr lang="zh-CN" altLang="en-US" sz="2400" dirty="0" smtClean="0"/>
              <a:t>计算线性回归的</a:t>
            </a:r>
            <a:r>
              <a:rPr lang="en-US" altLang="zh-CN" sz="2400" dirty="0" smtClean="0"/>
              <a:t>MSE</a:t>
            </a:r>
            <a:r>
              <a:rPr lang="zh-CN" altLang="en-US" sz="2400" dirty="0" smtClean="0"/>
              <a:t>，</a:t>
            </a:r>
            <a:r>
              <a:rPr lang="en-US" altLang="zh-CN" sz="2400" dirty="0" smtClean="0"/>
              <a:t>h</a:t>
            </a:r>
            <a:r>
              <a:rPr lang="zh-CN" altLang="en-US" sz="2400" baseline="-25000" dirty="0" smtClean="0"/>
              <a:t> </a:t>
            </a:r>
            <a:r>
              <a:rPr lang="en-US" altLang="zh-CN" sz="2400" baseline="-25000" dirty="0" smtClean="0"/>
              <a:t>θ </a:t>
            </a:r>
            <a:r>
              <a:rPr lang="zh-CN" altLang="en-US" sz="2400" dirty="0" smtClean="0"/>
              <a:t>为假设函数。</a:t>
            </a:r>
            <a:endParaRPr lang="en-US" altLang="zh-CN" sz="2400" dirty="0" smtClean="0"/>
          </a:p>
          <a:p>
            <a:pPr>
              <a:buNone/>
            </a:pPr>
            <a:endParaRPr lang="en-US" altLang="zh-CN" sz="2400" dirty="0"/>
          </a:p>
          <a:p>
            <a:pPr marL="0" indent="0" algn="ctr">
              <a:buNone/>
            </a:pPr>
            <a:r>
              <a:rPr lang="en-US" altLang="zh-CN" sz="2400" i="1" dirty="0"/>
              <a:t>Equation 4-3</a:t>
            </a:r>
            <a:r>
              <a:rPr lang="en-US" altLang="zh-CN" sz="2400" i="1" dirty="0" smtClean="0"/>
              <a:t>.</a:t>
            </a:r>
            <a:r>
              <a:rPr lang="zh-CN" altLang="en-US" sz="2400" dirty="0" smtClean="0"/>
              <a:t>线性回归模型的</a:t>
            </a:r>
            <a:r>
              <a:rPr lang="en-US" altLang="zh-CN" sz="2400" dirty="0" smtClean="0"/>
              <a:t>MSE</a:t>
            </a:r>
            <a:r>
              <a:rPr lang="zh-CN" altLang="en-US" sz="2400" dirty="0" smtClean="0"/>
              <a:t>成本函数</a:t>
            </a:r>
            <a:endParaRPr lang="en-US" altLang="zh-CN" sz="2400" i="1" dirty="0"/>
          </a:p>
        </p:txBody>
      </p:sp>
      <p:pic>
        <p:nvPicPr>
          <p:cNvPr id="1536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58978" y="3429000"/>
            <a:ext cx="5345631" cy="10365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1400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弹性网络</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r>
              <a:rPr lang="zh-CN" altLang="en-US" sz="2800" dirty="0" smtClean="0"/>
              <a:t>弹性网络是岭回归与</a:t>
            </a:r>
            <a:r>
              <a:rPr lang="en-US" altLang="zh-CN" sz="2800" dirty="0" smtClean="0"/>
              <a:t>Lasso</a:t>
            </a:r>
            <a:r>
              <a:rPr lang="zh-CN" altLang="en-US" sz="2800" dirty="0" smtClean="0"/>
              <a:t>回归之间的中间地带。其正则项就是岭回归和</a:t>
            </a:r>
            <a:r>
              <a:rPr lang="en-US" altLang="zh-CN" sz="2800" dirty="0" smtClean="0"/>
              <a:t>Lasso</a:t>
            </a:r>
            <a:r>
              <a:rPr lang="zh-CN" altLang="en-US" sz="2800" dirty="0" smtClean="0"/>
              <a:t>回归的正则项的混合，混合比例通过</a:t>
            </a:r>
            <a:r>
              <a:rPr lang="en-US" altLang="zh-CN" sz="2800" dirty="0" smtClean="0"/>
              <a:t>r</a:t>
            </a:r>
            <a:r>
              <a:rPr lang="zh-CN" altLang="en-US" sz="2800" dirty="0" smtClean="0"/>
              <a:t>来控制。当</a:t>
            </a:r>
            <a:r>
              <a:rPr lang="en-US" altLang="zh-CN" sz="2800" dirty="0" smtClean="0"/>
              <a:t>r</a:t>
            </a:r>
            <a:r>
              <a:rPr lang="zh-CN" altLang="en-US" sz="2800" dirty="0" smtClean="0"/>
              <a:t>＝</a:t>
            </a:r>
            <a:r>
              <a:rPr lang="en-US" altLang="zh-CN" sz="2800" dirty="0" smtClean="0"/>
              <a:t>0</a:t>
            </a:r>
            <a:r>
              <a:rPr lang="zh-CN" altLang="en-US" sz="2800" dirty="0" smtClean="0"/>
              <a:t>时，弹性网络即等同于岭回归，而当</a:t>
            </a:r>
            <a:r>
              <a:rPr lang="en-US" altLang="zh-CN" sz="2800" dirty="0" smtClean="0"/>
              <a:t>r</a:t>
            </a:r>
            <a:r>
              <a:rPr lang="zh-CN" altLang="en-US" sz="2800" dirty="0" smtClean="0"/>
              <a:t>＝</a:t>
            </a:r>
            <a:r>
              <a:rPr lang="en-US" altLang="zh-CN" sz="2800" dirty="0" smtClean="0"/>
              <a:t>1</a:t>
            </a:r>
            <a:r>
              <a:rPr lang="zh-CN" altLang="en-US" sz="2800" dirty="0" smtClean="0"/>
              <a:t>时，即相当于</a:t>
            </a:r>
            <a:r>
              <a:rPr lang="en-US" altLang="zh-CN" sz="2800" dirty="0" smtClean="0"/>
              <a:t>Lasso</a:t>
            </a:r>
            <a:r>
              <a:rPr lang="zh-CN" altLang="en-US" sz="2800" dirty="0" smtClean="0"/>
              <a:t>回归（见公式</a:t>
            </a:r>
            <a:r>
              <a:rPr lang="en-US" altLang="zh-CN" sz="2800" dirty="0" smtClean="0"/>
              <a:t>4-12</a:t>
            </a:r>
            <a:r>
              <a:rPr lang="zh-CN" altLang="en-US" sz="2800" dirty="0" smtClean="0"/>
              <a:t>）。</a:t>
            </a:r>
            <a:endParaRPr lang="en-US" altLang="zh-CN" sz="2800" dirty="0"/>
          </a:p>
        </p:txBody>
      </p:sp>
      <p:pic>
        <p:nvPicPr>
          <p:cNvPr id="4608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99592" y="3995738"/>
            <a:ext cx="6268125" cy="17887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19752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早期停止法</a:t>
            </a:r>
            <a:endParaRPr lang="zh-CN" altLang="en-US" dirty="0"/>
          </a:p>
        </p:txBody>
      </p:sp>
      <p:sp>
        <p:nvSpPr>
          <p:cNvPr id="3" name="内容占位符 2"/>
          <p:cNvSpPr>
            <a:spLocks noGrp="1"/>
          </p:cNvSpPr>
          <p:nvPr>
            <p:ph idx="1"/>
          </p:nvPr>
        </p:nvSpPr>
        <p:spPr>
          <a:xfrm>
            <a:off x="107504" y="1052736"/>
            <a:ext cx="9036496" cy="5445224"/>
          </a:xfrm>
        </p:spPr>
        <p:txBody>
          <a:bodyPr>
            <a:noAutofit/>
          </a:bodyPr>
          <a:lstStyle/>
          <a:p>
            <a:r>
              <a:rPr lang="zh-CN" altLang="en-US" sz="2800" dirty="0" smtClean="0"/>
              <a:t>还有一个与众不同的正则化方法，就是在验证误差达到最小值时停止训练，该方法叫作早期停止法。</a:t>
            </a:r>
            <a:endParaRPr lang="en-US" altLang="zh-CN" sz="2800" dirty="0"/>
          </a:p>
        </p:txBody>
      </p:sp>
      <p:pic>
        <p:nvPicPr>
          <p:cNvPr id="4710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03648" y="2852517"/>
            <a:ext cx="6484243" cy="4030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11004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zh-CN" altLang="en-US" dirty="0" smtClean="0"/>
              <a:t>逻辑回归</a:t>
            </a:r>
            <a:endParaRPr lang="zh-CN" altLang="en-US" dirty="0"/>
          </a:p>
        </p:txBody>
      </p:sp>
      <p:sp>
        <p:nvSpPr>
          <p:cNvPr id="3" name="内容占位符 2"/>
          <p:cNvSpPr>
            <a:spLocks noGrp="1"/>
          </p:cNvSpPr>
          <p:nvPr>
            <p:ph idx="1"/>
          </p:nvPr>
        </p:nvSpPr>
        <p:spPr>
          <a:xfrm>
            <a:off x="107504" y="864096"/>
            <a:ext cx="9036496" cy="5445224"/>
          </a:xfrm>
        </p:spPr>
        <p:txBody>
          <a:bodyPr>
            <a:noAutofit/>
          </a:bodyPr>
          <a:lstStyle/>
          <a:p>
            <a:r>
              <a:rPr lang="zh-CN" altLang="en-US" sz="2800" dirty="0" smtClean="0"/>
              <a:t>逻辑回归（</a:t>
            </a:r>
            <a:r>
              <a:rPr lang="en-US" altLang="zh-CN" sz="2800" dirty="0" smtClean="0"/>
              <a:t>Logistic</a:t>
            </a:r>
            <a:r>
              <a:rPr lang="zh-CN" altLang="en-US" sz="2800" dirty="0" smtClean="0"/>
              <a:t>回归）被广泛用于估算一个实例属于某个特定类别的概率。（比如，这封电子邮件属于垃圾邮件的概率是多少？）如果预估概率超过</a:t>
            </a:r>
            <a:r>
              <a:rPr lang="en-US" altLang="zh-CN" sz="2800" dirty="0" smtClean="0"/>
              <a:t>50%</a:t>
            </a:r>
            <a:r>
              <a:rPr lang="zh-CN" altLang="en-US" sz="2800" dirty="0" smtClean="0"/>
              <a:t>，则模型预测该实例属于该类别（称为正类，标记为“</a:t>
            </a:r>
            <a:r>
              <a:rPr lang="en-US" altLang="zh-CN" sz="2800" dirty="0" smtClean="0"/>
              <a:t>1”</a:t>
            </a:r>
            <a:r>
              <a:rPr lang="zh-CN" altLang="en-US" sz="2800" dirty="0" smtClean="0"/>
              <a:t>），反之，则预测不是（也就是负类，标记为“</a:t>
            </a:r>
            <a:r>
              <a:rPr lang="en-US" altLang="zh-CN" sz="2800" dirty="0" smtClean="0"/>
              <a:t>0”</a:t>
            </a:r>
            <a:r>
              <a:rPr lang="zh-CN" altLang="en-US" sz="2800" dirty="0" smtClean="0"/>
              <a:t>）。这样它就成了一个二元分类器。</a:t>
            </a:r>
            <a:endParaRPr lang="en-US" altLang="zh-CN" dirty="0"/>
          </a:p>
        </p:txBody>
      </p:sp>
    </p:spTree>
    <p:extLst>
      <p:ext uri="{BB962C8B-B14F-4D97-AF65-F5344CB8AC3E}">
        <p14:creationId xmlns="" xmlns:p14="http://schemas.microsoft.com/office/powerpoint/2010/main" val="1283426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zh-CN" altLang="en-US" dirty="0" smtClean="0"/>
              <a:t>概率估算</a:t>
            </a:r>
            <a:endParaRPr lang="zh-CN" altLang="en-US" dirty="0"/>
          </a:p>
        </p:txBody>
      </p:sp>
      <p:sp>
        <p:nvSpPr>
          <p:cNvPr id="3" name="内容占位符 2"/>
          <p:cNvSpPr>
            <a:spLocks noGrp="1"/>
          </p:cNvSpPr>
          <p:nvPr>
            <p:ph idx="1"/>
          </p:nvPr>
        </p:nvSpPr>
        <p:spPr>
          <a:xfrm>
            <a:off x="107504" y="864096"/>
            <a:ext cx="9036496" cy="5445224"/>
          </a:xfrm>
        </p:spPr>
        <p:txBody>
          <a:bodyPr>
            <a:noAutofit/>
          </a:bodyPr>
          <a:lstStyle/>
          <a:p>
            <a:r>
              <a:rPr lang="zh-CN" altLang="en-US" sz="2800" dirty="0" smtClean="0"/>
              <a:t>所以它是怎么工作的呢？跟线性回归模型一样，逻辑回归模型也是计算输入特征的加权和（加上偏置项），但是不同于线性回归模型直接输出结果，它输出的是结果的数理逻辑（参见公式</a:t>
            </a:r>
            <a:r>
              <a:rPr lang="en-US" altLang="zh-CN" sz="2800" dirty="0" smtClean="0"/>
              <a:t>4-13</a:t>
            </a:r>
            <a:r>
              <a:rPr lang="zh-CN" altLang="en-US" sz="2800" dirty="0" smtClean="0"/>
              <a:t>）。</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dirty="0" smtClean="0"/>
              <a:t>逻辑模型（也称为</a:t>
            </a:r>
            <a:r>
              <a:rPr lang="en-US" altLang="zh-CN" sz="2800" i="1" dirty="0" err="1" smtClean="0"/>
              <a:t>logit</a:t>
            </a:r>
            <a:r>
              <a:rPr lang="zh-CN" altLang="en-US" sz="2800" dirty="0" smtClean="0"/>
              <a:t>），是一个</a:t>
            </a:r>
            <a:r>
              <a:rPr lang="en-US" altLang="zh-CN" sz="2800" dirty="0" smtClean="0"/>
              <a:t>sigmoid</a:t>
            </a:r>
            <a:r>
              <a:rPr lang="zh-CN" altLang="en-US" sz="2800" dirty="0" smtClean="0"/>
              <a:t>函数（即</a:t>
            </a:r>
            <a:r>
              <a:rPr lang="en-US" altLang="zh-CN" sz="2800" dirty="0" smtClean="0"/>
              <a:t>S</a:t>
            </a:r>
            <a:r>
              <a:rPr lang="zh-CN" altLang="en-US" sz="2800" dirty="0" smtClean="0"/>
              <a:t>形），记作</a:t>
            </a:r>
            <a:r>
              <a:rPr lang="en-US" altLang="zh-CN" sz="2800" dirty="0" smtClean="0"/>
              <a:t>σ</a:t>
            </a:r>
            <a:r>
              <a:rPr lang="zh-CN" altLang="en-US" sz="2800" dirty="0" smtClean="0"/>
              <a:t>（</a:t>
            </a:r>
            <a:r>
              <a:rPr lang="en-US" altLang="zh-CN" sz="2800" dirty="0" smtClean="0"/>
              <a:t>·</a:t>
            </a:r>
            <a:r>
              <a:rPr lang="zh-CN" altLang="en-US" sz="2800" dirty="0" smtClean="0"/>
              <a:t>），它的输出为一个</a:t>
            </a:r>
            <a:r>
              <a:rPr lang="en-US" altLang="zh-CN" sz="2800" dirty="0" smtClean="0"/>
              <a:t>0</a:t>
            </a:r>
            <a:r>
              <a:rPr lang="zh-CN" altLang="en-US" sz="2800" dirty="0" smtClean="0"/>
              <a:t>到</a:t>
            </a:r>
            <a:r>
              <a:rPr lang="en-US" altLang="zh-CN" sz="2800" dirty="0" smtClean="0"/>
              <a:t>1</a:t>
            </a:r>
            <a:r>
              <a:rPr lang="zh-CN" altLang="en-US" sz="2800" dirty="0" smtClean="0"/>
              <a:t>之间的数字。</a:t>
            </a:r>
            <a:endParaRPr lang="en-US" altLang="zh-CN" sz="2800" dirty="0"/>
          </a:p>
        </p:txBody>
      </p:sp>
      <p:pic>
        <p:nvPicPr>
          <p:cNvPr id="4813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04" y="3717032"/>
            <a:ext cx="9139196" cy="11869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09704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zh-CN" altLang="en-US" dirty="0" smtClean="0"/>
              <a:t>概率估算</a:t>
            </a:r>
            <a:endParaRPr lang="zh-CN" altLang="en-US" dirty="0"/>
          </a:p>
        </p:txBody>
      </p:sp>
      <p:pic>
        <p:nvPicPr>
          <p:cNvPr id="4915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7704" y="1052735"/>
            <a:ext cx="4176464" cy="1396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915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680" y="2770395"/>
            <a:ext cx="9148680" cy="29628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80053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zh-CN" altLang="en-US" dirty="0" smtClean="0"/>
              <a:t>概率估算</a:t>
            </a:r>
            <a:endParaRPr lang="zh-CN" altLang="en-US" dirty="0"/>
          </a:p>
        </p:txBody>
      </p:sp>
      <p:sp>
        <p:nvSpPr>
          <p:cNvPr id="3" name="内容占位符 2"/>
          <p:cNvSpPr>
            <a:spLocks noGrp="1"/>
          </p:cNvSpPr>
          <p:nvPr>
            <p:ph idx="1"/>
          </p:nvPr>
        </p:nvSpPr>
        <p:spPr>
          <a:xfrm>
            <a:off x="107504" y="864096"/>
            <a:ext cx="9036496" cy="5445224"/>
          </a:xfrm>
        </p:spPr>
        <p:txBody>
          <a:bodyPr>
            <a:noAutofit/>
          </a:bodyPr>
          <a:lstStyle/>
          <a:p>
            <a:r>
              <a:rPr lang="zh-CN" altLang="en-US" sz="2800" dirty="0" smtClean="0"/>
              <a:t>一旦逻辑回归模型估算出实例</a:t>
            </a:r>
            <a:r>
              <a:rPr lang="en-US" altLang="zh-CN" sz="2800" dirty="0" smtClean="0"/>
              <a:t>x</a:t>
            </a:r>
            <a:r>
              <a:rPr lang="zh-CN" altLang="en-US" sz="2800" dirty="0" smtClean="0"/>
              <a:t>属于正类的概率 </a:t>
            </a:r>
            <a:r>
              <a:rPr lang="en-US" altLang="zh-CN" sz="2800" i="1" dirty="0" smtClean="0"/>
              <a:t>p</a:t>
            </a:r>
            <a:r>
              <a:rPr lang="zh-CN" altLang="en-US" sz="2800" dirty="0" smtClean="0"/>
              <a:t>＝</a:t>
            </a:r>
            <a:r>
              <a:rPr lang="en-US" altLang="zh-CN" sz="2800" dirty="0" smtClean="0"/>
              <a:t>h</a:t>
            </a:r>
            <a:r>
              <a:rPr lang="zh-CN" altLang="en-US" sz="2800" baseline="-25000" dirty="0" smtClean="0"/>
              <a:t> </a:t>
            </a:r>
            <a:r>
              <a:rPr lang="en-US" altLang="zh-CN" sz="2800" baseline="-25000" dirty="0" smtClean="0"/>
              <a:t>θ </a:t>
            </a:r>
            <a:r>
              <a:rPr lang="zh-CN" altLang="en-US" sz="2800" dirty="0" smtClean="0"/>
              <a:t>（</a:t>
            </a:r>
            <a:r>
              <a:rPr lang="en-US" altLang="zh-CN" sz="2800" dirty="0" smtClean="0"/>
              <a:t>x</a:t>
            </a:r>
            <a:r>
              <a:rPr lang="zh-CN" altLang="en-US" sz="2800" dirty="0" smtClean="0"/>
              <a:t>），就可以轻松做出预测 （见公式</a:t>
            </a:r>
            <a:r>
              <a:rPr lang="en-US" altLang="zh-CN" sz="2800" dirty="0" smtClean="0"/>
              <a:t>4-15</a:t>
            </a:r>
            <a:r>
              <a:rPr lang="zh-CN" altLang="en-US" sz="2800" dirty="0" smtClean="0"/>
              <a:t>）。</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a:p>
          <a:p>
            <a:endParaRPr lang="en-US" altLang="zh-CN" sz="2800" dirty="0" smtClean="0"/>
          </a:p>
          <a:p>
            <a:r>
              <a:rPr lang="zh-CN" altLang="en-US" sz="2800" dirty="0" smtClean="0"/>
              <a:t>注意，当</a:t>
            </a:r>
            <a:r>
              <a:rPr lang="en-US" altLang="zh-CN" sz="2800" dirty="0" smtClean="0"/>
              <a:t>t&lt;0</a:t>
            </a:r>
            <a:r>
              <a:rPr lang="zh-CN" altLang="en-US" sz="2800" dirty="0" smtClean="0"/>
              <a:t>时，</a:t>
            </a:r>
            <a:r>
              <a:rPr lang="en-US" altLang="zh-CN" sz="2800" dirty="0" smtClean="0"/>
              <a:t>σ</a:t>
            </a:r>
            <a:r>
              <a:rPr lang="zh-CN" altLang="en-US" sz="2800" dirty="0" smtClean="0"/>
              <a:t>（</a:t>
            </a:r>
            <a:r>
              <a:rPr lang="en-US" altLang="zh-CN" sz="2800" dirty="0" smtClean="0"/>
              <a:t>t</a:t>
            </a:r>
            <a:r>
              <a:rPr lang="zh-CN" altLang="en-US" sz="2800" dirty="0" smtClean="0"/>
              <a:t>）</a:t>
            </a:r>
            <a:r>
              <a:rPr lang="en-US" altLang="zh-CN" sz="2800" dirty="0" smtClean="0"/>
              <a:t>&lt;0.5</a:t>
            </a:r>
            <a:r>
              <a:rPr lang="zh-CN" altLang="en-US" sz="2800" dirty="0" smtClean="0"/>
              <a:t>；当</a:t>
            </a:r>
            <a:r>
              <a:rPr lang="en-US" altLang="zh-CN" sz="2800" dirty="0" smtClean="0"/>
              <a:t>t≥0</a:t>
            </a:r>
            <a:r>
              <a:rPr lang="zh-CN" altLang="en-US" sz="2800" dirty="0" smtClean="0"/>
              <a:t>时，</a:t>
            </a:r>
            <a:r>
              <a:rPr lang="en-US" altLang="zh-CN" sz="2800" dirty="0" smtClean="0"/>
              <a:t>σ</a:t>
            </a:r>
            <a:r>
              <a:rPr lang="zh-CN" altLang="en-US" sz="2800" dirty="0" smtClean="0"/>
              <a:t>（</a:t>
            </a:r>
            <a:r>
              <a:rPr lang="en-US" altLang="zh-CN" sz="2800" dirty="0" smtClean="0"/>
              <a:t>t</a:t>
            </a:r>
            <a:r>
              <a:rPr lang="zh-CN" altLang="en-US" sz="2800" dirty="0" smtClean="0"/>
              <a:t>）≥</a:t>
            </a:r>
            <a:r>
              <a:rPr lang="en-US" altLang="zh-CN" sz="2800" dirty="0" smtClean="0"/>
              <a:t>0.5</a:t>
            </a:r>
            <a:r>
              <a:rPr lang="zh-CN" altLang="en-US" sz="2800" dirty="0" smtClean="0"/>
              <a:t>。所以如果</a:t>
            </a:r>
            <a:r>
              <a:rPr lang="en-US" altLang="zh-CN" sz="2800" dirty="0" smtClean="0"/>
              <a:t>θ</a:t>
            </a:r>
            <a:r>
              <a:rPr lang="zh-CN" altLang="en-US" sz="2800" baseline="30000" dirty="0" smtClean="0"/>
              <a:t> </a:t>
            </a:r>
            <a:r>
              <a:rPr lang="en-US" altLang="zh-CN" sz="2800" baseline="30000" dirty="0" smtClean="0"/>
              <a:t>T </a:t>
            </a:r>
            <a:r>
              <a:rPr lang="en-US" altLang="zh-CN" sz="2800" dirty="0" smtClean="0"/>
              <a:t>·x</a:t>
            </a:r>
            <a:r>
              <a:rPr lang="zh-CN" altLang="en-US" sz="2800" dirty="0" smtClean="0"/>
              <a:t>是正类，逻辑回归模型预测结果是</a:t>
            </a:r>
            <a:r>
              <a:rPr lang="en-US" altLang="zh-CN" sz="2800" dirty="0" smtClean="0"/>
              <a:t>1</a:t>
            </a:r>
            <a:r>
              <a:rPr lang="zh-CN" altLang="en-US" sz="2800" dirty="0" smtClean="0"/>
              <a:t>，如果是负类，则预测为</a:t>
            </a:r>
            <a:r>
              <a:rPr lang="en-US" altLang="zh-CN" sz="2800" dirty="0" smtClean="0"/>
              <a:t>0</a:t>
            </a:r>
            <a:r>
              <a:rPr lang="zh-CN" altLang="en-US" sz="2800" dirty="0" smtClean="0"/>
              <a:t>。</a:t>
            </a:r>
            <a:endParaRPr lang="en-US" altLang="zh-CN" sz="2800" dirty="0"/>
          </a:p>
        </p:txBody>
      </p:sp>
      <p:pic>
        <p:nvPicPr>
          <p:cNvPr id="5017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00100" y="2285992"/>
            <a:ext cx="6840760" cy="17068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30417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zh-CN" altLang="en-US" dirty="0" smtClean="0"/>
              <a:t>训练和成本函数</a:t>
            </a:r>
            <a:endParaRPr lang="zh-CN" altLang="en-US" dirty="0"/>
          </a:p>
        </p:txBody>
      </p:sp>
      <p:sp>
        <p:nvSpPr>
          <p:cNvPr id="3" name="内容占位符 2"/>
          <p:cNvSpPr>
            <a:spLocks noGrp="1"/>
          </p:cNvSpPr>
          <p:nvPr>
            <p:ph idx="1"/>
          </p:nvPr>
        </p:nvSpPr>
        <p:spPr>
          <a:xfrm>
            <a:off x="107504" y="864096"/>
            <a:ext cx="9036496" cy="5445224"/>
          </a:xfrm>
        </p:spPr>
        <p:txBody>
          <a:bodyPr>
            <a:noAutofit/>
          </a:bodyPr>
          <a:lstStyle/>
          <a:p>
            <a:r>
              <a:rPr lang="zh-CN" altLang="en-US" sz="2800" dirty="0" smtClean="0"/>
              <a:t>现在你知道逻辑回归模型是如何估算概率并做出预测了。但是要怎么训练呢？训练的目的就是设置参数向量</a:t>
            </a:r>
            <a:r>
              <a:rPr lang="en-US" altLang="zh-CN" sz="2800" dirty="0" smtClean="0"/>
              <a:t>θ</a:t>
            </a:r>
            <a:r>
              <a:rPr lang="zh-CN" altLang="en-US" sz="2800" dirty="0" smtClean="0"/>
              <a:t>，使模型对正类实例做出高概率估算（</a:t>
            </a:r>
            <a:r>
              <a:rPr lang="en-US" altLang="zh-CN" sz="2800" dirty="0" smtClean="0"/>
              <a:t>y=1</a:t>
            </a:r>
            <a:r>
              <a:rPr lang="zh-CN" altLang="en-US" sz="2800" dirty="0" smtClean="0"/>
              <a:t>），对负类实例做出低概率估算（</a:t>
            </a:r>
            <a:r>
              <a:rPr lang="en-US" altLang="zh-CN" sz="2800" dirty="0" smtClean="0"/>
              <a:t>y=0</a:t>
            </a:r>
            <a:r>
              <a:rPr lang="zh-CN" altLang="en-US" sz="2800" dirty="0" smtClean="0"/>
              <a:t>）。公式</a:t>
            </a:r>
            <a:r>
              <a:rPr lang="en-US" altLang="zh-CN" sz="2800" dirty="0" smtClean="0"/>
              <a:t>4-16</a:t>
            </a:r>
            <a:r>
              <a:rPr lang="zh-CN" altLang="en-US" sz="2800" dirty="0" smtClean="0"/>
              <a:t>所示为单个训练实例</a:t>
            </a:r>
            <a:r>
              <a:rPr lang="en-US" altLang="zh-CN" sz="2800" dirty="0" smtClean="0"/>
              <a:t>x</a:t>
            </a:r>
            <a:r>
              <a:rPr lang="zh-CN" altLang="en-US" sz="2800" dirty="0" smtClean="0"/>
              <a:t>的成本函数，正说明了这一点。</a:t>
            </a:r>
            <a:endParaRPr lang="en-US" altLang="zh-CN" sz="2800" dirty="0"/>
          </a:p>
        </p:txBody>
      </p:sp>
      <p:pic>
        <p:nvPicPr>
          <p:cNvPr id="5120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9552" y="4062982"/>
            <a:ext cx="7704856" cy="19365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76119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zh-CN" altLang="en-US" dirty="0" smtClean="0"/>
              <a:t>训练和成本函数</a:t>
            </a:r>
            <a:endParaRPr lang="zh-CN" altLang="en-US" dirty="0"/>
          </a:p>
        </p:txBody>
      </p:sp>
      <p:sp>
        <p:nvSpPr>
          <p:cNvPr id="3" name="内容占位符 2"/>
          <p:cNvSpPr>
            <a:spLocks noGrp="1"/>
          </p:cNvSpPr>
          <p:nvPr>
            <p:ph idx="1"/>
          </p:nvPr>
        </p:nvSpPr>
        <p:spPr>
          <a:xfrm>
            <a:off x="107504" y="864096"/>
            <a:ext cx="9036496" cy="5445224"/>
          </a:xfrm>
        </p:spPr>
        <p:txBody>
          <a:bodyPr>
            <a:noAutofit/>
          </a:bodyPr>
          <a:lstStyle/>
          <a:p>
            <a:r>
              <a:rPr lang="zh-CN" altLang="en-US" sz="2800" dirty="0" smtClean="0"/>
              <a:t>这个成本函数是有道理的，因为当</a:t>
            </a:r>
            <a:r>
              <a:rPr lang="en-US" altLang="zh-CN" sz="2800" dirty="0" smtClean="0"/>
              <a:t>t</a:t>
            </a:r>
            <a:r>
              <a:rPr lang="zh-CN" altLang="en-US" sz="2800" dirty="0" smtClean="0"/>
              <a:t>接近于</a:t>
            </a:r>
            <a:r>
              <a:rPr lang="en-US" altLang="zh-CN" sz="2800" dirty="0" smtClean="0"/>
              <a:t>0</a:t>
            </a:r>
            <a:r>
              <a:rPr lang="zh-CN" altLang="en-US" sz="2800" dirty="0" smtClean="0"/>
              <a:t>时，</a:t>
            </a:r>
            <a:r>
              <a:rPr lang="en-US" altLang="zh-CN" sz="2800" dirty="0" smtClean="0"/>
              <a:t>-log</a:t>
            </a:r>
            <a:r>
              <a:rPr lang="zh-CN" altLang="en-US" sz="2800" dirty="0" smtClean="0"/>
              <a:t>（</a:t>
            </a:r>
            <a:r>
              <a:rPr lang="en-US" altLang="zh-CN" sz="2800" dirty="0" smtClean="0"/>
              <a:t>t</a:t>
            </a:r>
            <a:r>
              <a:rPr lang="zh-CN" altLang="en-US" sz="2800" dirty="0" smtClean="0"/>
              <a:t>）会变得非常大，所以如果模型估算一个正类实例的概率接近于</a:t>
            </a:r>
            <a:r>
              <a:rPr lang="en-US" altLang="zh-CN" sz="2800" dirty="0" smtClean="0"/>
              <a:t>0</a:t>
            </a:r>
            <a:r>
              <a:rPr lang="zh-CN" altLang="en-US" sz="2800" dirty="0" smtClean="0"/>
              <a:t>，成本将会变得很高。同理估算出一个负类实例的概率接近</a:t>
            </a:r>
            <a:r>
              <a:rPr lang="en-US" altLang="zh-CN" sz="2800" dirty="0" smtClean="0"/>
              <a:t>1</a:t>
            </a:r>
            <a:r>
              <a:rPr lang="zh-CN" altLang="en-US" sz="2800" dirty="0" smtClean="0"/>
              <a:t>，成本也会变得非常高。那么反过来，当</a:t>
            </a:r>
            <a:r>
              <a:rPr lang="en-US" altLang="zh-CN" sz="2800" dirty="0" smtClean="0"/>
              <a:t>t</a:t>
            </a:r>
            <a:r>
              <a:rPr lang="zh-CN" altLang="en-US" sz="2800" dirty="0" smtClean="0"/>
              <a:t>接近于</a:t>
            </a:r>
            <a:r>
              <a:rPr lang="en-US" altLang="zh-CN" sz="2800" dirty="0" smtClean="0"/>
              <a:t>1</a:t>
            </a:r>
            <a:r>
              <a:rPr lang="zh-CN" altLang="en-US" sz="2800" dirty="0" smtClean="0"/>
              <a:t>的时候，</a:t>
            </a:r>
            <a:r>
              <a:rPr lang="en-US" altLang="zh-CN" sz="2800" dirty="0" smtClean="0"/>
              <a:t>-log</a:t>
            </a:r>
            <a:r>
              <a:rPr lang="zh-CN" altLang="en-US" sz="2800" dirty="0" smtClean="0"/>
              <a:t>（</a:t>
            </a:r>
            <a:r>
              <a:rPr lang="en-US" altLang="zh-CN" sz="2800" dirty="0" smtClean="0"/>
              <a:t>t</a:t>
            </a:r>
            <a:r>
              <a:rPr lang="zh-CN" altLang="en-US" sz="2800" dirty="0" smtClean="0"/>
              <a:t>）接近于</a:t>
            </a:r>
            <a:r>
              <a:rPr lang="en-US" altLang="zh-CN" sz="2800" dirty="0" smtClean="0"/>
              <a:t>0</a:t>
            </a:r>
            <a:r>
              <a:rPr lang="zh-CN" altLang="en-US" sz="2800" dirty="0" smtClean="0"/>
              <a:t>，所以对一个负类实例估算出的概率接近于</a:t>
            </a:r>
            <a:r>
              <a:rPr lang="en-US" altLang="zh-CN" sz="2800" dirty="0" smtClean="0"/>
              <a:t>0</a:t>
            </a:r>
            <a:r>
              <a:rPr lang="zh-CN" altLang="en-US" sz="2800" dirty="0" smtClean="0"/>
              <a:t>，对一个正类实例估算出的概率接近于</a:t>
            </a:r>
            <a:r>
              <a:rPr lang="en-US" altLang="zh-CN" sz="2800" dirty="0" smtClean="0"/>
              <a:t>1</a:t>
            </a:r>
            <a:r>
              <a:rPr lang="zh-CN" altLang="en-US" sz="2800" dirty="0" smtClean="0"/>
              <a:t>，而成本则都接近于</a:t>
            </a:r>
            <a:r>
              <a:rPr lang="en-US" altLang="zh-CN" sz="2800" dirty="0" smtClean="0"/>
              <a:t>0</a:t>
            </a:r>
            <a:r>
              <a:rPr lang="zh-CN" altLang="en-US" sz="2800" dirty="0" smtClean="0"/>
              <a:t>，这不正好是我们想要的吗？</a:t>
            </a:r>
            <a:endParaRPr lang="en-US" altLang="zh-CN" sz="2800" dirty="0"/>
          </a:p>
        </p:txBody>
      </p:sp>
    </p:spTree>
    <p:extLst>
      <p:ext uri="{BB962C8B-B14F-4D97-AF65-F5344CB8AC3E}">
        <p14:creationId xmlns="" xmlns:p14="http://schemas.microsoft.com/office/powerpoint/2010/main" val="3007575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zh-CN" altLang="en-US" dirty="0" smtClean="0"/>
              <a:t>训练和成本函数</a:t>
            </a:r>
            <a:endParaRPr lang="zh-CN" altLang="en-US" dirty="0"/>
          </a:p>
        </p:txBody>
      </p:sp>
      <p:sp>
        <p:nvSpPr>
          <p:cNvPr id="3" name="内容占位符 2"/>
          <p:cNvSpPr>
            <a:spLocks noGrp="1"/>
          </p:cNvSpPr>
          <p:nvPr>
            <p:ph idx="1"/>
          </p:nvPr>
        </p:nvSpPr>
        <p:spPr>
          <a:xfrm>
            <a:off x="107504" y="864096"/>
            <a:ext cx="9036496" cy="5445224"/>
          </a:xfrm>
        </p:spPr>
        <p:txBody>
          <a:bodyPr>
            <a:noAutofit/>
          </a:bodyPr>
          <a:lstStyle/>
          <a:p>
            <a:r>
              <a:rPr lang="zh-CN" altLang="en-US" sz="2800" dirty="0" smtClean="0"/>
              <a:t>整个训练集的成本函数即为所有训练实例的平均成本。它可以记成一个单独的表达式（可以轻松验证），如公式</a:t>
            </a:r>
            <a:r>
              <a:rPr lang="en-US" altLang="zh-CN" sz="2800" dirty="0" smtClean="0"/>
              <a:t>4-17</a:t>
            </a:r>
            <a:r>
              <a:rPr lang="zh-CN" altLang="en-US" sz="2800" dirty="0" smtClean="0"/>
              <a:t>所示，这个函数被称为</a:t>
            </a:r>
            <a:r>
              <a:rPr lang="en-US" altLang="zh-CN" sz="2800" dirty="0" smtClean="0"/>
              <a:t>log</a:t>
            </a:r>
            <a:r>
              <a:rPr lang="zh-CN" altLang="en-US" sz="2800" dirty="0" smtClean="0"/>
              <a:t>损失函数。</a:t>
            </a:r>
            <a:r>
              <a:rPr lang="en-US" altLang="zh-CN" sz="2800" dirty="0" smtClean="0"/>
              <a:t>.</a:t>
            </a:r>
            <a:endParaRPr lang="en-US" altLang="zh-CN" sz="2800" dirty="0"/>
          </a:p>
        </p:txBody>
      </p:sp>
      <p:pic>
        <p:nvPicPr>
          <p:cNvPr id="522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1560" y="2996952"/>
            <a:ext cx="7920880" cy="1681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93430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zh-CN" altLang="en-US" dirty="0" smtClean="0"/>
              <a:t>训练和成本函数</a:t>
            </a:r>
            <a:endParaRPr lang="zh-CN" altLang="en-US" dirty="0"/>
          </a:p>
        </p:txBody>
      </p:sp>
      <p:sp>
        <p:nvSpPr>
          <p:cNvPr id="3" name="内容占位符 2"/>
          <p:cNvSpPr>
            <a:spLocks noGrp="1"/>
          </p:cNvSpPr>
          <p:nvPr>
            <p:ph idx="1"/>
          </p:nvPr>
        </p:nvSpPr>
        <p:spPr>
          <a:xfrm>
            <a:off x="107504" y="864096"/>
            <a:ext cx="9036496" cy="5445224"/>
          </a:xfrm>
        </p:spPr>
        <p:txBody>
          <a:bodyPr>
            <a:noAutofit/>
          </a:bodyPr>
          <a:lstStyle/>
          <a:p>
            <a:r>
              <a:rPr lang="zh-CN" altLang="en-US" sz="2800" dirty="0" smtClean="0"/>
              <a:t>坏消息是，这个函数没有已知</a:t>
            </a:r>
            <a:r>
              <a:rPr lang="zh-CN" altLang="en-US" sz="2800" dirty="0" smtClean="0"/>
              <a:t>的解析解（</a:t>
            </a:r>
            <a:r>
              <a:rPr lang="zh-CN" altLang="en-US" sz="2800" dirty="0" smtClean="0"/>
              <a:t>不存在一个标准方程的等价方程）来计算出最小化成本函数的</a:t>
            </a:r>
            <a:r>
              <a:rPr lang="en-US" altLang="zh-CN" sz="2800" dirty="0" smtClean="0"/>
              <a:t>θ</a:t>
            </a:r>
            <a:r>
              <a:rPr lang="zh-CN" altLang="en-US" sz="2800" dirty="0" smtClean="0"/>
              <a:t>值。而好消息是，这是个凸函数，所以通过梯度下降（或是其他任意优化算法）保证能够找出全局最小值（只要学习率不是太高，你又能长时间等待）。公式</a:t>
            </a:r>
            <a:r>
              <a:rPr lang="en-US" altLang="zh-CN" sz="2800" dirty="0" smtClean="0"/>
              <a:t>4-18</a:t>
            </a:r>
            <a:r>
              <a:rPr lang="zh-CN" altLang="en-US" sz="2800" dirty="0" smtClean="0"/>
              <a:t>给出了成本函数关于第</a:t>
            </a:r>
            <a:r>
              <a:rPr lang="en-US" altLang="zh-CN" sz="2800" dirty="0" smtClean="0"/>
              <a:t>j</a:t>
            </a:r>
            <a:r>
              <a:rPr lang="zh-CN" altLang="en-US" sz="2800" dirty="0" smtClean="0"/>
              <a:t>个模型参数</a:t>
            </a:r>
            <a:r>
              <a:rPr lang="en-US" altLang="zh-CN" sz="2800" dirty="0" smtClean="0"/>
              <a:t>θ</a:t>
            </a:r>
            <a:r>
              <a:rPr lang="zh-CN" altLang="en-US" sz="2800" baseline="-25000" dirty="0" smtClean="0"/>
              <a:t> </a:t>
            </a:r>
            <a:r>
              <a:rPr lang="en-US" altLang="zh-CN" sz="2800" baseline="-25000" dirty="0" smtClean="0"/>
              <a:t>j </a:t>
            </a:r>
            <a:r>
              <a:rPr lang="zh-CN" altLang="en-US" sz="2800" dirty="0" smtClean="0"/>
              <a:t>的偏导数方程。</a:t>
            </a:r>
            <a:endParaRPr lang="en-US" altLang="zh-CN" sz="2800" dirty="0"/>
          </a:p>
        </p:txBody>
      </p:sp>
      <p:pic>
        <p:nvPicPr>
          <p:cNvPr id="532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55576" y="5002258"/>
            <a:ext cx="7488832" cy="15950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8715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标准方程</a:t>
            </a:r>
            <a:endParaRPr lang="zh-CN" altLang="en-US" dirty="0"/>
          </a:p>
        </p:txBody>
      </p:sp>
      <p:sp>
        <p:nvSpPr>
          <p:cNvPr id="3" name="内容占位符 2"/>
          <p:cNvSpPr>
            <a:spLocks noGrp="1"/>
          </p:cNvSpPr>
          <p:nvPr>
            <p:ph idx="1"/>
          </p:nvPr>
        </p:nvSpPr>
        <p:spPr>
          <a:xfrm>
            <a:off x="107504" y="1412776"/>
            <a:ext cx="9036496" cy="5445224"/>
          </a:xfrm>
        </p:spPr>
        <p:txBody>
          <a:bodyPr>
            <a:noAutofit/>
          </a:bodyPr>
          <a:lstStyle/>
          <a:p>
            <a:r>
              <a:rPr lang="zh-CN" altLang="en-US" sz="2400" dirty="0" smtClean="0"/>
              <a:t>为了得到使成本函数最小的</a:t>
            </a:r>
            <a:r>
              <a:rPr lang="en-US" altLang="zh-CN" sz="2400" dirty="0" smtClean="0"/>
              <a:t>θ</a:t>
            </a:r>
            <a:r>
              <a:rPr lang="zh-CN" altLang="en-US" sz="2400" dirty="0" smtClean="0"/>
              <a:t>值，有一个封闭解（解析解）方法</a:t>
            </a:r>
            <a:r>
              <a:rPr lang="en-US" altLang="zh-CN" sz="2400" dirty="0" smtClean="0"/>
              <a:t> — </a:t>
            </a:r>
            <a:r>
              <a:rPr lang="zh-CN" altLang="en-US" sz="2400" dirty="0" smtClean="0"/>
              <a:t>也就是一个直接得出结果的数学方程，即标准方程（公式</a:t>
            </a:r>
            <a:r>
              <a:rPr lang="en-US" altLang="zh-CN" sz="2400" dirty="0" smtClean="0"/>
              <a:t>4-4</a:t>
            </a:r>
            <a:r>
              <a:rPr lang="zh-CN" altLang="en-US" sz="2400" dirty="0" smtClean="0"/>
              <a:t>）。</a:t>
            </a:r>
            <a:endParaRPr lang="en-US" altLang="zh-CN" sz="2400" dirty="0" smtClean="0"/>
          </a:p>
          <a:p>
            <a:endParaRPr lang="en-US" altLang="zh-CN" sz="2400" i="1" dirty="0" smtClean="0"/>
          </a:p>
          <a:p>
            <a:pPr marL="0" indent="0" algn="ctr">
              <a:buNone/>
            </a:pPr>
            <a:r>
              <a:rPr lang="en-US" altLang="zh-CN" sz="2400" i="1" dirty="0" smtClean="0"/>
              <a:t>Equation </a:t>
            </a:r>
            <a:r>
              <a:rPr lang="en-US" altLang="zh-CN" sz="2400" i="1" dirty="0"/>
              <a:t>4-4</a:t>
            </a:r>
            <a:r>
              <a:rPr lang="en-US" altLang="zh-CN" sz="2400" i="1" dirty="0" smtClean="0"/>
              <a:t>.</a:t>
            </a:r>
            <a:r>
              <a:rPr lang="zh-CN" altLang="en-US" sz="2400" dirty="0" smtClean="0"/>
              <a:t>标准方程</a:t>
            </a:r>
            <a:endParaRPr lang="en-US" altLang="zh-CN" sz="2400" i="1" dirty="0"/>
          </a:p>
        </p:txBody>
      </p:sp>
      <p:pic>
        <p:nvPicPr>
          <p:cNvPr id="163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71800" y="3573014"/>
            <a:ext cx="3816424" cy="10408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084773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en-US" dirty="0" err="1" smtClean="0"/>
              <a:t>Softmax</a:t>
            </a:r>
            <a:r>
              <a:rPr lang="zh-CN" altLang="en-US" dirty="0" smtClean="0"/>
              <a:t>回归</a:t>
            </a:r>
            <a:endParaRPr lang="zh-CN" altLang="en-US" dirty="0"/>
          </a:p>
        </p:txBody>
      </p:sp>
      <p:sp>
        <p:nvSpPr>
          <p:cNvPr id="3" name="内容占位符 2"/>
          <p:cNvSpPr>
            <a:spLocks noGrp="1"/>
          </p:cNvSpPr>
          <p:nvPr>
            <p:ph idx="1"/>
          </p:nvPr>
        </p:nvSpPr>
        <p:spPr>
          <a:xfrm>
            <a:off x="107504" y="864096"/>
            <a:ext cx="9036496" cy="5445224"/>
          </a:xfrm>
        </p:spPr>
        <p:txBody>
          <a:bodyPr>
            <a:noAutofit/>
          </a:bodyPr>
          <a:lstStyle/>
          <a:p>
            <a:r>
              <a:rPr lang="zh-CN" altLang="en-US" dirty="0" smtClean="0"/>
              <a:t>逻辑回归模型经过推广，可以直接支持多个类别，而不需要训练并组合多个二元分类器（如第</a:t>
            </a:r>
            <a:r>
              <a:rPr lang="en-US" altLang="zh-CN" dirty="0" smtClean="0"/>
              <a:t>3</a:t>
            </a:r>
            <a:r>
              <a:rPr lang="zh-CN" altLang="en-US" dirty="0" smtClean="0"/>
              <a:t>章所述）。这就是</a:t>
            </a:r>
            <a:r>
              <a:rPr lang="en-US" altLang="zh-CN" dirty="0" err="1" smtClean="0"/>
              <a:t>Softmax</a:t>
            </a:r>
            <a:r>
              <a:rPr lang="zh-CN" altLang="en-US" dirty="0" smtClean="0"/>
              <a:t>回归，或者叫多元逻辑回归。</a:t>
            </a:r>
            <a:endParaRPr lang="en-US" altLang="zh-CN" dirty="0"/>
          </a:p>
        </p:txBody>
      </p:sp>
    </p:spTree>
    <p:extLst>
      <p:ext uri="{BB962C8B-B14F-4D97-AF65-F5344CB8AC3E}">
        <p14:creationId xmlns="" xmlns:p14="http://schemas.microsoft.com/office/powerpoint/2010/main" val="78578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en-US" dirty="0" err="1" smtClean="0"/>
              <a:t>Softmax</a:t>
            </a:r>
            <a:r>
              <a:rPr lang="zh-CN" altLang="en-US" dirty="0" smtClean="0"/>
              <a:t>回归</a:t>
            </a:r>
            <a:endParaRPr lang="zh-CN" altLang="en-US" dirty="0"/>
          </a:p>
        </p:txBody>
      </p:sp>
      <p:sp>
        <p:nvSpPr>
          <p:cNvPr id="3" name="内容占位符 2"/>
          <p:cNvSpPr>
            <a:spLocks noGrp="1"/>
          </p:cNvSpPr>
          <p:nvPr>
            <p:ph idx="1"/>
          </p:nvPr>
        </p:nvSpPr>
        <p:spPr>
          <a:xfrm>
            <a:off x="251520" y="836712"/>
            <a:ext cx="9036496" cy="5445224"/>
          </a:xfrm>
        </p:spPr>
        <p:txBody>
          <a:bodyPr>
            <a:noAutofit/>
          </a:bodyPr>
          <a:lstStyle/>
          <a:p>
            <a:r>
              <a:rPr lang="zh-CN" altLang="en-US" dirty="0" smtClean="0"/>
              <a:t>原理很简单：对于一个给定的实例</a:t>
            </a:r>
            <a:r>
              <a:rPr lang="en-US" altLang="zh-CN" dirty="0" smtClean="0"/>
              <a:t>x</a:t>
            </a:r>
            <a:r>
              <a:rPr lang="zh-CN" altLang="en-US" dirty="0" smtClean="0"/>
              <a:t>，</a:t>
            </a:r>
            <a:r>
              <a:rPr lang="en-US" altLang="zh-CN" dirty="0" err="1" smtClean="0"/>
              <a:t>Softmax</a:t>
            </a:r>
            <a:r>
              <a:rPr lang="zh-CN" altLang="en-US" dirty="0" smtClean="0"/>
              <a:t>回归模型首先计算出每个类别</a:t>
            </a:r>
            <a:r>
              <a:rPr lang="en-US" altLang="zh-CN" dirty="0" smtClean="0"/>
              <a:t>k</a:t>
            </a:r>
            <a:r>
              <a:rPr lang="zh-CN" altLang="en-US" dirty="0" smtClean="0"/>
              <a:t>的分数</a:t>
            </a:r>
            <a:r>
              <a:rPr lang="en-US" altLang="zh-CN" dirty="0" smtClean="0"/>
              <a:t>s</a:t>
            </a:r>
            <a:r>
              <a:rPr lang="zh-CN" altLang="en-US" baseline="-25000" dirty="0" smtClean="0"/>
              <a:t> </a:t>
            </a:r>
            <a:r>
              <a:rPr lang="en-US" altLang="zh-CN" baseline="-25000" dirty="0" smtClean="0"/>
              <a:t>k </a:t>
            </a:r>
            <a:r>
              <a:rPr lang="zh-CN" altLang="en-US" dirty="0" smtClean="0"/>
              <a:t>（</a:t>
            </a:r>
            <a:r>
              <a:rPr lang="en-US" altLang="zh-CN" dirty="0" smtClean="0"/>
              <a:t>x</a:t>
            </a:r>
            <a:r>
              <a:rPr lang="zh-CN" altLang="en-US" dirty="0" smtClean="0"/>
              <a:t>），然后对这些分数应用</a:t>
            </a:r>
            <a:r>
              <a:rPr lang="en-US" altLang="zh-CN" dirty="0" err="1" smtClean="0"/>
              <a:t>softmax</a:t>
            </a:r>
            <a:r>
              <a:rPr lang="zh-CN" altLang="en-US" dirty="0" smtClean="0"/>
              <a:t>函数（也叫归一化指数），估算出每个类别的概率。你应该很熟悉计算</a:t>
            </a:r>
            <a:r>
              <a:rPr lang="en-US" altLang="zh-CN" dirty="0" smtClean="0"/>
              <a:t>s</a:t>
            </a:r>
            <a:r>
              <a:rPr lang="zh-CN" altLang="en-US" baseline="-25000" dirty="0" smtClean="0"/>
              <a:t> </a:t>
            </a:r>
            <a:r>
              <a:rPr lang="en-US" altLang="zh-CN" baseline="-25000" dirty="0" smtClean="0"/>
              <a:t>k </a:t>
            </a:r>
            <a:r>
              <a:rPr lang="zh-CN" altLang="en-US" dirty="0" smtClean="0"/>
              <a:t>（</a:t>
            </a:r>
            <a:r>
              <a:rPr lang="en-US" altLang="zh-CN" dirty="0" smtClean="0"/>
              <a:t>x</a:t>
            </a:r>
            <a:r>
              <a:rPr lang="zh-CN" altLang="en-US" dirty="0" smtClean="0"/>
              <a:t>）分数的公式（公式</a:t>
            </a:r>
            <a:r>
              <a:rPr lang="en-US" altLang="zh-CN" dirty="0" smtClean="0"/>
              <a:t>4-19</a:t>
            </a:r>
            <a:r>
              <a:rPr lang="zh-CN" altLang="en-US" dirty="0" smtClean="0"/>
              <a:t>），因为它看起来就跟线性回归预测的方程一样。</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99592" y="5017176"/>
            <a:ext cx="6552728" cy="15081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559219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en-US" dirty="0" err="1" smtClean="0"/>
              <a:t>Softmax</a:t>
            </a:r>
            <a:r>
              <a:rPr lang="zh-CN" altLang="en-US" dirty="0" smtClean="0"/>
              <a:t>回归</a:t>
            </a:r>
            <a:endParaRPr lang="zh-CN" altLang="en-US" dirty="0"/>
          </a:p>
        </p:txBody>
      </p:sp>
      <p:sp>
        <p:nvSpPr>
          <p:cNvPr id="3" name="内容占位符 2"/>
          <p:cNvSpPr>
            <a:spLocks noGrp="1"/>
          </p:cNvSpPr>
          <p:nvPr>
            <p:ph idx="1"/>
          </p:nvPr>
        </p:nvSpPr>
        <p:spPr>
          <a:xfrm>
            <a:off x="251520" y="836712"/>
            <a:ext cx="9036496" cy="5445224"/>
          </a:xfrm>
        </p:spPr>
        <p:txBody>
          <a:bodyPr>
            <a:noAutofit/>
          </a:bodyPr>
          <a:lstStyle/>
          <a:p>
            <a:r>
              <a:rPr lang="zh-CN" altLang="en-US" dirty="0" smtClean="0"/>
              <a:t>计算完实例</a:t>
            </a:r>
            <a:r>
              <a:rPr lang="en-US" altLang="zh-CN" dirty="0" smtClean="0"/>
              <a:t>x</a:t>
            </a:r>
            <a:r>
              <a:rPr lang="zh-CN" altLang="en-US" dirty="0" smtClean="0"/>
              <a:t>每个类别的分数后，就可以通过</a:t>
            </a:r>
            <a:r>
              <a:rPr lang="en-US" altLang="zh-CN" dirty="0" err="1" smtClean="0"/>
              <a:t>Softmax</a:t>
            </a:r>
            <a:r>
              <a:rPr lang="zh-CN" altLang="en-US" dirty="0" smtClean="0"/>
              <a:t>函数（公式</a:t>
            </a:r>
            <a:r>
              <a:rPr lang="en-US" altLang="zh-CN" dirty="0" smtClean="0"/>
              <a:t>4-20</a:t>
            </a:r>
            <a:r>
              <a:rPr lang="zh-CN" altLang="en-US" dirty="0" smtClean="0"/>
              <a:t>）来计算分数：计算出每个分数的指数，然后对它们进行归一化处理（除以所有指数的总和）即得到 </a:t>
            </a:r>
            <a:r>
              <a:rPr lang="en-US" altLang="zh-CN" i="1" dirty="0" err="1" smtClean="0"/>
              <a:t>p</a:t>
            </a:r>
            <a:r>
              <a:rPr lang="en-US" altLang="zh-CN" i="1" baseline="-25000" dirty="0" err="1" smtClean="0"/>
              <a:t>k</a:t>
            </a:r>
            <a:r>
              <a:rPr lang="zh-CN" altLang="en-US" dirty="0" smtClean="0"/>
              <a:t>，也就是实例属于类别</a:t>
            </a:r>
            <a:r>
              <a:rPr lang="en-US" altLang="zh-CN" dirty="0" smtClean="0"/>
              <a:t>k</a:t>
            </a:r>
            <a:r>
              <a:rPr lang="zh-CN" altLang="en-US" dirty="0" smtClean="0"/>
              <a:t>的概率。</a:t>
            </a:r>
            <a:r>
              <a:rPr lang="en-US" altLang="zh-CN" i="1" dirty="0" smtClean="0"/>
              <a:t> </a:t>
            </a:r>
            <a:endParaRPr lang="en-US" altLang="zh-CN"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47664" y="4359486"/>
            <a:ext cx="5400600" cy="22853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47746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lstStyle/>
          <a:p>
            <a:r>
              <a:rPr lang="en-US" dirty="0" err="1" smtClean="0"/>
              <a:t>Softmax</a:t>
            </a:r>
            <a:r>
              <a:rPr lang="zh-CN" altLang="en-US" dirty="0" smtClean="0"/>
              <a:t>回归</a:t>
            </a:r>
            <a:endParaRPr lang="zh-CN" altLang="en-US" dirty="0"/>
          </a:p>
        </p:txBody>
      </p:sp>
      <p:sp>
        <p:nvSpPr>
          <p:cNvPr id="3" name="内容占位符 2"/>
          <p:cNvSpPr>
            <a:spLocks noGrp="1"/>
          </p:cNvSpPr>
          <p:nvPr>
            <p:ph idx="1"/>
          </p:nvPr>
        </p:nvSpPr>
        <p:spPr>
          <a:xfrm>
            <a:off x="251520" y="836712"/>
            <a:ext cx="9036496" cy="5445224"/>
          </a:xfrm>
        </p:spPr>
        <p:txBody>
          <a:bodyPr>
            <a:noAutofit/>
          </a:bodyPr>
          <a:lstStyle/>
          <a:p>
            <a:r>
              <a:rPr lang="zh-CN" altLang="en-US" dirty="0" smtClean="0"/>
              <a:t>跟逻辑回归分类器一样，</a:t>
            </a:r>
            <a:r>
              <a:rPr lang="en-US" altLang="zh-CN" dirty="0" err="1" smtClean="0"/>
              <a:t>Softmax</a:t>
            </a:r>
            <a:r>
              <a:rPr lang="zh-CN" altLang="en-US" dirty="0" smtClean="0"/>
              <a:t>回归分类器将估算概率值最高的类别作为预测类别（也就是分数最高的类别），如公式</a:t>
            </a:r>
            <a:r>
              <a:rPr lang="en-US" altLang="zh-CN" dirty="0" smtClean="0"/>
              <a:t>4-21</a:t>
            </a:r>
            <a:r>
              <a:rPr lang="zh-CN" altLang="en-US" smtClean="0"/>
              <a:t>所示。</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1560" y="3861048"/>
            <a:ext cx="8136904" cy="1570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5955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标准方程</a:t>
            </a:r>
            <a:endParaRPr lang="zh-CN" altLang="en-US" dirty="0"/>
          </a:p>
        </p:txBody>
      </p:sp>
      <p:sp>
        <p:nvSpPr>
          <p:cNvPr id="3" name="内容占位符 2"/>
          <p:cNvSpPr>
            <a:spLocks noGrp="1"/>
          </p:cNvSpPr>
          <p:nvPr>
            <p:ph idx="1"/>
          </p:nvPr>
        </p:nvSpPr>
        <p:spPr>
          <a:xfrm>
            <a:off x="107504" y="1412776"/>
            <a:ext cx="9036496" cy="5445224"/>
          </a:xfrm>
        </p:spPr>
        <p:txBody>
          <a:bodyPr>
            <a:noAutofit/>
          </a:bodyPr>
          <a:lstStyle/>
          <a:p>
            <a:pPr marL="0" indent="0">
              <a:buNone/>
            </a:pPr>
            <a:r>
              <a:rPr lang="en-US" altLang="zh-CN" sz="2400" b="1" dirty="0"/>
              <a:t>import </a:t>
            </a:r>
            <a:r>
              <a:rPr lang="en-US" altLang="zh-CN" sz="2400" b="1" dirty="0" err="1"/>
              <a:t>numpy</a:t>
            </a:r>
            <a:r>
              <a:rPr lang="en-US" altLang="zh-CN" sz="2400" b="1" dirty="0"/>
              <a:t> as </a:t>
            </a:r>
            <a:r>
              <a:rPr lang="en-US" altLang="zh-CN" sz="2400" b="1" dirty="0" err="1"/>
              <a:t>np</a:t>
            </a:r>
            <a:endParaRPr lang="en-US" altLang="zh-CN" sz="2400" b="1" dirty="0"/>
          </a:p>
          <a:p>
            <a:pPr marL="0" indent="0">
              <a:buNone/>
            </a:pPr>
            <a:r>
              <a:rPr lang="en-US" altLang="zh-CN" sz="2400" dirty="0"/>
              <a:t>X = 2 * </a:t>
            </a:r>
            <a:r>
              <a:rPr lang="en-US" altLang="zh-CN" sz="2400" dirty="0" err="1"/>
              <a:t>np.random.rand</a:t>
            </a:r>
            <a:r>
              <a:rPr lang="en-US" altLang="zh-CN" sz="2400" dirty="0"/>
              <a:t>(100, 1)</a:t>
            </a:r>
          </a:p>
          <a:p>
            <a:pPr marL="0" indent="0">
              <a:buNone/>
            </a:pPr>
            <a:r>
              <a:rPr lang="es-ES" altLang="zh-CN" sz="2400" dirty="0"/>
              <a:t>y = 4 + 3 * X + np.random.randn(100, 1)</a:t>
            </a:r>
            <a:endParaRPr lang="en-US" altLang="zh-CN" sz="2400" i="1" dirty="0"/>
          </a:p>
        </p:txBody>
      </p:sp>
      <p:pic>
        <p:nvPicPr>
          <p:cNvPr id="1741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31640" y="2880097"/>
            <a:ext cx="6105525" cy="3990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350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标准方程</a:t>
            </a:r>
            <a:endParaRPr lang="zh-CN" altLang="en-US" dirty="0"/>
          </a:p>
        </p:txBody>
      </p:sp>
      <p:sp>
        <p:nvSpPr>
          <p:cNvPr id="3" name="内容占位符 2"/>
          <p:cNvSpPr>
            <a:spLocks noGrp="1"/>
          </p:cNvSpPr>
          <p:nvPr>
            <p:ph idx="1"/>
          </p:nvPr>
        </p:nvSpPr>
        <p:spPr>
          <a:xfrm>
            <a:off x="107504" y="1268760"/>
            <a:ext cx="9036496" cy="5445224"/>
          </a:xfrm>
        </p:spPr>
        <p:txBody>
          <a:bodyPr>
            <a:noAutofit/>
          </a:bodyPr>
          <a:lstStyle/>
          <a:p>
            <a:r>
              <a:rPr lang="zh-CN" altLang="en-US" sz="2800" dirty="0" smtClean="0"/>
              <a:t>现在我们使用标准方程来计算 。使用</a:t>
            </a:r>
            <a:r>
              <a:rPr lang="en-US" altLang="zh-CN" sz="2800" dirty="0" err="1" smtClean="0"/>
              <a:t>NumPy</a:t>
            </a:r>
            <a:r>
              <a:rPr lang="zh-CN" altLang="en-US" sz="2800" dirty="0" smtClean="0"/>
              <a:t>的线性代数模块（</a:t>
            </a:r>
            <a:r>
              <a:rPr lang="en-US" altLang="zh-CN" sz="2800" dirty="0" err="1" smtClean="0"/>
              <a:t>np.linalg</a:t>
            </a:r>
            <a:r>
              <a:rPr lang="zh-CN" altLang="en-US" sz="2800" dirty="0" smtClean="0"/>
              <a:t>）中的</a:t>
            </a:r>
            <a:r>
              <a:rPr lang="en-US" altLang="zh-CN" sz="2800" dirty="0" smtClean="0"/>
              <a:t>inv</a:t>
            </a:r>
            <a:r>
              <a:rPr lang="zh-CN" altLang="en-US" sz="2800" dirty="0" smtClean="0"/>
              <a:t>（）函数来对矩阵求逆，并用</a:t>
            </a:r>
            <a:r>
              <a:rPr lang="en-US" altLang="zh-CN" sz="2800" dirty="0" smtClean="0"/>
              <a:t>dot</a:t>
            </a:r>
            <a:r>
              <a:rPr lang="zh-CN" altLang="en-US" sz="2800" dirty="0" smtClean="0"/>
              <a:t>（）方法计算矩阵的内积：</a:t>
            </a:r>
            <a:endParaRPr lang="en-US" altLang="zh-CN" sz="2800" dirty="0" smtClean="0"/>
          </a:p>
          <a:p>
            <a:endParaRPr lang="en-US" altLang="zh-CN" sz="2400" i="1" dirty="0" smtClean="0"/>
          </a:p>
          <a:p>
            <a:pPr>
              <a:buNone/>
            </a:pPr>
            <a:r>
              <a:rPr lang="en-US" sz="2400" dirty="0" err="1" smtClean="0"/>
              <a:t>X_b</a:t>
            </a:r>
            <a:r>
              <a:rPr lang="en-US" sz="2400" dirty="0" smtClean="0"/>
              <a:t> = </a:t>
            </a:r>
            <a:r>
              <a:rPr lang="en-US" sz="2400" dirty="0" err="1" smtClean="0"/>
              <a:t>np.c</a:t>
            </a:r>
            <a:r>
              <a:rPr lang="en-US" sz="2400" dirty="0" smtClean="0"/>
              <a:t>_[</a:t>
            </a:r>
            <a:r>
              <a:rPr lang="en-US" sz="2400" dirty="0" err="1" smtClean="0"/>
              <a:t>np.ones</a:t>
            </a:r>
            <a:r>
              <a:rPr lang="en-US" sz="2400" dirty="0" smtClean="0"/>
              <a:t>((100, 1)), X] # add x0 = 1 to each instance</a:t>
            </a:r>
          </a:p>
          <a:p>
            <a:pPr>
              <a:buNone/>
            </a:pPr>
            <a:r>
              <a:rPr lang="en-US" sz="2400" dirty="0" err="1" smtClean="0"/>
              <a:t>theta_best</a:t>
            </a:r>
            <a:r>
              <a:rPr lang="en-US" sz="2400" dirty="0" smtClean="0"/>
              <a:t> = </a:t>
            </a:r>
            <a:r>
              <a:rPr lang="en-US" sz="2400" dirty="0" err="1" smtClean="0"/>
              <a:t>np.linalg.inv</a:t>
            </a:r>
            <a:r>
              <a:rPr lang="en-US" sz="2400" dirty="0" smtClean="0"/>
              <a:t>(</a:t>
            </a:r>
            <a:r>
              <a:rPr lang="en-US" sz="2400" dirty="0" err="1" smtClean="0"/>
              <a:t>X_b.T.dot</a:t>
            </a:r>
            <a:r>
              <a:rPr lang="en-US" sz="2400" dirty="0" smtClean="0"/>
              <a:t>(</a:t>
            </a:r>
            <a:r>
              <a:rPr lang="en-US" sz="2400" dirty="0" err="1" smtClean="0"/>
              <a:t>X_b</a:t>
            </a:r>
            <a:r>
              <a:rPr lang="en-US" sz="2400" dirty="0" smtClean="0"/>
              <a:t>)).dot(</a:t>
            </a:r>
            <a:r>
              <a:rPr lang="en-US" sz="2400" dirty="0" err="1" smtClean="0"/>
              <a:t>X_b.T</a:t>
            </a:r>
            <a:r>
              <a:rPr lang="en-US" sz="2400" dirty="0" smtClean="0"/>
              <a:t>).dot(y)</a:t>
            </a:r>
          </a:p>
          <a:p>
            <a:pPr>
              <a:buNone/>
            </a:pPr>
            <a:endParaRPr lang="en-US" altLang="zh-CN" sz="2400" i="1" dirty="0" smtClean="0"/>
          </a:p>
          <a:p>
            <a:pPr>
              <a:buNone/>
            </a:pPr>
            <a:r>
              <a:rPr lang="en-US" sz="2400" dirty="0" smtClean="0"/>
              <a:t>&gt;&gt;&gt; </a:t>
            </a:r>
            <a:r>
              <a:rPr lang="en-US" sz="2400" dirty="0" err="1" smtClean="0"/>
              <a:t>theta_best</a:t>
            </a:r>
            <a:r>
              <a:rPr lang="en-US" sz="2400" dirty="0" smtClean="0"/>
              <a:t/>
            </a:r>
            <a:br>
              <a:rPr lang="en-US" sz="2400" dirty="0" smtClean="0"/>
            </a:br>
            <a:r>
              <a:rPr lang="en-US" sz="2400" dirty="0" smtClean="0"/>
              <a:t/>
            </a:r>
            <a:br>
              <a:rPr lang="en-US" sz="2400" dirty="0" smtClean="0"/>
            </a:br>
            <a:r>
              <a:rPr lang="en-US" sz="2400" dirty="0" smtClean="0"/>
              <a:t>array([[ 4.21509616],</a:t>
            </a:r>
            <a:br>
              <a:rPr lang="en-US" sz="2400" dirty="0" smtClean="0"/>
            </a:br>
            <a:r>
              <a:rPr lang="en-US" sz="2400" dirty="0" smtClean="0"/>
              <a:t/>
            </a:r>
            <a:br>
              <a:rPr lang="en-US" sz="2400" dirty="0" smtClean="0"/>
            </a:br>
            <a:r>
              <a:rPr lang="en-US" sz="2400" dirty="0" smtClean="0"/>
              <a:t>       [ 2.77011339]])</a:t>
            </a:r>
            <a:endParaRPr lang="en-US" altLang="zh-CN" sz="2400" i="1" dirty="0"/>
          </a:p>
        </p:txBody>
      </p:sp>
    </p:spTree>
    <p:extLst>
      <p:ext uri="{BB962C8B-B14F-4D97-AF65-F5344CB8AC3E}">
        <p14:creationId xmlns="" xmlns:p14="http://schemas.microsoft.com/office/powerpoint/2010/main" val="165356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标准方程</a:t>
            </a:r>
            <a:endParaRPr lang="zh-CN" altLang="en-US" dirty="0"/>
          </a:p>
        </p:txBody>
      </p:sp>
      <p:sp>
        <p:nvSpPr>
          <p:cNvPr id="3" name="内容占位符 2"/>
          <p:cNvSpPr>
            <a:spLocks noGrp="1"/>
          </p:cNvSpPr>
          <p:nvPr>
            <p:ph idx="1"/>
          </p:nvPr>
        </p:nvSpPr>
        <p:spPr>
          <a:xfrm>
            <a:off x="107504" y="1268760"/>
            <a:ext cx="9036496" cy="5445224"/>
          </a:xfrm>
        </p:spPr>
        <p:txBody>
          <a:bodyPr>
            <a:noAutofit/>
          </a:bodyPr>
          <a:lstStyle/>
          <a:p>
            <a:r>
              <a:rPr lang="en-US" sz="2400" dirty="0" err="1" smtClean="0"/>
              <a:t>Scikit</a:t>
            </a:r>
            <a:r>
              <a:rPr lang="en-US" sz="2400" dirty="0" smtClean="0"/>
              <a:t>-Learn</a:t>
            </a:r>
            <a:r>
              <a:rPr lang="zh-CN" altLang="en-US" sz="2400" dirty="0" smtClean="0"/>
              <a:t>的等效代码如下所示：</a:t>
            </a:r>
            <a:endParaRPr lang="en-US" altLang="zh-CN" sz="2400" dirty="0" smtClean="0"/>
          </a:p>
          <a:p>
            <a:endParaRPr lang="en-US" altLang="zh-CN" sz="2400" dirty="0"/>
          </a:p>
          <a:p>
            <a:pPr marL="0" indent="0">
              <a:buNone/>
            </a:pPr>
            <a:r>
              <a:rPr lang="en-US" altLang="zh-CN" sz="2400" b="1" dirty="0"/>
              <a:t>&gt;&gt;&gt; from </a:t>
            </a:r>
            <a:r>
              <a:rPr lang="en-US" altLang="zh-CN" sz="2400" b="1" dirty="0" err="1"/>
              <a:t>sklearn.linear_model</a:t>
            </a:r>
            <a:r>
              <a:rPr lang="en-US" altLang="zh-CN" sz="2400" b="1" dirty="0"/>
              <a:t> import </a:t>
            </a:r>
            <a:r>
              <a:rPr lang="en-US" altLang="zh-CN" sz="2400" dirty="0" err="1"/>
              <a:t>LinearRegression</a:t>
            </a:r>
            <a:endParaRPr lang="en-US" altLang="zh-CN" sz="2400" dirty="0"/>
          </a:p>
          <a:p>
            <a:pPr marL="0" indent="0">
              <a:buNone/>
            </a:pPr>
            <a:r>
              <a:rPr lang="en-US" altLang="zh-CN" sz="2400" b="1" dirty="0"/>
              <a:t>&gt;&gt;&gt; </a:t>
            </a:r>
            <a:r>
              <a:rPr lang="en-US" altLang="zh-CN" sz="2400" dirty="0" err="1"/>
              <a:t>lin_reg</a:t>
            </a:r>
            <a:r>
              <a:rPr lang="en-US" altLang="zh-CN" sz="2400" dirty="0"/>
              <a:t> = </a:t>
            </a:r>
            <a:r>
              <a:rPr lang="en-US" altLang="zh-CN" sz="2400" dirty="0" err="1"/>
              <a:t>LinearRegression</a:t>
            </a:r>
            <a:r>
              <a:rPr lang="en-US" altLang="zh-CN" sz="2400" dirty="0"/>
              <a:t>()</a:t>
            </a:r>
          </a:p>
          <a:p>
            <a:pPr marL="0" indent="0">
              <a:buNone/>
            </a:pPr>
            <a:r>
              <a:rPr lang="en-US" altLang="zh-CN" sz="2400" b="1" dirty="0"/>
              <a:t>&gt;&gt;&gt; </a:t>
            </a:r>
            <a:r>
              <a:rPr lang="en-US" altLang="zh-CN" sz="2400" dirty="0" err="1"/>
              <a:t>lin_reg.fit</a:t>
            </a:r>
            <a:r>
              <a:rPr lang="en-US" altLang="zh-CN" sz="2400" dirty="0"/>
              <a:t>(X, y)</a:t>
            </a:r>
          </a:p>
          <a:p>
            <a:pPr marL="0" indent="0">
              <a:buNone/>
            </a:pPr>
            <a:r>
              <a:rPr lang="en-US" altLang="zh-CN" sz="2400" b="1" dirty="0"/>
              <a:t>&gt;&gt;&gt; </a:t>
            </a:r>
            <a:r>
              <a:rPr lang="en-US" altLang="zh-CN" sz="2400" dirty="0" err="1"/>
              <a:t>lin_reg.intercept</a:t>
            </a:r>
            <a:r>
              <a:rPr lang="en-US" altLang="zh-CN" sz="2400" dirty="0"/>
              <a:t>_, </a:t>
            </a:r>
            <a:r>
              <a:rPr lang="en-US" altLang="zh-CN" sz="2400" dirty="0" err="1"/>
              <a:t>lin_reg.coef</a:t>
            </a:r>
            <a:r>
              <a:rPr lang="en-US" altLang="zh-CN" sz="2400" dirty="0"/>
              <a:t>_</a:t>
            </a:r>
          </a:p>
          <a:p>
            <a:pPr marL="0" indent="0">
              <a:buNone/>
            </a:pPr>
            <a:r>
              <a:rPr lang="en-US" altLang="zh-CN" sz="2400" dirty="0"/>
              <a:t>(array([ 4.21509616]), array([[ 2.77011339]]))</a:t>
            </a:r>
          </a:p>
          <a:p>
            <a:pPr marL="0" indent="0">
              <a:buNone/>
            </a:pPr>
            <a:r>
              <a:rPr lang="en-US" altLang="zh-CN" sz="2400" b="1" dirty="0"/>
              <a:t>&gt;&gt;&gt; </a:t>
            </a:r>
            <a:r>
              <a:rPr lang="en-US" altLang="zh-CN" sz="2400" dirty="0" err="1"/>
              <a:t>lin_reg.predict</a:t>
            </a:r>
            <a:r>
              <a:rPr lang="en-US" altLang="zh-CN" sz="2400" dirty="0"/>
              <a:t>(</a:t>
            </a:r>
            <a:r>
              <a:rPr lang="en-US" altLang="zh-CN" sz="2400" dirty="0" err="1"/>
              <a:t>X_new</a:t>
            </a:r>
            <a:r>
              <a:rPr lang="en-US" altLang="zh-CN" sz="2400" dirty="0"/>
              <a:t>)</a:t>
            </a:r>
          </a:p>
          <a:p>
            <a:pPr marL="0" indent="0">
              <a:buNone/>
            </a:pPr>
            <a:r>
              <a:rPr lang="en-US" altLang="zh-CN" sz="2400" dirty="0"/>
              <a:t>array([[ 4.21509616],</a:t>
            </a:r>
          </a:p>
          <a:p>
            <a:pPr marL="0" indent="0">
              <a:buNone/>
            </a:pPr>
            <a:r>
              <a:rPr lang="en-US" altLang="zh-CN" sz="2400" dirty="0" smtClean="0"/>
              <a:t>            [ </a:t>
            </a:r>
            <a:r>
              <a:rPr lang="en-US" altLang="zh-CN" sz="2400" dirty="0"/>
              <a:t>9.75532293]])</a:t>
            </a:r>
            <a:endParaRPr lang="en-US" altLang="zh-CN" sz="2400" i="1" dirty="0"/>
          </a:p>
        </p:txBody>
      </p:sp>
    </p:spTree>
    <p:extLst>
      <p:ext uri="{BB962C8B-B14F-4D97-AF65-F5344CB8AC3E}">
        <p14:creationId xmlns="" xmlns:p14="http://schemas.microsoft.com/office/powerpoint/2010/main" val="165356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标准方程</a:t>
            </a:r>
            <a:endParaRPr lang="zh-CN" altLang="en-US" dirty="0"/>
          </a:p>
        </p:txBody>
      </p:sp>
      <p:sp>
        <p:nvSpPr>
          <p:cNvPr id="3" name="内容占位符 2"/>
          <p:cNvSpPr>
            <a:spLocks noGrp="1"/>
          </p:cNvSpPr>
          <p:nvPr>
            <p:ph idx="1"/>
          </p:nvPr>
        </p:nvSpPr>
        <p:spPr>
          <a:xfrm>
            <a:off x="107504" y="1268760"/>
            <a:ext cx="9036496" cy="5445224"/>
          </a:xfrm>
        </p:spPr>
        <p:txBody>
          <a:bodyPr>
            <a:noAutofit/>
          </a:bodyPr>
          <a:lstStyle/>
          <a:p>
            <a:r>
              <a:rPr lang="en-US" altLang="zh-CN" sz="2400" dirty="0"/>
              <a:t>Now you can make predictions using </a:t>
            </a:r>
            <a:r>
              <a:rPr lang="en-US" altLang="zh-CN" sz="2400" i="1" dirty="0"/>
              <a:t>θ</a:t>
            </a:r>
            <a:r>
              <a:rPr lang="en-US" altLang="zh-CN" sz="2400" dirty="0"/>
              <a:t>:</a:t>
            </a:r>
          </a:p>
          <a:p>
            <a:pPr marL="0" indent="0">
              <a:buNone/>
            </a:pPr>
            <a:r>
              <a:rPr lang="en-US" altLang="zh-CN" sz="2400" b="1" dirty="0"/>
              <a:t>&gt;&gt;&gt; </a:t>
            </a:r>
            <a:r>
              <a:rPr lang="en-US" altLang="zh-CN" sz="2400" dirty="0" err="1"/>
              <a:t>X_new</a:t>
            </a:r>
            <a:r>
              <a:rPr lang="en-US" altLang="zh-CN" sz="2400" dirty="0"/>
              <a:t> = </a:t>
            </a:r>
            <a:r>
              <a:rPr lang="en-US" altLang="zh-CN" sz="2400" dirty="0" err="1"/>
              <a:t>np.array</a:t>
            </a:r>
            <a:r>
              <a:rPr lang="en-US" altLang="zh-CN" sz="2400" dirty="0"/>
              <a:t>([[0], [2]])</a:t>
            </a:r>
          </a:p>
          <a:p>
            <a:pPr marL="0" indent="0">
              <a:buNone/>
            </a:pPr>
            <a:r>
              <a:rPr lang="en-US" altLang="zh-CN" sz="2000" b="1" dirty="0"/>
              <a:t>&gt;&gt;&gt; </a:t>
            </a:r>
            <a:r>
              <a:rPr lang="en-US" altLang="zh-CN" sz="2000" dirty="0" err="1"/>
              <a:t>X_new_b</a:t>
            </a:r>
            <a:r>
              <a:rPr lang="en-US" altLang="zh-CN" sz="2000" dirty="0"/>
              <a:t> = </a:t>
            </a:r>
            <a:r>
              <a:rPr lang="en-US" altLang="zh-CN" sz="2000" dirty="0" err="1"/>
              <a:t>np.c</a:t>
            </a:r>
            <a:r>
              <a:rPr lang="en-US" altLang="zh-CN" sz="2000" dirty="0"/>
              <a:t>_[</a:t>
            </a:r>
            <a:r>
              <a:rPr lang="en-US" altLang="zh-CN" sz="2000" dirty="0" err="1"/>
              <a:t>np.ones</a:t>
            </a:r>
            <a:r>
              <a:rPr lang="en-US" altLang="zh-CN" sz="2000" dirty="0"/>
              <a:t>((2, 1)), </a:t>
            </a:r>
            <a:r>
              <a:rPr lang="en-US" altLang="zh-CN" sz="2000" dirty="0" err="1"/>
              <a:t>X_new</a:t>
            </a:r>
            <a:r>
              <a:rPr lang="en-US" altLang="zh-CN" sz="2000" dirty="0"/>
              <a:t>] </a:t>
            </a:r>
            <a:r>
              <a:rPr lang="en-US" altLang="zh-CN" sz="2000" i="1" dirty="0"/>
              <a:t># add x0 = 1 to each instance</a:t>
            </a:r>
          </a:p>
          <a:p>
            <a:pPr marL="0" indent="0">
              <a:buNone/>
            </a:pPr>
            <a:r>
              <a:rPr lang="en-US" altLang="zh-CN" sz="2400" b="1" dirty="0"/>
              <a:t>&gt;&gt;&gt; </a:t>
            </a:r>
            <a:r>
              <a:rPr lang="en-US" altLang="zh-CN" sz="2400" dirty="0" err="1"/>
              <a:t>y_predict</a:t>
            </a:r>
            <a:r>
              <a:rPr lang="en-US" altLang="zh-CN" sz="2400" dirty="0"/>
              <a:t> = X_new_b.dot(</a:t>
            </a:r>
            <a:r>
              <a:rPr lang="en-US" altLang="zh-CN" sz="2400" dirty="0" err="1"/>
              <a:t>theta_best</a:t>
            </a:r>
            <a:r>
              <a:rPr lang="en-US" altLang="zh-CN" sz="2400" dirty="0"/>
              <a:t>)</a:t>
            </a:r>
          </a:p>
          <a:p>
            <a:pPr marL="0" indent="0">
              <a:buNone/>
            </a:pPr>
            <a:r>
              <a:rPr lang="en-US" altLang="zh-CN" sz="2400" b="1" dirty="0"/>
              <a:t>&gt;&gt;&gt; </a:t>
            </a:r>
            <a:r>
              <a:rPr lang="en-US" altLang="zh-CN" sz="2400" dirty="0" err="1"/>
              <a:t>y_predict</a:t>
            </a:r>
            <a:endParaRPr lang="en-US" altLang="zh-CN" sz="2400" dirty="0"/>
          </a:p>
          <a:p>
            <a:pPr marL="0" indent="0">
              <a:buNone/>
            </a:pPr>
            <a:r>
              <a:rPr lang="en-US" altLang="zh-CN" sz="2400" dirty="0"/>
              <a:t>array([[ 4.21509616],</a:t>
            </a:r>
          </a:p>
          <a:p>
            <a:pPr marL="0" indent="0">
              <a:buNone/>
            </a:pPr>
            <a:r>
              <a:rPr lang="en-US" altLang="zh-CN" sz="2400" dirty="0"/>
              <a:t>[ 9.75532293</a:t>
            </a:r>
            <a:r>
              <a:rPr lang="en-US" altLang="zh-CN" sz="2400" dirty="0" smtClean="0"/>
              <a:t>]])</a:t>
            </a:r>
          </a:p>
          <a:p>
            <a:pPr marL="0" indent="0">
              <a:buNone/>
            </a:pPr>
            <a:endParaRPr lang="en-US" altLang="zh-CN" sz="2400" dirty="0"/>
          </a:p>
          <a:p>
            <a:r>
              <a:rPr lang="en-US" altLang="zh-CN" sz="2400" dirty="0"/>
              <a:t>Let’s plot this model’s predictions (Figure 4-2):</a:t>
            </a:r>
          </a:p>
          <a:p>
            <a:pPr marL="0" indent="0">
              <a:buNone/>
            </a:pPr>
            <a:r>
              <a:rPr lang="en-US" altLang="zh-CN" sz="2400" dirty="0" err="1"/>
              <a:t>plt.plot</a:t>
            </a:r>
            <a:r>
              <a:rPr lang="en-US" altLang="zh-CN" sz="2400" dirty="0"/>
              <a:t>(</a:t>
            </a:r>
            <a:r>
              <a:rPr lang="en-US" altLang="zh-CN" sz="2400" dirty="0" err="1"/>
              <a:t>X_new</a:t>
            </a:r>
            <a:r>
              <a:rPr lang="en-US" altLang="zh-CN" sz="2400" dirty="0"/>
              <a:t>, </a:t>
            </a:r>
            <a:r>
              <a:rPr lang="en-US" altLang="zh-CN" sz="2400" dirty="0" err="1"/>
              <a:t>y_predict</a:t>
            </a:r>
            <a:r>
              <a:rPr lang="en-US" altLang="zh-CN" sz="2400" dirty="0"/>
              <a:t>, "r-")</a:t>
            </a:r>
          </a:p>
          <a:p>
            <a:pPr marL="0" indent="0">
              <a:buNone/>
            </a:pPr>
            <a:r>
              <a:rPr lang="en-US" altLang="zh-CN" sz="2400" dirty="0" err="1"/>
              <a:t>plt.plot</a:t>
            </a:r>
            <a:r>
              <a:rPr lang="en-US" altLang="zh-CN" sz="2400" dirty="0"/>
              <a:t>(X, y, "b.")</a:t>
            </a:r>
          </a:p>
          <a:p>
            <a:pPr marL="0" indent="0">
              <a:buNone/>
            </a:pPr>
            <a:r>
              <a:rPr lang="en-US" altLang="zh-CN" sz="2400" dirty="0" err="1"/>
              <a:t>plt.axis</a:t>
            </a:r>
            <a:r>
              <a:rPr lang="en-US" altLang="zh-CN" sz="2400" dirty="0"/>
              <a:t>([0, 2, 0, 15])</a:t>
            </a:r>
          </a:p>
          <a:p>
            <a:pPr marL="0" indent="0">
              <a:buNone/>
            </a:pPr>
            <a:r>
              <a:rPr lang="en-US" altLang="zh-CN" sz="2400" dirty="0" err="1"/>
              <a:t>plt.show</a:t>
            </a:r>
            <a:r>
              <a:rPr lang="en-US" altLang="zh-CN" sz="2400" dirty="0"/>
              <a:t>()</a:t>
            </a:r>
            <a:endParaRPr lang="en-US" altLang="zh-CN" sz="2400" i="1" dirty="0"/>
          </a:p>
        </p:txBody>
      </p:sp>
      <p:pic>
        <p:nvPicPr>
          <p:cNvPr id="1843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9512" y="1340767"/>
            <a:ext cx="8676456" cy="55421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873802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2674</TotalTime>
  <Words>3562</Words>
  <Application>Microsoft Office PowerPoint</Application>
  <PresentationFormat>全屏显示(4:3)</PresentationFormat>
  <Paragraphs>190</Paragraphs>
  <Slides>53</Slides>
  <Notes>0</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Hands-On Machine Learning with Scikit-Learn and TensorFlow </vt:lpstr>
      <vt:lpstr>CHAPTER 4</vt:lpstr>
      <vt:lpstr>线性回归</vt:lpstr>
      <vt:lpstr>线性回归</vt:lpstr>
      <vt:lpstr>标准方程</vt:lpstr>
      <vt:lpstr>标准方程</vt:lpstr>
      <vt:lpstr>标准方程</vt:lpstr>
      <vt:lpstr>标准方程</vt:lpstr>
      <vt:lpstr>标准方程</vt:lpstr>
      <vt:lpstr>计算复杂度</vt:lpstr>
      <vt:lpstr>梯度下降</vt:lpstr>
      <vt:lpstr>梯度下降</vt:lpstr>
      <vt:lpstr>梯度下降</vt:lpstr>
      <vt:lpstr>梯度下降</vt:lpstr>
      <vt:lpstr>批量梯度下降</vt:lpstr>
      <vt:lpstr>批量梯度下降</vt:lpstr>
      <vt:lpstr>随机梯度下降</vt:lpstr>
      <vt:lpstr>随机梯度下降</vt:lpstr>
      <vt:lpstr>随机梯度下降</vt:lpstr>
      <vt:lpstr>随机梯度下降</vt:lpstr>
      <vt:lpstr>小批量梯度下降</vt:lpstr>
      <vt:lpstr>小批量梯度下降</vt:lpstr>
      <vt:lpstr>小批量梯度下降</vt:lpstr>
      <vt:lpstr>多项式回归</vt:lpstr>
      <vt:lpstr>多项式回归</vt:lpstr>
      <vt:lpstr>多项式回归</vt:lpstr>
      <vt:lpstr>多项式回归</vt:lpstr>
      <vt:lpstr>学习曲线</vt:lpstr>
      <vt:lpstr>学习曲线</vt:lpstr>
      <vt:lpstr>学习曲线</vt:lpstr>
      <vt:lpstr>学习曲线</vt:lpstr>
      <vt:lpstr>偏差/方差权衡</vt:lpstr>
      <vt:lpstr>正则线性模型</vt:lpstr>
      <vt:lpstr>岭回归</vt:lpstr>
      <vt:lpstr>岭回归</vt:lpstr>
      <vt:lpstr>岭回归</vt:lpstr>
      <vt:lpstr>套索回归</vt:lpstr>
      <vt:lpstr>套索回归</vt:lpstr>
      <vt:lpstr>套索回归</vt:lpstr>
      <vt:lpstr>弹性网络</vt:lpstr>
      <vt:lpstr>早期停止法</vt:lpstr>
      <vt:lpstr>逻辑回归</vt:lpstr>
      <vt:lpstr>概率估算</vt:lpstr>
      <vt:lpstr>概率估算</vt:lpstr>
      <vt:lpstr>概率估算</vt:lpstr>
      <vt:lpstr>训练和成本函数</vt:lpstr>
      <vt:lpstr>训练和成本函数</vt:lpstr>
      <vt:lpstr>训练和成本函数</vt:lpstr>
      <vt:lpstr>训练和成本函数</vt:lpstr>
      <vt:lpstr>Softmax回归</vt:lpstr>
      <vt:lpstr>Softmax回归</vt:lpstr>
      <vt:lpstr>Softmax回归</vt:lpstr>
      <vt:lpstr>Softmax回归</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DC</cp:lastModifiedBy>
  <cp:revision>114</cp:revision>
  <dcterms:created xsi:type="dcterms:W3CDTF">2017-08-17T13:43:52Z</dcterms:created>
  <dcterms:modified xsi:type="dcterms:W3CDTF">2019-10-24T13:58:49Z</dcterms:modified>
</cp:coreProperties>
</file>