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3" r:id="rId3"/>
    <p:sldId id="294" r:id="rId4"/>
    <p:sldId id="295" r:id="rId5"/>
    <p:sldId id="257" r:id="rId6"/>
    <p:sldId id="289" r:id="rId7"/>
    <p:sldId id="258" r:id="rId8"/>
    <p:sldId id="290" r:id="rId9"/>
    <p:sldId id="291" r:id="rId10"/>
    <p:sldId id="288" r:id="rId11"/>
    <p:sldId id="259" r:id="rId12"/>
    <p:sldId id="292" r:id="rId13"/>
    <p:sldId id="260" r:id="rId14"/>
    <p:sldId id="285" r:id="rId15"/>
    <p:sldId id="296" r:id="rId16"/>
    <p:sldId id="298" r:id="rId17"/>
    <p:sldId id="297" r:id="rId18"/>
    <p:sldId id="299" r:id="rId19"/>
    <p:sldId id="300" r:id="rId20"/>
    <p:sldId id="284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6" r:id="rId44"/>
    <p:sldId id="283" r:id="rId45"/>
    <p:sldId id="301" r:id="rId46"/>
    <p:sldId id="287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62015" autoAdjust="0"/>
  </p:normalViewPr>
  <p:slideViewPr>
    <p:cSldViewPr>
      <p:cViewPr varScale="1">
        <p:scale>
          <a:sx n="44" d="100"/>
          <a:sy n="44" d="100"/>
        </p:scale>
        <p:origin x="-192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AA631-3C87-405C-B3D9-43C383C5BA2F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14BFE-6D58-4FCC-B403-FE2C3F6E3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416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67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，比</a:t>
            </a:r>
            <a:r>
              <a:rPr lang="en-US" altLang="zh-CN" dirty="0"/>
              <a:t>7</a:t>
            </a:r>
            <a:r>
              <a:rPr lang="zh-CN" altLang="en-US" dirty="0"/>
              <a:t>小，更新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35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beta</a:t>
            </a:r>
            <a:r>
              <a:rPr lang="zh-CN" altLang="en-US" dirty="0"/>
              <a:t>比</a:t>
            </a:r>
            <a:r>
              <a:rPr lang="en-US" altLang="zh-CN" dirty="0"/>
              <a:t>alpha</a:t>
            </a:r>
            <a:r>
              <a:rPr lang="zh-CN" altLang="en-US" dirty="0"/>
              <a:t>还小，说明走这条路的答案一定不超过</a:t>
            </a:r>
            <a:r>
              <a:rPr lang="en-US" altLang="zh-CN" dirty="0"/>
              <a:t>4</a:t>
            </a:r>
            <a:r>
              <a:rPr lang="zh-CN" altLang="en-US" dirty="0"/>
              <a:t>，比刚才的还差，直接剪枝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19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82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返回上一层，更新最大值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87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搜索另一个节点，发现</a:t>
            </a:r>
            <a:r>
              <a:rPr lang="en-US" altLang="zh-CN" dirty="0"/>
              <a:t>3</a:t>
            </a:r>
            <a:r>
              <a:rPr lang="zh-CN" altLang="en-US" dirty="0"/>
              <a:t>，由于取最小值，</a:t>
            </a:r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小，更新</a:t>
            </a:r>
            <a:r>
              <a:rPr lang="en-US" altLang="zh-CN" dirty="0"/>
              <a:t>beta=3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98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02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82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还小，更新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867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返回根节点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91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搜索第二棵子树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11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0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6</a:t>
            </a:r>
            <a:r>
              <a:rPr lang="zh-CN" altLang="en-US" dirty="0"/>
              <a:t>，比</a:t>
            </a:r>
            <a:r>
              <a:rPr lang="en-US" altLang="zh-CN" dirty="0"/>
              <a:t>3</a:t>
            </a:r>
            <a:r>
              <a:rPr lang="zh-CN" altLang="en-US" dirty="0"/>
              <a:t>大，更新根结点的</a:t>
            </a:r>
            <a:r>
              <a:rPr lang="en-US" altLang="zh-CN" dirty="0"/>
              <a:t>alpha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500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搜索第三棵子树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903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94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比可以取到的结果</a:t>
            </a:r>
            <a:r>
              <a:rPr lang="en-US" altLang="zh-CN" dirty="0"/>
              <a:t>6</a:t>
            </a:r>
            <a:r>
              <a:rPr lang="zh-CN" altLang="en-US" dirty="0"/>
              <a:t>还小，所以这棵树直接砍掉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113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最终答案是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00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由于我们在根节点需要最大值，所以所有的剪枝都发生在更新最大值的情况，也就是对方的节点才会剪枝。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402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3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在对博弈树采取深度优先的搜索策略时，从左路分枝的叶节点倒推得到某一层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节点的值，可表示到此为止得以“落实”的着法最佳值，记为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方着法指标的下界。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节点的其它子节点，即探讨另一着法时，如果发现一个回合（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步棋）之后评估值变差，即孙节点评估值低于下界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值，则便可以剪掉此枝（以该子节点为根的子树），即不再考虑此“软着”的延伸。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同理，由左路分枝的叶节点倒推得到某一层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节点的值，可表示到此为止对方着法的钳制值，记为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方无法实现着法指标的上界。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节点的其它子节点，即探讨另外着法时，如果发现一个回合之后钳制局面减弱，即孙节点评估值高于上界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值，则便可以剪掉此枝，即不再考虑此“软着”的延伸。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此类剪枝称为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901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首先按照</a:t>
            </a:r>
            <a:r>
              <a:rPr lang="en-US" altLang="zh-CN" dirty="0"/>
              <a:t>DFS</a:t>
            </a:r>
            <a:r>
              <a:rPr lang="zh-CN" altLang="en-US" dirty="0"/>
              <a:t>的规则，从最左边开始搜索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049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2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在叶子找到</a:t>
            </a:r>
            <a:r>
              <a:rPr lang="en-US" altLang="zh-CN" dirty="0"/>
              <a:t>5</a:t>
            </a:r>
            <a:r>
              <a:rPr lang="zh-CN" altLang="en-US" dirty="0"/>
              <a:t>，由于取最小值，答案不会大于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beta=5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74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6</a:t>
            </a:r>
            <a:r>
              <a:rPr lang="zh-CN" altLang="en-US" dirty="0"/>
              <a:t>，但是比</a:t>
            </a:r>
            <a:r>
              <a:rPr lang="en-US" altLang="zh-CN" dirty="0"/>
              <a:t>5</a:t>
            </a:r>
            <a:r>
              <a:rPr lang="zh-CN" altLang="en-US" dirty="0"/>
              <a:t>的情况差，不做更新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26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返回上一层，这层取最大值，下一层不大于</a:t>
            </a:r>
            <a:r>
              <a:rPr lang="en-US" altLang="zh-CN" dirty="0"/>
              <a:t>5</a:t>
            </a:r>
            <a:r>
              <a:rPr lang="zh-CN" altLang="en-US" dirty="0"/>
              <a:t>，所以这一层不会小于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alpha=5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0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向下搜索。此时已经知道答案不小于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alpha=5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小的统统不需要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30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大，取最小值，所以</a:t>
            </a:r>
            <a:r>
              <a:rPr lang="en-US" altLang="zh-CN" dirty="0"/>
              <a:t>beta=7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02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8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1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46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574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8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82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86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51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54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51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703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0179-1C11-4E9C-A391-B44A2224271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E119-4AD7-427F-8935-0EE99E9079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25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9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aruso7/chess_AN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aruso7/chess_AN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AI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III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游戏博弈搜索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95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Minimax</a:t>
            </a:r>
            <a:r>
              <a:rPr lang="zh-CN" altLang="en-US" dirty="0"/>
              <a:t>算法</a:t>
            </a:r>
          </a:p>
        </p:txBody>
      </p:sp>
      <p:grpSp>
        <p:nvGrpSpPr>
          <p:cNvPr id="4" name="组合 10">
            <a:extLst>
              <a:ext uri="{FF2B5EF4-FFF2-40B4-BE49-F238E27FC236}">
                <a16:creationId xmlns:a16="http://schemas.microsoft.com/office/drawing/2014/main" xmlns="" id="{39807D13-4938-44AC-9BE4-C3D1D668A68F}"/>
              </a:ext>
            </a:extLst>
          </p:cNvPr>
          <p:cNvGrpSpPr/>
          <p:nvPr/>
        </p:nvGrpSpPr>
        <p:grpSpPr>
          <a:xfrm>
            <a:off x="1000100" y="1857364"/>
            <a:ext cx="6838529" cy="3939540"/>
            <a:chOff x="4938490" y="2029282"/>
            <a:chExt cx="6838529" cy="3939540"/>
          </a:xfrm>
        </p:grpSpPr>
        <p:grpSp>
          <p:nvGrpSpPr>
            <p:cNvPr id="5" name="图形 6">
              <a:extLst>
                <a:ext uri="{FF2B5EF4-FFF2-40B4-BE49-F238E27FC236}">
                  <a16:creationId xmlns:a16="http://schemas.microsoft.com/office/drawing/2014/main" xmlns="" id="{EA19E4BD-DE6C-4170-B151-5AEE58E12625}"/>
                </a:ext>
              </a:extLst>
            </p:cNvPr>
            <p:cNvGrpSpPr/>
            <p:nvPr/>
          </p:nvGrpSpPr>
          <p:grpSpPr>
            <a:xfrm>
              <a:off x="5522269" y="2137606"/>
              <a:ext cx="6254750" cy="3667192"/>
              <a:chOff x="5522269" y="2137606"/>
              <a:chExt cx="6254750" cy="3667192"/>
            </a:xfrm>
          </p:grpSpPr>
          <p:sp>
            <p:nvSpPr>
              <p:cNvPr id="14" name="任意多边形: 形状 80">
                <a:extLst>
                  <a:ext uri="{FF2B5EF4-FFF2-40B4-BE49-F238E27FC236}">
                    <a16:creationId xmlns:a16="http://schemas.microsoft.com/office/drawing/2014/main" xmlns="" id="{60AAA691-1ED5-41AB-96B2-7D26D91D228D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任意多边形: 形状 81">
                <a:extLst>
                  <a:ext uri="{FF2B5EF4-FFF2-40B4-BE49-F238E27FC236}">
                    <a16:creationId xmlns:a16="http://schemas.microsoft.com/office/drawing/2014/main" xmlns="" id="{1AC0F327-DEA2-4B42-9028-62C2BCA5DFF4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6" name="任意多边形: 形状 82">
                <a:extLst>
                  <a:ext uri="{FF2B5EF4-FFF2-40B4-BE49-F238E27FC236}">
                    <a16:creationId xmlns:a16="http://schemas.microsoft.com/office/drawing/2014/main" xmlns="" id="{88B3B19F-9BB4-4F4B-9382-91CA9230501B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7" name="任意多边形: 形状 83">
                <a:extLst>
                  <a:ext uri="{FF2B5EF4-FFF2-40B4-BE49-F238E27FC236}">
                    <a16:creationId xmlns:a16="http://schemas.microsoft.com/office/drawing/2014/main" xmlns="" id="{F23934AE-7AC3-4401-9FEC-D49FB7608E5B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18" name="任意多边形: 形状 84">
                <a:extLst>
                  <a:ext uri="{FF2B5EF4-FFF2-40B4-BE49-F238E27FC236}">
                    <a16:creationId xmlns:a16="http://schemas.microsoft.com/office/drawing/2014/main" xmlns="" id="{0BAA69E3-60F7-4A7C-9081-E083847A36C4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9" name="任意多边形: 形状 85">
                <a:extLst>
                  <a:ext uri="{FF2B5EF4-FFF2-40B4-BE49-F238E27FC236}">
                    <a16:creationId xmlns:a16="http://schemas.microsoft.com/office/drawing/2014/main" xmlns="" id="{2180CE98-0EB3-44C2-BA7E-878878C07CFA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0" name="任意多边形: 形状 86">
                <a:extLst>
                  <a:ext uri="{FF2B5EF4-FFF2-40B4-BE49-F238E27FC236}">
                    <a16:creationId xmlns:a16="http://schemas.microsoft.com/office/drawing/2014/main" xmlns="" id="{179E2AEC-B3B5-4D88-8F67-2881E49B521F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1" name="任意多边形: 形状 87">
                <a:extLst>
                  <a:ext uri="{FF2B5EF4-FFF2-40B4-BE49-F238E27FC236}">
                    <a16:creationId xmlns:a16="http://schemas.microsoft.com/office/drawing/2014/main" xmlns="" id="{36601284-756E-413F-9B1E-623362E8378A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2" name="任意多边形: 形状 88">
                <a:extLst>
                  <a:ext uri="{FF2B5EF4-FFF2-40B4-BE49-F238E27FC236}">
                    <a16:creationId xmlns:a16="http://schemas.microsoft.com/office/drawing/2014/main" xmlns="" id="{1CBDDE33-094E-4421-A87A-7FCFA6539C0E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3" name="任意多边形: 形状 89">
                <a:extLst>
                  <a:ext uri="{FF2B5EF4-FFF2-40B4-BE49-F238E27FC236}">
                    <a16:creationId xmlns:a16="http://schemas.microsoft.com/office/drawing/2014/main" xmlns="" id="{C9531BBB-5721-438D-A1A4-A959759DFD0B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24" name="任意多边形: 形状 90">
                <a:extLst>
                  <a:ext uri="{FF2B5EF4-FFF2-40B4-BE49-F238E27FC236}">
                    <a16:creationId xmlns:a16="http://schemas.microsoft.com/office/drawing/2014/main" xmlns="" id="{961F3726-1BAB-4407-AF11-29D6E5B662E0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5" name="任意多边形: 形状 91">
                <a:extLst>
                  <a:ext uri="{FF2B5EF4-FFF2-40B4-BE49-F238E27FC236}">
                    <a16:creationId xmlns:a16="http://schemas.microsoft.com/office/drawing/2014/main" xmlns="" id="{C3AAD075-74D6-498C-91FC-4228800C6CD6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26" name="任意多边形: 形状 92">
                <a:extLst>
                  <a:ext uri="{FF2B5EF4-FFF2-40B4-BE49-F238E27FC236}">
                    <a16:creationId xmlns:a16="http://schemas.microsoft.com/office/drawing/2014/main" xmlns="" id="{99B1A9DB-82CD-4B2E-B2ED-4038929F19CA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7" name="任意多边形: 形状 93">
                <a:extLst>
                  <a:ext uri="{FF2B5EF4-FFF2-40B4-BE49-F238E27FC236}">
                    <a16:creationId xmlns:a16="http://schemas.microsoft.com/office/drawing/2014/main" xmlns="" id="{A9A1E876-CBB3-405C-A37E-32097E0C1A69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8" name="任意多边形: 形状 94">
                <a:extLst>
                  <a:ext uri="{FF2B5EF4-FFF2-40B4-BE49-F238E27FC236}">
                    <a16:creationId xmlns:a16="http://schemas.microsoft.com/office/drawing/2014/main" xmlns="" id="{88E06623-FE2A-45BA-9050-CF05AA4250C0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29" name="任意多边形: 形状 95">
                <a:extLst>
                  <a:ext uri="{FF2B5EF4-FFF2-40B4-BE49-F238E27FC236}">
                    <a16:creationId xmlns:a16="http://schemas.microsoft.com/office/drawing/2014/main" xmlns="" id="{48780052-5111-453A-BA8C-B52D1EEABDDA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0" name="任意多边形: 形状 96">
                <a:extLst>
                  <a:ext uri="{FF2B5EF4-FFF2-40B4-BE49-F238E27FC236}">
                    <a16:creationId xmlns:a16="http://schemas.microsoft.com/office/drawing/2014/main" xmlns="" id="{83E43472-B566-4C35-9E79-CB062B0044DB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31" name="任意多边形: 形状 97">
                <a:extLst>
                  <a:ext uri="{FF2B5EF4-FFF2-40B4-BE49-F238E27FC236}">
                    <a16:creationId xmlns:a16="http://schemas.microsoft.com/office/drawing/2014/main" xmlns="" id="{9DB8DAAA-1821-4DD1-82AD-7E524AC7D809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2" name="任意多边形: 形状 98">
                <a:extLst>
                  <a:ext uri="{FF2B5EF4-FFF2-40B4-BE49-F238E27FC236}">
                    <a16:creationId xmlns:a16="http://schemas.microsoft.com/office/drawing/2014/main" xmlns="" id="{EB42422F-391D-4CE8-AC0C-62A54EAA4E11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3" name="任意多边形: 形状 99">
                <a:extLst>
                  <a:ext uri="{FF2B5EF4-FFF2-40B4-BE49-F238E27FC236}">
                    <a16:creationId xmlns:a16="http://schemas.microsoft.com/office/drawing/2014/main" xmlns="" id="{940A16C8-C48A-4190-BCA2-C09722972E02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34" name="任意多边形: 形状 100">
                <a:extLst>
                  <a:ext uri="{FF2B5EF4-FFF2-40B4-BE49-F238E27FC236}">
                    <a16:creationId xmlns:a16="http://schemas.microsoft.com/office/drawing/2014/main" xmlns="" id="{C408F9A6-19A5-45FC-B7B7-DC0A3CEFB73A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35" name="任意多边形: 形状 101">
                <a:extLst>
                  <a:ext uri="{FF2B5EF4-FFF2-40B4-BE49-F238E27FC236}">
                    <a16:creationId xmlns:a16="http://schemas.microsoft.com/office/drawing/2014/main" xmlns="" id="{F713A416-FC07-475A-ABEF-9D65995E51A9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36" name="任意多边形: 形状 102">
                <a:extLst>
                  <a:ext uri="{FF2B5EF4-FFF2-40B4-BE49-F238E27FC236}">
                    <a16:creationId xmlns:a16="http://schemas.microsoft.com/office/drawing/2014/main" xmlns="" id="{A7B93580-F3C4-49CF-8CCA-71C1A72CB829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103">
                <a:extLst>
                  <a:ext uri="{FF2B5EF4-FFF2-40B4-BE49-F238E27FC236}">
                    <a16:creationId xmlns:a16="http://schemas.microsoft.com/office/drawing/2014/main" xmlns="" id="{AC62B287-640B-4D85-AB09-FB165695664A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104">
                <a:extLst>
                  <a:ext uri="{FF2B5EF4-FFF2-40B4-BE49-F238E27FC236}">
                    <a16:creationId xmlns:a16="http://schemas.microsoft.com/office/drawing/2014/main" xmlns="" id="{D6BC700F-4B67-4E1A-BB7F-9B8BF8D77B82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105">
                <a:extLst>
                  <a:ext uri="{FF2B5EF4-FFF2-40B4-BE49-F238E27FC236}">
                    <a16:creationId xmlns:a16="http://schemas.microsoft.com/office/drawing/2014/main" xmlns="" id="{9F4DE3E7-482B-4276-9227-C367D5921A3B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106">
                <a:extLst>
                  <a:ext uri="{FF2B5EF4-FFF2-40B4-BE49-F238E27FC236}">
                    <a16:creationId xmlns:a16="http://schemas.microsoft.com/office/drawing/2014/main" xmlns="" id="{F96FFF93-C908-4409-8B4E-84B32D74A109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107">
                <a:extLst>
                  <a:ext uri="{FF2B5EF4-FFF2-40B4-BE49-F238E27FC236}">
                    <a16:creationId xmlns:a16="http://schemas.microsoft.com/office/drawing/2014/main" xmlns="" id="{4196A1D6-A979-4A8D-ADCC-2484CEAF9B8E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108">
                <a:extLst>
                  <a:ext uri="{FF2B5EF4-FFF2-40B4-BE49-F238E27FC236}">
                    <a16:creationId xmlns:a16="http://schemas.microsoft.com/office/drawing/2014/main" xmlns="" id="{D37BFCB4-031C-461B-8B5A-277627133822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109">
                <a:extLst>
                  <a:ext uri="{FF2B5EF4-FFF2-40B4-BE49-F238E27FC236}">
                    <a16:creationId xmlns:a16="http://schemas.microsoft.com/office/drawing/2014/main" xmlns="" id="{E2F50BAC-0271-43FF-8730-3F3B25F038AD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110">
                <a:extLst>
                  <a:ext uri="{FF2B5EF4-FFF2-40B4-BE49-F238E27FC236}">
                    <a16:creationId xmlns:a16="http://schemas.microsoft.com/office/drawing/2014/main" xmlns="" id="{E3E20424-CA09-44B2-B737-D0574D284E9E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111">
                <a:extLst>
                  <a:ext uri="{FF2B5EF4-FFF2-40B4-BE49-F238E27FC236}">
                    <a16:creationId xmlns:a16="http://schemas.microsoft.com/office/drawing/2014/main" xmlns="" id="{F62CF791-B6CB-4C76-8D22-CE9C75C0FB29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112">
                <a:extLst>
                  <a:ext uri="{FF2B5EF4-FFF2-40B4-BE49-F238E27FC236}">
                    <a16:creationId xmlns:a16="http://schemas.microsoft.com/office/drawing/2014/main" xmlns="" id="{FDC43E2E-EB96-443D-B1F5-5707838B8E66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113">
                <a:extLst>
                  <a:ext uri="{FF2B5EF4-FFF2-40B4-BE49-F238E27FC236}">
                    <a16:creationId xmlns:a16="http://schemas.microsoft.com/office/drawing/2014/main" xmlns="" id="{E3AB22D7-CB2A-4C85-905E-0EBE6208B12B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114">
                <a:extLst>
                  <a:ext uri="{FF2B5EF4-FFF2-40B4-BE49-F238E27FC236}">
                    <a16:creationId xmlns:a16="http://schemas.microsoft.com/office/drawing/2014/main" xmlns="" id="{4E7B3956-8B45-4A70-AA06-C868372E2A60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115">
                <a:extLst>
                  <a:ext uri="{FF2B5EF4-FFF2-40B4-BE49-F238E27FC236}">
                    <a16:creationId xmlns:a16="http://schemas.microsoft.com/office/drawing/2014/main" xmlns="" id="{D936D2EC-86CF-4C81-8E77-9BCDC1A963EE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116">
                <a:extLst>
                  <a:ext uri="{FF2B5EF4-FFF2-40B4-BE49-F238E27FC236}">
                    <a16:creationId xmlns:a16="http://schemas.microsoft.com/office/drawing/2014/main" xmlns="" id="{7A7EEA85-C4B5-41F9-A119-41B1FE292BB4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117">
                <a:extLst>
                  <a:ext uri="{FF2B5EF4-FFF2-40B4-BE49-F238E27FC236}">
                    <a16:creationId xmlns:a16="http://schemas.microsoft.com/office/drawing/2014/main" xmlns="" id="{6ECFE92F-D8CF-4BCC-A228-D355FC461201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118">
                <a:extLst>
                  <a:ext uri="{FF2B5EF4-FFF2-40B4-BE49-F238E27FC236}">
                    <a16:creationId xmlns:a16="http://schemas.microsoft.com/office/drawing/2014/main" xmlns="" id="{3EC58197-7FB1-477D-912F-A28E5F135E4D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119">
                <a:extLst>
                  <a:ext uri="{FF2B5EF4-FFF2-40B4-BE49-F238E27FC236}">
                    <a16:creationId xmlns:a16="http://schemas.microsoft.com/office/drawing/2014/main" xmlns="" id="{61E76A93-C707-41DA-B2CB-A3BB81852211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120">
                <a:extLst>
                  <a:ext uri="{FF2B5EF4-FFF2-40B4-BE49-F238E27FC236}">
                    <a16:creationId xmlns:a16="http://schemas.microsoft.com/office/drawing/2014/main" xmlns="" id="{1098027C-4895-4289-B753-C44C45EA10AC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121">
                <a:extLst>
                  <a:ext uri="{FF2B5EF4-FFF2-40B4-BE49-F238E27FC236}">
                    <a16:creationId xmlns:a16="http://schemas.microsoft.com/office/drawing/2014/main" xmlns="" id="{931E0258-87F7-4178-8100-54D977C0C728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122">
                <a:extLst>
                  <a:ext uri="{FF2B5EF4-FFF2-40B4-BE49-F238E27FC236}">
                    <a16:creationId xmlns:a16="http://schemas.microsoft.com/office/drawing/2014/main" xmlns="" id="{A35F11F0-0632-4E2C-A872-5C902BEB93A2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123">
                <a:extLst>
                  <a:ext uri="{FF2B5EF4-FFF2-40B4-BE49-F238E27FC236}">
                    <a16:creationId xmlns:a16="http://schemas.microsoft.com/office/drawing/2014/main" xmlns="" id="{CE1ACFF6-3BC6-4454-A4F0-418305993A09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124">
                <a:extLst>
                  <a:ext uri="{FF2B5EF4-FFF2-40B4-BE49-F238E27FC236}">
                    <a16:creationId xmlns:a16="http://schemas.microsoft.com/office/drawing/2014/main" xmlns="" id="{EE2F84E2-5631-4D4C-B069-F4A641F272F6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125">
                <a:extLst>
                  <a:ext uri="{FF2B5EF4-FFF2-40B4-BE49-F238E27FC236}">
                    <a16:creationId xmlns:a16="http://schemas.microsoft.com/office/drawing/2014/main" xmlns="" id="{5D728704-C357-498C-80C4-2033E3EED001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126">
                <a:extLst>
                  <a:ext uri="{FF2B5EF4-FFF2-40B4-BE49-F238E27FC236}">
                    <a16:creationId xmlns:a16="http://schemas.microsoft.com/office/drawing/2014/main" xmlns="" id="{CCDA3EDC-49B9-41F2-AA4C-B511F7AD25C7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127">
                <a:extLst>
                  <a:ext uri="{FF2B5EF4-FFF2-40B4-BE49-F238E27FC236}">
                    <a16:creationId xmlns:a16="http://schemas.microsoft.com/office/drawing/2014/main" xmlns="" id="{CD4C9F43-1B61-4A38-9BFD-969BD5A54678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128">
                <a:extLst>
                  <a:ext uri="{FF2B5EF4-FFF2-40B4-BE49-F238E27FC236}">
                    <a16:creationId xmlns:a16="http://schemas.microsoft.com/office/drawing/2014/main" xmlns="" id="{368A591C-C5AF-4A96-9FB5-E87596F35CB2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129">
                <a:extLst>
                  <a:ext uri="{FF2B5EF4-FFF2-40B4-BE49-F238E27FC236}">
                    <a16:creationId xmlns:a16="http://schemas.microsoft.com/office/drawing/2014/main" xmlns="" id="{34E8A207-8311-4EA8-81BB-55F2B50C7C09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130">
                <a:extLst>
                  <a:ext uri="{FF2B5EF4-FFF2-40B4-BE49-F238E27FC236}">
                    <a16:creationId xmlns:a16="http://schemas.microsoft.com/office/drawing/2014/main" xmlns="" id="{772D0464-BD59-4183-BC7D-C79E974755A1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131">
                <a:extLst>
                  <a:ext uri="{FF2B5EF4-FFF2-40B4-BE49-F238E27FC236}">
                    <a16:creationId xmlns:a16="http://schemas.microsoft.com/office/drawing/2014/main" xmlns="" id="{C018D8EE-67EE-4B3B-AEEC-75C0F43904CA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132">
                <a:extLst>
                  <a:ext uri="{FF2B5EF4-FFF2-40B4-BE49-F238E27FC236}">
                    <a16:creationId xmlns:a16="http://schemas.microsoft.com/office/drawing/2014/main" xmlns="" id="{E9BBF75B-B730-4B4E-B559-B37637FF7294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133">
                <a:extLst>
                  <a:ext uri="{FF2B5EF4-FFF2-40B4-BE49-F238E27FC236}">
                    <a16:creationId xmlns:a16="http://schemas.microsoft.com/office/drawing/2014/main" xmlns="" id="{29EB5AE1-EC67-48EE-A66C-D2C8ED900A96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134">
                <a:extLst>
                  <a:ext uri="{FF2B5EF4-FFF2-40B4-BE49-F238E27FC236}">
                    <a16:creationId xmlns:a16="http://schemas.microsoft.com/office/drawing/2014/main" xmlns="" id="{904B6B9C-9236-4CED-99F3-7C18BE639B7C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135">
                <a:extLst>
                  <a:ext uri="{FF2B5EF4-FFF2-40B4-BE49-F238E27FC236}">
                    <a16:creationId xmlns:a16="http://schemas.microsoft.com/office/drawing/2014/main" xmlns="" id="{ED29C70B-A425-47F2-BE1B-DFBA9540B44D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136">
                <a:extLst>
                  <a:ext uri="{FF2B5EF4-FFF2-40B4-BE49-F238E27FC236}">
                    <a16:creationId xmlns:a16="http://schemas.microsoft.com/office/drawing/2014/main" xmlns="" id="{E5B501F8-B3C6-4B27-9A50-27C70217B463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137">
                <a:extLst>
                  <a:ext uri="{FF2B5EF4-FFF2-40B4-BE49-F238E27FC236}">
                    <a16:creationId xmlns:a16="http://schemas.microsoft.com/office/drawing/2014/main" xmlns="" id="{0142418B-AD0D-468E-985F-9FCC1DA60AD9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138">
                <a:extLst>
                  <a:ext uri="{FF2B5EF4-FFF2-40B4-BE49-F238E27FC236}">
                    <a16:creationId xmlns:a16="http://schemas.microsoft.com/office/drawing/2014/main" xmlns="" id="{5736987A-E3E7-47A1-B6AD-4A219709D394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139">
                <a:extLst>
                  <a:ext uri="{FF2B5EF4-FFF2-40B4-BE49-F238E27FC236}">
                    <a16:creationId xmlns:a16="http://schemas.microsoft.com/office/drawing/2014/main" xmlns="" id="{3912B1D7-9608-4F77-AA34-C43AE8E46346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140">
                <a:extLst>
                  <a:ext uri="{FF2B5EF4-FFF2-40B4-BE49-F238E27FC236}">
                    <a16:creationId xmlns:a16="http://schemas.microsoft.com/office/drawing/2014/main" xmlns="" id="{51BC9E7B-4313-4305-991E-16C10215170B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141">
                <a:extLst>
                  <a:ext uri="{FF2B5EF4-FFF2-40B4-BE49-F238E27FC236}">
                    <a16:creationId xmlns:a16="http://schemas.microsoft.com/office/drawing/2014/main" xmlns="" id="{52EBBE30-3BA8-49D2-B76F-964798B197FE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142">
                <a:extLst>
                  <a:ext uri="{FF2B5EF4-FFF2-40B4-BE49-F238E27FC236}">
                    <a16:creationId xmlns:a16="http://schemas.microsoft.com/office/drawing/2014/main" xmlns="" id="{4AE5068A-750B-4CBE-9D9F-7451FAC1CB51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143">
                <a:extLst>
                  <a:ext uri="{FF2B5EF4-FFF2-40B4-BE49-F238E27FC236}">
                    <a16:creationId xmlns:a16="http://schemas.microsoft.com/office/drawing/2014/main" xmlns="" id="{FCEB6C3A-D012-42E5-9115-091FD52DB9A6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144">
                <a:extLst>
                  <a:ext uri="{FF2B5EF4-FFF2-40B4-BE49-F238E27FC236}">
                    <a16:creationId xmlns:a16="http://schemas.microsoft.com/office/drawing/2014/main" xmlns="" id="{05CCFA4B-84A7-4709-B7B5-2A6DD4B61AD7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145">
                <a:extLst>
                  <a:ext uri="{FF2B5EF4-FFF2-40B4-BE49-F238E27FC236}">
                    <a16:creationId xmlns:a16="http://schemas.microsoft.com/office/drawing/2014/main" xmlns="" id="{4B2F7B7E-DEBA-4EE6-ACDC-D5A70458917B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146">
                <a:extLst>
                  <a:ext uri="{FF2B5EF4-FFF2-40B4-BE49-F238E27FC236}">
                    <a16:creationId xmlns:a16="http://schemas.microsoft.com/office/drawing/2014/main" xmlns="" id="{7687ED2F-D64F-4601-95B1-FD52DF1690AE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79">
              <a:extLst>
                <a:ext uri="{FF2B5EF4-FFF2-40B4-BE49-F238E27FC236}">
                  <a16:creationId xmlns:a16="http://schemas.microsoft.com/office/drawing/2014/main" xmlns="" id="{8FE700C1-F814-417D-92A2-30D9F2370740}"/>
                </a:ext>
              </a:extLst>
            </p:cNvPr>
            <p:cNvSpPr txBox="1"/>
            <p:nvPr/>
          </p:nvSpPr>
          <p:spPr>
            <a:xfrm>
              <a:off x="4938490" y="2029282"/>
              <a:ext cx="1194348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0 Max 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1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2 Max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3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4 Max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921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C892-8E82-4C07-A8D8-0A446A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549A3B9-B1B2-480E-9FEF-CFC57E172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000" dirty="0" smtClean="0"/>
                  <a:t>时间</a:t>
                </a:r>
                <a:r>
                  <a:rPr lang="zh-CN" altLang="en-US" sz="3000" dirty="0"/>
                  <a:t>复杂度是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zh-CN" altLang="en-US" sz="3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：每一</a:t>
                </a:r>
                <a:r>
                  <a:rPr lang="zh-CN" altLang="en-US" dirty="0" smtClean="0"/>
                  <a:t>个节点的平均分支数；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：搜索的深度。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在搜索树中就有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个节点，复杂度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∗…∗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en-US" altLang="zh-CN" sz="3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A549A3B9-B1B2-480E-9FEF-CFC57E172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711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 lvl="1"/>
            <a:r>
              <a:rPr lang="zh-CN" altLang="en-US" dirty="0" smtClean="0">
                <a:ea typeface="宋体" charset="-122"/>
              </a:rPr>
              <a:t>井字棋游戏树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9</a:t>
            </a:r>
            <a:r>
              <a:rPr lang="zh-CN" altLang="en-US" dirty="0" smtClean="0">
                <a:ea typeface="宋体" charset="-122"/>
              </a:rPr>
              <a:t>！节点 </a:t>
            </a:r>
            <a:r>
              <a:rPr lang="en-US" altLang="zh-CN" dirty="0" smtClean="0">
                <a:ea typeface="宋体" charset="-122"/>
              </a:rPr>
              <a:t>= 362880</a:t>
            </a:r>
          </a:p>
          <a:p>
            <a:pPr lvl="2"/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国际象棋</a:t>
            </a:r>
            <a:r>
              <a:rPr lang="zh-CN" altLang="en-US" dirty="0" smtClean="0">
                <a:ea typeface="宋体" charset="-122"/>
              </a:rPr>
              <a:t>游戏</a:t>
            </a:r>
            <a:r>
              <a:rPr lang="zh-CN" altLang="en-US" dirty="0" smtClean="0">
                <a:ea typeface="宋体" charset="-122"/>
              </a:rPr>
              <a:t>树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b = 35 </a:t>
            </a:r>
            <a:r>
              <a:rPr lang="zh-CN" altLang="en-US" dirty="0" smtClean="0">
                <a:ea typeface="宋体" charset="-122"/>
              </a:rPr>
              <a:t>； </a:t>
            </a:r>
            <a:r>
              <a:rPr lang="en-US" altLang="zh-CN" dirty="0" smtClean="0">
                <a:ea typeface="宋体" charset="-122"/>
              </a:rPr>
              <a:t>d = 50</a:t>
            </a:r>
          </a:p>
          <a:p>
            <a:pPr lvl="2"/>
            <a:r>
              <a:rPr lang="en-US" altLang="zh-CN" dirty="0" smtClean="0">
                <a:ea typeface="宋体" charset="-122"/>
              </a:rPr>
              <a:t>35</a:t>
            </a:r>
            <a:r>
              <a:rPr lang="en-US" altLang="zh-CN" baseline="30000" dirty="0" smtClean="0">
                <a:ea typeface="宋体" charset="-122"/>
              </a:rPr>
              <a:t>100  </a:t>
            </a:r>
            <a:r>
              <a:rPr lang="en-US" altLang="zh-CN" dirty="0" smtClean="0">
                <a:ea typeface="宋体" charset="-122"/>
              </a:rPr>
              <a:t>= 10</a:t>
            </a:r>
            <a:r>
              <a:rPr lang="en-US" altLang="zh-CN" baseline="30000" dirty="0" smtClean="0">
                <a:ea typeface="宋体" charset="-122"/>
              </a:rPr>
              <a:t>154</a:t>
            </a:r>
          </a:p>
          <a:p>
            <a:pPr lvl="2"/>
            <a:endParaRPr lang="en-US" altLang="zh-CN" baseline="30000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围棋游戏树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&gt;&gt; </a:t>
            </a:r>
            <a:r>
              <a:rPr lang="zh-CN" altLang="en-US" dirty="0" smtClean="0">
                <a:ea typeface="宋体" charset="-122"/>
              </a:rPr>
              <a:t>国际象棋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2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1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3C892-8E82-4C07-A8D8-0A446A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549A3B9-B1B2-480E-9FEF-CFC57E17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以国际象棋为例</a:t>
            </a:r>
            <a:endParaRPr lang="en-US" altLang="zh-CN" sz="3000" dirty="0" smtClean="0"/>
          </a:p>
          <a:p>
            <a:pPr marL="457200" lvl="1" indent="0">
              <a:buNone/>
            </a:pPr>
            <a:r>
              <a:rPr lang="en-US" altLang="zh-CN" sz="2600" dirty="0" smtClean="0"/>
              <a:t>b=35 </a:t>
            </a:r>
            <a:r>
              <a:rPr lang="en-US" altLang="zh-CN" sz="2600" dirty="0" smtClean="0"/>
              <a:t>d=100 </a:t>
            </a:r>
            <a:r>
              <a:rPr lang="zh-CN" altLang="en-US" sz="2600" dirty="0" smtClean="0"/>
              <a:t>时间复杂度为：</a:t>
            </a:r>
            <a:r>
              <a:rPr lang="en-US" altLang="zh-CN" sz="2600" dirty="0" smtClean="0"/>
              <a:t>O(35</a:t>
            </a:r>
            <a:r>
              <a:rPr lang="en-US" altLang="zh-CN" sz="2600" baseline="30000" dirty="0" smtClean="0"/>
              <a:t>100</a:t>
            </a:r>
            <a:r>
              <a:rPr lang="en-US" altLang="zh-CN" sz="2600" dirty="0" smtClean="0"/>
              <a:t>) ≈ </a:t>
            </a:r>
            <a:r>
              <a:rPr lang="en-US" altLang="zh-CN" sz="2600" dirty="0" smtClean="0"/>
              <a:t>O(10</a:t>
            </a:r>
            <a:r>
              <a:rPr lang="en-US" altLang="zh-CN" sz="2600" baseline="30000" dirty="0" smtClean="0"/>
              <a:t>154</a:t>
            </a:r>
            <a:r>
              <a:rPr lang="en-US" altLang="zh-CN" sz="2600" dirty="0" smtClean="0"/>
              <a:t>) </a:t>
            </a:r>
            <a:endParaRPr lang="en-US" altLang="zh-CN" sz="2600" dirty="0" smtClean="0"/>
          </a:p>
          <a:p>
            <a:pPr marL="457200" lvl="1" indent="0">
              <a:buNone/>
            </a:pP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3000" dirty="0" smtClean="0"/>
              <a:t>宇宙的原子总数：</a:t>
            </a:r>
            <a:r>
              <a:rPr lang="en-US" altLang="zh-CN" sz="2600" dirty="0" smtClean="0"/>
              <a:t>10</a:t>
            </a:r>
            <a:r>
              <a:rPr lang="en-US" altLang="zh-CN" sz="2600" baseline="30000" dirty="0" smtClean="0"/>
              <a:t>80</a:t>
            </a:r>
          </a:p>
          <a:p>
            <a:pPr marL="457200" lvl="1" indent="0">
              <a:buNone/>
            </a:pPr>
            <a:r>
              <a:rPr lang="zh-CN" altLang="en-US" sz="3000" dirty="0" smtClean="0"/>
              <a:t>宇宙的年龄：</a:t>
            </a:r>
            <a:r>
              <a:rPr lang="en-US" altLang="zh-CN" sz="3000" dirty="0" smtClean="0"/>
              <a:t>140</a:t>
            </a:r>
            <a:r>
              <a:rPr lang="zh-CN" altLang="en-US" sz="3000" dirty="0" smtClean="0"/>
              <a:t>亿年 </a:t>
            </a:r>
            <a:r>
              <a:rPr lang="en-US" altLang="zh-CN" sz="3000" dirty="0" smtClean="0"/>
              <a:t>&lt; 10</a:t>
            </a:r>
            <a:r>
              <a:rPr lang="en-US" altLang="zh-CN" sz="3200" baseline="30000" dirty="0" smtClean="0"/>
              <a:t>11</a:t>
            </a:r>
          </a:p>
          <a:p>
            <a:pPr marL="457200" lvl="1" indent="0">
              <a:buNone/>
            </a:pPr>
            <a:r>
              <a:rPr lang="zh-CN" altLang="en-US" sz="3000" dirty="0"/>
              <a:t>一年包含的纳秒数：</a:t>
            </a:r>
            <a:r>
              <a:rPr lang="en-US" altLang="zh-CN" sz="3000" dirty="0"/>
              <a:t>3.15</a:t>
            </a:r>
            <a:r>
              <a:rPr lang="zh-CN" altLang="en-US" sz="3000" dirty="0"/>
              <a:t>*</a:t>
            </a:r>
            <a:r>
              <a:rPr lang="en-US" altLang="zh-CN" sz="3000" dirty="0"/>
              <a:t>10</a:t>
            </a:r>
            <a:r>
              <a:rPr lang="en-US" altLang="zh-CN" sz="3200" baseline="30000" dirty="0"/>
              <a:t>7</a:t>
            </a:r>
            <a:r>
              <a:rPr lang="zh-CN" altLang="en-US" sz="3000" dirty="0"/>
              <a:t>*</a:t>
            </a:r>
            <a:r>
              <a:rPr lang="en-US" altLang="zh-CN" sz="3000" dirty="0" smtClean="0"/>
              <a:t>10</a:t>
            </a:r>
            <a:r>
              <a:rPr lang="en-US" altLang="zh-CN" sz="3200" baseline="30000" dirty="0" smtClean="0"/>
              <a:t>9 </a:t>
            </a:r>
            <a:r>
              <a:rPr lang="en-US" altLang="zh-CN" sz="3200" dirty="0" smtClean="0"/>
              <a:t>&lt; </a:t>
            </a:r>
            <a:r>
              <a:rPr lang="en-US" altLang="zh-CN" sz="3200" dirty="0" smtClean="0"/>
              <a:t>10</a:t>
            </a:r>
            <a:r>
              <a:rPr lang="en-US" altLang="zh-CN" sz="3600" baseline="30000" dirty="0" smtClean="0"/>
              <a:t>17</a:t>
            </a:r>
            <a:endParaRPr lang="en-US" altLang="zh-CN" sz="3200" baseline="30000" dirty="0"/>
          </a:p>
          <a:p>
            <a:pPr marL="457200" lvl="1" indent="0">
              <a:buNone/>
            </a:pPr>
            <a:r>
              <a:rPr lang="zh-CN" altLang="en-US" sz="3000" dirty="0" smtClean="0"/>
              <a:t>（计算</a:t>
            </a:r>
            <a:r>
              <a:rPr lang="zh-CN" altLang="en-US" sz="3000" dirty="0"/>
              <a:t>速度</a:t>
            </a:r>
            <a:r>
              <a:rPr lang="en-US" altLang="zh-CN" sz="3000" dirty="0"/>
              <a:t>1Ghz </a:t>
            </a:r>
            <a:r>
              <a:rPr lang="en-US" altLang="zh-CN" sz="3000" dirty="0" smtClean="0"/>
              <a:t>=10</a:t>
            </a:r>
            <a:r>
              <a:rPr lang="en-US" altLang="zh-CN" sz="3000" baseline="30000" dirty="0" smtClean="0"/>
              <a:t>9</a:t>
            </a:r>
            <a:r>
              <a:rPr lang="en-US" altLang="zh-CN" sz="3000" dirty="0" smtClean="0"/>
              <a:t>hz</a:t>
            </a:r>
            <a:r>
              <a:rPr lang="zh-CN" altLang="en-US" sz="3000" dirty="0" smtClean="0"/>
              <a:t>）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xmlns="" val="7768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E90CE5-64BA-4CB6-ACE9-A29623EE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CF7D7EC-284C-4171-BA43-B3A3B36155E9}"/>
              </a:ext>
            </a:extLst>
          </p:cNvPr>
          <p:cNvSpPr txBox="1"/>
          <p:nvPr/>
        </p:nvSpPr>
        <p:spPr>
          <a:xfrm>
            <a:off x="531436" y="1556792"/>
            <a:ext cx="8081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function minimax(node, depth,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    if depth = 0 or node is a terminal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        return the heuristic value of node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    if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−∞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            v := minimax(child, depth − 1, FALSE)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else    (*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+∞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        v := minimax(child, depth − 1, TRUE)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2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Minimax</a:t>
            </a:r>
            <a:r>
              <a:rPr lang="zh-CN" altLang="en-US" dirty="0" smtClean="0">
                <a:ea typeface="宋体" charset="-122"/>
              </a:rPr>
              <a:t>剪枝策略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是否可以及时发现某些不必要的分支，将其剪除？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何时的动作较差（不必</a:t>
            </a:r>
            <a:r>
              <a:rPr lang="zh-CN" altLang="en-US" dirty="0" smtClean="0">
                <a:ea typeface="宋体" charset="-122"/>
              </a:rPr>
              <a:t>考虑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?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与谁比较</a:t>
            </a:r>
            <a:r>
              <a:rPr lang="en-US" altLang="zh-CN" dirty="0" smtClean="0">
                <a:ea typeface="宋体" charset="-122"/>
              </a:rPr>
              <a:t>?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与我们目前已经扩展出的子树比较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Alpha-beta pruning</a:t>
            </a:r>
          </a:p>
        </p:txBody>
      </p:sp>
      <p:pic>
        <p:nvPicPr>
          <p:cNvPr id="758788" name="Picture 4" descr="6"/>
          <p:cNvPicPr>
            <a:picLocks noChangeAspect="1" noChangeArrowheads="1"/>
          </p:cNvPicPr>
          <p:nvPr/>
        </p:nvPicPr>
        <p:blipFill>
          <a:blip r:embed="rId2"/>
          <a:srcRect b="65105"/>
          <a:stretch>
            <a:fillRect/>
          </a:stretch>
        </p:blipFill>
        <p:spPr bwMode="auto">
          <a:xfrm>
            <a:off x="0" y="1714488"/>
            <a:ext cx="9176066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Alpha-beta pruning</a:t>
            </a:r>
          </a:p>
        </p:txBody>
      </p:sp>
      <p:pic>
        <p:nvPicPr>
          <p:cNvPr id="758788" name="Picture 4" descr="6"/>
          <p:cNvPicPr>
            <a:picLocks noChangeAspect="1" noChangeArrowheads="1"/>
          </p:cNvPicPr>
          <p:nvPr/>
        </p:nvPicPr>
        <p:blipFill>
          <a:blip r:embed="rId2"/>
          <a:srcRect t="31795" b="32035"/>
          <a:stretch>
            <a:fillRect/>
          </a:stretch>
        </p:blipFill>
        <p:spPr bwMode="auto">
          <a:xfrm>
            <a:off x="0" y="1714488"/>
            <a:ext cx="9176066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Alpha-beta pruning</a:t>
            </a:r>
          </a:p>
        </p:txBody>
      </p:sp>
      <p:pic>
        <p:nvPicPr>
          <p:cNvPr id="758788" name="Picture 4" descr="6"/>
          <p:cNvPicPr>
            <a:picLocks noChangeAspect="1" noChangeArrowheads="1"/>
          </p:cNvPicPr>
          <p:nvPr/>
        </p:nvPicPr>
        <p:blipFill>
          <a:blip r:embed="rId2"/>
          <a:srcRect t="65897"/>
          <a:stretch>
            <a:fillRect/>
          </a:stretch>
        </p:blipFill>
        <p:spPr bwMode="auto">
          <a:xfrm>
            <a:off x="-32066" y="1643050"/>
            <a:ext cx="9176066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Alpha-beta pruning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Symbol" pitchFamily="18" charset="2"/>
                <a:ea typeface="宋体" charset="-122"/>
              </a:rPr>
              <a:t>a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the value of the best (highest) choice so far in search of MAX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Symbol" pitchFamily="18" charset="2"/>
                <a:ea typeface="宋体" charset="-122"/>
              </a:rPr>
              <a:t>b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the value of the best (lowest) choice so far in search of MIN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Order of considering successors matters (look at step f in previous slide)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If possible, consider best successors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西洋棋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Arthur Samuel of IBM, 1952</a:t>
            </a:r>
          </a:p>
          <a:p>
            <a:pPr lvl="1"/>
            <a:r>
              <a:rPr lang="zh-CN" altLang="en-US" dirty="0" smtClean="0">
                <a:ea typeface="宋体" charset="-122"/>
              </a:rPr>
              <a:t>从自我博弈中学习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19 </a:t>
            </a:r>
            <a:r>
              <a:rPr lang="en-US" altLang="zh-CN" dirty="0">
                <a:ea typeface="宋体" charset="-122"/>
              </a:rPr>
              <a:t>KB </a:t>
            </a:r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1 </a:t>
            </a:r>
            <a:r>
              <a:rPr lang="en-US" altLang="zh-CN" dirty="0" err="1" smtClean="0">
                <a:ea typeface="宋体" charset="-122"/>
              </a:rPr>
              <a:t>K</a:t>
            </a:r>
            <a:r>
              <a:rPr lang="en-US" altLang="zh-CN" dirty="0" err="1" smtClean="0">
                <a:ea typeface="宋体" charset="-122"/>
              </a:rPr>
              <a:t>hz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处理器</a:t>
            </a:r>
            <a:r>
              <a:rPr lang="en-US" altLang="zh-CN" dirty="0" smtClean="0">
                <a:ea typeface="宋体" charset="-122"/>
              </a:rPr>
              <a:t>(0.000001Ghz)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FA48A1-51D7-4358-ACAB-7012B4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Alpha-beta </a:t>
            </a:r>
            <a:r>
              <a:rPr lang="en-US" altLang="zh-CN" dirty="0" smtClean="0">
                <a:ea typeface="宋体" charset="-122"/>
              </a:rPr>
              <a:t>pruning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EBCAEFA3-A848-435B-8978-8664D5843F70}"/>
              </a:ext>
            </a:extLst>
          </p:cNvPr>
          <p:cNvGrpSpPr/>
          <p:nvPr/>
        </p:nvGrpSpPr>
        <p:grpSpPr>
          <a:xfrm>
            <a:off x="628651" y="2319977"/>
            <a:ext cx="7993856" cy="830997"/>
            <a:chOff x="838200" y="1950303"/>
            <a:chExt cx="10658475" cy="110799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文本框 5">
                  <a:extLst>
                    <a:ext uri="{FF2B5EF4-FFF2-40B4-BE49-F238E27FC236}">
                      <a16:creationId xmlns="" xmlns:a16="http://schemas.microsoft.com/office/drawing/2014/main" id="{D2392C23-AD62-4B9F-BF79-8A9809810D36}"/>
                    </a:ext>
                  </a:extLst>
                </p:cNvPr>
                <p:cNvSpPr txBox="1"/>
                <p:nvPr/>
              </p:nvSpPr>
              <p:spPr>
                <a:xfrm>
                  <a:off x="838200" y="1950303"/>
                  <a:ext cx="5325785" cy="1107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/>
                    <a:t> : </a:t>
                  </a:r>
                  <a:r>
                    <a:rPr lang="zh-CN" altLang="en-US" sz="2400" dirty="0" smtClean="0"/>
                    <a:t>答案最小值</a:t>
                  </a:r>
                  <a:endParaRPr lang="en-US" sz="240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2400" dirty="0"/>
                    <a:t> : </a:t>
                  </a:r>
                  <a:r>
                    <a:rPr lang="zh-CN" altLang="en-US" sz="2400" dirty="0" smtClean="0"/>
                    <a:t>答案最大值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2392C23-AD62-4B9F-BF79-8A9809810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950303"/>
                  <a:ext cx="5325785" cy="11079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://web.cs.ucla.edu/~rosen/161/notes/minimax/numline1.gif">
              <a:extLst>
                <a:ext uri="{FF2B5EF4-FFF2-40B4-BE49-F238E27FC236}">
                  <a16:creationId xmlns:a16="http://schemas.microsoft.com/office/drawing/2014/main" xmlns="" id="{D3A4CD25-AF55-45FC-8603-4E38C1F9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2110710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A6F45406-0F47-429C-89D4-1E84D2C5FE0D}"/>
              </a:ext>
            </a:extLst>
          </p:cNvPr>
          <p:cNvGrpSpPr/>
          <p:nvPr/>
        </p:nvGrpSpPr>
        <p:grpSpPr>
          <a:xfrm>
            <a:off x="628651" y="3618534"/>
            <a:ext cx="7993856" cy="550069"/>
            <a:chOff x="838200" y="3681711"/>
            <a:chExt cx="10658475" cy="73342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文本框 6">
                  <a:extLst>
                    <a:ext uri="{FF2B5EF4-FFF2-40B4-BE49-F238E27FC236}">
                      <a16:creationId xmlns="" xmlns:a16="http://schemas.microsoft.com/office/drawing/2014/main" id="{09131096-F206-412D-AF0D-E6789CFFD246}"/>
                    </a:ext>
                  </a:extLst>
                </p:cNvPr>
                <p:cNvSpPr txBox="1"/>
                <p:nvPr/>
              </p:nvSpPr>
              <p:spPr>
                <a:xfrm>
                  <a:off x="838200" y="3756038"/>
                  <a:ext cx="5325785" cy="6155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9131096-F206-412D-AF0D-E6789CFFD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56038"/>
                  <a:ext cx="5325785" cy="6155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http://web.cs.ucla.edu/~rosen/161/notes/minimax/numline2.gif">
              <a:extLst>
                <a:ext uri="{FF2B5EF4-FFF2-40B4-BE49-F238E27FC236}">
                  <a16:creationId xmlns:a16="http://schemas.microsoft.com/office/drawing/2014/main" xmlns="" id="{1DBA6090-34C3-4ACE-87A7-3788A2CA2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3681711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8612B7FA-4143-4E83-BACA-9B58EC50B8CC}"/>
              </a:ext>
            </a:extLst>
          </p:cNvPr>
          <p:cNvGrpSpPr/>
          <p:nvPr/>
        </p:nvGrpSpPr>
        <p:grpSpPr>
          <a:xfrm>
            <a:off x="628651" y="4659246"/>
            <a:ext cx="7993856" cy="1200329"/>
            <a:chOff x="838200" y="5069329"/>
            <a:chExt cx="10658475" cy="160043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" name="文本框 11">
                  <a:extLst>
                    <a:ext uri="{FF2B5EF4-FFF2-40B4-BE49-F238E27FC236}">
                      <a16:creationId xmlns="" xmlns:a16="http://schemas.microsoft.com/office/drawing/2014/main" id="{77843DDC-6619-478C-8E73-16AB5D96DA2D}"/>
                    </a:ext>
                  </a:extLst>
                </p:cNvPr>
                <p:cNvSpPr txBox="1"/>
                <p:nvPr/>
              </p:nvSpPr>
              <p:spPr>
                <a:xfrm>
                  <a:off x="838200" y="5069329"/>
                  <a:ext cx="5325785" cy="160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不断的</m:t>
                      </m:r>
                    </m:oMath>
                  </a14:m>
                  <a:r>
                    <a:rPr lang="zh-CN" altLang="en-US" sz="2400" dirty="0"/>
                    <a:t>更新搜索到的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2400" dirty="0"/>
                    <a:t>，如果出现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400" dirty="0"/>
                    <a:t>那么就剪枝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77843DDC-6619-478C-8E73-16AB5D96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69329"/>
                  <a:ext cx="5325785" cy="16004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 descr="http://web.cs.ucla.edu/~rosen/161/notes/minimax/numline3.gif">
              <a:extLst>
                <a:ext uri="{FF2B5EF4-FFF2-40B4-BE49-F238E27FC236}">
                  <a16:creationId xmlns:a16="http://schemas.microsoft.com/office/drawing/2014/main" xmlns="" id="{1E2CDB30-073D-4A5B-BCE3-538E57A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5329628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035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1" cy="4228758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B1D0D104-98D1-471E-A666-BEF18C739860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xmlns="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:a16="http://schemas.microsoft.com/office/drawing/2014/main" xmlns="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xmlns="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xmlns="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8" name="文本框 97">
                  <a:extLst>
                    <a:ext uri="{FF2B5EF4-FFF2-40B4-BE49-F238E27FC236}">
                      <a16:creationId xmlns=""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412A1930-3F4F-412F-90EB-5815730AB52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xmlns="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xmlns="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xmlns="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xmlns="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xmlns="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xmlns="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xmlns="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810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1" cy="4228758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B1D0D104-98D1-471E-A666-BEF18C739860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xmlns="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:a16="http://schemas.microsoft.com/office/drawing/2014/main" xmlns="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xmlns="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xmlns="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8" name="文本框 97">
                  <a:extLst>
                    <a:ext uri="{FF2B5EF4-FFF2-40B4-BE49-F238E27FC236}">
                      <a16:creationId xmlns=""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75CFFCD2-E87C-4463-B564-65333F8B1D22}"/>
              </a:ext>
            </a:extLst>
          </p:cNvPr>
          <p:cNvGrpSpPr/>
          <p:nvPr/>
        </p:nvGrpSpPr>
        <p:grpSpPr>
          <a:xfrm>
            <a:off x="495712" y="4454995"/>
            <a:ext cx="3991932" cy="1200329"/>
            <a:chOff x="660949" y="4796993"/>
            <a:chExt cx="5322576" cy="1600439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xmlns="" id="{29702771-E45F-4486-B470-409AFA93A6A0}"/>
                </a:ext>
              </a:extLst>
            </p:cNvPr>
            <p:cNvSpPr/>
            <p:nvPr/>
          </p:nvSpPr>
          <p:spPr>
            <a:xfrm>
              <a:off x="660949" y="5816063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65DCBB1B-642E-4B93-B19B-BF74C74424A4}"/>
                    </a:ext>
                  </a:extLst>
                </p:cNvPr>
                <p:cNvSpPr txBox="1"/>
                <p:nvPr/>
              </p:nvSpPr>
              <p:spPr>
                <a:xfrm>
                  <a:off x="1962717" y="4796993"/>
                  <a:ext cx="4020808" cy="16004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So we have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−∞, 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And we let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5DCBB1B-642E-4B93-B19B-BF74C7442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717" y="4796993"/>
                  <a:ext cx="4020808" cy="16004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412A1930-3F4F-412F-90EB-5815730AB52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xmlns="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xmlns="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xmlns="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xmlns="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xmlns="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xmlns="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xmlns="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17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 txBox="1">
            <a:spLocks/>
          </p:cNvSpPr>
          <p:nvPr/>
        </p:nvSpPr>
        <p:spPr>
          <a:xfrm>
            <a:off x="402459" y="282603"/>
            <a:ext cx="7886700" cy="59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How does </a:t>
            </a:r>
            <a:r>
              <a:rPr lang="el-GR" altLang="zh-CN" smtClean="0"/>
              <a:t>αβ</a:t>
            </a:r>
            <a:r>
              <a:rPr lang="en-US" altLang="zh-CN" smtClean="0"/>
              <a:t> 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7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553B755-07AE-4288-AE65-A5F166B363B7}"/>
              </a:ext>
            </a:extLst>
          </p:cNvPr>
          <p:cNvGrpSpPr/>
          <p:nvPr/>
        </p:nvGrpSpPr>
        <p:grpSpPr>
          <a:xfrm>
            <a:off x="978747" y="4716337"/>
            <a:ext cx="3556009" cy="923330"/>
            <a:chOff x="1304996" y="5145451"/>
            <a:chExt cx="4741345" cy="1231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7" name="文本框 96">
                  <a:extLst>
                    <a:ext uri="{FF2B5EF4-FFF2-40B4-BE49-F238E27FC236}">
                      <a16:creationId xmlns="" xmlns:a16="http://schemas.microsoft.com/office/drawing/2014/main" id="{3A5D9E3F-A270-4650-875D-8AC071033C8C}"/>
                    </a:ext>
                  </a:extLst>
                </p:cNvPr>
                <p:cNvSpPr txBox="1"/>
                <p:nvPr/>
              </p:nvSpPr>
              <p:spPr>
                <a:xfrm>
                  <a:off x="2025533" y="5145451"/>
                  <a:ext cx="4020808" cy="123110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&lt;6</m:t>
                      </m:r>
                    </m:oMath>
                  </a14:m>
                  <a:r>
                    <a:rPr lang="en-US" dirty="0"/>
                    <a:t>, no change.</a:t>
                  </a:r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3A5D9E3F-A270-4650-875D-8AC071033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33" y="5145451"/>
                  <a:ext cx="4020808" cy="12311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xmlns="" id="{6050D9D3-C3BB-43A0-B583-61B08E27AA97}"/>
                </a:ext>
              </a:extLst>
            </p:cNvPr>
            <p:cNvSpPr/>
            <p:nvPr/>
          </p:nvSpPr>
          <p:spPr>
            <a:xfrm>
              <a:off x="1304996" y="5818494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xmlns="" id="{267CBD63-14EE-4203-B452-EAB5C3BD8B16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D9326CA2-1356-4DE3-B413-74EFE32B2C09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xmlns="" id="{57BC2740-B23C-4B7D-8966-A798328E6533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xmlns="" id="{94A21079-CF67-4E6C-99B4-0764A9DA81DC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xmlns="" id="{DE6AF902-07FF-4FEB-B4C7-EDBACD5A9BA6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92C3651F-9E4A-40FC-8539-5F154BD1CF60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xmlns="" id="{93801620-4EDE-40C5-A03C-029C563DA5BC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53DFF9D4-81E8-4C87-BD75-0C498E07A625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xmlns="" id="{9EC7A513-7876-4FBA-9953-F40C49DF465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xmlns="" id="{B86657D6-097B-423C-8964-B23914CB05AE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xmlns="" id="{E28C33EC-CBFD-4DBC-BBDD-473A4BD1D5A8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xmlns="" id="{57743033-A5CC-4159-BDC0-40F12BBBF3D5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2" name="箭头: 右 131">
                  <a:extLst>
                    <a:ext uri="{FF2B5EF4-FFF2-40B4-BE49-F238E27FC236}">
                      <a16:creationId xmlns:a16="http://schemas.microsoft.com/office/drawing/2014/main" xmlns="" id="{CBB56D38-A32E-4F10-A2CE-507059E248F5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xmlns="" id="{537DBCF6-6E8E-4675-9F6E-014FF67E0A40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xmlns="" id="{ED0A8B19-E690-4131-AA1B-C751D5FAD29A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9" name="文本框 128">
                  <a:extLst>
                    <a:ext uri="{FF2B5EF4-FFF2-40B4-BE49-F238E27FC236}">
                      <a16:creationId xmlns="" xmlns:a16="http://schemas.microsoft.com/office/drawing/2014/main" id="{B9319B9A-D3D8-452D-BD56-3340EE29E354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9319B9A-D3D8-452D-BD56-3340EE29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xmlns="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xmlns="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xmlns="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xmlns="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xmlns="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xmlns="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xmlns="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xmlns="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xmlns="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5" name="文本框 134">
                <a:extLst>
                  <a:ext uri="{FF2B5EF4-FFF2-40B4-BE49-F238E27FC236}">
                    <a16:creationId xmlns="" xmlns:a16="http://schemas.microsoft.com/office/drawing/2014/main" id="{AB4927EA-8919-4339-A419-9EDE13C47ED4}"/>
                  </a:ext>
                </a:extLst>
              </p:cNvPr>
              <p:cNvSpPr txBox="1"/>
              <p:nvPr/>
            </p:nvSpPr>
            <p:spPr>
              <a:xfrm>
                <a:off x="2073183" y="3274993"/>
                <a:ext cx="3268960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choose the maximum here, and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5, +∞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we update</a:t>
                </a:r>
                <a:r>
                  <a:rPr lang="en-US" altLang="zh-CN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AB4927EA-8919-4339-A419-9EDE13C4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83" y="3274993"/>
                <a:ext cx="3268960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66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79B40D0-6982-4424-9766-208008AD62F4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xmlns="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1" name="文本框 110">
                  <a:extLst>
                    <a:ext uri="{FF2B5EF4-FFF2-40B4-BE49-F238E27FC236}">
                      <a16:creationId xmlns=""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xmlns="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xmlns="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xmlns="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xmlns="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xmlns="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xmlns="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xmlns="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xmlns="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xmlns="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AC7AF044-0C73-41FE-8EA2-E4D06B0E98E5}"/>
              </a:ext>
            </a:extLst>
          </p:cNvPr>
          <p:cNvSpPr txBox="1"/>
          <p:nvPr/>
        </p:nvSpPr>
        <p:spPr>
          <a:xfrm>
            <a:off x="2575958" y="4395387"/>
            <a:ext cx="236443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Search the other state</a:t>
            </a:r>
          </a:p>
        </p:txBody>
      </p:sp>
      <p:sp>
        <p:nvSpPr>
          <p:cNvPr id="110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46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xmlns="" id="{1FB004E7-F269-49CC-B85D-71ED0F159504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xmlns="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02">
                  <a:extLst>
                    <a:ext uri="{FF2B5EF4-FFF2-40B4-BE49-F238E27FC236}">
                      <a16:creationId xmlns=""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79B40D0-6982-4424-9766-208008AD62F4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xmlns="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1" name="文本框 110">
                  <a:extLst>
                    <a:ext uri="{FF2B5EF4-FFF2-40B4-BE49-F238E27FC236}">
                      <a16:creationId xmlns=""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18D9054B-6D1E-4AB5-892F-293A83A3BFA7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xmlns="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xmlns="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xmlns="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xmlns="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13E7B897-EB91-45BC-B333-350B3AB8230A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xmlns="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xmlns="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xmlns="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xmlns="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xmlns="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文本框 129">
                  <a:extLst>
                    <a:ext uri="{FF2B5EF4-FFF2-40B4-BE49-F238E27FC236}">
                      <a16:creationId xmlns=""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4DF7BF2-655A-484A-92E7-36BFF7F84609}"/>
              </a:ext>
            </a:extLst>
          </p:cNvPr>
          <p:cNvGrpSpPr/>
          <p:nvPr/>
        </p:nvGrpSpPr>
        <p:grpSpPr>
          <a:xfrm>
            <a:off x="1513842" y="5227490"/>
            <a:ext cx="2868687" cy="390651"/>
            <a:chOff x="2018456" y="5826978"/>
            <a:chExt cx="3824916" cy="520867"/>
          </a:xfrm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xmlns="" id="{E66662C3-0504-4DE4-95B0-4CF5DDCDB22B}"/>
                </a:ext>
              </a:extLst>
            </p:cNvPr>
            <p:cNvSpPr/>
            <p:nvPr/>
          </p:nvSpPr>
          <p:spPr>
            <a:xfrm>
              <a:off x="2018456" y="582697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2" name="文本框 111">
                  <a:extLst>
                    <a:ext uri="{FF2B5EF4-FFF2-40B4-BE49-F238E27FC236}">
                      <a16:creationId xmlns="" xmlns:a16="http://schemas.microsoft.com/office/drawing/2014/main" id="{9ABD976B-41CA-4E1A-ACFC-02CD95AE80EB}"/>
                    </a:ext>
                  </a:extLst>
                </p:cNvPr>
                <p:cNvSpPr txBox="1"/>
                <p:nvPr/>
              </p:nvSpPr>
              <p:spPr>
                <a:xfrm>
                  <a:off x="2730521" y="5855403"/>
                  <a:ext cx="3112851" cy="49244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Meet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r>
                    <a:rPr lang="en-US" dirty="0"/>
                    <a:t> and update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ABD976B-41CA-4E1A-ACFC-02CD95AE8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21" y="5855403"/>
                  <a:ext cx="3112851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62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xmlns="" id="{E66662C3-0504-4DE4-95B0-4CF5DDCDB22B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CF49CC5-1725-4F94-869E-D507C371DDD1}"/>
              </a:ext>
            </a:extLst>
          </p:cNvPr>
          <p:cNvGrpSpPr/>
          <p:nvPr/>
        </p:nvGrpSpPr>
        <p:grpSpPr>
          <a:xfrm>
            <a:off x="1998410" y="4719471"/>
            <a:ext cx="3528711" cy="923330"/>
            <a:chOff x="2664546" y="5149626"/>
            <a:chExt cx="4704948" cy="123110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48686" y="5149626"/>
                  <a:ext cx="4020808" cy="123110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The state requires minimum,</a:t>
                  </a:r>
                </a:p>
                <a:p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&gt;4</m:t>
                      </m:r>
                    </m:oMath>
                  </a14:m>
                  <a:r>
                    <a:rPr lang="en-US" dirty="0"/>
                    <a:t>, hence, let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686" y="5149626"/>
                  <a:ext cx="4020808" cy="12311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xmlns="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xmlns="" id="{82E09F1C-2092-4AFB-835E-7ED47A85A839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37" name="等腰三角形 136">
              <a:extLst>
                <a:ext uri="{FF2B5EF4-FFF2-40B4-BE49-F238E27FC236}">
                  <a16:creationId xmlns:a16="http://schemas.microsoft.com/office/drawing/2014/main" xmlns="" id="{40516994-6809-469D-922E-2E57EAAE06FE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3FC3941D-FF8C-4A7C-8545-1480EC7214F8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3FC3941D-FF8C-4A7C-8545-1480EC721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4313F17E-EE11-4433-9410-16A558CF0356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B11209C4-603E-42DE-829C-79B3794C4D1E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5" name="文本框 144">
                  <a:extLst>
                    <a:ext uri="{FF2B5EF4-FFF2-40B4-BE49-F238E27FC236}">
                      <a16:creationId xmlns="" xmlns:a16="http://schemas.microsoft.com/office/drawing/2014/main" id="{6ABBD417-F51D-416F-A606-43DDF1F993D9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ABBD417-F51D-416F-A606-43DDF1F99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8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CF49CC5-1725-4F94-869E-D507C371DDD1}"/>
              </a:ext>
            </a:extLst>
          </p:cNvPr>
          <p:cNvGrpSpPr/>
          <p:nvPr/>
        </p:nvGrpSpPr>
        <p:grpSpPr>
          <a:xfrm>
            <a:off x="1998409" y="4271147"/>
            <a:ext cx="3111860" cy="1340638"/>
            <a:chOff x="2664546" y="4551862"/>
            <a:chExt cx="4149146" cy="178751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8" name="文本框 107">
                  <a:extLst>
                    <a:ext uri="{FF2B5EF4-FFF2-40B4-BE49-F238E27FC236}">
                      <a16:creationId xmlns=""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85689" y="4551862"/>
                  <a:ext cx="3428003" cy="86177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∈[5, 4]</m:t>
                      </m:r>
                    </m:oMath>
                  </a14:m>
                  <a:r>
                    <a:rPr lang="en-US" dirty="0"/>
                    <a:t>,</a:t>
                  </a:r>
                </a:p>
                <a:p>
                  <a:r>
                    <a:rPr lang="en-US" dirty="0"/>
                    <a:t>A </a:t>
                  </a:r>
                  <a:r>
                    <a:rPr lang="en-US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contradiction</a:t>
                  </a:r>
                  <a:r>
                    <a:rPr lang="en-US" dirty="0"/>
                    <a:t> appear.</a:t>
                  </a: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689" y="4551862"/>
                  <a:ext cx="3428003" cy="861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xmlns="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21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D64D7F88-EE9C-4D87-A25E-D0EAC3B7CF7B}"/>
              </a:ext>
            </a:extLst>
          </p:cNvPr>
          <p:cNvSpPr txBox="1"/>
          <p:nvPr/>
        </p:nvSpPr>
        <p:spPr>
          <a:xfrm>
            <a:off x="2988815" y="5152124"/>
            <a:ext cx="1274280" cy="5078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Prune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A33256A-102F-4FFE-9715-D5A7A61D7FD2}"/>
              </a:ext>
            </a:extLst>
          </p:cNvPr>
          <p:cNvSpPr/>
          <p:nvPr/>
        </p:nvSpPr>
        <p:spPr>
          <a:xfrm rot="19633665">
            <a:off x="1961374" y="4427385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xmlns="" id="{30521ADD-8AB1-48E6-847E-CFD360E89E03}"/>
              </a:ext>
            </a:extLst>
          </p:cNvPr>
          <p:cNvGrpSpPr/>
          <p:nvPr/>
        </p:nvGrpSpPr>
        <p:grpSpPr>
          <a:xfrm>
            <a:off x="899657" y="3825482"/>
            <a:ext cx="1585023" cy="710790"/>
            <a:chOff x="1451308" y="3949222"/>
            <a:chExt cx="2113363" cy="947720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A8CD8BD3-4344-4F00-8C0A-8E71A5D3BC5E}"/>
                </a:ext>
              </a:extLst>
            </p:cNvPr>
            <p:cNvSpPr/>
            <p:nvPr/>
          </p:nvSpPr>
          <p:spPr>
            <a:xfrm>
              <a:off x="1451308" y="3973613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xmlns="" id="{0D11CEA0-CDA1-4FFA-B4B0-7B2BDDF781A3}"/>
                </a:ext>
              </a:extLst>
            </p:cNvPr>
            <p:cNvSpPr/>
            <p:nvPr/>
          </p:nvSpPr>
          <p:spPr>
            <a:xfrm>
              <a:off x="2685370" y="3949222"/>
              <a:ext cx="87930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140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国际跳棋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charset="-122"/>
              </a:rPr>
              <a:t>Chinook, Jonathan Schaeffer, 1990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ea typeface="宋体" charset="-122"/>
              </a:rPr>
              <a:t>基于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机的 </a:t>
            </a:r>
            <a:r>
              <a:rPr lang="en-US" altLang="zh-CN" dirty="0" smtClean="0">
                <a:ea typeface="宋体" charset="-122"/>
              </a:rPr>
              <a:t>Alpha-beta </a:t>
            </a:r>
            <a:r>
              <a:rPr lang="zh-CN" altLang="en-US" dirty="0" smtClean="0">
                <a:ea typeface="宋体" charset="-122"/>
              </a:rPr>
              <a:t>搜索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ea typeface="宋体" charset="-122"/>
              </a:rPr>
              <a:t>包含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枚棋子所有可能位置的残局数据库（</a:t>
            </a:r>
            <a:r>
              <a:rPr lang="en-US" altLang="zh-CN" dirty="0" smtClean="0">
                <a:ea typeface="宋体" charset="-122"/>
              </a:rPr>
              <a:t>444 billion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ea typeface="宋体" charset="-122"/>
              </a:rPr>
              <a:t>与 </a:t>
            </a:r>
            <a:r>
              <a:rPr lang="en-US" altLang="zh-CN" dirty="0" smtClean="0">
                <a:ea typeface="宋体" charset="-122"/>
              </a:rPr>
              <a:t>Marion Tinsley</a:t>
            </a:r>
            <a:r>
              <a:rPr lang="zh-CN" altLang="en-US" dirty="0" smtClean="0">
                <a:ea typeface="宋体" charset="-122"/>
              </a:rPr>
              <a:t>对弈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charset="-122"/>
              </a:rPr>
              <a:t>40</a:t>
            </a:r>
            <a:r>
              <a:rPr lang="zh-CN" altLang="en-US" dirty="0" smtClean="0">
                <a:ea typeface="宋体" charset="-122"/>
              </a:rPr>
              <a:t>多年的世界冠军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charset="-122"/>
              </a:rPr>
              <a:t>40</a:t>
            </a:r>
            <a:r>
              <a:rPr lang="zh-CN" altLang="en-US" dirty="0" smtClean="0">
                <a:ea typeface="宋体" charset="-122"/>
              </a:rPr>
              <a:t>年中仅仅输过三局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charset="-122"/>
              </a:rPr>
              <a:t>1994</a:t>
            </a:r>
            <a:r>
              <a:rPr lang="zh-CN" altLang="en-US" dirty="0" smtClean="0">
                <a:ea typeface="宋体" charset="-122"/>
              </a:rPr>
              <a:t>年，</a:t>
            </a:r>
            <a:r>
              <a:rPr lang="en-US" altLang="zh-CN" dirty="0" smtClean="0">
                <a:ea typeface="宋体" charset="-122"/>
              </a:rPr>
              <a:t>Chinook </a:t>
            </a:r>
            <a:r>
              <a:rPr lang="zh-CN" altLang="en-US" dirty="0" smtClean="0">
                <a:ea typeface="宋体" charset="-122"/>
              </a:rPr>
              <a:t>赢得比赛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charset="-122"/>
              </a:rPr>
              <a:t>2007</a:t>
            </a:r>
            <a:r>
              <a:rPr lang="zh-CN" altLang="en-US" dirty="0" smtClean="0">
                <a:ea typeface="宋体" charset="-122"/>
              </a:rPr>
              <a:t>年，</a:t>
            </a:r>
            <a:r>
              <a:rPr lang="en-US" altLang="zh-CN" dirty="0" smtClean="0">
                <a:ea typeface="宋体" charset="-122"/>
              </a:rPr>
              <a:t>Chinook </a:t>
            </a:r>
            <a:r>
              <a:rPr lang="zh-CN" altLang="en-US" dirty="0" smtClean="0">
                <a:ea typeface="宋体" charset="-122"/>
              </a:rPr>
              <a:t>穷尽所有最优走法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A33256A-102F-4FFE-9715-D5A7A61D7FD2}"/>
              </a:ext>
            </a:extLst>
          </p:cNvPr>
          <p:cNvSpPr/>
          <p:nvPr/>
        </p:nvSpPr>
        <p:spPr>
          <a:xfrm rot="19633665">
            <a:off x="1961374" y="4427385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7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4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575847" y="5171347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700" dirty="0"/>
                  <a:t> is less than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700" dirty="0"/>
                  <a:t>.</a:t>
                </a: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47" y="5171347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74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565567" y="4331422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7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67" y="4331422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6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066489" y="3560182"/>
                <a:ext cx="2407222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7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89" y="3560182"/>
                <a:ext cx="2407222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F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8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1805509"/>
            <a:ext cx="2477501" cy="1306529"/>
            <a:chOff x="1461397" y="1264345"/>
            <a:chExt cx="3303334" cy="1742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xmlns="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xmlns="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76945" y="1264345"/>
                  <a:ext cx="963940" cy="707887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3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275614"/>
            <a:ext cx="2725212" cy="844862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xmlns="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="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7"/>
                <a:chOff x="5983064" y="557818"/>
                <a:chExt cx="2029590" cy="1077217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xmlns="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xmlns="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2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2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xmlns="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2635133" y="2608620"/>
                <a:ext cx="4465788" cy="5078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Update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700" dirty="0"/>
                  <a:t> and best choice</a:t>
                </a: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33" y="2608620"/>
                <a:ext cx="4465788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C2DAB261-C3F0-4EA1-91BD-A0D3A809EC94}"/>
              </a:ext>
            </a:extLst>
          </p:cNvPr>
          <p:cNvGrpSpPr/>
          <p:nvPr/>
        </p:nvGrpSpPr>
        <p:grpSpPr>
          <a:xfrm>
            <a:off x="1426491" y="2962629"/>
            <a:ext cx="1583217" cy="693214"/>
            <a:chOff x="3966045" y="1280864"/>
            <a:chExt cx="2110957" cy="924285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xmlns="" id="{0DB819F6-179D-49A1-87DB-906D63170108}"/>
                </a:ext>
              </a:extLst>
            </p:cNvPr>
            <p:cNvSpPr/>
            <p:nvPr/>
          </p:nvSpPr>
          <p:spPr>
            <a:xfrm>
              <a:off x="3966045" y="1281821"/>
              <a:ext cx="535191" cy="923328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xmlns="" id="{56670643-61AF-4F35-A691-74F0183E1E69}"/>
                </a:ext>
              </a:extLst>
            </p:cNvPr>
            <p:cNvSpPr/>
            <p:nvPr/>
          </p:nvSpPr>
          <p:spPr>
            <a:xfrm>
              <a:off x="5541811" y="1280864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146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73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0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4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3C3600D1-1570-4603-B03A-2C7D69F07B3A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B6E4F125-7139-4CD3-BEE0-27957A82F3A4}"/>
                </a:ext>
              </a:extLst>
            </p:cNvPr>
            <p:cNvGrpSpPr/>
            <p:nvPr/>
          </p:nvGrpSpPr>
          <p:grpSpPr>
            <a:xfrm>
              <a:off x="4256326" y="2339815"/>
              <a:ext cx="1642517" cy="4003653"/>
              <a:chOff x="4256326" y="2339815"/>
              <a:chExt cx="1642517" cy="4003653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37" name="文本框 136">
                    <a:extLst>
                      <a:ext uri="{FF2B5EF4-FFF2-40B4-BE49-F238E27FC236}">
                        <a16:creationId xmlns="" xmlns:a16="http://schemas.microsoft.com/office/drawing/2014/main" id="{F7888672-6488-4BFE-85E6-DEB35409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326" y="2339815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7" name="文本框 136">
                    <a:extLst>
                      <a:ext uri="{FF2B5EF4-FFF2-40B4-BE49-F238E27FC236}">
                        <a16:creationId xmlns="" xmlns:a14="http://schemas.microsoft.com/office/drawing/2010/main" xmlns:a16="http://schemas.microsoft.com/office/drawing/2014/main" id="{F7888672-6488-4BFE-85E6-DEB354098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326" y="2339815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等腰三角形 138">
                <a:extLst>
                  <a:ext uri="{FF2B5EF4-FFF2-40B4-BE49-F238E27FC236}">
                    <a16:creationId xmlns:a16="http://schemas.microsoft.com/office/drawing/2014/main" xmlns="" id="{DA5B1A1E-0947-4CC2-8B52-4A7B2947B47A}"/>
                  </a:ext>
                </a:extLst>
              </p:cNvPr>
              <p:cNvSpPr/>
              <p:nvPr/>
            </p:nvSpPr>
            <p:spPr>
              <a:xfrm rot="10800000">
                <a:off x="5360732" y="2437755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等腰三角形 140">
                <a:extLst>
                  <a:ext uri="{FF2B5EF4-FFF2-40B4-BE49-F238E27FC236}">
                    <a16:creationId xmlns:a16="http://schemas.microsoft.com/office/drawing/2014/main" xmlns="" id="{8C9DCF05-9C37-4BCA-9A41-6B49DA836F9A}"/>
                  </a:ext>
                </a:extLst>
              </p:cNvPr>
              <p:cNvSpPr/>
              <p:nvPr/>
            </p:nvSpPr>
            <p:spPr>
              <a:xfrm rot="10800000">
                <a:off x="4766324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xmlns="" id="{570BB349-5B7C-48DE-8823-01A2984376B2}"/>
                  </a:ext>
                </a:extLst>
              </p:cNvPr>
              <p:cNvSpPr/>
              <p:nvPr/>
            </p:nvSpPr>
            <p:spPr>
              <a:xfrm>
                <a:off x="4768578" y="582495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46" name="等腰三角形 145">
                <a:extLst>
                  <a:ext uri="{FF2B5EF4-FFF2-40B4-BE49-F238E27FC236}">
                    <a16:creationId xmlns:a16="http://schemas.microsoft.com/office/drawing/2014/main" xmlns="" id="{46479FBB-0AD6-49AD-A13D-151BC463733A}"/>
                  </a:ext>
                </a:extLst>
              </p:cNvPr>
              <p:cNvSpPr/>
              <p:nvPr/>
            </p:nvSpPr>
            <p:spPr>
              <a:xfrm>
                <a:off x="5356842" y="3686768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30" name="文本框 129">
                    <a:extLst>
                      <a:ext uri="{FF2B5EF4-FFF2-40B4-BE49-F238E27FC236}">
                        <a16:creationId xmlns="" xmlns:a16="http://schemas.microsoft.com/office/drawing/2014/main" id="{56A45D61-2B2F-42C4-AAFC-35D20142C65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0" name="文本框 129">
                    <a:extLst>
                      <a:ext uri="{FF2B5EF4-FFF2-40B4-BE49-F238E27FC236}">
                        <a16:creationId xmlns="" xmlns:a14="http://schemas.microsoft.com/office/drawing/2010/main" xmlns:a16="http://schemas.microsoft.com/office/drawing/2014/main" id="{56A45D61-2B2F-42C4-AAFC-35D20142C6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xmlns="" id="{2EEC8EAC-765B-495E-BBF7-7E2827F79D84}"/>
                </a:ext>
              </a:extLst>
            </p:cNvPr>
            <p:cNvSpPr/>
            <p:nvPr/>
          </p:nvSpPr>
          <p:spPr>
            <a:xfrm>
              <a:off x="6104549" y="3681373"/>
              <a:ext cx="542001" cy="518517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8" name="等腰三角形 147">
              <a:extLst>
                <a:ext uri="{FF2B5EF4-FFF2-40B4-BE49-F238E27FC236}">
                  <a16:creationId xmlns:a16="http://schemas.microsoft.com/office/drawing/2014/main" xmlns="" id="{5E7DC911-1994-4D39-BB21-80B38E943A57}"/>
                </a:ext>
              </a:extLst>
            </p:cNvPr>
            <p:cNvSpPr/>
            <p:nvPr/>
          </p:nvSpPr>
          <p:spPr>
            <a:xfrm rot="10800000">
              <a:off x="5976079" y="4730649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xmlns="" id="{C67F9579-1E1D-4DE7-8F63-B292BDC555F3}"/>
                </a:ext>
              </a:extLst>
            </p:cNvPr>
            <p:cNvSpPr/>
            <p:nvPr/>
          </p:nvSpPr>
          <p:spPr>
            <a:xfrm rot="10800000">
              <a:off x="6613586" y="4729410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xmlns="" id="{216594A6-9AD9-43C4-A867-8067CD477BE3}"/>
                </a:ext>
              </a:extLst>
            </p:cNvPr>
            <p:cNvSpPr/>
            <p:nvPr/>
          </p:nvSpPr>
          <p:spPr>
            <a:xfrm>
              <a:off x="5355736" y="5830071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xmlns="" id="{4F47944F-68C6-4261-A436-F70C609A3D6E}"/>
                </a:ext>
              </a:extLst>
            </p:cNvPr>
            <p:cNvSpPr/>
            <p:nvPr/>
          </p:nvSpPr>
          <p:spPr>
            <a:xfrm>
              <a:off x="5993741" y="5833840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xmlns="" id="{74492E1B-DFC5-4892-8172-5D46D3D00A50}"/>
                </a:ext>
              </a:extLst>
            </p:cNvPr>
            <p:cNvSpPr/>
            <p:nvPr/>
          </p:nvSpPr>
          <p:spPr>
            <a:xfrm>
              <a:off x="6609725" y="583371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154" name="箭头: 下 153">
            <a:extLst>
              <a:ext uri="{FF2B5EF4-FFF2-40B4-BE49-F238E27FC236}">
                <a16:creationId xmlns:a16="http://schemas.microsoft.com/office/drawing/2014/main" xmlns="" id="{A0D8A4DE-6AEC-4764-9BAA-100C417FB4D0}"/>
              </a:ext>
            </a:extLst>
          </p:cNvPr>
          <p:cNvSpPr/>
          <p:nvPr/>
        </p:nvSpPr>
        <p:spPr>
          <a:xfrm>
            <a:off x="4553047" y="2253695"/>
            <a:ext cx="135620" cy="10236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7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xmlns="" id="{A5B1414B-D15B-4132-889A-217C4374B8BD}"/>
              </a:ext>
            </a:extLst>
          </p:cNvPr>
          <p:cNvGrpSpPr/>
          <p:nvPr/>
        </p:nvGrpSpPr>
        <p:grpSpPr>
          <a:xfrm>
            <a:off x="2887473" y="1812015"/>
            <a:ext cx="1336769" cy="912854"/>
            <a:chOff x="4101729" y="1264600"/>
            <a:chExt cx="1782358" cy="121713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xmlns="" id="{8E33DA9E-B4E2-4592-AC49-DB5D5523A66A}"/>
                </a:ext>
              </a:extLst>
            </p:cNvPr>
            <p:cNvSpPr/>
            <p:nvPr/>
          </p:nvSpPr>
          <p:spPr>
            <a:xfrm>
              <a:off x="4101729" y="1264600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xmlns="" id="{051E915C-CA21-4570-A6F2-A531F14CBA13}"/>
                </a:ext>
              </a:extLst>
            </p:cNvPr>
            <p:cNvSpPr/>
            <p:nvPr/>
          </p:nvSpPr>
          <p:spPr>
            <a:xfrm>
              <a:off x="5348897" y="1558409"/>
              <a:ext cx="53519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6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79ECFCE-95B1-410E-A48E-8CEA6091E617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F55530B-3A33-4D64-8176-9F2D7CF6FA6F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3C3600D1-1570-4603-B03A-2C7D69F07B3A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2895400" cy="4012542"/>
                <a:chOff x="4256326" y="2339815"/>
                <a:chExt cx="2895400" cy="4012542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xmlns="" id="{B6E4F125-7139-4CD3-BEE0-27957A82F3A4}"/>
                    </a:ext>
                  </a:extLst>
                </p:cNvPr>
                <p:cNvGrpSpPr/>
                <p:nvPr/>
              </p:nvGrpSpPr>
              <p:grpSpPr>
                <a:xfrm>
                  <a:off x="4256326" y="2339815"/>
                  <a:ext cx="1642517" cy="4003653"/>
                  <a:chOff x="4256326" y="2339815"/>
                  <a:chExt cx="1642517" cy="4003653"/>
                </a:xfrm>
              </p:grpSpPr>
              <mc:AlternateContent xmlns:mc="http://schemas.openxmlformats.org/markup-compatibility/2006">
                <mc:Choice xmlns:a14="http://schemas.microsoft.com/office/drawing/2010/main" xmlns="" Requires="a14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="" xmlns:a16="http://schemas.microsoft.com/office/drawing/2014/main" id="{F7888672-6488-4BFE-85E6-DEB354098D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6326" y="2339815"/>
                        <a:ext cx="1244856" cy="6771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m:oMathPara>
                        </a14:m>
                        <a:endParaRPr lang="en-US" sz="1350" i="1" dirty="0">
                          <a:latin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oMath>
                          </m:oMathPara>
                        </a14:m>
                        <a:endParaRPr lang="en-US" sz="1350" i="1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="" xmlns:a14="http://schemas.microsoft.com/office/drawing/2010/main" xmlns:a16="http://schemas.microsoft.com/office/drawing/2014/main" id="{F7888672-6488-4BFE-85E6-DEB354098D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6326" y="2339815"/>
                        <a:ext cx="1244856" cy="677108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9" name="等腰三角形 138">
                    <a:extLst>
                      <a:ext uri="{FF2B5EF4-FFF2-40B4-BE49-F238E27FC236}">
                        <a16:creationId xmlns:a16="http://schemas.microsoft.com/office/drawing/2014/main" xmlns="" id="{DA5B1A1E-0947-4CC2-8B52-4A7B2947B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60732" y="2437755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41" name="等腰三角形 140">
                    <a:extLst>
                      <a:ext uri="{FF2B5EF4-FFF2-40B4-BE49-F238E27FC236}">
                        <a16:creationId xmlns:a16="http://schemas.microsoft.com/office/drawing/2014/main" xmlns="" id="{8C9DCF05-9C37-4BCA-9A41-6B49DA836F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6324" y="4729410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43" name="任意多边形: 形状 142">
                    <a:extLst>
                      <a:ext uri="{FF2B5EF4-FFF2-40B4-BE49-F238E27FC236}">
                        <a16:creationId xmlns:a16="http://schemas.microsoft.com/office/drawing/2014/main" xmlns="" id="{570BB349-5B7C-48DE-8823-01A2984376B2}"/>
                      </a:ext>
                    </a:extLst>
                  </p:cNvPr>
                  <p:cNvSpPr/>
                  <p:nvPr/>
                </p:nvSpPr>
                <p:spPr>
                  <a:xfrm>
                    <a:off x="4768578" y="5824951"/>
                    <a:ext cx="542001" cy="518517"/>
                  </a:xfrm>
                  <a:custGeom>
                    <a:avLst/>
                    <a:gdLst>
                      <a:gd name="connsiteX0" fmla="*/ 18038 w 448944"/>
                      <a:gd name="connsiteY0" fmla="*/ 18038 h 448944"/>
                      <a:gd name="connsiteX1" fmla="*/ 435761 w 448944"/>
                      <a:gd name="connsiteY1" fmla="*/ 18038 h 448944"/>
                      <a:gd name="connsiteX2" fmla="*/ 435761 w 448944"/>
                      <a:gd name="connsiteY2" fmla="*/ 435761 h 448944"/>
                      <a:gd name="connsiteX3" fmla="*/ 18038 w 448944"/>
                      <a:gd name="connsiteY3" fmla="*/ 435761 h 448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944" h="448944">
                        <a:moveTo>
                          <a:pt x="18038" y="18038"/>
                        </a:moveTo>
                        <a:lnTo>
                          <a:pt x="435761" y="18038"/>
                        </a:lnTo>
                        <a:lnTo>
                          <a:pt x="435761" y="435761"/>
                        </a:lnTo>
                        <a:lnTo>
                          <a:pt x="18038" y="4357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6</a:t>
                    </a:r>
                  </a:p>
                </p:txBody>
              </p:sp>
              <p:sp>
                <p:nvSpPr>
                  <p:cNvPr id="146" name="等腰三角形 145">
                    <a:extLst>
                      <a:ext uri="{FF2B5EF4-FFF2-40B4-BE49-F238E27FC236}">
                        <a16:creationId xmlns:a16="http://schemas.microsoft.com/office/drawing/2014/main" xmlns="" id="{46479FBB-0AD6-49AD-A13D-151BC463733A}"/>
                      </a:ext>
                    </a:extLst>
                  </p:cNvPr>
                  <p:cNvSpPr/>
                  <p:nvPr/>
                </p:nvSpPr>
                <p:spPr>
                  <a:xfrm>
                    <a:off x="5356842" y="3686768"/>
                    <a:ext cx="542001" cy="518517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xmlns="" id="{2EEC8EAC-765B-495E-BBF7-7E2827F79D84}"/>
                    </a:ext>
                  </a:extLst>
                </p:cNvPr>
                <p:cNvSpPr/>
                <p:nvPr/>
              </p:nvSpPr>
              <p:spPr>
                <a:xfrm>
                  <a:off x="6104549" y="3681373"/>
                  <a:ext cx="542001" cy="518517"/>
                </a:xfrm>
                <a:prstGeom prst="triangle">
                  <a:avLst/>
                </a:pr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8" name="等腰三角形 147">
                  <a:extLst>
                    <a:ext uri="{FF2B5EF4-FFF2-40B4-BE49-F238E27FC236}">
                      <a16:creationId xmlns:a16="http://schemas.microsoft.com/office/drawing/2014/main" xmlns="" id="{5E7DC911-1994-4D39-BB21-80B38E943A57}"/>
                    </a:ext>
                  </a:extLst>
                </p:cNvPr>
                <p:cNvSpPr/>
                <p:nvPr/>
              </p:nvSpPr>
              <p:spPr>
                <a:xfrm rot="10800000">
                  <a:off x="5976079" y="4730649"/>
                  <a:ext cx="522643" cy="499998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9" name="等腰三角形 148">
                  <a:extLst>
                    <a:ext uri="{FF2B5EF4-FFF2-40B4-BE49-F238E27FC236}">
                      <a16:creationId xmlns:a16="http://schemas.microsoft.com/office/drawing/2014/main" xmlns="" id="{C67F9579-1E1D-4DE7-8F63-B292BDC555F3}"/>
                    </a:ext>
                  </a:extLst>
                </p:cNvPr>
                <p:cNvSpPr/>
                <p:nvPr/>
              </p:nvSpPr>
              <p:spPr>
                <a:xfrm rot="10800000">
                  <a:off x="6613586" y="4729410"/>
                  <a:ext cx="522643" cy="499998"/>
                </a:xfrm>
                <a:prstGeom prst="triangle">
                  <a:avLst/>
                </a:prstGeom>
                <a:solidFill>
                  <a:srgbClr val="00B05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xmlns="" id="{216594A6-9AD9-43C4-A867-8067CD477BE3}"/>
                    </a:ext>
                  </a:extLst>
                </p:cNvPr>
                <p:cNvSpPr/>
                <p:nvPr/>
              </p:nvSpPr>
              <p:spPr>
                <a:xfrm>
                  <a:off x="5355736" y="583007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xmlns="" id="{4F47944F-68C6-4261-A436-F70C609A3D6E}"/>
                    </a:ext>
                  </a:extLst>
                </p:cNvPr>
                <p:cNvSpPr/>
                <p:nvPr/>
              </p:nvSpPr>
              <p:spPr>
                <a:xfrm>
                  <a:off x="5993741" y="5833840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9</a:t>
                  </a:r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xmlns="" id="{74492E1B-DFC5-4892-8172-5D46D3D00A50}"/>
                    </a:ext>
                  </a:extLst>
                </p:cNvPr>
                <p:cNvSpPr/>
                <p:nvPr/>
              </p:nvSpPr>
              <p:spPr>
                <a:xfrm>
                  <a:off x="6609725" y="5833718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7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30" name="文本框 129">
                    <a:extLst>
                      <a:ext uri="{FF2B5EF4-FFF2-40B4-BE49-F238E27FC236}">
                        <a16:creationId xmlns="" xmlns:a16="http://schemas.microsoft.com/office/drawing/2014/main" id="{5E25499C-5A53-4409-BCA8-BD0D6C2A1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sz="135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0" name="文本框 129">
                    <a:extLst>
                      <a:ext uri="{FF2B5EF4-FFF2-40B4-BE49-F238E27FC236}">
                        <a16:creationId xmlns="" xmlns:a14="http://schemas.microsoft.com/office/drawing/2010/main" xmlns:a16="http://schemas.microsoft.com/office/drawing/2014/main" id="{5E25499C-5A53-4409-BCA8-BD0D6C2A1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7710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文本框 153">
                  <a:extLst>
                    <a:ext uri="{FF2B5EF4-FFF2-40B4-BE49-F238E27FC236}">
                      <a16:creationId xmlns="" xmlns:a16="http://schemas.microsoft.com/office/drawing/2014/main" id="{FCEB2A8E-E59E-46F7-B07A-648855EEC755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FCEB2A8E-E59E-46F7-B07A-648855EEC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1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xmlns="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xmlns="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xmlns="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xmlns="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sz="1350" dirty="0"/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箭头: 下 157">
            <a:extLst>
              <a:ext uri="{FF2B5EF4-FFF2-40B4-BE49-F238E27FC236}">
                <a16:creationId xmlns:a16="http://schemas.microsoft.com/office/drawing/2014/main" xmlns="" id="{359B8A0B-30F7-4586-B084-0A4C5F545C80}"/>
              </a:ext>
            </a:extLst>
          </p:cNvPr>
          <p:cNvSpPr/>
          <p:nvPr/>
        </p:nvSpPr>
        <p:spPr>
          <a:xfrm rot="17283713">
            <a:off x="5151250" y="1729056"/>
            <a:ext cx="135620" cy="10236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482D41EA-2621-4AFF-B9CA-78023A92C46A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>
              <mc:Choice xmlns:a14="http://schemas.microsoft.com/office/drawing/2010/main" xmlns="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4="http://schemas.microsoft.com/office/drawing/2010/main"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xmlns="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xmlns="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xmlns="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xmlns="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xmlns="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xmlns="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xmlns="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xmlns="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2" name="文本框 131">
                  <a:extLst>
                    <a:ext uri="{FF2B5EF4-FFF2-40B4-BE49-F238E27FC236}">
                      <a16:creationId xmlns="" xmlns:a16="http://schemas.microsoft.com/office/drawing/2014/main" id="{8A4EDF68-2495-488F-BB67-3F1F669C7B4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A4EDF68-2495-488F-BB67-3F1F669C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7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xmlns="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xmlns="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xmlns="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xmlns="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C71F279C-1969-4F4A-A056-EADB432001B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>
              <mc:Choice xmlns:a14="http://schemas.microsoft.com/office/drawing/2010/main" xmlns="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4="http://schemas.microsoft.com/office/drawing/2010/main"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xmlns="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xmlns="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xmlns="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xmlns="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xmlns="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xmlns="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xmlns="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xmlns="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2" name="文本框 131">
                  <a:extLst>
                    <a:ext uri="{FF2B5EF4-FFF2-40B4-BE49-F238E27FC236}">
                      <a16:creationId xmlns="" xmlns:a16="http://schemas.microsoft.com/office/drawing/2014/main" id="{DF00E2C5-57EB-4C50-96B3-D6F7449CFDA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F00E2C5-57EB-4C50-96B3-D6F7449CF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90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黑白棋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相互翻转对方的棋子，最后以棋盘上谁的棋子多来判断</a:t>
            </a:r>
            <a:r>
              <a:rPr lang="zh-CN" altLang="en-US" dirty="0" smtClean="0"/>
              <a:t>胜负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1990</a:t>
            </a:r>
            <a:r>
              <a:rPr lang="zh-CN" altLang="en-US" dirty="0" smtClean="0"/>
              <a:t>年代初最有名的</a:t>
            </a:r>
            <a:r>
              <a:rPr lang="zh-CN" altLang="en-US" dirty="0" smtClean="0"/>
              <a:t>程式</a:t>
            </a:r>
            <a:r>
              <a:rPr lang="en-US" altLang="zh-CN" dirty="0" smtClean="0"/>
              <a:t>Thor</a:t>
            </a:r>
            <a:r>
              <a:rPr lang="zh-CN" altLang="en-US" dirty="0" smtClean="0"/>
              <a:t>，棋</a:t>
            </a:r>
            <a:r>
              <a:rPr lang="zh-CN" altLang="en-US" dirty="0" smtClean="0"/>
              <a:t>力能比得上世界级</a:t>
            </a:r>
            <a:r>
              <a:rPr lang="zh-CN" altLang="en-US" dirty="0" smtClean="0"/>
              <a:t>棋手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1995</a:t>
            </a:r>
            <a:r>
              <a:rPr lang="zh-CN" altLang="en-US" dirty="0" smtClean="0"/>
              <a:t>年， </a:t>
            </a:r>
            <a:r>
              <a:rPr lang="en-US" dirty="0" smtClean="0"/>
              <a:t>Michael </a:t>
            </a:r>
            <a:r>
              <a:rPr lang="en-US" dirty="0" err="1" smtClean="0"/>
              <a:t>Buro</a:t>
            </a:r>
            <a:r>
              <a:rPr lang="zh-CN" altLang="en-US" dirty="0" smtClean="0"/>
              <a:t>做出了</a:t>
            </a:r>
            <a:r>
              <a:rPr lang="zh-CN" altLang="en-US" dirty="0" smtClean="0"/>
              <a:t>能自我</a:t>
            </a:r>
            <a:r>
              <a:rPr lang="zh-CN" altLang="en-US" dirty="0" smtClean="0"/>
              <a:t>学习的</a:t>
            </a:r>
            <a:r>
              <a:rPr lang="en-US" dirty="0" err="1" smtClean="0"/>
              <a:t>Logistello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月，</a:t>
            </a:r>
            <a:r>
              <a:rPr lang="en-US" dirty="0" err="1" smtClean="0"/>
              <a:t>Logistello</a:t>
            </a:r>
            <a:r>
              <a:rPr lang="zh-CN" altLang="en-US" dirty="0" smtClean="0"/>
              <a:t>击败了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年的世界冠军村上健（</a:t>
            </a:r>
            <a:r>
              <a:rPr lang="en-US" dirty="0" smtClean="0"/>
              <a:t>Takeshi Murakami）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026" name="Picture 2" descr="é»ç½æ£ç»å±åºæ¯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2095500" cy="14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20818B84-2AE8-4D24-9FE8-1DE39D55F7FB}"/>
              </a:ext>
            </a:extLst>
          </p:cNvPr>
          <p:cNvGrpSpPr/>
          <p:nvPr/>
        </p:nvGrpSpPr>
        <p:grpSpPr>
          <a:xfrm>
            <a:off x="7165727" y="1612522"/>
            <a:ext cx="1772904" cy="2520287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6" cy="2698167"/>
              <a:chOff x="9860906" y="872315"/>
              <a:chExt cx="2046806" cy="2698167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xmlns="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xmlns="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1" y="954382"/>
                <a:ext cx="1465711" cy="261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Not 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Visited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Best Choice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Visiting</a:t>
                </a:r>
              </a:p>
              <a:p>
                <a:endParaRPr lang="en-US" sz="1350" dirty="0"/>
              </a:p>
              <a:p>
                <a:r>
                  <a:rPr lang="en-US" sz="1350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xmlns="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xmlns="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xmlns="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xmlns="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xmlns="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xmlns="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EA1DA521-7F17-4BD9-85EC-C72D6C310B57}"/>
              </a:ext>
            </a:extLst>
          </p:cNvPr>
          <p:cNvSpPr/>
          <p:nvPr/>
        </p:nvSpPr>
        <p:spPr>
          <a:xfrm>
            <a:off x="5736043" y="2803121"/>
            <a:ext cx="984885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7932C5F4-6BBE-4CCD-B6F9-500B8DEE706C}"/>
              </a:ext>
            </a:extLst>
          </p:cNvPr>
          <p:cNvGrpSpPr/>
          <p:nvPr/>
        </p:nvGrpSpPr>
        <p:grpSpPr>
          <a:xfrm>
            <a:off x="2887473" y="1812015"/>
            <a:ext cx="2880105" cy="912854"/>
            <a:chOff x="3849964" y="1273020"/>
            <a:chExt cx="3840139" cy="121713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xmlns="" id="{90C001C9-478C-403D-9765-74B99094649C}"/>
                </a:ext>
              </a:extLst>
            </p:cNvPr>
            <p:cNvGrpSpPr/>
            <p:nvPr/>
          </p:nvGrpSpPr>
          <p:grpSpPr>
            <a:xfrm>
              <a:off x="3849964" y="1273020"/>
              <a:ext cx="1782358" cy="1217138"/>
              <a:chOff x="4101729" y="1264600"/>
              <a:chExt cx="1782358" cy="121713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xmlns="" id="{4A8535E9-A954-4D92-8E0F-E4B8B6B13C7F}"/>
                  </a:ext>
                </a:extLst>
              </p:cNvPr>
              <p:cNvSpPr/>
              <p:nvPr/>
            </p:nvSpPr>
            <p:spPr>
              <a:xfrm>
                <a:off x="4101729" y="1264600"/>
                <a:ext cx="535190" cy="92332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en-US" altLang="zh-CN" sz="405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3</a:t>
                </a:r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xmlns="" id="{6B7A0EFD-8E85-4DCB-9024-99A9AFCC0A03}"/>
                  </a:ext>
                </a:extLst>
              </p:cNvPr>
              <p:cNvSpPr/>
              <p:nvPr/>
            </p:nvSpPr>
            <p:spPr>
              <a:xfrm>
                <a:off x="5348897" y="1558409"/>
                <a:ext cx="535190" cy="92332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en-US" altLang="zh-CN" sz="405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6</a:t>
                </a:r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xmlns="" id="{4A1240F2-F82F-4B4E-9609-011C783E24A1}"/>
                </a:ext>
              </a:extLst>
            </p:cNvPr>
            <p:cNvSpPr/>
            <p:nvPr/>
          </p:nvSpPr>
          <p:spPr>
            <a:xfrm>
              <a:off x="6810802" y="1376573"/>
              <a:ext cx="87930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altLang="zh-CN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CE6AB0D6-FB84-4B4C-97BC-1EE446BFFE2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>
              <mc:Choice xmlns:a14="http://schemas.microsoft.com/office/drawing/2010/main" xmlns="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4="http://schemas.microsoft.com/office/drawing/2010/main"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xmlns="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xmlns="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xmlns="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xmlns="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xmlns="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xmlns="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xmlns="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xmlns="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9" name="文本框 158">
                  <a:extLst>
                    <a:ext uri="{FF2B5EF4-FFF2-40B4-BE49-F238E27FC236}">
                      <a16:creationId xmlns="" xmlns:a16="http://schemas.microsoft.com/office/drawing/2014/main" id="{B21B02CE-A9FE-4B50-A530-41149DEE7EC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B21B02CE-A9FE-4B50-A530-41149DEE7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62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xmlns="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xmlns="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xmlns="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xmlns="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箭头: 下 133">
            <a:extLst>
              <a:ext uri="{FF2B5EF4-FFF2-40B4-BE49-F238E27FC236}">
                <a16:creationId xmlns:a16="http://schemas.microsoft.com/office/drawing/2014/main" xmlns="" id="{C549F554-43FD-46A4-9ED0-37C2951E7AE8}"/>
              </a:ext>
            </a:extLst>
          </p:cNvPr>
          <p:cNvSpPr/>
          <p:nvPr/>
        </p:nvSpPr>
        <p:spPr>
          <a:xfrm rot="14773992">
            <a:off x="5125329" y="1493174"/>
            <a:ext cx="170606" cy="1513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24CEB3F4-D5A2-4427-9B18-3E369ADE7220}"/>
                  </a:ext>
                </a:extLst>
              </p:cNvPr>
              <p:cNvSpPr/>
              <p:nvPr/>
            </p:nvSpPr>
            <p:spPr>
              <a:xfrm>
                <a:off x="6006547" y="1400874"/>
                <a:ext cx="2390719" cy="69249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4050" b="1" i="1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405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24CEB3F4-D5A2-4427-9B18-3E369ADE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47" y="1400874"/>
                <a:ext cx="2390719" cy="6924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24CA6C51-77B6-4F1F-A02A-57C4807DB63C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>
              <mc:Choice xmlns:a14="http://schemas.microsoft.com/office/drawing/2010/main" xmlns="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4="http://schemas.microsoft.com/office/drawing/2010/main"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xmlns="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xmlns="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xmlns="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xmlns="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xmlns="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xmlns="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xmlns="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xmlns="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2" name="文本框 121">
                  <a:extLst>
                    <a:ext uri="{FF2B5EF4-FFF2-40B4-BE49-F238E27FC236}">
                      <a16:creationId xmlns="" xmlns:a16="http://schemas.microsoft.com/office/drawing/2014/main" id="{350AA392-865D-471B-BAC1-6FF7F016BD5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350AA392-865D-471B-BAC1-6FF7F016B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82603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</a:t>
            </a:r>
            <a:r>
              <a:rPr lang="el-GR" altLang="zh-CN" dirty="0" smtClean="0"/>
              <a:t>αβ</a:t>
            </a:r>
            <a:r>
              <a:rPr lang="en-US" altLang="zh-CN" dirty="0" smtClean="0"/>
              <a:t> </a:t>
            </a:r>
            <a:r>
              <a:rPr lang="en-US" altLang="zh-CN" dirty="0"/>
              <a:t>Pruning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7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5" y="1016719"/>
            <a:ext cx="7886700" cy="5980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Where to prune?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xmlns="" id="{050FA293-A3BD-4E58-9912-C57E7485A243}"/>
              </a:ext>
            </a:extLst>
          </p:cNvPr>
          <p:cNvGrpSpPr/>
          <p:nvPr/>
        </p:nvGrpSpPr>
        <p:grpSpPr>
          <a:xfrm>
            <a:off x="198485" y="1612523"/>
            <a:ext cx="8747030" cy="4228757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xmlns="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xmlns="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xmlns="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xmlns="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xmlns="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xmlns="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xmlns="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xmlns="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xmlns="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xmlns="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xmlns="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xmlns="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xmlns="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CCEA7BA6-4389-4D44-A951-3176D99D0376}"/>
              </a:ext>
            </a:extLst>
          </p:cNvPr>
          <p:cNvGrpSpPr/>
          <p:nvPr/>
        </p:nvGrpSpPr>
        <p:grpSpPr>
          <a:xfrm>
            <a:off x="1096048" y="2604207"/>
            <a:ext cx="1305511" cy="507831"/>
            <a:chOff x="1461397" y="2329276"/>
            <a:chExt cx="1740681" cy="677108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xmlns="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1" name="文本框 100">
                  <a:extLst>
                    <a:ext uri="{FF2B5EF4-FFF2-40B4-BE49-F238E27FC236}">
                      <a16:creationId xmlns=""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EAE9DFE1-9A36-4B7A-84E4-5280A5EF638F}"/>
              </a:ext>
            </a:extLst>
          </p:cNvPr>
          <p:cNvGrpSpPr/>
          <p:nvPr/>
        </p:nvGrpSpPr>
        <p:grpSpPr>
          <a:xfrm>
            <a:off x="168670" y="4360662"/>
            <a:ext cx="1186118" cy="507831"/>
            <a:chOff x="224894" y="4671213"/>
            <a:chExt cx="1581490" cy="677108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5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29702771-E45F-4486-B470-409AFA93A6A0}"/>
              </a:ext>
            </a:extLst>
          </p:cNvPr>
          <p:cNvSpPr/>
          <p:nvPr/>
        </p:nvSpPr>
        <p:spPr>
          <a:xfrm>
            <a:off x="495712" y="5219298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6050D9D3-C3BB-43A0-B583-61B08E27AA97}"/>
              </a:ext>
            </a:extLst>
          </p:cNvPr>
          <p:cNvSpPr/>
          <p:nvPr/>
        </p:nvSpPr>
        <p:spPr>
          <a:xfrm>
            <a:off x="978747" y="5221121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xmlns="" id="{BA3F4D15-A6A6-43CD-BDB5-C8F879B86295}"/>
              </a:ext>
            </a:extLst>
          </p:cNvPr>
          <p:cNvSpPr/>
          <p:nvPr/>
        </p:nvSpPr>
        <p:spPr>
          <a:xfrm>
            <a:off x="1998410" y="5222897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7157008B-F297-4B30-B296-01A53276BD49}"/>
              </a:ext>
            </a:extLst>
          </p:cNvPr>
          <p:cNvGrpSpPr/>
          <p:nvPr/>
        </p:nvGrpSpPr>
        <p:grpSpPr>
          <a:xfrm>
            <a:off x="3284279" y="1573420"/>
            <a:ext cx="1145615" cy="547056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xmlns="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771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42200F09-9E54-420B-8D49-8A6D48669F97}"/>
              </a:ext>
            </a:extLst>
          </p:cNvPr>
          <p:cNvGrpSpPr/>
          <p:nvPr/>
        </p:nvGrpSpPr>
        <p:grpSpPr>
          <a:xfrm>
            <a:off x="598016" y="3546028"/>
            <a:ext cx="1265776" cy="507831"/>
            <a:chOff x="797354" y="3585037"/>
            <a:chExt cx="1687701" cy="677108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xmlns="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5" name="文本框 114">
                  <a:extLst>
                    <a:ext uri="{FF2B5EF4-FFF2-40B4-BE49-F238E27FC236}">
                      <a16:creationId xmlns=""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AE615CCB-FEAC-4486-9B46-4E3A53B3EACC}"/>
              </a:ext>
            </a:extLst>
          </p:cNvPr>
          <p:cNvGrpSpPr/>
          <p:nvPr/>
        </p:nvGrpSpPr>
        <p:grpSpPr>
          <a:xfrm>
            <a:off x="1254020" y="4365949"/>
            <a:ext cx="1145561" cy="507831"/>
            <a:chOff x="1672027" y="4678267"/>
            <a:chExt cx="1527414" cy="677108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xmlns="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8" name="文本框 117">
                  <a:extLst>
                    <a:ext uri="{FF2B5EF4-FFF2-40B4-BE49-F238E27FC236}">
                      <a16:creationId xmlns=""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5" cy="6771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CC321148-CB0F-498A-A105-A7C64F588563}"/>
              </a:ext>
            </a:extLst>
          </p:cNvPr>
          <p:cNvSpPr/>
          <p:nvPr/>
        </p:nvSpPr>
        <p:spPr>
          <a:xfrm>
            <a:off x="1513842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xmlns="" id="{05C6F8CE-F6F9-4A21-B286-AFBE9C326FE8}"/>
              </a:ext>
            </a:extLst>
          </p:cNvPr>
          <p:cNvSpPr/>
          <p:nvPr/>
        </p:nvSpPr>
        <p:spPr>
          <a:xfrm>
            <a:off x="2499377" y="5222896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C3932-ADDB-4486-93BE-9AD2F700F303}"/>
              </a:ext>
            </a:extLst>
          </p:cNvPr>
          <p:cNvGrpSpPr/>
          <p:nvPr/>
        </p:nvGrpSpPr>
        <p:grpSpPr>
          <a:xfrm>
            <a:off x="1787298" y="3567645"/>
            <a:ext cx="1189282" cy="507831"/>
            <a:chOff x="2383063" y="3613859"/>
            <a:chExt cx="1585709" cy="67710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8" name="文本框 137">
                  <a:extLst>
                    <a:ext uri="{FF2B5EF4-FFF2-40B4-BE49-F238E27FC236}">
                      <a16:creationId xmlns=""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77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xmlns="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99344A1-DBCB-4494-97D5-AA06E8CFBC3F}"/>
              </a:ext>
            </a:extLst>
          </p:cNvPr>
          <p:cNvGrpSpPr/>
          <p:nvPr/>
        </p:nvGrpSpPr>
        <p:grpSpPr>
          <a:xfrm>
            <a:off x="2311929" y="4359513"/>
            <a:ext cx="1180529" cy="507831"/>
            <a:chOff x="3082572" y="4669680"/>
            <a:chExt cx="1574038" cy="67710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文本框 139">
                  <a:extLst>
                    <a:ext uri="{FF2B5EF4-FFF2-40B4-BE49-F238E27FC236}">
                      <a16:creationId xmlns=""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5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xmlns="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xmlns="" id="{13E6B920-26A6-478A-8FD3-46A3EB16A7E4}"/>
              </a:ext>
            </a:extLst>
          </p:cNvPr>
          <p:cNvSpPr/>
          <p:nvPr/>
        </p:nvSpPr>
        <p:spPr>
          <a:xfrm>
            <a:off x="3099726" y="5227484"/>
            <a:ext cx="406501" cy="388888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C4B517C-901F-47AF-AC94-787461899D47}"/>
              </a:ext>
            </a:extLst>
          </p:cNvPr>
          <p:cNvGrpSpPr/>
          <p:nvPr/>
        </p:nvGrpSpPr>
        <p:grpSpPr>
          <a:xfrm>
            <a:off x="5235661" y="2637156"/>
            <a:ext cx="1184832" cy="2981254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xmlns="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xmlns="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xmlns="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xmlns="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文本框 155">
                  <a:extLst>
                    <a:ext uri="{FF2B5EF4-FFF2-40B4-BE49-F238E27FC236}">
                      <a16:creationId xmlns=""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21E696A1-4A0B-4A4A-9FB0-FE5E1328EEFD}"/>
              </a:ext>
            </a:extLst>
          </p:cNvPr>
          <p:cNvSpPr/>
          <p:nvPr/>
        </p:nvSpPr>
        <p:spPr>
          <a:xfrm>
            <a:off x="1228639" y="3926059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xmlns="" id="{D46F530A-F5B2-4B4D-8137-201B9E175B0F}"/>
              </a:ext>
            </a:extLst>
          </p:cNvPr>
          <p:cNvSpPr/>
          <p:nvPr/>
        </p:nvSpPr>
        <p:spPr>
          <a:xfrm>
            <a:off x="5165282" y="2206948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A84D520-1D0A-4EED-9F1D-E9D8B5510B11}"/>
              </a:ext>
            </a:extLst>
          </p:cNvPr>
          <p:cNvGrpSpPr/>
          <p:nvPr/>
        </p:nvGrpSpPr>
        <p:grpSpPr>
          <a:xfrm>
            <a:off x="3192245" y="2612111"/>
            <a:ext cx="2171550" cy="3009407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>
              <mc:Choice xmlns:a14="http://schemas.microsoft.com/office/drawing/2010/main" xmlns="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sz="135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="" xmlns:a14="http://schemas.microsoft.com/office/drawing/2010/main"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7710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xmlns="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xmlns="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xmlns="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xmlns="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xmlns="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xmlns="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xmlns="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xmlns="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文本框 124">
                  <a:extLst>
                    <a:ext uri="{FF2B5EF4-FFF2-40B4-BE49-F238E27FC236}">
                      <a16:creationId xmlns="" xmlns:a16="http://schemas.microsoft.com/office/drawing/2014/main" id="{D9F89719-DFD6-4FF5-9F65-3CBED8444EF2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9F89719-DFD6-4FF5-9F65-3CBED8444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771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988C3DDE-B882-48BC-A801-BAD93681EE2E}"/>
              </a:ext>
            </a:extLst>
          </p:cNvPr>
          <p:cNvSpPr/>
          <p:nvPr/>
        </p:nvSpPr>
        <p:spPr>
          <a:xfrm>
            <a:off x="3626862" y="3917823"/>
            <a:ext cx="1550146" cy="128126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39542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CC9389-07C6-4AD8-BFF9-4316DD2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56397EC-7149-485A-9536-42CD82866152}"/>
              </a:ext>
            </a:extLst>
          </p:cNvPr>
          <p:cNvSpPr txBox="1"/>
          <p:nvPr/>
        </p:nvSpPr>
        <p:spPr>
          <a:xfrm>
            <a:off x="661938" y="1477769"/>
            <a:ext cx="78201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(node, depth,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     if depth = 0 or node is a terminal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         return the heuristic value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    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         v := -∞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             v := max(v,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(child, depth – 1,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            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≤ α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 return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     v := +∞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       for each child of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      v := min(v,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(child, depth – 1,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           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:=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≤ α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*)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        return v</a:t>
            </a:r>
          </a:p>
        </p:txBody>
      </p:sp>
    </p:spTree>
    <p:extLst>
      <p:ext uri="{BB962C8B-B14F-4D97-AF65-F5344CB8AC3E}">
        <p14:creationId xmlns:p14="http://schemas.microsoft.com/office/powerpoint/2010/main" xmlns="" val="3139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性能提升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7C75CD7-AB74-4B58-9EB7-5BF12D4C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Without pruning: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</a:t>
                </a:r>
                <a:r>
                  <a:rPr lang="el-GR" altLang="zh-CN" dirty="0" smtClean="0"/>
                  <a:t>αβ</a:t>
                </a:r>
                <a:r>
                  <a:rPr lang="en-US" altLang="zh-CN" dirty="0" smtClean="0"/>
                  <a:t> pruning</a:t>
                </a:r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/>
                  <a:t>时间</a:t>
                </a:r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67C75CD7-AB74-4B58-9EB7-5BF12D4C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  <a:blipFill rotWithShape="0">
                <a:blip r:embed="rId3"/>
                <a:stretch>
                  <a:fillRect l="-1777"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191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性能提升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国际象棋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err="1" smtClean="0">
                <a:ea typeface="宋体" charset="-122"/>
              </a:rPr>
              <a:t>minimax</a:t>
            </a:r>
            <a:r>
              <a:rPr lang="en-US" altLang="zh-CN" dirty="0">
                <a:ea typeface="宋体" charset="-122"/>
              </a:rPr>
              <a:t>			5 ply</a:t>
            </a:r>
          </a:p>
          <a:p>
            <a:pPr lvl="1"/>
            <a:r>
              <a:rPr lang="zh-CN" altLang="en-US" dirty="0" smtClean="0">
                <a:ea typeface="宋体" charset="-122"/>
              </a:rPr>
              <a:t>人类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		6-8 </a:t>
            </a:r>
            <a:r>
              <a:rPr lang="en-US" altLang="zh-CN" dirty="0">
                <a:ea typeface="宋体" charset="-122"/>
              </a:rPr>
              <a:t>ply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alpha-beta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	10 ply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7C75CD7-AB74-4B58-9EB7-5BF12D4C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越大，程序越“聪明”</a:t>
                </a:r>
                <a:endParaRPr lang="en-US" altLang="zh-CN" dirty="0"/>
              </a:p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越大，剪枝越多</a:t>
                </a:r>
                <a:endParaRPr lang="en-US" altLang="zh-CN" dirty="0"/>
              </a:p>
              <a:p>
                <a:r>
                  <a:rPr lang="zh-CN" altLang="en-US" dirty="0"/>
                  <a:t>剪枝可以使程序在相同时间内，</a:t>
                </a:r>
                <a:r>
                  <a:rPr lang="zh-CN" altLang="en-US" b="1" dirty="0"/>
                  <a:t>最多</a:t>
                </a:r>
                <a:r>
                  <a:rPr lang="zh-CN" altLang="en-US" dirty="0"/>
                  <a:t>多搜索</a:t>
                </a:r>
                <a:r>
                  <a:rPr lang="zh-CN" altLang="en-US" b="1" dirty="0"/>
                  <a:t>一倍</a:t>
                </a:r>
                <a:r>
                  <a:rPr lang="zh-CN" altLang="en-US" dirty="0"/>
                  <a:t>的深度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67C75CD7-AB74-4B58-9EB7-5BF12D4C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2555"/>
                <a:ext cx="7886700" cy="3844352"/>
              </a:xfrm>
              <a:blipFill rotWithShape="0">
                <a:blip r:embed="rId3"/>
                <a:stretch>
                  <a:fillRect l="-1777" t="-2857" r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github.com/acaruso7/chess_ANN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dirty="0" err="1" smtClean="0"/>
              <a:t>piece_list</a:t>
            </a:r>
            <a:r>
              <a:rPr lang="en-US" dirty="0" smtClean="0"/>
              <a:t> = ('</a:t>
            </a:r>
            <a:r>
              <a:rPr lang="en-US" dirty="0" err="1" smtClean="0"/>
              <a:t>p','n','b','r','q','k','P','N','B','R','Q','K</a:t>
            </a:r>
            <a:r>
              <a:rPr lang="en-US" dirty="0" smtClean="0"/>
              <a:t>')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/>
          <a:srcRect l="12890" t="46237" r="10351" b="23656"/>
          <a:stretch>
            <a:fillRect/>
          </a:stretch>
        </p:blipFill>
        <p:spPr bwMode="auto">
          <a:xfrm>
            <a:off x="0" y="4857736"/>
            <a:ext cx="9144000" cy="195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github.com/acaruso7/chess_ANN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dirty="0" err="1" smtClean="0"/>
              <a:t>piece_list</a:t>
            </a:r>
            <a:r>
              <a:rPr lang="en-US" dirty="0" smtClean="0"/>
              <a:t> = ('</a:t>
            </a:r>
            <a:r>
              <a:rPr lang="en-US" dirty="0" err="1" smtClean="0"/>
              <a:t>p','n','b','r','q','k','P','N','B','R','Q','K</a:t>
            </a:r>
            <a:r>
              <a:rPr lang="en-US" dirty="0" smtClean="0"/>
              <a:t>')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4"/>
          <a:srcRect l="12305" t="45833" r="10937" b="17708"/>
          <a:stretch>
            <a:fillRect/>
          </a:stretch>
        </p:blipFill>
        <p:spPr bwMode="auto">
          <a:xfrm>
            <a:off x="0" y="4414946"/>
            <a:ext cx="9144000" cy="244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get_model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keras.Sequential</a:t>
            </a:r>
            <a:r>
              <a:rPr lang="en-US" dirty="0" smtClean="0"/>
              <a:t>([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keras.layers.Dense</a:t>
            </a:r>
            <a:r>
              <a:rPr lang="en-US" dirty="0" smtClean="0"/>
              <a:t>(2048, </a:t>
            </a:r>
            <a:r>
              <a:rPr lang="en-US" dirty="0" err="1" smtClean="0"/>
              <a:t>input_dim</a:t>
            </a:r>
            <a:r>
              <a:rPr lang="en-US" dirty="0" smtClean="0"/>
              <a:t>=768,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                          activation=</a:t>
            </a:r>
            <a:r>
              <a:rPr lang="en-US" dirty="0" err="1" smtClean="0"/>
              <a:t>tf.nn.elu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keras.layers.Dense</a:t>
            </a:r>
            <a:r>
              <a:rPr lang="en-US" dirty="0" smtClean="0"/>
              <a:t>(2048, activation=</a:t>
            </a:r>
            <a:r>
              <a:rPr lang="en-US" dirty="0" err="1" smtClean="0"/>
              <a:t>tf.nn.elu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keras.layers.Dense</a:t>
            </a:r>
            <a:r>
              <a:rPr lang="en-US" dirty="0" smtClean="0"/>
              <a:t>(2048, activation=</a:t>
            </a:r>
            <a:r>
              <a:rPr lang="en-US" dirty="0" err="1" smtClean="0"/>
              <a:t>tf.nn.elu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keras.layers.Dense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Zero-Sum Games (</a:t>
            </a:r>
            <a:r>
              <a:rPr lang="zh-CN" altLang="en-US" dirty="0"/>
              <a:t>零和博弈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所有博弈方的利益之和为</a:t>
            </a:r>
            <a:r>
              <a:rPr lang="zh-CN" altLang="en-US" dirty="0" smtClean="0"/>
              <a:t>零，</a:t>
            </a:r>
            <a:r>
              <a:rPr lang="zh-CN" altLang="en-US" dirty="0"/>
              <a:t>即一方有所得，其他方必有所失。在零和博弈中，博弈各方是对抗的</a:t>
            </a:r>
            <a:r>
              <a:rPr lang="zh-CN" altLang="en-US" dirty="0" smtClean="0"/>
              <a:t>（</a:t>
            </a:r>
            <a:r>
              <a:rPr lang="zh-CN" altLang="en-US" dirty="0"/>
              <a:t>不合作</a:t>
            </a:r>
            <a:r>
              <a:rPr lang="zh-CN" altLang="en-US" dirty="0" smtClean="0"/>
              <a:t>的）。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D1FBC67-1BE6-4E6C-8848-FFF051218303}"/>
              </a:ext>
            </a:extLst>
          </p:cNvPr>
          <p:cNvGrpSpPr/>
          <p:nvPr/>
        </p:nvGrpSpPr>
        <p:grpSpPr>
          <a:xfrm>
            <a:off x="827584" y="3996308"/>
            <a:ext cx="7195082" cy="2554545"/>
            <a:chOff x="1252632" y="4001294"/>
            <a:chExt cx="7195082" cy="25545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A78C5120-FF2A-41AB-9E10-0DFDEA055C91}"/>
                </a:ext>
              </a:extLst>
            </p:cNvPr>
            <p:cNvGrpSpPr/>
            <p:nvPr/>
          </p:nvGrpSpPr>
          <p:grpSpPr>
            <a:xfrm>
              <a:off x="1252632" y="4001294"/>
              <a:ext cx="7195082" cy="2554545"/>
              <a:chOff x="1252632" y="4001294"/>
              <a:chExt cx="7195082" cy="2554545"/>
            </a:xfrm>
          </p:grpSpPr>
          <p:pic>
            <p:nvPicPr>
              <p:cNvPr id="9" name="Picture 2" descr="https://upload.wikimedia.org/wikipedia/commons/thumb/1/1b/Tic-tac-toe-game-1.svg/479px-Tic-tac-toe-game-1.svg.png">
                <a:extLst>
                  <a:ext uri="{FF2B5EF4-FFF2-40B4-BE49-F238E27FC236}">
                    <a16:creationId xmlns:a16="http://schemas.microsoft.com/office/drawing/2014/main" xmlns="" id="{ADC0AE6D-1C94-478B-8BEA-E2DDF7DF9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2632" y="4001294"/>
                <a:ext cx="4562475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xmlns="" id="{13E4B2D2-03EB-48B2-B901-C0A0EDE03096}"/>
                  </a:ext>
                </a:extLst>
              </p:cNvPr>
              <p:cNvSpPr txBox="1"/>
              <p:nvPr/>
            </p:nvSpPr>
            <p:spPr>
              <a:xfrm>
                <a:off x="5894664" y="4001294"/>
                <a:ext cx="255305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Tip Tap Toe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Chess</a:t>
                </a:r>
              </a:p>
            </p:txBody>
          </p:sp>
        </p:grpSp>
        <p:pic>
          <p:nvPicPr>
            <p:cNvPr id="7" name="Picture 4" descr="å´æ£">
              <a:extLst>
                <a:ext uri="{FF2B5EF4-FFF2-40B4-BE49-F238E27FC236}">
                  <a16:creationId xmlns:a16="http://schemas.microsoft.com/office/drawing/2014/main" xmlns="" id="{48206C78-6E61-439D-BFBB-102B74609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32" y="4854425"/>
              <a:ext cx="2089995" cy="16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upload.wikimedia.org/wikipedia/commons/thumb/3/30/ChessStartingPosition.jpg/220px-ChessStartingPosition.jpg">
              <a:extLst>
                <a:ext uri="{FF2B5EF4-FFF2-40B4-BE49-F238E27FC236}">
                  <a16:creationId xmlns:a16="http://schemas.microsoft.com/office/drawing/2014/main" xmlns="" id="{1C690CDB-B5E9-4818-9286-23E3D1A08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607" y="4966421"/>
              <a:ext cx="209550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314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model </a:t>
            </a:r>
            <a:r>
              <a:rPr lang="en-US" dirty="0" smtClean="0"/>
              <a:t>= </a:t>
            </a:r>
            <a:r>
              <a:rPr lang="en-US" dirty="0" err="1" smtClean="0"/>
              <a:t>get_model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model.summary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(optimizer=</a:t>
            </a:r>
            <a:r>
              <a:rPr lang="en-US" dirty="0" err="1" smtClean="0"/>
              <a:t>tf.train.GradientDescentOptimizer</a:t>
            </a:r>
            <a:r>
              <a:rPr lang="en-US" dirty="0" smtClean="0"/>
              <a:t>(.001),</a:t>
            </a:r>
          </a:p>
          <a:p>
            <a:pPr>
              <a:buNone/>
            </a:pPr>
            <a:r>
              <a:rPr lang="en-US" dirty="0" smtClean="0"/>
              <a:t>             loss='</a:t>
            </a:r>
            <a:r>
              <a:rPr lang="en-US" dirty="0" err="1" smtClean="0"/>
              <a:t>mean_squared_error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             metrics=['</a:t>
            </a:r>
            <a:r>
              <a:rPr lang="en-US" dirty="0" err="1" smtClean="0"/>
              <a:t>mean_squared_error</a:t>
            </a:r>
            <a:r>
              <a:rPr lang="en-US" dirty="0" smtClean="0"/>
              <a:t>'],</a:t>
            </a:r>
          </a:p>
          <a:p>
            <a:pPr>
              <a:buNone/>
            </a:pPr>
            <a:r>
              <a:rPr lang="en-US" dirty="0" smtClean="0"/>
              <a:t>             epsilon = 0.00000001,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nesterov</a:t>
            </a:r>
            <a:r>
              <a:rPr lang="en-US" dirty="0" smtClean="0"/>
              <a:t>=0.7)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 l="12305" t="43750" r="50195" b="22916"/>
          <a:stretch>
            <a:fillRect/>
          </a:stretch>
        </p:blipFill>
        <p:spPr bwMode="auto">
          <a:xfrm>
            <a:off x="0" y="1571612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 l="8789" t="10416" r="16797" b="14469"/>
          <a:stretch>
            <a:fillRect/>
          </a:stretch>
        </p:blipFill>
        <p:spPr bwMode="auto">
          <a:xfrm>
            <a:off x="0" y="1666132"/>
            <a:ext cx="9144000" cy="519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88066" name="AutoShape 2" descr="data:image/png;base64,iVBORw0KGgoAAAANSUhEUgAAAZIAAAEWCAYAAABMoxE0AAAABHNCSVQICAgIfAhkiAAAAAlwSFlz%0AAAALEgAACxIB0t1+/AAAADl0RVh0U29mdHdhcmUAbWF0cGxvdGxpYiB2ZXJzaW9uIDMuMC4zLCBo%0AdHRwOi8vbWF0cGxvdGxpYi5vcmcvnQurowAAIABJREFUeJzt3Xt0nPV95/H3R6O7LI9sWRiscbAT%0AHEC2JAjGgWTTkw25mCTFPQ1JTEtKu5ywPUu2yW56ge5usstZdpOzPaXtFtK6gV1CEgzlsutNSUgJ%0AIW13uZmbrxgMmFiywca2ZPmiy0jf/WMeibGQsWRpNLp8Xufo6Jnf83ue+c4c2x8/z2/m91NEYGZm%0AdrpKil2AmZlNbw4SMzMbFweJmZmNi4PEzMzGxUFiZmbj4iAxM7NxcZCYFZCk/ynpP4+y7y5JHx/v%0Aecwmm4PEzMzGxUFiZmbj4iCxWS+5pfQHkjZJOirpdkkLJf1YUpekRyTNy+t/haStkjokPSbp/Lx9%0AF0p6NjnuHqBy2HN9VtLzybH/T1LLadb8ZUk7JR2UtEHSoqRdkm6RtE/SYUmbJa1I9n1a0raktnZJ%0Av39ab5jZMA4Ss5zPAZ8A3g/8KvBj4I+BBnJ/T34PQNL7gbuBryX7HgL+j6RySeXA/wLuAuYDf5uc%0Al+TYC4E7gH8J1AN/DWyQVDGWQiV9DPivwBeAs4DXgfXJ7k8Cv5K8jnTS50Cy73bgX0ZELbACeHQs%0Az2t2Mg4Ss5z/HhFvRkQ78I/AkxHxXER0Aw8CFyb9vgj8XUT8fUT0AX8CVAEfAi4ByoA/i4i+iLgP%0AeDrvOa4D/joinoyI/oi4E+hJjhuL3wTuiIhnI6IHuBG4VNISoA+oBc4DFBHbI2Jvclwf0CRpbkQc%0Aiohnx/i8ZiNykJjlvJm3fXyEx3OS7UXkrgAAiIgBYDfQmOxrjxNnQn09b/ts4OvJba0OSR3A4uS4%0AsRhewxFyVx2NEfEo8JfArcA+SeskzU26fg74NPC6pF9IunSMz2s2IgeJ2djsIRcIQG5MglwYtAN7%0AgcakbdB78rZ3AzdHRF3eT3VE3D3OGmrI3SprB4iIv4iIi4Amcre4/iBpfzoi1gBnkLsFd+8Yn9ds%0ARA4Ss7G5F/iMpMsklQFfJ3d76v8BjwNZ4PcklUn6dWBV3rF/A/yupA8mg+I1kj4jqXaMNdwN/I6k%0AC5Lxlf9C7lbcLkkXJ+cvA44C3cBAMobzm5LSyS25w8DAON4HsyEOErMxiIgdwNXAfwfeIjcw/6sR%0A0RsRvcCvA78NHCQ3nvJA3rEbgS+Tu/V0CNiZ9B1rDY8A/wG4n9xV0PuAtcnuueQC6xC5218HgP+W%0A7PsSsEvSYeB3yY21mI2bvLCVmZmNh69IzMxsXBwkZmY2Lg4SMzMbFweJmZmNS2mxC5gMCxYsiCVL%0AlhS7DDOzaeOZZ555KyIaRtN3VgTJkiVL2LhxY7HLMDObNiS9fupeOb61ZWZm4+IgMTOzcXGQmJnZ%0AuMyKMRIzs7Hq6+ujra2N7u7uYpdSUJWVlWQyGcrKyk77HA4SM7MRtLW1UVtby5IlSzhxQueZIyI4%0AcOAAbW1tLF269LTP41tbZmYj6O7upr6+fsaGCIAk6uvrx33VVdAgkbRa0o5kbekbRthfIemeZP+T%0AyQpvg/tuTNp3SPpUXvu/SdbL3iLpbkmVw89rZjYRZnKIDJqI11iwIJGUIrdK2+XkFti5SlLTsG7X%0AAoci4hzgFuDbybFN5KbFXg6sBm6TlJLUSG7t7JURsQJI8fb02ROqNzvAdx57hX98eX8hTm9mNmMU%0A8opkFbAzIl5N1mlYD6wZ1mcNcGeyfR9wWbK63BpgfUT0RMRr5NZtGFwgqBSoklQKVJNbLW7ClaXE%0Aun94hR+9sPfUnc3MJlhHRwe33XbbmI/79Kc/TUdHRwEqOrlCBkkjuaVFB7UlbSP2iYgs0EluydAR%0Aj42IduBPgF+SW9CnMyJ+OtKTS7pO0kZJG/fvH/tVhSSaM3Vsau8c87FmZuN1siDJZrPvetxDDz1E%0AXV1docoa0bQabJc0j9zVylJgEVAj6eqR+kbEuohYGRErGxpGNV3MO7Rm0rz0ZhfHe/tPu2Yzs9Nx%0Aww038Morr3DBBRdw8cUX85GPfIQrrriCpqbcCMGv/dqvcdFFF7F8+XLWrVs3dNySJUt466232LVr%0AF+effz5f/vKXWb58OZ/85Cc5fvx4QWot5Md/24HFeY8zSdtIfdqSW1VpckuDnuzYjwOvRcR+AEkP%0AAB8Cvl+IF9DcmKZ/INi2t5OLzp5fiKcws2ngP/2frWzbc3hCz9m0aC7f/NXlJ93/rW99iy1btvD8%0A88/z2GOP8ZnPfIYtW7YMfUz3jjvuYP78+Rw/fpyLL76Yz33uc9TX159wjpdffpm7776bv/mbv+EL%0AX/gC999/P1dfPeL/vcelkFckTwPLJC2VVE5uUHzDsD4bgGuS7SuBRyO39u8GYG3yqa6lwDLgKXK3%0AtC6RVJ2MpVwGbC/UC2hdnLs83NTm21tmVlyrVq064bsef/EXf0FrayuXXHIJu3fv5uWXX37HMUuX%0ALuWCCy4A4KKLLmLXrl0Fqa1gVyQRkZX0FeBhcp+uuiMitkq6CdgYERuA24G7JO0EDpJ8Aivpdy+w%0ADcgC10dEP/CkpPuAZ5P254B1w597oiycW8nCuRUOErNZ7t2uHCZLTU3N0PZjjz3GI488wuOPP051%0AdTUf/ehHR/wuSEVFxdB2KpWalre2iIiHgIeGtX0jb7sb+PxJjr0ZuHmE9m8C35zYSk+uubGOF9om%0A9xMQZma1tbV0dXWNuK+zs5N58+ZRXV3Niy++yBNPPDHJ1Z3IU6ScQmsmzSPb36Sru4/aytOfi8bM%0AbCzq6+v58Ic/zIoVK6iqqmLhwoVD+1avXs1f/dVfcf7553PuuedyySWXFLFSB8kpNWfSAGxu7+RD%0A71tQ5GrMbDb54Q9/OGJ7RUUFP/7xj0fcNzgOsmDBArZs2TLU/vu///sTXt+gafXx32JoyXjA3czs%0A3ThITmF+TTmL51ex2UFiZjYiB8kotHjA3WxWyn0bYWabiNfoIBmFlkyatkPHOXi0t9ilmNkkqays%0A5MCBAzM6TAbXI6msHN8k6h5sH4W3x0k6+Oi5ZxS5GjObDJlMhra2Nk5nrr7pZHCFxPFwkIzCisa5%0ASLkBdweJ2exQVlY2rlUDZxPf2hqF2soy3rugxp/cMjMbgYNklFoydWzygLuZ2Ts4SEapJZNmX1cP%0Ab3SOb21jM7OZxkEySvkD7mZm9jYHySg1nTWXVIk8TmJmNoyDZJSqylO8f2Gtl941MxvGQTIGrZk0%0Am9o6ZvQXlMzMxspBMgbNmTQdx/rYfbAwi8OYmU1HDpIxaB0ccG/3gLuZ2SAHyRi8f2Et5akSD7ib%0AmeUpaJBIWi1ph6Sdkm4YYX+FpHuS/U9KWpK378akfYekTyVt50p6Pu/nsKSvFfI15CsvLeH8RXN5%0AYbevSMzMBhUsSCSlgFuBy4Em4CpJTcO6XQsciohzgFuAbyfHNgFrgeXAauA2SamI2BERF0TEBcBF%0AwDHgwUK9hpG0ZtJsae9kYMAD7mZmUNgrklXAzoh4NSJ6gfXAmmF91gB3Jtv3AZdJUtK+PiJ6IuI1%0AYGdyvnyXAa9ExOsFewUjaG5Mc7S3n1ffOjKZT2tmNmUVMkgagd15j9uSthH7REQW6ATqR3nsWuDu%0Akz25pOskbZS0cSKngW5dnBtwf2G3x0nMzGCaDrZLKgeuAP72ZH0iYl1ErIyIlQ0NDRP23O9rmEN1%0AeYrN/mKimRlQ2CBpBxbnPc4kbSP2kVQKpIEDozj2cuDZiHhzgms+pVSJWLEo7aV3zcwShQySp4Fl%0AkpYmVxBrgQ3D+mwArkm2rwQejdzXxjcAa5NPdS0FlgFP5R13Fe9yW6vQWjJptu05TF//QLFKMDOb%0AMgoWJMmYx1eAh4HtwL0RsVXSTZKuSLrdDtRL2gn8W+CG5NitwL3ANuAnwPUR0Q8gqQb4BPBAoWo/%0AleZMmp7sAC+92VWsEszMpoyCLrUbEQ8BDw1r+0bedjfw+ZMcezNw8wjtR8kNyBfN0Dfc2zpZvihd%0AzFLMzIpuWg62F9vZ9dXMrSz1N9zNzHCQnBZJXnrXzCzhIDlNLZk0O97ooruvv9ilmJkVlYPkNLVk%0A6sgOBNv3Hi52KWZmReUgOU0tmdwgu8dJzGy2c5CcprPSlSyYU+EgMbNZz0FymiQNLb1rZjabOUjG%0AoTmTZuf+IxzpyRa7FDOzonGQjENrpo4I2OoJHM1sFnOQjEOzB9zNzBwk47FgTgWNdVWeCdjMZjUH%0AyTi1ZNJem8TMZjUHyTg1Z9K8fuAYHcd6i12KmVlROEjGKX8mYDOz2chBMk4rGnMD7r69ZWazlYNk%0AnNJVZSxdUMMLuz3gbmazk4NkAnjA3cxmMwfJBGhuTLO3s5t9Xd3FLsXMbNIVNEgkrZa0Q9JOSTeM%0AsL9C0j3J/iclLcnbd2PSvkPSp/La6yTdJ+lFSdslXVrI1zAarYuTAffdvioxs9mnYEEiKQXcClwO%0ANAFXSWoa1u1a4FBEnAPcAnw7ObYJWAssB1YDtyXnA/hz4CcRcR7QCmwv1GsYreWL5lIi2OTbW2Y2%0ACxXyimQVsDMiXo2IXmA9sGZYnzXAncn2fcBlkpS0r4+Inoh4DdgJrJKUBn4FuB0gInojouij3NXl%0ApSw7o9YzAZvZrFTIIGkEduc9bkvaRuwTEVmgE6h/l2OXAvuB/yHpOUnflVQz0pNLuk7SRkkb9+/f%0APxGv5121ZNJsauskIgr+XGZmU8l0G2wvBT4AfCciLgSOAu8YewGIiHURsTIiVjY0NBS8sJbFdRw8%0A2kt7x/GCP5eZ2VRSyCBpBxbnPc4kbSP2kVQKpIED73JsG9AWEU8m7feRC5aia2n0TMBmNjsVMkie%0ABpZJWiqpnNzg+YZhfTYA1yTbVwKPRu7e0AZgbfKprqXAMuCpiHgD2C3p3OSYy4BtBXwNo3beWbWU%0ApeQgMbNZp7RQJ46IrKSvAA8DKeCOiNgq6SZgY0RsIDdofpekncBBcmFD0u9eciGRBa6PiP7k1P8a%0A+EESTq8Cv1Oo1zAWFaUpzjtzrgfczWzWKViQAETEQ8BDw9q+kbfdDXz+JMfeDNw8QvvzwMqJrXRi%0AtGTSbHh+DwMDQUmJil2OmdmkmG6D7VNaa6aOrp4suw4cLXYpZmaTxkEygbz0rpnNRg6SCbTsjDlU%0AlpV46V0zm1UcJBOoNFXCikVpNvuKxMxmEQfJBGvOpNmyp5Ns/0CxSzEzmxQOkgnWmqmju2+Al/cd%0AKXYpZmaTwkEywQYH3H17y8xmCwfJBFtaX0NtRakH3M1s1nCQTLCSEtHspXfNbBZxkBRAcybN9r2H%0A6cn2n7qzmdk05yApgNZMHX39wYt7u4pdiplZwTlICqBl8Bvuvr1lZrOAg6QAGuuqmF9TzqbdHnA3%0As5nPQVIAkoaW3jUzm+kcJAXSkqnj5X1dHOvNFrsUM7OCcpAUSEtjmoGArXsOF7sUM7OCcpAUSIun%0AlDezWcJBUiBnzK3kzLmVXnrXzGa8ggaJpNWSdkjaKemGEfZXSLon2f+kpCV5+25M2ndI+lRe+y5J%0AmyU9L2ljIesfLw+4m9lsULAgkZQCbgUuB5qAqyQ1Det2LXAoIs4BbgG+nRzbBKwFlgOrgduS8w36%0A5xFxQURMybXbB7UuruO1t47Sebyv2KWYmRVMIa9IVgE7I+LViOgF1gNrhvVZA9yZbN8HXCZJSfv6%0AiOiJiNeAncn5ppXmxtw4yRZ/MdHMZrBCBkkjsDvvcVvSNmKfiMgCnUD9KY4N4KeSnpF03cmeXNJ1%0AkjZK2rh///5xvZDTNTjg7pmAzWwmm46D7f8sIj5A7pbZ9ZJ+ZaROEbEuIlZGxMqGhobJrTBRV13O%0A2fXVXpvEzGa0QgZJO7A473EmaRuxj6RSIA0ceLdjI2Lw9z7gQab4La/mRg+4m9nMVsggeRpYJmmp%0ApHJyg+cbhvXZAFyTbF8JPBoRkbSvTT7VtRRYBjwlqUZSLYCkGuCTwJYCvoZxa83U0d5xnLeO9BS7%0AFDOzgigt1IkjIivpK8DDQAq4IyK2SroJ2BgRG4Dbgbsk7QQOkgsbkn73AtuALHB9RPRLWgg8mBuP%0ApxT4YUT8pFCvYSLkL737z887o8jVmJlNvIIFCUBEPAQ8NKztG3nb3cDnT3LszcDNw9peBVonvtLC%0AWdGYRsoNuDtIzGwmmo6D7dPKnIpSzmmY4wF3M5uxHCSToDmT5oW2TnLDP2ZmM4uDZBK0Zup460gP%0Aezu7i12KmdmEc5BMAs8EbGYzmYNkEpx/1lxKS+SZgM1sRhpVkEj6qqS5yrld0rOSPlno4maKyrIU%0A555Z6ysSM5uRRntF8i8i4jC5LwDOA74EfKtgVc1AuSnlOzzgbmYzzmiDRMnvTwN3RcTWvDYbhZZM%0AHYe7s7x+4FixSzEzm1CjDZJnJP2UXJA8nExTMlC4smaeoQF3TylvZjPMaIPkWuAG4OKIOAaUAb9T%0AsKpmoPcvrKWitIRNuz3gbmYzy2iD5FJgR0R0SLoa+Pfk1g6xUSpLldC0aK4H3M1sxhltkHwHOCap%0AFfg68ArwvYJVNUO1ZurYsqeT/gEPuJvZzDHaIMkm07uvAf4yIm4FagtX1szU3JjmWG8/r+w/UuxS%0AzMwmzGiDpEvSjeQ+9vt3kkrIjZPYGLQuTpbe9TiJmc0gow2SLwI95L5P8ga5FQv/W8GqmqGWLphD%0ATXmKzf7klpnNIKMKkiQ8fgCkJX0W6I4Ij5GMUapErGjMzQRsZjZTjHaKlC8AT5FbhOoLwJOSrixk%0AYTNV6+I6tu85TG/WX8Mxs5lhtCsk/jty3yHZByCpAXgEuK9Qhc1UzY1pevsHeOnNLlY0potdjpnZ%0AuI12jKRkMEQSB0ZzrKTVknZI2inphhH2V0i6J9n/pKQleftuTNp3SPrUsONSkp6T9KNR1j9ltGbq%0AgNzSu2ZmM8Fog+Qnkh6W9NuSfhv4O4atxT6cpBRwK3A50ARcJalpWLdrgUMRcQ5wC/Dt5NgmYC2w%0AHFgN3Jacb9BXge2jrH1KWTy/irrqMi+9a2YzxmgH2/8AWAe0JD/rIuKPTnHYKmBnRLwaEb3AenLf%0AQ8m3Brgz2b4PuEySkvb1EdETEa8BO5PzISkDfAb47mhqn2ok0ewBdzObQUY7RkJE3A/cP4ZzNwK7%0A8x63AR88WZ+IyErqBOqT9ieGHduYbP8Z8IdM4y9Etmbq+M4vXuF4bz9V5alTH2BmNoW96xWJpC5J%0Ah0f46ZJ0eLKKzKvns8C+iHhmFH2vk7RR0sb9+/dPQnWj15xJ0z8QbNs76W+hmdmEe9cgiYjaiJg7%0Awk9tRMw9xbnbgcV5jzNJ24h9JJUCaXID+Sc79sPAFZJ2kbtV9jFJ3z9J7esiYmVErGxoaDhFqZNr%0AcMDdS++a2UxQyDXbnwaWSVoqqZzc4PmGYX02ANck21cCjyZzem0A1iaf6loKLAOeiogbIyITEUuS%0A8z0aEVcX8DUUxJnpSs6orfBMwGY2I4x6jGSskjGPrwAPAyngjojYKukmYGNEbABuB+6StBM4SC4c%0ASPrdC2wDssD1EdFfqFqLYXDpXTOz6a5gQQIQEQ8x7GPCEfGNvO1uct+WH+nYm4Gb3+XcjwGPTUSd%0AxdCSqeNnL+6jq7uP2krPf2lm01chb23Zu2jJpImALe0ecDez6c1BUiQtHnA3sxnCQVIk82vKycyr%0A8oC7mU17DpIias3UsandVyRmNr05SIqoOZNm98HjHDzaW+xSzMxOm4OkiFoyuWnkPU5iZtOZg6SI%0ABtcj8UzAZjadOUiKaG5lGe9tqPFMwGY2rTlIiqw1U+dbW2Y2rTlIiqy5Mc2+rh7ePNxd7FLMzE6L%0Ag6TIWhfnxkle2O2rEjObnhwkRdZ0VppUidjc7nESM5ueHCRFVlWeYtkZczzgbmbTloNkChgccM8t%0AxWJmNr04SKaA5kyajmN9tB06XuxSzMzGzEEyBQwuvfuCPwZsZtOQg2QKOPfMWspTJZ4J2MymJQfJ%0AFFBeWsL5Z9X6i4lmNi05SKaIlkwdW9oPMzDgAXczm14KGiSSVkvaIWmnpBtG2F8h6Z5k/5OSluTt%0AuzFp3yHpU0lbpaSnJL0gaauk/1TI+idTSybNkZ4sr751tNilmJmNScGCRFIKuBW4HGgCrpLUNKzb%0AtcChiDgHuAX4dnJsE7AWWA6sBm5LztcDfCwiWoELgNWSLinUa5hMXnrXzKarQl6RrAJ2RsSrEdEL%0ArAfWDOuzBrgz2b4PuEySkvb1EdETEa8BO4FVkXMk6V+W/MyIe0HnnDGHqrKUB9zNbNopZJA0Arvz%0AHrclbSP2iYgs0AnUv9uxklKSngf2AX8fEU+O9OSSrpO0UdLG/fv3T8DLKaxUiVjRONdXJGY27Uy7%0AwfaI6I+IC4AMsErSipP0WxcRKyNiZUNDw+QWeZpaMnVs3XOYvv6BYpdiZjZqhQySdmBx3uNM0jZi%0AH0mlQBo4MJpjI6ID+Dm5MZQZoSWTpic7wEtvdhW7FDOzUStkkDwNLJO0VFI5ucHzDcP6bACuSbav%0ABB6N3IRTG4C1yae6lgLLgKckNUiqA5BUBXwCeLGAr2FSDQ64e+ldM5tOChYkyZjHV4CHge3AvRGx%0AVdJNkq5Iut0O1EvaCfxb4Ibk2K3AvcA24CfA9RHRD5wF/FzSJnJB9fcR8aNCvYbJtqS+mrmVpZ4J%0A2MymldJCnjwiHgIeGtb2jbztbuDzJzn2ZuDmYW2bgAsnvtKpQRItXnrXzKaZaTfYPtM1Z9LseKOL%0A7r7+YpdiZjYqDpIppjWTJjsQbN97uNilmJmNioNkimkeHHD30rtmNk04SKaYRelKFswp54XdDhIz%0Amx4cJFOMB9zNbLpxkExBzY1pdu4/wtGebLFLMTM7JQfJFNS6OE0EbPE4iZlNAw6SKai5cXBKeQeJ%0AmU19DpIpqKG2gkXpSjb5isTMpgEHyRTlAXczmy4cJFNUy+I0rx84RuexvmKXYmb2rhwkU1TL4DhJ%0Au69KzGxqc5BMUc2NacAD7mY29TlIpqh0dRlL6qs9TmJmU56DZArLDbj7isTMpjYHyRTWkkmzt7Ob%0AfV3dxS7FzOykHCRTmJfeNbPpwEEyha1onEuJ8NK7ZjalFTRIJK2WtEPSTkk3jLC/QtI9yf4nJS3J%0A23dj0r5D0qeStsWSfi5pm6Stkr5ayPqLrbq8lGVn1HrA3cymtIIFiaQUcCtwOdAEXCWpaVi3a4FD%0AEXEOcAvw7eTYJmAtsBxYDdyWnC8LfD0imoBLgOtHOOeM0pxJs7mtk4godilmZiMq5BXJKmBnRLwa%0AEb3AemDNsD5rgDuT7fuAyyQpaV8fET0R8RqwE1gVEXsj4lmAiOgCtgONBXwNRdeaSXPgaC/tHceL%0AXYqZ2YgKGSSNwO68x2288x/9oT4RkQU6gfrRHJvcBrsQeHKkJ5d0naSNkjbu37//tF9EsQ0OuP/R%0A/Zv4xUv7GRjwlYmZTS3TcrBd0hzgfuBrEXF4pD4RsS4iVkbEyoaGhsktcAK1ZNL84epz2fFGF9fc%0A8RSX/ekvuOOfXqPzuOfgMrOpoZBB0g4sznucSdpG7COpFEgDB97tWEll5ELkBxHxQEEqn0Ik8a8+%0Aeg7/94aP8edrL2BedRk3/Wgbl/7Xn/HHD27mxTdGzFEzs0mjQg3iJsHwEnAZuRB4GviNiNia1+d6%0AoDkiflfSWuDXI+ILkpYDPyQ3zrII+BmwDBggN6ZyMCK+NtpaVq5cGRs3bpygV1Z8m9s6+d7ju9jw%0Awh56sgN8cOl8rvnQEj7RtJCy1LS8yDSzKUbSMxGxclR9C/lpIEmfBv4MSAF3RMTNkm4CNkbEBkmV%0AwF3kxjoOAmsj4tXk2H8H/Atyn9T6WkT8WNI/A/4R2EwuVAD+OCIeerc6ZlqQDDp0tJd7N+7mride%0Ap+3Qcc6cW8lvfvA9rF31HhpqK4pdnplNY1MmSKaKmRokg/oHgp+/uI87H9/FP778FmUp8Znms/jS%0ApUv4wHvqyH0Qzsxs9MYSJKWFLsYKL1UiPt60kI83LeSV/Ue46/HXuf+ZNv7X83tY0TiX37p0CVe0%0ALqKyLFXsUs1sBvIVyQx1tCfLg8+1873Hd/HSm0eoqy7jixcv5uoPns3i+dXFLs/Mpjjf2hpmNgbJ%0AoIjgiVcP8r3Hd/HTbW8yEMFl5y3kmg+dzYfft4CSEt/2MrN38q0tGyKJS99Xz6Xvq2dPx3F++OQv%0AufupX/LI9jd5b0MNX7rkbD53UYa5lWXFLtXMpilfkcxCPdl+frz5De58fBfP/bKD6vIUv/6BRn7r%0A0iW8f2FtscszsynAt7aGcZCc3Ka2Dr73+OtseGEPvdkBLn1vPdd86Gw+fv5CSv2dFLNZy0EyjIPk%0A1A4e7eWep3fz/Sdep73jOGelK7n6krP54sWLWTDH30kxm20cJMM4SEavfyD42fY3+d7jr/NPO9+i%0APFXCZ1vO4rc+tIQLFtcVuzwzmyQebLfTlioRn1x+Jp9cfiY79x3h+0+8zn3PtPHAc+0sXzSXS95b%0AT0smTXNjmiX1Nf7Ul5n5isRO7UhPlgefbeN/P7+HLXs66e7LzU5TW1lKc2Oa5kya1kwdzY1pMvOq%0A/E16sxnAt7aGcZBMnGz/AC/vO8Lmtk5eaOtgc3sn2/cepq8/9+dofk05zY3poauW1sV1LJxbWeSq%0AzWysHCTDOEgKqyfbz443utjU1jkUMC/vO0J/sgjXGbUVtGTStGTqaM6kaWlMU+8BfLMpzWMkNqkq%0ASlO0ZOqGVnMEON7bz7a9nSeEy89e3Mfg/1sa66pyVy3JbbEVjWnSVf5SpNl05CCxgqgqT3HR2fO5%0A6Oz5Q21d3X1s3XOYTW0duYBp7+THW94Y2r+kvjoJpNxtsRWNaWoq/EfUbKrz31KbNLWVZVzy3nou%0AeW/9UFvHsV42t+euXDa1dbBx10E2vLAHAAnOaZgzdDusZXEdTWfN9SzGZlOMg8SKqq66nI8sa+Aj%0AyxqG2vZ39bC5vWPottg/vPQWDzybW6U5VSLe11BDZl41jXVVNM6rGvqdqatiwZwKfyTZbJI5SGzK%0Aaait4GPnLeRj5y0EcjMYv3HvlDVEAAAKEElEQVS4e+iqZccbR2jvOM7GXQc53J094djyVAmL6irf%0ADpi66qHtzLwqzkxXejliswnmILEpTxJnpas4K13Fp5afecK+ru4+2juO037o+NDvtuT3z3fsZ39X%0Azwn9SwQL51a+42pmMGgW1VVRXe6/FmZjUdC/MZJWA39Obs3270bEt4btrwC+B1wEHAC+GBG7kn03%0AAtcC/cDvRcTDSfsdwGeBfRGxopD129RXW1nGeWeWcd6Zc0fc393Xz97O7iRojp0QNM+8foi/27SX%0A7MCJH4GfX1NOY11V7spm2BVNY10VddVl/tKlWZ6CBYmkFHAr8AmgDXha0oaI2JbX7VrgUEScI2kt%0A8G3gi5KagLXAcmAR8Iik90dEP/A/gb8kF0Bm76qyLMXSBTUsXVAz4v7+gWBfV/fQFU1b3pXNK/uP%0A8g8vvcXxvv4TjqkpT7GoLnebbH5NOfOqy6mvKWdeTTnz837mVZczr7rMsyjbjFfIK5JVwM6IeBVA%0A0npgDZAfJGuA/5hs3wf8pXL/1VsDrI+IHuA1STuT8z0eEf8gaUkB67ZZJFXy9m2zkb55FREcOtY3%0AdEWTHzT7unr45cFjHDzSS1dPdoSjc9JVZSeEy/yaMubXVDC/piwXQnMG23M/cypKfcVj00ohg6QR%0A2J33uA344Mn6RERWUidQn7Q/MezYxrE8uaTrgOsA3vOe94ypcLNBkob+gW/OpE/arzc7QMexXg4c%0A7eXQ0V4OHuvl4NHcz6GjSfuxXto7jrO5vYNDR/vo7R8Y8VxlKZ0QLPNqkiue6nde8dTPKWduZRmV%0AZSUOHyuaGTuqGBHrgHWQmyKlyOXYDFdeWsIZcys5Y5TzikUER3v7OXgkFzpDYTMYQnnt2/cc5uCx%0AXjqO9Z30fKUlYk5lKbWVpcypKKO2ItmuLGVORSm1lWXUDu0/sW1OXt+KUn9Hx8aukEHSDizOe5xJ%0A2kbq0yapFEiTG3QfzbFm05akoX/Q31NfPapjsv0DdBzvy4VN8nPgaC9d3Vm6uvs40pNNtrMc6enj%0AjcPdHNmf5UjSdrIroHzlpSXUVpTmhVISOCe0lTGnspS5efvnVJRSXZ6iujxFVXmKqrKUx4ZmkUIG%0AydPAMklLyYXAWuA3hvXZAFwDPA5cCTwaESFpA/BDSX9KbrB9GfBUAWs1m/JKUyUsmFNx2itW9mT7%0AcyHTneVIT5bD3X1DIXOk5yRt3Vl2Hzw2FFJHerJDk3GeSnmqZChU8gOmajBwylJUlZfmbaeGwqiy%0ALEV1sq+y7O32t/uVkvIXT6eMggVJMubxFeBhch//vSMitkq6CdgYERuA24G7ksH0g+TChqTfveQG%0A5rPA9ckntpB0N/BRYIGkNuCbEXF7oV6H2UxRUZqiYk5qXEsnRwTdfQN0dffRNRguyRXRsd5+jvf1%0Ac7y3P287+472ru4s+w73cLwv6deb5VhfP2OdiHwwqIYHUUVpiorSEirKSqgsTVFRVvJ2W2kJFWWp%0AE3+XJvvL8rZLS6gse/s8+cd7LOqdPI28mRVdRNCTHeB4Ejq5gBncztKdtB3r7R9hO3tCe092gJ5s%0APz19A0Pb3X1JW3ZgzIE1XHlpCZWjCKLy0hLKUyWUpXLbg7/LUxp6/HbbiX3KUhqhLb+fTmgrxLRA%0AnkbezKYVSVSW5W5jzSvg80QEff0xFCrdfUnw5AXNie1vtw2GU/ewkDrh+L7cp/d6sgP09g/Qmx2g%0Ab+h3DLVNtNISnRA4FUnYnFFbyb2/e+mEP987nr/gz2BmNkVIorw097/52iLVEBFkB+KEkOntT4Im%0AaetJfvflhVFP9sQ++f1OPFcMbddUTM6n8BwkZmaTSBJlKc2oyUNnzisxM7OicJCYmdm4OEjMzGxc%0AHCRmZjYuDhIzMxsXB4mZmY2Lg8TMzMbFQWJmZuMyK+bakrQfeP00D18AvDWB5Uxnfi9O5PfjRH4/%0A3jYT3ouzI6JhNB1nRZCMh6SNo524bKbze3Eivx8n8vvxttn2XvjWlpmZjYuDxMzMxsVBcmrril3A%0AFOL34kR+P07k9+Nts+q98BiJmZmNi69IzMxsXBwkZmY2Lg6Sk5C0WtIOSTsl3VDseopJ0mJJP5e0%0ATdJWSV8tdk3FJikl6TlJPyp2LcUmqU7SfZJelLRdUuHXdp3CJP2b5O/JFkl3S6osdk2F5iAZgaQU%0AcCtwOdAEXCWpqbhVFVUW+HpENAGXANfP8vcD4KvA9mIXMUX8OfCTiDgPaGUWvy+SGoHfA1ZGxAog%0ABawtblWF5yAZ2SpgZ0S8GhG9wHpgTZFrKpqI2BsRzybbXeT+oWgsblXFIykDfAb4brFrKTZJaeBX%0AgNsBIqI3IjqKW1XRlQJVkkqBamBPkespOAfJyBqB3XmP25jF/3Dmk7QEuBB4sriVFNWfAX8IDBS7%0AkClgKbAf+B/Jrb7vSqopdlHFEhHtwJ8AvwT2Ap0R8dPiVlV4DhIbNUlzgPuBr0XE4WLXUwySPgvs%0Ai4hnil3LFFEKfAD4TkRcCBwFZu2YoqR55O5eLAUWATWSri5uVYXnIBlZO7A473EmaZu1JJWRC5Ef%0ARMQDxa6niD4MXCFpF7lbnh+T9P3illRUbUBbRAxeod5HLlhmq48Dr0XE/ojoAx4APlTkmgrOQTKy%0Ap4FlkpZKKic3WLahyDUVjSSRuwe+PSL+tNj1FFNE3BgRmYhYQu7PxaMRMeP/x3kyEfEGsFvSuUnT%0AZcC2IpZUbL8ELpFUnfy9uYxZ8OGD0mIXMBVFRFbSV4CHyX3q4o6I2Frksorpw8CXgM2Snk/a/jgi%0AHipiTTZ1/GvgB8l/ul4FfqfI9RRNRDwp6T7gWXKfdnyOWTBdiqdIMTOzcfGtLTMzGxcHiZmZjYuD%0AxMzMxsVBYmZm4+IgMTOzcXGQmE1hkj7qGYZtqnOQmJnZuDhIzCaApKslPSXpeUl/naxXckTSLcna%0AFD+T1JD0vUDSE5I2SXowmZ8JSedIekTSC5KelfS+5PRz8tb7+EHyjWmzKcNBYjZOks4Hvgh8OCIu%0AAPqB3wRqgI0RsRz4BfDN5JDvAX8UES3A5rz2HwC3RkQrufmZ9ibtFwJfI7c2znvJzTRgNmV4ihSz%0A8bsMuAh4OrlYqAL2kZtm/p6kz/eBB5L1O+oi4hdJ+53A30qqBRoj4kGAiOgGSM73VES0JY+fB5YA%0A/1T4l2U2Og4Ss/ETcGdE3HhCo/QfhvU73fmIevK2+/HfW5tifGvLbPx+Blwp6QwASfMlnU3u79eV%0ASZ/fAP4pIjqBQ5I+krR/CfhFsvJkm6RfS85RIal6Ul+F2Wny/2zMxikitkn698BPJZUAfcD15BZ5%0AWpXs20duHAXgGuCvkqDIny33S8BfS7opOcfnJ/FlmJ02z/5rViCSjkTEnGLXYVZovrVlZmbj4isS%0AMzMbF1+RmJnZuDhIzMxsXBwkZmY2Lg4SMzMbFweJmZmNy/8H9y2NvhCPEf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AutoShape 4" descr="data:image/png;base64,iVBORw0KGgoAAAANSUhEUgAAAZIAAAEWCAYAAABMoxE0AAAABHNCSVQICAgIfAhkiAAAAAlwSFlz%0AAAALEgAACxIB0t1+/AAAADl0RVh0U29mdHdhcmUAbWF0cGxvdGxpYiB2ZXJzaW9uIDMuMC4zLCBo%0AdHRwOi8vbWF0cGxvdGxpYi5vcmcvnQurowAAIABJREFUeJzt3Xt0nPV95/H3R6O7LI9sWRiscbAT%0AHEC2JAjGgWTTkw25mCTFPQ1JTEtKu5ywPUu2yW56ge5usstZdpOzPaXtFtK6gV1CEgzlsutNSUgJ%0AIW13uZmbrxgMmFiywca2ZPmiy0jf/WMeibGQsWRpNLp8Xufo6Jnf83ue+c4c2x8/z2/m91NEYGZm%0AdrpKil2AmZlNbw4SMzMbFweJmZmNi4PEzMzGxUFiZmbj4iAxM7NxcZCYFZCk/ynpP4+y7y5JHx/v%0Aecwmm4PEzMzGxUFiZmbj4iCxWS+5pfQHkjZJOirpdkkLJf1YUpekRyTNy+t/haStkjokPSbp/Lx9%0AF0p6NjnuHqBy2HN9VtLzybH/T1LLadb8ZUk7JR2UtEHSoqRdkm6RtE/SYUmbJa1I9n1a0raktnZJ%0Av39ab5jZMA4Ss5zPAZ8A3g/8KvBj4I+BBnJ/T34PQNL7gbuBryX7HgL+j6RySeXA/wLuAuYDf5uc%0Al+TYC4E7gH8J1AN/DWyQVDGWQiV9DPivwBeAs4DXgfXJ7k8Cv5K8jnTS50Cy73bgX0ZELbACeHQs%0Az2t2Mg4Ss5z/HhFvRkQ78I/AkxHxXER0Aw8CFyb9vgj8XUT8fUT0AX8CVAEfAi4ByoA/i4i+iLgP%0AeDrvOa4D/joinoyI/oi4E+hJjhuL3wTuiIhnI6IHuBG4VNISoA+oBc4DFBHbI2Jvclwf0CRpbkQc%0Aiohnx/i8ZiNykJjlvJm3fXyEx3OS7UXkrgAAiIgBYDfQmOxrjxNnQn09b/ts4OvJba0OSR3A4uS4%0AsRhewxFyVx2NEfEo8JfArcA+SeskzU26fg74NPC6pF9IunSMz2s2IgeJ2djsIRcIQG5MglwYtAN7%0AgcakbdB78rZ3AzdHRF3eT3VE3D3OGmrI3SprB4iIv4iIi4Amcre4/iBpfzoi1gBnkLsFd+8Yn9ds%0ARA4Ss7G5F/iMpMsklQFfJ3d76v8BjwNZ4PcklUn6dWBV3rF/A/yupA8mg+I1kj4jqXaMNdwN/I6k%0AC5Lxlf9C7lbcLkkXJ+cvA44C3cBAMobzm5LSyS25w8DAON4HsyEOErMxiIgdwNXAfwfeIjcw/6sR%0A0RsRvcCvA78NHCQ3nvJA3rEbgS+Tu/V0CNiZ9B1rDY8A/wG4n9xV0PuAtcnuueQC6xC5218HgP+W%0A7PsSsEvSYeB3yY21mI2bvLCVmZmNh69IzMxsXBwkZmY2Lg4SMzMbFweJmZmNS2mxC5gMCxYsiCVL%0AlhS7DDOzaeOZZ555KyIaRtN3VgTJkiVL2LhxY7HLMDObNiS9fupeOb61ZWZm4+IgMTOzcXGQmJnZ%0AuMyKMRIzs7Hq6+ujra2N7u7uYpdSUJWVlWQyGcrKyk77HA4SM7MRtLW1UVtby5IlSzhxQueZIyI4%0AcOAAbW1tLF269LTP41tbZmYj6O7upr6+fsaGCIAk6uvrx33VVdAgkbRa0o5kbekbRthfIemeZP+T%0AyQpvg/tuTNp3SPpUXvu/SdbL3iLpbkmVw89rZjYRZnKIDJqI11iwIJGUIrdK2+XkFti5SlLTsG7X%0AAoci4hzgFuDbybFN5KbFXg6sBm6TlJLUSG7t7JURsQJI8fb02ROqNzvAdx57hX98eX8hTm9mNmMU%0A8opkFbAzIl5N1mlYD6wZ1mcNcGeyfR9wWbK63BpgfUT0RMRr5NZtGFwgqBSoklQKVJNbLW7ClaXE%0Aun94hR+9sPfUnc3MJlhHRwe33XbbmI/79Kc/TUdHRwEqOrlCBkkjuaVFB7UlbSP2iYgs0EluydAR%0Aj42IduBPgF+SW9CnMyJ+OtKTS7pO0kZJG/fvH/tVhSSaM3Vsau8c87FmZuN1siDJZrPvetxDDz1E%0AXV1docoa0bQabJc0j9zVylJgEVAj6eqR+kbEuohYGRErGxpGNV3MO7Rm0rz0ZhfHe/tPu2Yzs9Nx%0Aww038Morr3DBBRdw8cUX85GPfIQrrriCpqbcCMGv/dqvcdFFF7F8+XLWrVs3dNySJUt466232LVr%0AF+effz5f/vKXWb58OZ/85Cc5fvx4QWot5Md/24HFeY8zSdtIfdqSW1VpckuDnuzYjwOvRcR+AEkP%0AAB8Cvl+IF9DcmKZ/INi2t5OLzp5fiKcws2ngP/2frWzbc3hCz9m0aC7f/NXlJ93/rW99iy1btvD8%0A88/z2GOP8ZnPfIYtW7YMfUz3jjvuYP78+Rw/fpyLL76Yz33uc9TX159wjpdffpm7776bv/mbv+EL%0AX/gC999/P1dfPeL/vcelkFckTwPLJC2VVE5uUHzDsD4bgGuS7SuBRyO39u8GYG3yqa6lwDLgKXK3%0AtC6RVJ2MpVwGbC/UC2hdnLs83NTm21tmVlyrVq064bsef/EXf0FrayuXXHIJu3fv5uWXX37HMUuX%0ALuWCCy4A4KKLLmLXrl0Fqa1gVyQRkZX0FeBhcp+uuiMitkq6CdgYERuA24G7JO0EDpJ8Aivpdy+w%0ADcgC10dEP/CkpPuAZ5P254B1w597oiycW8nCuRUOErNZ7t2uHCZLTU3N0PZjjz3GI488wuOPP051%0AdTUf/ehHR/wuSEVFxdB2KpWalre2iIiHgIeGtX0jb7sb+PxJjr0ZuHmE9m8C35zYSk+uubGOF9om%0A9xMQZma1tbV0dXWNuK+zs5N58+ZRXV3Niy++yBNPPDHJ1Z3IU6ScQmsmzSPb36Sru4/aytOfi8bM%0AbCzq6+v58Ic/zIoVK6iqqmLhwoVD+1avXs1f/dVfcf7553PuuedyySWXFLFSB8kpNWfSAGxu7+RD%0A71tQ5GrMbDb54Q9/OGJ7RUUFP/7xj0fcNzgOsmDBArZs2TLU/vu///sTXt+gafXx32JoyXjA3czs%0A3ThITmF+TTmL51ex2UFiZjYiB8kotHjA3WxWyn0bYWabiNfoIBmFlkyatkPHOXi0t9ilmNkkqays%0A5MCBAzM6TAbXI6msHN8k6h5sH4W3x0k6+Oi5ZxS5GjObDJlMhra2Nk5nrr7pZHCFxPFwkIzCisa5%0ASLkBdweJ2exQVlY2rlUDZxPf2hqF2soy3rugxp/cMjMbgYNklFoydWzygLuZ2Ts4SEapJZNmX1cP%0Ab3SOb21jM7OZxkEySvkD7mZm9jYHySg1nTWXVIk8TmJmNoyDZJSqylO8f2Gtl941MxvGQTIGrZk0%0Am9o6ZvQXlMzMxspBMgbNmTQdx/rYfbAwi8OYmU1HDpIxaB0ccG/3gLuZ2SAHyRi8f2Et5akSD7ib%0AmeUpaJBIWi1ph6Sdkm4YYX+FpHuS/U9KWpK378akfYekTyVt50p6Pu/nsKSvFfI15CsvLeH8RXN5%0AYbevSMzMBhUsSCSlgFuBy4Em4CpJTcO6XQsciohzgFuAbyfHNgFrgeXAauA2SamI2BERF0TEBcBF%0AwDHgwUK9hpG0ZtJsae9kYMAD7mZmUNgrklXAzoh4NSJ6gfXAmmF91gB3Jtv3AZdJUtK+PiJ6IuI1%0AYGdyvnyXAa9ExOsFewUjaG5Mc7S3n1ffOjKZT2tmNmUVMkgagd15j9uSthH7REQW6ATqR3nsWuDu%0Akz25pOskbZS0cSKngW5dnBtwf2G3x0nMzGCaDrZLKgeuAP72ZH0iYl1ErIyIlQ0NDRP23O9rmEN1%0AeYrN/mKimRlQ2CBpBxbnPc4kbSP2kVQKpIEDozj2cuDZiHhzgms+pVSJWLEo7aV3zcwShQySp4Fl%0AkpYmVxBrgQ3D+mwArkm2rwQejdzXxjcAa5NPdS0FlgFP5R13Fe9yW6vQWjJptu05TF//QLFKMDOb%0AMgoWJMmYx1eAh4HtwL0RsVXSTZKuSLrdDtRL2gn8W+CG5NitwL3ANuAnwPUR0Q8gqQb4BPBAoWo/%0AleZMmp7sAC+92VWsEszMpoyCLrUbEQ8BDw1r+0bedjfw+ZMcezNw8wjtR8kNyBfN0Dfc2zpZvihd%0AzFLMzIpuWg62F9vZ9dXMrSz1N9zNzHCQnBZJXnrXzCzhIDlNLZk0O97ooruvv9ilmJkVlYPkNLVk%0A6sgOBNv3Hi52KWZmReUgOU0tmdwgu8dJzGy2c5CcprPSlSyYU+EgMbNZz0FymiQNLb1rZjabOUjG%0AoTmTZuf+IxzpyRa7FDOzonGQjENrpo4I2OoJHM1sFnOQjEOzB9zNzBwk47FgTgWNdVWeCdjMZjUH%0AyTi1ZNJem8TMZjUHyTg1Z9K8fuAYHcd6i12KmVlROEjGKX8mYDOz2chBMk4rGnMD7r69ZWazlYNk%0AnNJVZSxdUMMLuz3gbmazk4NkAnjA3cxmMwfJBGhuTLO3s5t9Xd3FLsXMbNIVNEgkrZa0Q9JOSTeM%0AsL9C0j3J/iclLcnbd2PSvkPSp/La6yTdJ+lFSdslXVrI1zAarYuTAffdvioxs9mnYEEiKQXcClwO%0ANAFXSWoa1u1a4FBEnAPcAnw7ObYJWAssB1YDtyXnA/hz4CcRcR7QCmwv1GsYreWL5lIi2OTbW2Y2%0ACxXyimQVsDMiXo2IXmA9sGZYnzXAncn2fcBlkpS0r4+Inoh4DdgJrJKUBn4FuB0gInojouij3NXl%0ApSw7o9YzAZvZrFTIIGkEduc9bkvaRuwTEVmgE6h/l2OXAvuB/yHpOUnflVQz0pNLuk7SRkkb9+/f%0APxGv5121ZNJsauskIgr+XGZmU8l0G2wvBT4AfCciLgSOAu8YewGIiHURsTIiVjY0NBS8sJbFdRw8%0A2kt7x/GCP5eZ2VRSyCBpBxbnPc4kbSP2kVQKpIED73JsG9AWEU8m7feRC5aia2n0TMBmNjsVMkie%0ABpZJWiqpnNzg+YZhfTYA1yTbVwKPRu7e0AZgbfKprqXAMuCpiHgD2C3p3OSYy4BtBXwNo3beWbWU%0ApeQgMbNZp7RQJ46IrKSvAA8DKeCOiNgq6SZgY0RsIDdofpekncBBcmFD0u9eciGRBa6PiP7k1P8a%0A+EESTq8Cv1Oo1zAWFaUpzjtzrgfczWzWKViQAETEQ8BDw9q+kbfdDXz+JMfeDNw8QvvzwMqJrXRi%0AtGTSbHh+DwMDQUmJil2OmdmkmG6D7VNaa6aOrp4suw4cLXYpZmaTxkEygbz0rpnNRg6SCbTsjDlU%0AlpV46V0zm1UcJBOoNFXCikVpNvuKxMxmEQfJBGvOpNmyp5Ns/0CxSzEzmxQOkgnWmqmju2+Al/cd%0AKXYpZmaTwkEywQYH3H17y8xmCwfJBFtaX0NtRakH3M1s1nCQTLCSEtHspXfNbBZxkBRAcybN9r2H%0A6cn2n7qzmdk05yApgNZMHX39wYt7u4pdiplZwTlICqBl8Bvuvr1lZrOAg6QAGuuqmF9TzqbdHnA3%0As5nPQVIAkoaW3jUzm+kcJAXSkqnj5X1dHOvNFrsUM7OCcpAUSEtjmoGArXsOF7sUM7OCcpAUSIun%0AlDezWcJBUiBnzK3kzLmVXnrXzGa8ggaJpNWSdkjaKemGEfZXSLon2f+kpCV5+25M2ndI+lRe+y5J%0AmyU9L2ljIesfLw+4m9lsULAgkZQCbgUuB5qAqyQ1Det2LXAoIs4BbgG+nRzbBKwFlgOrgduS8w36%0A5xFxQURMybXbB7UuruO1t47Sebyv2KWYmRVMIa9IVgE7I+LViOgF1gNrhvVZA9yZbN8HXCZJSfv6%0AiOiJiNeAncn5ppXmxtw4yRZ/MdHMZrBCBkkjsDvvcVvSNmKfiMgCnUD9KY4N4KeSnpF03cmeXNJ1%0AkjZK2rh///5xvZDTNTjg7pmAzWwmm46D7f8sIj5A7pbZ9ZJ+ZaROEbEuIlZGxMqGhobJrTBRV13O%0A2fXVXpvEzGa0QgZJO7A473EmaRuxj6RSIA0ceLdjI2Lw9z7gQab4La/mRg+4m9nMVsggeRpYJmmp%0ApHJyg+cbhvXZAFyTbF8JPBoRkbSvTT7VtRRYBjwlqUZSLYCkGuCTwJYCvoZxa83U0d5xnLeO9BS7%0AFDOzgigt1IkjIivpK8DDQAq4IyK2SroJ2BgRG4Dbgbsk7QQOkgsbkn73AtuALHB9RPRLWgg8mBuP%0ApxT4YUT8pFCvYSLkL737z887o8jVmJlNvIIFCUBEPAQ8NKztG3nb3cDnT3LszcDNw9peBVonvtLC%0AWdGYRsoNuDtIzGwmmo6D7dPKnIpSzmmY4wF3M5uxHCSToDmT5oW2TnLDP2ZmM4uDZBK0Zup460gP%0Aezu7i12KmdmEc5BMAs8EbGYzmYNkEpx/1lxKS+SZgM1sRhpVkEj6qqS5yrld0rOSPlno4maKyrIU%0A555Z6ysSM5uRRntF8i8i4jC5LwDOA74EfKtgVc1AuSnlOzzgbmYzzmiDRMnvTwN3RcTWvDYbhZZM%0AHYe7s7x+4FixSzEzm1CjDZJnJP2UXJA8nExTMlC4smaeoQF3TylvZjPMaIPkWuAG4OKIOAaUAb9T%0AsKpmoPcvrKWitIRNuz3gbmYzy2iD5FJgR0R0SLoa+Pfk1g6xUSpLldC0aK4H3M1sxhltkHwHOCap%0AFfg68ArwvYJVNUO1ZurYsqeT/gEPuJvZzDHaIMkm07uvAf4yIm4FagtX1szU3JjmWG8/r+w/UuxS%0AzMwmzGiDpEvSjeQ+9vt3kkrIjZPYGLQuTpbe9TiJmc0gow2SLwI95L5P8ga5FQv/W8GqmqGWLphD%0ATXmKzf7klpnNIKMKkiQ8fgCkJX0W6I4Ij5GMUapErGjMzQRsZjZTjHaKlC8AT5FbhOoLwJOSrixk%0AYTNV6+I6tu85TG/WX8Mxs5lhtCsk/jty3yHZByCpAXgEuK9Qhc1UzY1pevsHeOnNLlY0potdjpnZ%0AuI12jKRkMEQSB0ZzrKTVknZI2inphhH2V0i6J9n/pKQleftuTNp3SPrUsONSkp6T9KNR1j9ltGbq%0AgNzSu2ZmM8Fog+Qnkh6W9NuSfhv4O4atxT6cpBRwK3A50ARcJalpWLdrgUMRcQ5wC/Dt5NgmYC2w%0AHFgN3Jacb9BXge2jrH1KWTy/irrqMi+9a2YzxmgH2/8AWAe0JD/rIuKPTnHYKmBnRLwaEb3AenLf%0AQ8m3Brgz2b4PuEySkvb1EdETEa8BO5PzISkDfAb47mhqn2ok0ewBdzObQUY7RkJE3A/cP4ZzNwK7%0A8x63AR88WZ+IyErqBOqT9ieGHduYbP8Z8IdM4y9Etmbq+M4vXuF4bz9V5alTH2BmNoW96xWJpC5J%0Ah0f46ZJ0eLKKzKvns8C+iHhmFH2vk7RR0sb9+/dPQnWj15xJ0z8QbNs76W+hmdmEe9cgiYjaiJg7%0Awk9tRMw9xbnbgcV5jzNJ24h9JJUCaXID+Sc79sPAFZJ2kbtV9jFJ3z9J7esiYmVErGxoaDhFqZNr%0AcMDdS++a2UxQyDXbnwaWSVoqqZzc4PmGYX02ANck21cCjyZzem0A1iaf6loKLAOeiogbIyITEUuS%0A8z0aEVcX8DUUxJnpSs6orfBMwGY2I4x6jGSskjGPrwAPAyngjojYKukmYGNEbABuB+6StBM4SC4c%0ASPrdC2wDssD1EdFfqFqLYXDpXTOz6a5gQQIQEQ8x7GPCEfGNvO1uct+WH+nYm4Gb3+XcjwGPTUSd%0AxdCSqeNnL+6jq7uP2krPf2lm01chb23Zu2jJpImALe0ecDez6c1BUiQtHnA3sxnCQVIk82vKycyr%0A8oC7mU17DpIias3UsandVyRmNr05SIqoOZNm98HjHDzaW+xSzMxOm4OkiFoyuWnkPU5iZtOZg6SI%0ABtcj8UzAZjadOUiKaG5lGe9tqPFMwGY2rTlIiqw1U+dbW2Y2rTlIiqy5Mc2+rh7ePNxd7FLMzE6L%0Ag6TIWhfnxkle2O2rEjObnhwkRdZ0VppUidjc7nESM5ueHCRFVlWeYtkZczzgbmbTloNkChgccM8t%0AxWJmNr04SKaA5kyajmN9tB06XuxSzMzGzEEyBQwuvfuCPwZsZtOQg2QKOPfMWspTJZ4J2MymJQfJ%0AFFBeWsL5Z9X6i4lmNi05SKaIlkwdW9oPMzDgAXczm14KGiSSVkvaIWmnpBtG2F8h6Z5k/5OSluTt%0AuzFp3yHpU0lbpaSnJL0gaauk/1TI+idTSybNkZ4sr751tNilmJmNScGCRFIKuBW4HGgCrpLUNKzb%0AtcChiDgHuAX4dnJsE7AWWA6sBm5LztcDfCwiWoELgNWSLinUa5hMXnrXzKarQl6RrAJ2RsSrEdEL%0ArAfWDOuzBrgz2b4PuEySkvb1EdETEa8BO4FVkXMk6V+W/MyIe0HnnDGHqrKUB9zNbNopZJA0Arvz%0AHrclbSP2iYgs0AnUv9uxklKSngf2AX8fEU+O9OSSrpO0UdLG/fv3T8DLKaxUiVjRONdXJGY27Uy7%0AwfaI6I+IC4AMsErSipP0WxcRKyNiZUNDw+QWeZpaMnVs3XOYvv6BYpdiZjZqhQySdmBx3uNM0jZi%0AH0mlQBo4MJpjI6ID+Dm5MZQZoSWTpic7wEtvdhW7FDOzUStkkDwNLJO0VFI5ucHzDcP6bACuSbav%0ABB6N3IRTG4C1yae6lgLLgKckNUiqA5BUBXwCeLGAr2FSDQ64e+ldM5tOChYkyZjHV4CHge3AvRGx%0AVdJNkq5Iut0O1EvaCfxb4Ibk2K3AvcA24CfA9RHRD5wF/FzSJnJB9fcR8aNCvYbJtqS+mrmVpZ4J%0A2MymldJCnjwiHgIeGtb2jbztbuDzJzn2ZuDmYW2bgAsnvtKpQRItXnrXzKaZaTfYPtM1Z9LseKOL%0A7r7+YpdiZjYqDpIppjWTJjsQbN97uNilmJmNioNkimkeHHD30rtmNk04SKaYRelKFswp54XdDhIz%0Amx4cJFOMB9zNbLpxkExBzY1pdu4/wtGebLFLMTM7JQfJFNS6OE0EbPE4iZlNAw6SKai5cXBKeQeJ%0AmU19DpIpqKG2gkXpSjb5isTMpgEHyRTlAXczmy4cJFNUy+I0rx84RuexvmKXYmb2rhwkU1TL4DhJ%0Au69KzGxqc5BMUc2NacAD7mY29TlIpqh0dRlL6qs9TmJmU56DZArLDbj7isTMpjYHyRTWkkmzt7Ob%0AfV3dxS7FzOykHCRTmJfeNbPpwEEyha1onEuJ8NK7ZjalFTRIJK2WtEPSTkk3jLC/QtI9yf4nJS3J%0A23dj0r5D0qeStsWSfi5pm6Stkr5ayPqLrbq8lGVn1HrA3cymtIIFiaQUcCtwOdAEXCWpaVi3a4FD%0AEXEOcAvw7eTYJmAtsBxYDdyWnC8LfD0imoBLgOtHOOeM0pxJs7mtk4godilmZiMq5BXJKmBnRLwa%0AEb3AemDNsD5rgDuT7fuAyyQpaV8fET0R8RqwE1gVEXsj4lmAiOgCtgONBXwNRdeaSXPgaC/tHceL%0AXYqZ2YgKGSSNwO68x2288x/9oT4RkQU6gfrRHJvcBrsQeHKkJ5d0naSNkjbu37//tF9EsQ0OuP/R%0A/Zv4xUv7GRjwlYmZTS3TcrBd0hzgfuBrEXF4pD4RsS4iVkbEyoaGhsktcAK1ZNL84epz2fFGF9fc%0A8RSX/ekvuOOfXqPzuOfgMrOpoZBB0g4sznucSdpG7COpFEgDB97tWEll5ELkBxHxQEEqn0Ik8a8+%0Aeg7/94aP8edrL2BedRk3/Wgbl/7Xn/HHD27mxTdGzFEzs0mjQg3iJsHwEnAZuRB4GviNiNia1+d6%0AoDkiflfSWuDXI+ILkpYDPyQ3zrII+BmwDBggN6ZyMCK+NtpaVq5cGRs3bpygV1Z8m9s6+d7ju9jw%0Awh56sgN8cOl8rvnQEj7RtJCy1LS8yDSzKUbSMxGxclR9C/lpIEmfBv4MSAF3RMTNkm4CNkbEBkmV%0AwF3kxjoOAmsj4tXk2H8H/Atyn9T6WkT8WNI/A/4R2EwuVAD+OCIeerc6ZlqQDDp0tJd7N+7mride%0Ap+3Qcc6cW8lvfvA9rF31HhpqK4pdnplNY1MmSKaKmRokg/oHgp+/uI87H9/FP778FmUp8Znms/jS%0ApUv4wHvqyH0Qzsxs9MYSJKWFLsYKL1UiPt60kI83LeSV/Ue46/HXuf+ZNv7X83tY0TiX37p0CVe0%0ALqKyLFXsUs1sBvIVyQx1tCfLg8+1873Hd/HSm0eoqy7jixcv5uoPns3i+dXFLs/Mpjjf2hpmNgbJ%0AoIjgiVcP8r3Hd/HTbW8yEMFl5y3kmg+dzYfft4CSEt/2MrN38q0tGyKJS99Xz6Xvq2dPx3F++OQv%0AufupX/LI9jd5b0MNX7rkbD53UYa5lWXFLtXMpilfkcxCPdl+frz5De58fBfP/bKD6vIUv/6BRn7r%0A0iW8f2FtscszsynAt7aGcZCc3Ka2Dr73+OtseGEPvdkBLn1vPdd86Gw+fv5CSv2dFLNZy0EyjIPk%0A1A4e7eWep3fz/Sdep73jOGelK7n6krP54sWLWTDH30kxm20cJMM4SEavfyD42fY3+d7jr/NPO9+i%0APFXCZ1vO4rc+tIQLFtcVuzwzmyQebLfTlioRn1x+Jp9cfiY79x3h+0+8zn3PtPHAc+0sXzSXS95b%0AT0smTXNjmiX1Nf7Ul5n5isRO7UhPlgefbeN/P7+HLXs66e7LzU5TW1lKc2Oa5kya1kwdzY1pMvOq%0A/E16sxnAt7aGcZBMnGz/AC/vO8Lmtk5eaOtgc3sn2/cepq8/9+dofk05zY3poauW1sV1LJxbWeSq%0AzWysHCTDOEgKqyfbz443utjU1jkUMC/vO0J/sgjXGbUVtGTStGTqaM6kaWlMU+8BfLMpzWMkNqkq%0ASlO0ZOqGVnMEON7bz7a9nSeEy89e3Mfg/1sa66pyVy3JbbEVjWnSVf5SpNl05CCxgqgqT3HR2fO5%0A6Oz5Q21d3X1s3XOYTW0duYBp7+THW94Y2r+kvjoJpNxtsRWNaWoq/EfUbKrz31KbNLWVZVzy3nou%0AeW/9UFvHsV42t+euXDa1dbBx10E2vLAHAAnOaZgzdDusZXEdTWfN9SzGZlOMg8SKqq66nI8sa+Aj%0AyxqG2vZ39bC5vWPottg/vPQWDzybW6U5VSLe11BDZl41jXVVNM6rGvqdqatiwZwKfyTZbJI5SGzK%0Aaait4GPnLeRj5y0EcjMYv3HvlDVEAAAKEElEQVS4e+iqZccbR2jvOM7GXQc53J094djyVAmL6irf%0ADpi66qHtzLwqzkxXejliswnmILEpTxJnpas4K13Fp5afecK+ru4+2juO037o+NDvtuT3z3fsZ39X%0Azwn9SwQL51a+42pmMGgW1VVRXe6/FmZjUdC/MZJWA39Obs3270bEt4btrwC+B1wEHAC+GBG7kn03%0AAtcC/cDvRcTDSfsdwGeBfRGxopD129RXW1nGeWeWcd6Zc0fc393Xz97O7iRojp0QNM+8foi/27SX%0A7MCJH4GfX1NOY11V7spm2BVNY10VddVl/tKlWZ6CBYmkFHAr8AmgDXha0oaI2JbX7VrgUEScI2kt%0A8G3gi5KagLXAcmAR8Iik90dEP/A/gb8kF0Bm76qyLMXSBTUsXVAz4v7+gWBfV/fQFU1b3pXNK/uP%0A8g8vvcXxvv4TjqkpT7GoLnebbH5NOfOqy6mvKWdeTTnz837mVZczr7rMsyjbjFfIK5JVwM6IeBVA%0A0npgDZAfJGuA/5hs3wf8pXL/1VsDrI+IHuA1STuT8z0eEf8gaUkB67ZZJFXy9m2zkb55FREcOtY3%0AdEWTHzT7unr45cFjHDzSS1dPdoSjc9JVZSeEy/yaMubXVDC/piwXQnMG23M/cypKfcVj00ohg6QR%0A2J33uA344Mn6RERWUidQn7Q/MezYxrE8uaTrgOsA3vOe94ypcLNBkob+gW/OpE/arzc7QMexXg4c%0A7eXQ0V4OHuvl4NHcz6GjSfuxXto7jrO5vYNDR/vo7R8Y8VxlKZ0QLPNqkiue6nde8dTPKWduZRmV%0AZSUOHyuaGTuqGBHrgHWQmyKlyOXYDFdeWsIZcys5Y5TzikUER3v7OXgkFzpDYTMYQnnt2/cc5uCx%0AXjqO9Z30fKUlYk5lKbWVpcypKKO2ItmuLGVORSm1lWXUDu0/sW1OXt+KUn9Hx8aukEHSDizOe5xJ%0A2kbq0yapFEiTG3QfzbFm05akoX/Q31NfPapjsv0DdBzvy4VN8nPgaC9d3Vm6uvs40pNNtrMc6enj%0AjcPdHNmf5UjSdrIroHzlpSXUVpTmhVISOCe0lTGnspS5efvnVJRSXZ6iujxFVXmKqrKUx4ZmkUIG%0AydPAMklLyYXAWuA3hvXZAFwDPA5cCTwaESFpA/BDSX9KbrB9GfBUAWs1m/JKUyUsmFNx2itW9mT7%0AcyHTneVIT5bD3X1DIXOk5yRt3Vl2Hzw2FFJHerJDk3GeSnmqZChU8gOmajBwylJUlZfmbaeGwqiy%0ALEV1sq+y7O32t/uVkvIXT6eMggVJMubxFeBhch//vSMitkq6CdgYERuA24G7ksH0g+TChqTfveQG%0A5rPA9ckntpB0N/BRYIGkNuCbEXF7oV6H2UxRUZqiYk5qXEsnRwTdfQN0dffRNRguyRXRsd5+jvf1%0Ac7y3P287+472ru4s+w73cLwv6deb5VhfP2OdiHwwqIYHUUVpiorSEirKSqgsTVFRVvJ2W2kJFWWp%0AE3+XJvvL8rZLS6gse/s8+cd7LOqdPI28mRVdRNCTHeB4Ejq5gBncztKdtB3r7R9hO3tCe092gJ5s%0APz19A0Pb3X1JW3ZgzIE1XHlpCZWjCKLy0hLKUyWUpXLbg7/LUxp6/HbbiX3KUhqhLb+fTmgrxLRA%0AnkbezKYVSVSW5W5jzSvg80QEff0xFCrdfUnw5AXNie1vtw2GU/ewkDrh+L7cp/d6sgP09g/Qmx2g%0Ab+h3DLVNtNISnRA4FUnYnFFbyb2/e+mEP987nr/gz2BmNkVIorw097/52iLVEBFkB+KEkOntT4Im%0AaetJfvflhVFP9sQ++f1OPFcMbddUTM6n8BwkZmaTSBJlKc2oyUNnzisxM7OicJCYmdm4OEjMzGxc%0AHCRmZjYuDhIzMxsXB4mZmY2Lg8TMzMbFQWJmZuMyK+bakrQfeP00D18AvDWB5Uxnfi9O5PfjRH4/%0A3jYT3ouzI6JhNB1nRZCMh6SNo524bKbze3Eivx8n8vvxttn2XvjWlpmZjYuDxMzMxsVBcmrril3A%0AFOL34kR+P07k9+Nts+q98BiJmZmNi69IzMxsXBwkZmY2Lg6Sk5C0WtIOSTsl3VDseopJ0mJJP5e0%0ATdJWSV8tdk3FJikl6TlJPyp2LcUmqU7SfZJelLRdUuHXdp3CJP2b5O/JFkl3S6osdk2F5iAZgaQU%0AcCtwOdAEXCWpqbhVFVUW+HpENAGXANfP8vcD4KvA9mIXMUX8OfCTiDgPaGUWvy+SGoHfA1ZGxAog%0ABawtblWF5yAZ2SpgZ0S8GhG9wHpgTZFrKpqI2BsRzybbXeT+oWgsblXFIykDfAb4brFrKTZJaeBX%0AgNsBIqI3IjqKW1XRlQJVkkqBamBPkespOAfJyBqB3XmP25jF/3Dmk7QEuBB4sriVFNWfAX8IDBS7%0AkClgKbAf+B/Jrb7vSqopdlHFEhHtwJ8AvwT2Ap0R8dPiVlV4DhIbNUlzgPuBr0XE4WLXUwySPgvs%0Ai4hnil3LFFEKfAD4TkRcCBwFZu2YoqR55O5eLAUWATWSri5uVYXnIBlZO7A473EmaZu1JJWRC5Ef%0ARMQDxa6niD4MXCFpF7lbnh+T9P3illRUbUBbRAxeod5HLlhmq48Dr0XE/ojoAx4APlTkmgrOQTKy%0Ap4FlkpZKKic3WLahyDUVjSSRuwe+PSL+tNj1FFNE3BgRmYhYQu7PxaMRMeP/x3kyEfEGsFvSuUnT%0AZcC2IpZUbL8ELpFUnfy9uYxZ8OGD0mIXMBVFRFbSV4CHyX3q4o6I2Frksorpw8CXgM2Snk/a/jgi%0AHipiTTZ1/GvgB8l/ul4FfqfI9RRNRDwp6T7gWXKfdnyOWTBdiqdIMTOzcfGtLTMzGxcHiZmZjYuD%0AxMzMxsVBYmZm4+IgMTOzcXGQmE1hkj7qGYZtqnOQmJnZuDhIzCaApKslPSXpeUl/naxXckTSLcna%0AFD+T1JD0vUDSE5I2SXowmZ8JSedIekTSC5KelfS+5PRz8tb7+EHyjWmzKcNBYjZOks4Hvgh8OCIu%0AAPqB3wRqgI0RsRz4BfDN5JDvAX8UES3A5rz2HwC3RkQrufmZ9ibtFwJfI7c2znvJzTRgNmV4ihSz%0A8bsMuAh4OrlYqAL2kZtm/p6kz/eBB5L1O+oi4hdJ+53A30qqBRoj4kGAiOgGSM73VES0JY+fB5YA%0A/1T4l2U2Og4Ss/ETcGdE3HhCo/QfhvU73fmIevK2+/HfW5tifGvLbPx+Blwp6QwASfMlnU3u79eV%0ASZ/fAP4pIjqBQ5I+krR/CfhFsvJkm6RfS85RIal6Ul+F2Wny/2zMxikitkn698BPJZUAfcD15BZ5%0AWpXs20duHAXgGuCvkqDIny33S8BfS7opOcfnJ/FlmJ02z/5rViCSjkTEnGLXYVZovrVlZmbj4isS%0AMzMbF1+RmJnZuDhIzMxsXBwkZmY2Lg4SMzMbFweJmZmNy/8H9y2NvhCPEf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70" name="AutoShape 6" descr="data:image/png;base64,iVBORw0KGgoAAAANSUhEUgAAAZIAAAEWCAYAAABMoxE0AAAABHNCSVQICAgIfAhkiAAAAAlwSFlz%0AAAALEgAACxIB0t1+/AAAADl0RVh0U29mdHdhcmUAbWF0cGxvdGxpYiB2ZXJzaW9uIDMuMC4zLCBo%0AdHRwOi8vbWF0cGxvdGxpYi5vcmcvnQurowAAIABJREFUeJzt3Xt0nPV95/H3R6O7LI9sWRiscbAT%0AHEC2JAjGgWTTkw25mCTFPQ1JTEtKu5ywPUu2yW56ge5usstZdpOzPaXtFtK6gV1CEgzlsutNSUgJ%0AIW13uZmbrxgMmFiywca2ZPmiy0jf/WMeibGQsWRpNLp8Xufo6Jnf83ue+c4c2x8/z2/m91NEYGZm%0AdrpKil2AmZlNbw4SMzMbFweJmZmNi4PEzMzGxUFiZmbj4iAxM7NxcZCYFZCk/ynpP4+y7y5JHx/v%0Aecwmm4PEzMzGxUFiZmbj4iCxWS+5pfQHkjZJOirpdkkLJf1YUpekRyTNy+t/haStkjokPSbp/Lx9%0AF0p6NjnuHqBy2HN9VtLzybH/T1LLadb8ZUk7JR2UtEHSoqRdkm6RtE/SYUmbJa1I9n1a0raktnZJ%0Av39ab5jZMA4Ss5zPAZ8A3g/8KvBj4I+BBnJ/T34PQNL7gbuBryX7HgL+j6RySeXA/wLuAuYDf5uc%0Al+TYC4E7gH8J1AN/DWyQVDGWQiV9DPivwBeAs4DXgfXJ7k8Cv5K8jnTS50Cy73bgX0ZELbACeHQs%0Az2t2Mg4Ss5z/HhFvRkQ78I/AkxHxXER0Aw8CFyb9vgj8XUT8fUT0AX8CVAEfAi4ByoA/i4i+iLgP%0AeDrvOa4D/joinoyI/oi4E+hJjhuL3wTuiIhnI6IHuBG4VNISoA+oBc4DFBHbI2Jvclwf0CRpbkQc%0Aiohnx/i8ZiNykJjlvJm3fXyEx3OS7UXkrgAAiIgBYDfQmOxrjxNnQn09b/ts4OvJba0OSR3A4uS4%0AsRhewxFyVx2NEfEo8JfArcA+SeskzU26fg74NPC6pF9IunSMz2s2IgeJ2djsIRcIQG5MglwYtAN7%0AgcakbdB78rZ3AzdHRF3eT3VE3D3OGmrI3SprB4iIv4iIi4Amcre4/iBpfzoi1gBnkLsFd+8Yn9ds%0ARA4Ss7G5F/iMpMsklQFfJ3d76v8BjwNZ4PcklUn6dWBV3rF/A/yupA8mg+I1kj4jqXaMNdwN/I6k%0AC5Lxlf9C7lbcLkkXJ+cvA44C3cBAMobzm5LSyS25w8DAON4HsyEOErMxiIgdwNXAfwfeIjcw/6sR%0A0RsRvcCvA78NHCQ3nvJA3rEbgS+Tu/V0CNiZ9B1rDY8A/wG4n9xV0PuAtcnuueQC6xC5218HgP+W%0A7PsSsEvSYeB3yY21mI2bvLCVmZmNh69IzMxsXBwkZmY2Lg4SMzMbFweJmZmNS2mxC5gMCxYsiCVL%0AlhS7DDOzaeOZZ555KyIaRtN3VgTJkiVL2LhxY7HLMDObNiS9fupeOb61ZWZm4+IgMTOzcXGQmJnZ%0AuMyKMRIzs7Hq6+ujra2N7u7uYpdSUJWVlWQyGcrKyk77HA4SM7MRtLW1UVtby5IlSzhxQueZIyI4%0AcOAAbW1tLF269LTP41tbZmYj6O7upr6+fsaGCIAk6uvrx33VVdAgkbRa0o5kbekbRthfIemeZP+T%0AyQpvg/tuTNp3SPpUXvu/SdbL3iLpbkmVw89rZjYRZnKIDJqI11iwIJGUIrdK2+XkFti5SlLTsG7X%0AAoci4hzgFuDbybFN5KbFXg6sBm6TlJLUSG7t7JURsQJI8fb02ROqNzvAdx57hX98eX8hTm9mNmMU%0A8opkFbAzIl5N1mlYD6wZ1mcNcGeyfR9wWbK63BpgfUT0RMRr5NZtGFwgqBSoklQKVJNbLW7ClaXE%0Aun94hR+9sPfUnc3MJlhHRwe33XbbmI/79Kc/TUdHRwEqOrlCBkkjuaVFB7UlbSP2iYgs0EluydAR%0Aj42IduBPgF+SW9CnMyJ+OtKTS7pO0kZJG/fvH/tVhSSaM3Vsau8c87FmZuN1siDJZrPvetxDDz1E%0AXV1docoa0bQabJc0j9zVylJgEVAj6eqR+kbEuohYGRErGxpGNV3MO7Rm0rz0ZhfHe/tPu2Yzs9Nx%0Aww038Morr3DBBRdw8cUX85GPfIQrrriCpqbcCMGv/dqvcdFFF7F8+XLWrVs3dNySJUt466232LVr%0AF+effz5f/vKXWb58OZ/85Cc5fvx4QWot5Md/24HFeY8zSdtIfdqSW1VpckuDnuzYjwOvRcR+AEkP%0AAB8Cvl+IF9DcmKZ/INi2t5OLzp5fiKcws2ngP/2frWzbc3hCz9m0aC7f/NXlJ93/rW99iy1btvD8%0A88/z2GOP8ZnPfIYtW7YMfUz3jjvuYP78+Rw/fpyLL76Yz33uc9TX159wjpdffpm7776bv/mbv+EL%0AX/gC999/P1dfPeL/vcelkFckTwPLJC2VVE5uUHzDsD4bgGuS7SuBRyO39u8GYG3yqa6lwDLgKXK3%0AtC6RVJ2MpVwGbC/UC2hdnLs83NTm21tmVlyrVq064bsef/EXf0FrayuXXHIJu3fv5uWXX37HMUuX%0ALuWCCy4A4KKLLmLXrl0Fqa1gVyQRkZX0FeBhcp+uuiMitkq6CdgYERuA24G7JO0EDpJ8Aivpdy+w%0ADcgC10dEP/CkpPuAZ5P254B1w597oiycW8nCuRUOErNZ7t2uHCZLTU3N0PZjjz3GI488wuOPP051%0AdTUf/ehHR/wuSEVFxdB2KpWalre2iIiHgIeGtX0jb7sb+PxJjr0ZuHmE9m8C35zYSk+uubGOF9om%0A9xMQZma1tbV0dXWNuK+zs5N58+ZRXV3Niy++yBNPPDHJ1Z3IU6ScQmsmzSPb36Sru4/aytOfi8bM%0AbCzq6+v58Ic/zIoVK6iqqmLhwoVD+1avXs1f/dVfcf7553PuuedyySWXFLFSB8kpNWfSAGxu7+RD%0A71tQ5GrMbDb54Q9/OGJ7RUUFP/7xj0fcNzgOsmDBArZs2TLU/vu///sTXt+gafXx32JoyXjA3czs%0A3ThITmF+TTmL51ex2UFiZjYiB8kotHjA3WxWyn0bYWabiNfoIBmFlkyatkPHOXi0t9ilmNkkqays%0A5MCBAzM6TAbXI6msHN8k6h5sH4W3x0k6+Oi5ZxS5GjObDJlMhra2Nk5nrr7pZHCFxPFwkIzCisa5%0ASLkBdweJ2exQVlY2rlUDZxPf2hqF2soy3rugxp/cMjMbgYNklFoydWzygLuZ2Ts4SEapJZNmX1cP%0Ab3SOb21jM7OZxkEySvkD7mZm9jYHySg1nTWXVIk8TmJmNoyDZJSqylO8f2Gtl941MxvGQTIGrZk0%0Am9o6ZvQXlMzMxspBMgbNmTQdx/rYfbAwi8OYmU1HDpIxaB0ccG/3gLuZ2SAHyRi8f2Et5akSD7ib%0AmeUpaJBIWi1ph6Sdkm4YYX+FpHuS/U9KWpK378akfYekTyVt50p6Pu/nsKSvFfI15CsvLeH8RXN5%0AYbevSMzMBhUsSCSlgFuBy4Em4CpJTcO6XQsciohzgFuAbyfHNgFrgeXAauA2SamI2BERF0TEBcBF%0AwDHgwUK9hpG0ZtJsae9kYMAD7mZmUNgrklXAzoh4NSJ6gfXAmmF91gB3Jtv3AZdJUtK+PiJ6IuI1%0AYGdyvnyXAa9ExOsFewUjaG5Mc7S3n1ffOjKZT2tmNmUVMkgagd15j9uSthH7REQW6ATqR3nsWuDu%0Akz25pOskbZS0cSKngW5dnBtwf2G3x0nMzGCaDrZLKgeuAP72ZH0iYl1ErIyIlQ0NDRP23O9rmEN1%0AeYrN/mKimRlQ2CBpBxbnPc4kbSP2kVQKpIEDozj2cuDZiHhzgms+pVSJWLEo7aV3zcwShQySp4Fl%0AkpYmVxBrgQ3D+mwArkm2rwQejdzXxjcAa5NPdS0FlgFP5R13Fe9yW6vQWjJptu05TF//QLFKMDOb%0AMgoWJMmYx1eAh4HtwL0RsVXSTZKuSLrdDtRL2gn8W+CG5NitwL3ANuAnwPUR0Q8gqQb4BPBAoWo/%0AleZMmp7sAC+92VWsEszMpoyCLrUbEQ8BDw1r+0bedjfw+ZMcezNw8wjtR8kNyBfN0Dfc2zpZvihd%0AzFLMzIpuWg62F9vZ9dXMrSz1N9zNzHCQnBZJXnrXzCzhIDlNLZk0O97ooruvv9ilmJkVlYPkNLVk%0A6sgOBNv3Hi52KWZmReUgOU0tmdwgu8dJzGy2c5CcprPSlSyYU+EgMbNZz0FymiQNLb1rZjabOUjG%0AoTmTZuf+IxzpyRa7FDOzonGQjENrpo4I2OoJHM1sFnOQjEOzB9zNzBwk47FgTgWNdVWeCdjMZjUH%0AyTi1ZNJem8TMZjUHyTg1Z9K8fuAYHcd6i12KmVlROEjGKX8mYDOz2chBMk4rGnMD7r69ZWazlYNk%0AnNJVZSxdUMMLuz3gbmazk4NkAnjA3cxmMwfJBGhuTLO3s5t9Xd3FLsXMbNIVNEgkrZa0Q9JOSTeM%0AsL9C0j3J/iclLcnbd2PSvkPSp/La6yTdJ+lFSdslXVrI1zAarYuTAffdvioxs9mnYEEiKQXcClwO%0ANAFXSWoa1u1a4FBEnAPcAnw7ObYJWAssB1YDtyXnA/hz4CcRcR7QCmwv1GsYreWL5lIi2OTbW2Y2%0ACxXyimQVsDMiXo2IXmA9sGZYnzXAncn2fcBlkpS0r4+Inoh4DdgJrJKUBn4FuB0gInojouij3NXl%0ApSw7o9YzAZvZrFTIIGkEduc9bkvaRuwTEVmgE6h/l2OXAvuB/yHpOUnflVQz0pNLuk7SRkkb9+/f%0APxGv5121ZNJsauskIgr+XGZmU8l0G2wvBT4AfCciLgSOAu8YewGIiHURsTIiVjY0NBS8sJbFdRw8%0A2kt7x/GCP5eZ2VRSyCBpBxbnPc4kbSP2kVQKpIED73JsG9AWEU8m7feRC5aia2n0TMBmNjsVMkie%0ABpZJWiqpnNzg+YZhfTYA1yTbVwKPRu7e0AZgbfKprqXAMuCpiHgD2C3p3OSYy4BtBXwNo3beWbWU%0ApeQgMbNZp7RQJ46IrKSvAA8DKeCOiNgq6SZgY0RsIDdofpekncBBcmFD0u9eciGRBa6PiP7k1P8a%0A+EESTq8Cv1Oo1zAWFaUpzjtzrgfczWzWKViQAETEQ8BDw9q+kbfdDXz+JMfeDNw8QvvzwMqJrXRi%0AtGTSbHh+DwMDQUmJil2OmdmkmG6D7VNaa6aOrp4suw4cLXYpZmaTxkEygbz0rpnNRg6SCbTsjDlU%0AlpV46V0zm1UcJBOoNFXCikVpNvuKxMxmEQfJBGvOpNmyp5Ns/0CxSzEzmxQOkgnWmqmju2+Al/cd%0AKXYpZmaTwkEywQYH3H17y8xmCwfJBFtaX0NtRakH3M1s1nCQTLCSEtHspXfNbBZxkBRAcybN9r2H%0A6cn2n7qzmdk05yApgNZMHX39wYt7u4pdiplZwTlICqBl8Bvuvr1lZrOAg6QAGuuqmF9TzqbdHnA3%0As5nPQVIAkoaW3jUzm+kcJAXSkqnj5X1dHOvNFrsUM7OCcpAUSEtjmoGArXsOF7sUM7OCcpAUSIun%0AlDezWcJBUiBnzK3kzLmVXnrXzGa8ggaJpNWSdkjaKemGEfZXSLon2f+kpCV5+25M2ndI+lRe+y5J%0AmyU9L2ljIesfLw+4m9lsULAgkZQCbgUuB5qAqyQ1Det2LXAoIs4BbgG+nRzbBKwFlgOrgduS8w36%0A5xFxQURMybXbB7UuruO1t47Sebyv2KWYmRVMIa9IVgE7I+LViOgF1gNrhvVZA9yZbN8HXCZJSfv6%0AiOiJiNeAncn5ppXmxtw4yRZ/MdHMZrBCBkkjsDvvcVvSNmKfiMgCnUD9KY4N4KeSnpF03cmeXNJ1%0AkjZK2rh///5xvZDTNTjg7pmAzWwmm46D7f8sIj5A7pbZ9ZJ+ZaROEbEuIlZGxMqGhobJrTBRV13O%0A2fXVXpvEzGa0QgZJO7A473EmaRuxj6RSIA0ceLdjI2Lw9z7gQab4La/mRg+4m9nMVsggeRpYJmmp%0ApHJyg+cbhvXZAFyTbF8JPBoRkbSvTT7VtRRYBjwlqUZSLYCkGuCTwJYCvoZxa83U0d5xnLeO9BS7%0AFDOzgigt1IkjIivpK8DDQAq4IyK2SroJ2BgRG4Dbgbsk7QQOkgsbkn73AtuALHB9RPRLWgg8mBuP%0ApxT4YUT8pFCvYSLkL737z887o8jVmJlNvIIFCUBEPAQ8NKztG3nb3cDnT3LszcDNw9peBVonvtLC%0AWdGYRsoNuDtIzGwmmo6D7dPKnIpSzmmY4wF3M5uxHCSToDmT5oW2TnLDP2ZmM4uDZBK0Zup460gP%0Aezu7i12KmdmEc5BMAs8EbGYzmYNkEpx/1lxKS+SZgM1sRhpVkEj6qqS5yrld0rOSPlno4maKyrIU%0A555Z6ysSM5uRRntF8i8i4jC5LwDOA74EfKtgVc1AuSnlOzzgbmYzzmiDRMnvTwN3RcTWvDYbhZZM%0AHYe7s7x+4FixSzEzm1CjDZJnJP2UXJA8nExTMlC4smaeoQF3TylvZjPMaIPkWuAG4OKIOAaUAb9T%0AsKpmoPcvrKWitIRNuz3gbmYzy2iD5FJgR0R0SLoa+Pfk1g6xUSpLldC0aK4H3M1sxhltkHwHOCap%0AFfg68ArwvYJVNUO1ZurYsqeT/gEPuJvZzDHaIMkm07uvAf4yIm4FagtX1szU3JjmWG8/r+w/UuxS%0AzMwmzGiDpEvSjeQ+9vt3kkrIjZPYGLQuTpbe9TiJmc0gow2SLwI95L5P8ga5FQv/W8GqmqGWLphD%0ATXmKzf7klpnNIKMKkiQ8fgCkJX0W6I4Ij5GMUapErGjMzQRsZjZTjHaKlC8AT5FbhOoLwJOSrixk%0AYTNV6+I6tu85TG/WX8Mxs5lhtCsk/jty3yHZByCpAXgEuK9Qhc1UzY1pevsHeOnNLlY0potdjpnZ%0AuI12jKRkMEQSB0ZzrKTVknZI2inphhH2V0i6J9n/pKQleftuTNp3SPrUsONSkp6T9KNR1j9ltGbq%0AgNzSu2ZmM8Fog+Qnkh6W9NuSfhv4O4atxT6cpBRwK3A50ARcJalpWLdrgUMRcQ5wC/Dt5NgmYC2w%0AHFgN3Jacb9BXge2jrH1KWTy/irrqMi+9a2YzxmgH2/8AWAe0JD/rIuKPTnHYKmBnRLwaEb3AenLf%0AQ8m3Brgz2b4PuEySkvb1EdETEa8BO5PzISkDfAb47mhqn2ok0ewBdzObQUY7RkJE3A/cP4ZzNwK7%0A8x63AR88WZ+IyErqBOqT9ieGHduYbP8Z8IdM4y9Etmbq+M4vXuF4bz9V5alTH2BmNoW96xWJpC5J%0Ah0f46ZJ0eLKKzKvns8C+iHhmFH2vk7RR0sb9+/dPQnWj15xJ0z8QbNs76W+hmdmEe9cgiYjaiJg7%0Awk9tRMw9xbnbgcV5jzNJ24h9JJUCaXID+Sc79sPAFZJ2kbtV9jFJ3z9J7esiYmVErGxoaDhFqZNr%0AcMDdS++a2UxQyDXbnwaWSVoqqZzc4PmGYX02ANck21cCjyZzem0A1iaf6loKLAOeiogbIyITEUuS%0A8z0aEVcX8DUUxJnpSs6orfBMwGY2I4x6jGSskjGPrwAPAyngjojYKukmYGNEbABuB+6StBM4SC4c%0ASPrdC2wDssD1EdFfqFqLYXDpXTOz6a5gQQIQEQ8x7GPCEfGNvO1uct+WH+nYm4Gb3+XcjwGPTUSd%0AxdCSqeNnL+6jq7uP2krPf2lm01chb23Zu2jJpImALe0ecDez6c1BUiQtHnA3sxnCQVIk82vKycyr%0A8oC7mU17DpIias3UsandVyRmNr05SIqoOZNm98HjHDzaW+xSzMxOm4OkiFoyuWnkPU5iZtOZg6SI%0ABtcj8UzAZjadOUiKaG5lGe9tqPFMwGY2rTlIiqw1U+dbW2Y2rTlIiqy5Mc2+rh7ePNxd7FLMzE6L%0Ag6TIWhfnxkle2O2rEjObnhwkRdZ0VppUidjc7nESM5ueHCRFVlWeYtkZczzgbmbTloNkChgccM8t%0AxWJmNr04SKaA5kyajmN9tB06XuxSzMzGzEEyBQwuvfuCPwZsZtOQg2QKOPfMWspTJZ4J2MymJQfJ%0AFFBeWsL5Z9X6i4lmNi05SKaIlkwdW9oPMzDgAXczm14KGiSSVkvaIWmnpBtG2F8h6Z5k/5OSluTt%0AuzFp3yHpU0lbpaSnJL0gaauk/1TI+idTSybNkZ4sr751tNilmJmNScGCRFIKuBW4HGgCrpLUNKzb%0AtcChiDgHuAX4dnJsE7AWWA6sBm5LztcDfCwiWoELgNWSLinUa5hMXnrXzKarQl6RrAJ2RsSrEdEL%0ArAfWDOuzBrgz2b4PuEySkvb1EdETEa8BO4FVkXMk6V+W/MyIe0HnnDGHqrKUB9zNbNopZJA0Arvz%0AHrclbSP2iYgs0AnUv9uxklKSngf2AX8fEU+O9OSSrpO0UdLG/fv3T8DLKaxUiVjRONdXJGY27Uy7%0AwfaI6I+IC4AMsErSipP0WxcRKyNiZUNDw+QWeZpaMnVs3XOYvv6BYpdiZjZqhQySdmBx3uNM0jZi%0AH0mlQBo4MJpjI6ID+Dm5MZQZoSWTpic7wEtvdhW7FDOzUStkkDwNLJO0VFI5ucHzDcP6bACuSbav%0ABB6N3IRTG4C1yae6lgLLgKckNUiqA5BUBXwCeLGAr2FSDQ64e+ldM5tOChYkyZjHV4CHge3AvRGx%0AVdJNkq5Iut0O1EvaCfxb4Ibk2K3AvcA24CfA9RHRD5wF/FzSJnJB9fcR8aNCvYbJtqS+mrmVpZ4J%0A2MymldJCnjwiHgIeGtb2jbztbuDzJzn2ZuDmYW2bgAsnvtKpQRItXnrXzKaZaTfYPtM1Z9LseKOL%0A7r7+YpdiZjYqDpIppjWTJjsQbN97uNilmJmNioNkimkeHHD30rtmNk04SKaYRelKFswp54XdDhIz%0Amx4cJFOMB9zNbLpxkExBzY1pdu4/wtGebLFLMTM7JQfJFNS6OE0EbPE4iZlNAw6SKai5cXBKeQeJ%0AmU19DpIpqKG2gkXpSjb5isTMpgEHyRTlAXczmy4cJFNUy+I0rx84RuexvmKXYmb2rhwkU1TL4DhJ%0Au69KzGxqc5BMUc2NacAD7mY29TlIpqh0dRlL6qs9TmJmU56DZArLDbj7isTMpjYHyRTWkkmzt7Ob%0AfV3dxS7FzOykHCRTmJfeNbPpwEEyha1onEuJ8NK7ZjalFTRIJK2WtEPSTkk3jLC/QtI9yf4nJS3J%0A23dj0r5D0qeStsWSfi5pm6Stkr5ayPqLrbq8lGVn1HrA3cymtIIFiaQUcCtwOdAEXCWpaVi3a4FD%0AEXEOcAvw7eTYJmAtsBxYDdyWnC8LfD0imoBLgOtHOOeM0pxJs7mtk4godilmZiMq5BXJKmBnRLwa%0AEb3AemDNsD5rgDuT7fuAyyQpaV8fET0R8RqwE1gVEXsj4lmAiOgCtgONBXwNRdeaSXPgaC/tHceL%0AXYqZ2YgKGSSNwO68x2288x/9oT4RkQU6gfrRHJvcBrsQeHKkJ5d0naSNkjbu37//tF9EsQ0OuP/R%0A/Zv4xUv7GRjwlYmZTS3TcrBd0hzgfuBrEXF4pD4RsS4iVkbEyoaGhsktcAK1ZNL84epz2fFGF9fc%0A8RSX/ekvuOOfXqPzuOfgMrOpoZBB0g4sznucSdpG7COpFEgDB97tWEll5ELkBxHxQEEqn0Ik8a8+%0Aeg7/94aP8edrL2BedRk3/Wgbl/7Xn/HHD27mxTdGzFEzs0mjQg3iJsHwEnAZuRB4GviNiNia1+d6%0AoDkiflfSWuDXI+ILkpYDPyQ3zrII+BmwDBggN6ZyMCK+NtpaVq5cGRs3bpygV1Z8m9s6+d7ju9jw%0Awh56sgN8cOl8rvnQEj7RtJCy1LS8yDSzKUbSMxGxclR9C/lpIEmfBv4MSAF3RMTNkm4CNkbEBkmV%0AwF3kxjoOAmsj4tXk2H8H/Atyn9T6WkT8WNI/A/4R2EwuVAD+OCIeerc6ZlqQDDp0tJd7N+7mride%0Ap+3Qcc6cW8lvfvA9rF31HhpqK4pdnplNY1MmSKaKmRokg/oHgp+/uI87H9/FP778FmUp8Znms/jS%0ApUv4wHvqyH0Qzsxs9MYSJKWFLsYKL1UiPt60kI83LeSV/Ue46/HXuf+ZNv7X83tY0TiX37p0CVe0%0ALqKyLFXsUs1sBvIVyQx1tCfLg8+1873Hd/HSm0eoqy7jixcv5uoPns3i+dXFLs/Mpjjf2hpmNgbJ%0AoIjgiVcP8r3Hd/HTbW8yEMFl5y3kmg+dzYfft4CSEt/2MrN38q0tGyKJS99Xz6Xvq2dPx3F++OQv%0AufupX/LI9jd5b0MNX7rkbD53UYa5lWXFLtXMpilfkcxCPdl+frz5De58fBfP/bKD6vIUv/6BRn7r%0A0iW8f2FtscszsynAt7aGcZCc3Ka2Dr73+OtseGEPvdkBLn1vPdd86Gw+fv5CSv2dFLNZy0EyjIPk%0A1A4e7eWep3fz/Sdep73jOGelK7n6krP54sWLWTDH30kxm20cJMM4SEavfyD42fY3+d7jr/NPO9+i%0APFXCZ1vO4rc+tIQLFtcVuzwzmyQebLfTlioRn1x+Jp9cfiY79x3h+0+8zn3PtPHAc+0sXzSXS95b%0AT0smTXNjmiX1Nf7Ul5n5isRO7UhPlgefbeN/P7+HLXs66e7LzU5TW1lKc2Oa5kya1kwdzY1pMvOq%0A/E16sxnAt7aGcZBMnGz/AC/vO8Lmtk5eaOtgc3sn2/cepq8/9+dofk05zY3poauW1sV1LJxbWeSq%0AzWysHCTDOEgKqyfbz443utjU1jkUMC/vO0J/sgjXGbUVtGTStGTqaM6kaWlMU+8BfLMpzWMkNqkq%0ASlO0ZOqGVnMEON7bz7a9nSeEy89e3Mfg/1sa66pyVy3JbbEVjWnSVf5SpNl05CCxgqgqT3HR2fO5%0A6Oz5Q21d3X1s3XOYTW0duYBp7+THW94Y2r+kvjoJpNxtsRWNaWoq/EfUbKrz31KbNLWVZVzy3nou%0AeW/9UFvHsV42t+euXDa1dbBx10E2vLAHAAnOaZgzdDusZXEdTWfN9SzGZlOMg8SKqq66nI8sa+Aj%0AyxqG2vZ39bC5vWPottg/vPQWDzybW6U5VSLe11BDZl41jXVVNM6rGvqdqatiwZwKfyTZbJI5SGzK%0Aaait4GPnLeRj5y0EcjMYv3HvlDVEAAAKEElEQVS4e+iqZccbR2jvOM7GXQc53J094djyVAmL6irf%0ADpi66qHtzLwqzkxXejliswnmILEpTxJnpas4K13Fp5afecK+ru4+2juO037o+NDvtuT3z3fsZ39X%0Azwn9SwQL51a+42pmMGgW1VVRXe6/FmZjUdC/MZJWA39Obs3270bEt4btrwC+B1wEHAC+GBG7kn03%0AAtcC/cDvRcTDSfsdwGeBfRGxopD129RXW1nGeWeWcd6Zc0fc393Xz97O7iRojp0QNM+8foi/27SX%0A7MCJH4GfX1NOY11V7spm2BVNY10VddVl/tKlWZ6CBYmkFHAr8AmgDXha0oaI2JbX7VrgUEScI2kt%0A8G3gi5KagLXAcmAR8Iik90dEP/A/gb8kF0Bm76qyLMXSBTUsXVAz4v7+gWBfV/fQFU1b3pXNK/uP%0A8g8vvcXxvv4TjqkpT7GoLnebbH5NOfOqy6mvKWdeTTnz837mVZczr7rMsyjbjFfIK5JVwM6IeBVA%0A0npgDZAfJGuA/5hs3wf8pXL/1VsDrI+IHuA1STuT8z0eEf8gaUkB67ZZJFXy9m2zkb55FREcOtY3%0AdEWTHzT7unr45cFjHDzSS1dPdoSjc9JVZSeEy/yaMubXVDC/piwXQnMG23M/cypKfcVj00ohg6QR%0A2J33uA344Mn6RERWUidQn7Q/MezYxrE8uaTrgOsA3vOe94ypcLNBkob+gW/OpE/arzc7QMexXg4c%0A7eXQ0V4OHuvl4NHcz6GjSfuxXto7jrO5vYNDR/vo7R8Y8VxlKZ0QLPNqkiue6nde8dTPKWduZRmV%0AZSUOHyuaGTuqGBHrgHWQmyKlyOXYDFdeWsIZcys5Y5TzikUER3v7OXgkFzpDYTMYQnnt2/cc5uCx%0AXjqO9Z30fKUlYk5lKbWVpcypKKO2ItmuLGVORSm1lWXUDu0/sW1OXt+KUn9Hx8aukEHSDizOe5xJ%0A2kbq0yapFEiTG3QfzbFm05akoX/Q31NfPapjsv0DdBzvy4VN8nPgaC9d3Vm6uvs40pNNtrMc6enj%0AjcPdHNmf5UjSdrIroHzlpSXUVpTmhVISOCe0lTGnspS5efvnVJRSXZ6iujxFVXmKqrKUx4ZmkUIG%0AydPAMklLyYXAWuA3hvXZAFwDPA5cCTwaESFpA/BDSX9KbrB9GfBUAWs1m/JKUyUsmFNx2itW9mT7%0AcyHTneVIT5bD3X1DIXOk5yRt3Vl2Hzw2FFJHerJDk3GeSnmqZChU8gOmajBwylJUlZfmbaeGwqiy%0ALEV1sq+y7O32t/uVkvIXT6eMggVJMubxFeBhch//vSMitkq6CdgYERuA24G7ksH0g+TChqTfveQG%0A5rPA9ckntpB0N/BRYIGkNuCbEXF7oV6H2UxRUZqiYk5qXEsnRwTdfQN0dffRNRguyRXRsd5+jvf1%0Ac7y3P287+472ru4s+w73cLwv6deb5VhfP2OdiHwwqIYHUUVpiorSEirKSqgsTVFRVvJ2W2kJFWWp%0AE3+XJvvL8rZLS6gse/s8+cd7LOqdPI28mRVdRNCTHeB4Ejq5gBncztKdtB3r7R9hO3tCe092gJ5s%0APz19A0Pb3X1JW3ZgzIE1XHlpCZWjCKLy0hLKUyWUpXLbg7/LUxp6/HbbiX3KUhqhLb+fTmgrxLRA%0AnkbezKYVSVSW5W5jzSvg80QEff0xFCrdfUnw5AXNie1vtw2GU/ewkDrh+L7cp/d6sgP09g/Qmx2g%0Ab+h3DLVNtNISnRA4FUnYnFFbyb2/e+mEP987nr/gz2BmNkVIorw097/52iLVEBFkB+KEkOntT4Im%0AaetJfvflhVFP9sQ++f1OPFcMbddUTM6n8BwkZmaTSBJlKc2oyUNnzisxM7OicJCYmdm4OEjMzGxc%0AHCRmZjYuDhIzMxsXB4mZmY2Lg8TMzMbFQWJmZuMyK+bakrQfeP00D18AvDWB5Uxnfi9O5PfjRH4/%0A3jYT3ouzI6JhNB1nRZCMh6SNo524bKbze3Eivx8n8vvxttn2XvjWlpmZjYuDxMzMxsVBcmrril3A%0AFOL34kR+P07k9+Nts+q98BiJmZmNi69IzMxsXBwkZmY2Lg6Sk5C0WtIOSTsl3VDseopJ0mJJP5e0%0ATdJWSV8tdk3FJikl6TlJPyp2LcUmqU7SfZJelLRdUuHXdp3CJP2b5O/JFkl3S6osdk2F5iAZgaQU%0AcCtwOdAEXCWpqbhVFVUW+HpENAGXANfP8vcD4KvA9mIXMUX8OfCTiDgPaGUWvy+SGoHfA1ZGxAog%0ABawtblWF5yAZ2SpgZ0S8GhG9wHpgTZFrKpqI2BsRzybbXeT+oWgsblXFIykDfAb4brFrKTZJaeBX%0AgNsBIqI3IjqKW1XRlQJVkkqBamBPkespOAfJyBqB3XmP25jF/3Dmk7QEuBB4sriVFNWfAX8IDBS7%0AkClgKbAf+B/Jrb7vSqopdlHFEhHtwJ8AvwT2Ap0R8dPiVlV4DhIbNUlzgPuBr0XE4WLXUwySPgvs%0Ai4hnil3LFFEKfAD4TkRcCBwFZu2YoqR55O5eLAUWATWSri5uVYXnIBlZO7A473EmaZu1JJWRC5Ef%0ARMQDxa6niD4MXCFpF7lbnh+T9P3illRUbUBbRAxeod5HLlhmq48Dr0XE/ojoAx4APlTkmgrOQTKy%0Ap4FlkpZKKic3WLahyDUVjSSRuwe+PSL+tNj1FFNE3BgRmYhYQu7PxaMRMeP/x3kyEfEGsFvSuUnT%0AZcC2IpZUbL8ELpFUnfy9uYxZ8OGD0mIXMBVFRFbSV4CHyX3q4o6I2Frksorpw8CXgM2Snk/a/jgi%0AHipiTTZ1/GvgB8l/ul4FfqfI9RRNRDwp6T7gWXKfdnyOWTBdiqdIMTOzcfGtLTMzGxcHiZmZjYuD%0AxMzMxsVBYmZm4+IgMTOzcXGQmE1hkj7qGYZtqnOQmJnZuDhIzCaApKslPSXpeUl/naxXckTSLcna%0AFD+T1JD0vUDSE5I2SXowmZ8JSedIekTSC5KelfS+5PRz8tb7+EHyjWmzKcNBYjZOks4Hvgh8OCIu%0AAPqB3wRqgI0RsRz4BfDN5JDvAX8UES3A5rz2HwC3RkQrufmZ9ibtFwJfI7c2znvJzTRgNmV4ihSz%0A8bsMuAh4OrlYqAL2kZtm/p6kz/eBB5L1O+oi4hdJ+53A30qqBRoj4kGAiOgGSM73VES0JY+fB5YA%0A/1T4l2U2Og4Ss/ETcGdE3HhCo/QfhvU73fmIevK2+/HfW5tifGvLbPx+Blwp6QwASfMlnU3u79eV%0ASZ/fAP4pIjqBQ5I+krR/CfhFsvJkm6RfS85RIal6Ul+F2Wny/2zMxikitkn698BPJZUAfcD15BZ5%0AWpXs20duHAXgGuCvkqDIny33S8BfS7opOcfnJ/FlmJ02z/5rViCSjkTEnGLXYVZovrVlZmbj4isS%0AMzMbF1+RmJnZuDhIzMxsXBwkZmY2Lg4SMzMbFweJmZmNy/8H9y2NvhCPEf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74" name="AutoShape 10" descr="data:image/png;base64,iVBORw0KGgoAAAANSUhEUgAAAZIAAAEWCAYAAABMoxE0AAAABHNCSVQICAgIfAhkiAAAAAlwSFlz%0AAAALEgAACxIB0t1+/AAAADl0RVh0U29mdHdhcmUAbWF0cGxvdGxpYiB2ZXJzaW9uIDMuMC4zLCBo%0AdHRwOi8vbWF0cGxvdGxpYi5vcmcvnQurowAAIABJREFUeJzt3Xt0nPV95/H3R6O7LI9sWRiscbAT%0AHEC2JAjGgWTTkw25mCTFPQ1JTEtKu5ywPUu2yW56ge5usstZdpOzPaXtFtK6gV1CEgzlsutNSUgJ%0AIW13uZmbrxgMmFiywca2ZPmiy0jf/WMeibGQsWRpNLp8Xufo6Jnf83ue+c4c2x8/z2/m91NEYGZm%0AdrpKil2AmZlNbw4SMzMbFweJmZmNi4PEzMzGxUFiZmbj4iAxM7NxcZCYFZCk/ynpP4+y7y5JHx/v%0Aecwmm4PEzMzGxUFiZmbj4iCxWS+5pfQHkjZJOirpdkkLJf1YUpekRyTNy+t/haStkjokPSbp/Lx9%0AF0p6NjnuHqBy2HN9VtLzybH/T1LLadb8ZUk7JR2UtEHSoqRdkm6RtE/SYUmbJa1I9n1a0raktnZJ%0Av39ab5jZMA4Ss5zPAZ8A3g/8KvBj4I+BBnJ/T34PQNL7gbuBryX7HgL+j6RySeXA/wLuAuYDf5uc%0Al+TYC4E7gH8J1AN/DWyQVDGWQiV9DPivwBeAs4DXgfXJ7k8Cv5K8jnTS50Cy73bgX0ZELbACeHQs%0Az2t2Mg4Ss5z/HhFvRkQ78I/AkxHxXER0Aw8CFyb9vgj8XUT8fUT0AX8CVAEfAi4ByoA/i4i+iLgP%0AeDrvOa4D/joinoyI/oi4E+hJjhuL3wTuiIhnI6IHuBG4VNISoA+oBc4DFBHbI2Jvclwf0CRpbkQc%0Aiohnx/i8ZiNykJjlvJm3fXyEx3OS7UXkrgAAiIgBYDfQmOxrjxNnQn09b/ts4OvJba0OSR3A4uS4%0AsRhewxFyVx2NEfEo8JfArcA+SeskzU26fg74NPC6pF9IunSMz2s2IgeJ2djsIRcIQG5MglwYtAN7%0AgcakbdB78rZ3AzdHRF3eT3VE3D3OGmrI3SprB4iIv4iIi4Amcre4/iBpfzoi1gBnkLsFd+8Yn9ds%0ARA4Ss7G5F/iMpMsklQFfJ3d76v8BjwNZ4PcklUn6dWBV3rF/A/yupA8mg+I1kj4jqXaMNdwN/I6k%0AC5Lxlf9C7lbcLkkXJ+cvA44C3cBAMobzm5LSyS25w8DAON4HsyEOErMxiIgdwNXAfwfeIjcw/6sR%0A0RsRvcCvA78NHCQ3nvJA3rEbgS+Tu/V0CNiZ9B1rDY8A/wG4n9xV0PuAtcnuueQC6xC5218HgP+W%0A7PsSsEvSYeB3yY21mI2bvLCVmZmNh69IzMxsXBwkZmY2Lg4SMzMbFweJmZmNS2mxC5gMCxYsiCVL%0AlhS7DDOzaeOZZ555KyIaRtN3VgTJkiVL2LhxY7HLMDObNiS9fupeOb61ZWZm4+IgMTOzcXGQmJnZ%0AuMyKMRIzs7Hq6+ujra2N7u7uYpdSUJWVlWQyGcrKyk77HA4SM7MRtLW1UVtby5IlSzhxQueZIyI4%0AcOAAbW1tLF269LTP41tbZmYj6O7upr6+fsaGCIAk6uvrx33VVdAgkbRa0o5kbekbRthfIemeZP+T%0AyQpvg/tuTNp3SPpUXvu/SdbL3iLpbkmVw89rZjYRZnKIDJqI11iwIJGUIrdK2+XkFti5SlLTsG7X%0AAoci4hzgFuDbybFN5KbFXg6sBm6TlJLUSG7t7JURsQJI8fb02ROqNzvAdx57hX98eX8hTm9mNmMU%0A8opkFbAzIl5N1mlYD6wZ1mcNcGeyfR9wWbK63BpgfUT0RMRr5NZtGFwgqBSoklQKVJNbLW7ClaXE%0Aun94hR+9sPfUnc3MJlhHRwe33XbbmI/79Kc/TUdHRwEqOrlCBkkjuaVFB7UlbSP2iYgs0EluydAR%0Aj42IduBPgF+SW9CnMyJ+OtKTS7pO0kZJG/fvH/tVhSSaM3Vsau8c87FmZuN1siDJZrPvetxDDz1E%0AXV1docoa0bQabJc0j9zVylJgEVAj6eqR+kbEuohYGRErGxpGNV3MO7Rm0rz0ZhfHe/tPu2Yzs9Nx%0Aww038Morr3DBBRdw8cUX85GPfIQrrriCpqbcCMGv/dqvcdFFF7F8+XLWrVs3dNySJUt466232LVr%0AF+effz5f/vKXWb58OZ/85Cc5fvx4QWot5Md/24HFeY8zSdtIfdqSW1VpckuDnuzYjwOvRcR+AEkP%0AAB8Cvl+IF9DcmKZ/INi2t5OLzp5fiKcws2ngP/2frWzbc3hCz9m0aC7f/NXlJ93/rW99iy1btvD8%0A88/z2GOP8ZnPfIYtW7YMfUz3jjvuYP78+Rw/fpyLL76Yz33uc9TX159wjpdffpm7776bv/mbv+EL%0AX/gC999/P1dfPeL/vcelkFckTwPLJC2VVE5uUHzDsD4bgGuS7SuBRyO39u8GYG3yqa6lwDLgKXK3%0AtC6RVJ2MpVwGbC/UC2hdnLs83NTm21tmVlyrVq064bsef/EXf0FrayuXXHIJu3fv5uWXX37HMUuX%0ALuWCCy4A4KKLLmLXrl0Fqa1gVyQRkZX0FeBhcp+uuiMitkq6CdgYERuA24G7JO0EDpJ8Aivpdy+w%0ADcgC10dEP/CkpPuAZ5P254B1w597oiycW8nCuRUOErNZ7t2uHCZLTU3N0PZjjz3GI488wuOPP051%0AdTUf/ehHR/wuSEVFxdB2KpWalre2iIiHgIeGtX0jb7sb+PxJjr0ZuHmE9m8C35zYSk+uubGOF9om%0A9xMQZma1tbV0dXWNuK+zs5N58+ZRXV3Niy++yBNPPDHJ1Z3IU6ScQmsmzSPb36Sru4/aytOfi8bM%0AbCzq6+v58Ic/zIoVK6iqqmLhwoVD+1avXs1f/dVfcf7553PuuedyySWXFLFSB8kpNWfSAGxu7+RD%0A71tQ5GrMbDb54Q9/OGJ7RUUFP/7xj0fcNzgOsmDBArZs2TLU/vu///sTXt+gafXx32JoyXjA3czs%0A3ThITmF+TTmL51ex2UFiZjYiB8kotHjA3WxWyn0bYWabiNfoIBmFlkyatkPHOXi0t9ilmNkkqays%0A5MCBAzM6TAbXI6msHN8k6h5sH4W3x0k6+Oi5ZxS5GjObDJlMhra2Nk5nrr7pZHCFxPFwkIzCisa5%0ASLkBdweJ2exQVlY2rlUDZxPf2hqF2soy3rugxp/cMjMbgYNklFoydWzygLuZ2Ts4SEapJZNmX1cP%0Ab3SOb21jM7OZxkEySvkD7mZm9jYHySg1nTWXVIk8TmJmNoyDZJSqylO8f2Gtl941MxvGQTIGrZk0%0Am9o6ZvQXlMzMxspBMgbNmTQdx/rYfbAwi8OYmU1HDpIxaB0ccG/3gLuZ2SAHyRi8f2Et5akSD7ib%0AmeUpaJBIWi1ph6Sdkm4YYX+FpHuS/U9KWpK378akfYekTyVt50p6Pu/nsKSvFfI15CsvLeH8RXN5%0AYbevSMzMBhUsSCSlgFuBy4Em4CpJTcO6XQsciohzgFuAbyfHNgFrgeXAauA2SamI2BERF0TEBcBF%0AwDHgwUK9hpG0ZtJsae9kYMAD7mZmUNgrklXAzoh4NSJ6gfXAmmF91gB3Jtv3AZdJUtK+PiJ6IuI1%0AYGdyvnyXAa9ExOsFewUjaG5Mc7S3n1ffOjKZT2tmNmUVMkgagd15j9uSthH7REQW6ATqR3nsWuDu%0Akz25pOskbZS0cSKngW5dnBtwf2G3x0nMzGCaDrZLKgeuAP72ZH0iYl1ErIyIlQ0NDRP23O9rmEN1%0AeYrN/mKimRlQ2CBpBxbnPc4kbSP2kVQKpIEDozj2cuDZiHhzgms+pVSJWLEo7aV3zcwShQySp4Fl%0AkpYmVxBrgQ3D+mwArkm2rwQejdzXxjcAa5NPdS0FlgFP5R13Fe9yW6vQWjJptu05TF//QLFKMDOb%0AMgoWJMmYx1eAh4HtwL0RsVXSTZKuSLrdDtRL2gn8W+CG5NitwL3ANuAnwPUR0Q8gqQb4BPBAoWo/%0AleZMmp7sAC+92VWsEszMpoyCLrUbEQ8BDw1r+0bedjfw+ZMcezNw8wjtR8kNyBfN0Dfc2zpZvihd%0AzFLMzIpuWg62F9vZ9dXMrSz1N9zNzHCQnBZJXnrXzCzhIDlNLZk0O97ooruvv9ilmJkVlYPkNLVk%0A6sgOBNv3Hi52KWZmReUgOU0tmdwgu8dJzGy2c5CcprPSlSyYU+EgMbNZz0FymiQNLb1rZjabOUjG%0AoTmTZuf+IxzpyRa7FDOzonGQjENrpo4I2OoJHM1sFnOQjEOzB9zNzBwk47FgTgWNdVWeCdjMZjUH%0AyTi1ZNJem8TMZjUHyTg1Z9K8fuAYHcd6i12KmVlROEjGKX8mYDOz2chBMk4rGnMD7r69ZWazlYNk%0AnNJVZSxdUMMLuz3gbmazk4NkAnjA3cxmMwfJBGhuTLO3s5t9Xd3FLsXMbNIVNEgkrZa0Q9JOSTeM%0AsL9C0j3J/iclLcnbd2PSvkPSp/La6yTdJ+lFSdslXVrI1zAarYuTAffdvioxs9mnYEEiKQXcClwO%0ANAFXSWoa1u1a4FBEnAPcAnw7ObYJWAssB1YDtyXnA/hz4CcRcR7QCmwv1GsYreWL5lIi2OTbW2Y2%0ACxXyimQVsDMiXo2IXmA9sGZYnzXAncn2fcBlkpS0r4+Inoh4DdgJrJKUBn4FuB0gInojouij3NXl%0ApSw7o9YzAZvZrFTIIGkEduc9bkvaRuwTEVmgE6h/l2OXAvuB/yHpOUnflVQz0pNLuk7SRkkb9+/f%0APxGv5121ZNJsauskIgr+XGZmU8l0G2wvBT4AfCciLgSOAu8YewGIiHURsTIiVjY0NBS8sJbFdRw8%0A2kt7x/GCP5eZ2VRSyCBpBxbnPc4kbSP2kVQKpIED73JsG9AWEU8m7feRC5aia2n0TMBmNjsVMkie%0ABpZJWiqpnNzg+YZhfTYA1yTbVwKPRu7e0AZgbfKprqXAMuCpiHgD2C3p3OSYy4BtBXwNo3beWbWU%0ApeQgMbNZp7RQJ46IrKSvAA8DKeCOiNgq6SZgY0RsIDdofpekncBBcmFD0u9eciGRBa6PiP7k1P8a%0A+EESTq8Cv1Oo1zAWFaUpzjtzrgfczWzWKViQAETEQ8BDw9q+kbfdDXz+JMfeDNw8QvvzwMqJrXRi%0AtGTSbHh+DwMDQUmJil2OmdmkmG6D7VNaa6aOrp4suw4cLXYpZmaTxkEygbz0rpnNRg6SCbTsjDlU%0AlpV46V0zm1UcJBOoNFXCikVpNvuKxMxmEQfJBGvOpNmyp5Ns/0CxSzEzmxQOkgnWmqmju2+Al/cd%0AKXYpZmaTwkEywQYH3H17y8xmCwfJBFtaX0NtRakH3M1s1nCQTLCSEtHspXfNbBZxkBRAcybN9r2H%0A6cn2n7qzmdk05yApgNZMHX39wYt7u4pdiplZwTlICqBl8Bvuvr1lZrOAg6QAGuuqmF9TzqbdHnA3%0As5nPQVIAkoaW3jUzm+kcJAXSkqnj5X1dHOvNFrsUM7OCcpAUSEtjmoGArXsOF7sUM7OCcpAUSIun%0AlDezWcJBUiBnzK3kzLmVXnrXzGa8ggaJpNWSdkjaKemGEfZXSLon2f+kpCV5+25M2ndI+lRe+y5J%0AmyU9L2ljIesfLw+4m9lsULAgkZQCbgUuB5qAqyQ1Det2LXAoIs4BbgG+nRzbBKwFlgOrgduS8w36%0A5xFxQURMybXbB7UuruO1t47Sebyv2KWYmRVMIa9IVgE7I+LViOgF1gNrhvVZA9yZbN8HXCZJSfv6%0AiOiJiNeAncn5ppXmxtw4yRZ/MdHMZrBCBkkjsDvvcVvSNmKfiMgCnUD9KY4N4KeSnpF03cmeXNJ1%0AkjZK2rh///5xvZDTNTjg7pmAzWwmm46D7f8sIj5A7pbZ9ZJ+ZaROEbEuIlZGxMqGhobJrTBRV13O%0A2fXVXpvEzGa0QgZJO7A473EmaRuxj6RSIA0ceLdjI2Lw9z7gQab4La/mRg+4m9nMVsggeRpYJmmp%0ApHJyg+cbhvXZAFyTbF8JPBoRkbSvTT7VtRRYBjwlqUZSLYCkGuCTwJYCvoZxa83U0d5xnLeO9BS7%0AFDOzgigt1IkjIivpK8DDQAq4IyK2SroJ2BgRG4Dbgbsk7QQOkgsbkn73AtuALHB9RPRLWgg8mBuP%0ApxT4YUT8pFCvYSLkL737z887o8jVmJlNvIIFCUBEPAQ8NKztG3nb3cDnT3LszcDNw9peBVonvtLC%0AWdGYRsoNuDtIzGwmmo6D7dPKnIpSzmmY4wF3M5uxHCSToDmT5oW2TnLDP2ZmM4uDZBK0Zup460gP%0Aezu7i12KmdmEc5BMAs8EbGYzmYNkEpx/1lxKS+SZgM1sRhpVkEj6qqS5yrld0rOSPlno4maKyrIU%0A555Z6ysSM5uRRntF8i8i4jC5LwDOA74EfKtgVc1AuSnlOzzgbmYzzmiDRMnvTwN3RcTWvDYbhZZM%0AHYe7s7x+4FixSzEzm1CjDZJnJP2UXJA8nExTMlC4smaeoQF3TylvZjPMaIPkWuAG4OKIOAaUAb9T%0AsKpmoPcvrKWitIRNuz3gbmYzy2iD5FJgR0R0SLoa+Pfk1g6xUSpLldC0aK4H3M1sxhltkHwHOCap%0AFfg68ArwvYJVNUO1ZurYsqeT/gEPuJvZzDHaIMkm07uvAf4yIm4FagtX1szU3JjmWG8/r+w/UuxS%0AzMwmzGiDpEvSjeQ+9vt3kkrIjZPYGLQuTpbe9TiJmc0gow2SLwI95L5P8ga5FQv/W8GqmqGWLphD%0ATXmKzf7klpnNIKMKkiQ8fgCkJX0W6I4Ij5GMUapErGjMzQRsZjZTjHaKlC8AT5FbhOoLwJOSrixk%0AYTNV6+I6tu85TG/WX8Mxs5lhtCsk/jty3yHZByCpAXgEuK9Qhc1UzY1pevsHeOnNLlY0potdjpnZ%0AuI12jKRkMEQSB0ZzrKTVknZI2inphhH2V0i6J9n/pKQleftuTNp3SPrUsONSkp6T9KNR1j9ltGbq%0AgNzSu2ZmM8Fog+Qnkh6W9NuSfhv4O4atxT6cpBRwK3A50ARcJalpWLdrgUMRcQ5wC/Dt5NgmYC2w%0AHFgN3Jacb9BXge2jrH1KWTy/irrqMi+9a2YzxmgH2/8AWAe0JD/rIuKPTnHYKmBnRLwaEb3AenLf%0AQ8m3Brgz2b4PuEySkvb1EdETEa8BO5PzISkDfAb47mhqn2ok0ewBdzObQUY7RkJE3A/cP4ZzNwK7%0A8x63AR88WZ+IyErqBOqT9ieGHduYbP8Z8IdM4y9Etmbq+M4vXuF4bz9V5alTH2BmNoW96xWJpC5J%0Ah0f46ZJ0eLKKzKvns8C+iHhmFH2vk7RR0sb9+/dPQnWj15xJ0z8QbNs76W+hmdmEe9cgiYjaiJg7%0Awk9tRMw9xbnbgcV5jzNJ24h9JJUCaXID+Sc79sPAFZJ2kbtV9jFJ3z9J7esiYmVErGxoaDhFqZNr%0AcMDdS++a2UxQyDXbnwaWSVoqqZzc4PmGYX02ANck21cCjyZzem0A1iaf6loKLAOeiogbIyITEUuS%0A8z0aEVcX8DUUxJnpSs6orfBMwGY2I4x6jGSskjGPrwAPAyngjojYKukmYGNEbABuB+6StBM4SC4c%0ASPrdC2wDssD1EdFfqFqLYXDpXTOz6a5gQQIQEQ8x7GPCEfGNvO1uct+WH+nYm4Gb3+XcjwGPTUSd%0AxdCSqeNnL+6jq7uP2krPf2lm01chb23Zu2jJpImALe0ecDez6c1BUiQtHnA3sxnCQVIk82vKycyr%0A8oC7mU17DpIias3UsandVyRmNr05SIqoOZNm98HjHDzaW+xSzMxOm4OkiFoyuWnkPU5iZtOZg6SI%0ABtcj8UzAZjadOUiKaG5lGe9tqPFMwGY2rTlIiqw1U+dbW2Y2rTlIiqy5Mc2+rh7ePNxd7FLMzE6L%0Ag6TIWhfnxkle2O2rEjObnhwkRdZ0VppUidjc7nESM5ueHCRFVlWeYtkZczzgbmbTloNkChgccM8t%0AxWJmNr04SKaA5kyajmN9tB06XuxSzMzGzEEyBQwuvfuCPwZsZtOQg2QKOPfMWspTJZ4J2MymJQfJ%0AFFBeWsL5Z9X6i4lmNi05SKaIlkwdW9oPMzDgAXczm14KGiSSVkvaIWmnpBtG2F8h6Z5k/5OSluTt%0AuzFp3yHpU0lbpaSnJL0gaauk/1TI+idTSybNkZ4sr751tNilmJmNScGCRFIKuBW4HGgCrpLUNKzb%0AtcChiDgHuAX4dnJsE7AWWA6sBm5LztcDfCwiWoELgNWSLinUa5hMXnrXzKarQl6RrAJ2RsSrEdEL%0ArAfWDOuzBrgz2b4PuEySkvb1EdETEa8BO4FVkXMk6V+W/MyIe0HnnDGHqrKUB9zNbNopZJA0Arvz%0AHrclbSP2iYgs0AnUv9uxklKSngf2AX8fEU+O9OSSrpO0UdLG/fv3T8DLKaxUiVjRONdXJGY27Uy7%0AwfaI6I+IC4AMsErSipP0WxcRKyNiZUNDw+QWeZpaMnVs3XOYvv6BYpdiZjZqhQySdmBx3uNM0jZi%0AH0mlQBo4MJpjI6ID+Dm5MZQZoSWTpic7wEtvdhW7FDOzUStkkDwNLJO0VFI5ucHzDcP6bACuSbav%0ABB6N3IRTG4C1yae6lgLLgKckNUiqA5BUBXwCeLGAr2FSDQ64e+ldM5tOChYkyZjHV4CHge3AvRGx%0AVdJNkq5Iut0O1EvaCfxb4Ibk2K3AvcA24CfA9RHRD5wF/FzSJnJB9fcR8aNCvYbJtqS+mrmVpZ4J%0A2MymldJCnjwiHgIeGtb2jbztbuDzJzn2ZuDmYW2bgAsnvtKpQRItXnrXzKaZaTfYPtM1Z9LseKOL%0A7r7+YpdiZjYqDpIppjWTJjsQbN97uNilmJmNioNkimkeHHD30rtmNk04SKaYRelKFswp54XdDhIz%0Amx4cJFOMB9zNbLpxkExBzY1pdu4/wtGebLFLMTM7JQfJFNS6OE0EbPE4iZlNAw6SKai5cXBKeQeJ%0AmU19DpIpqKG2gkXpSjb5isTMpgEHyRTlAXczmy4cJFNUy+I0rx84RuexvmKXYmb2rhwkU1TL4DhJ%0Au69KzGxqc5BMUc2NacAD7mY29TlIpqh0dRlL6qs9TmJmU56DZArLDbj7isTMpjYHyRTWkkmzt7Ob%0AfV3dxS7FzOykHCRTmJfeNbPpwEEyha1onEuJ8NK7ZjalFTRIJK2WtEPSTkk3jLC/QtI9yf4nJS3J%0A23dj0r5D0qeStsWSfi5pm6Stkr5ayPqLrbq8lGVn1HrA3cymtIIFiaQUcCtwOdAEXCWpaVi3a4FD%0AEXEOcAvw7eTYJmAtsBxYDdyWnC8LfD0imoBLgOtHOOeM0pxJs7mtk4godilmZiMq5BXJKmBnRLwa%0AEb3AemDNsD5rgDuT7fuAyyQpaV8fET0R8RqwE1gVEXsj4lmAiOgCtgONBXwNRdeaSXPgaC/tHceL%0AXYqZ2YgKGSSNwO68x2288x/9oT4RkQU6gfrRHJvcBrsQeHKkJ5d0naSNkjbu37//tF9EsQ0OuP/R%0A/Zv4xUv7GRjwlYmZTS3TcrBd0hzgfuBrEXF4pD4RsS4iVkbEyoaGhsktcAK1ZNL84epz2fFGF9fc%0A8RSX/ekvuOOfXqPzuOfgMrOpoZBB0g4sznucSdpG7COpFEgDB97tWEll5ELkBxHxQEEqn0Ik8a8+%0Aeg7/94aP8edrL2BedRk3/Wgbl/7Xn/HHD27mxTdGzFEzs0mjQg3iJsHwEnAZuRB4GviNiNia1+d6%0AoDkiflfSWuDXI+ILkpYDPyQ3zrII+BmwDBggN6ZyMCK+NtpaVq5cGRs3bpygV1Z8m9s6+d7ju9jw%0Awh56sgN8cOl8rvnQEj7RtJCy1LS8yDSzKUbSMxGxclR9C/lpIEmfBv4MSAF3RMTNkm4CNkbEBkmV%0AwF3kxjoOAmsj4tXk2H8H/Atyn9T6WkT8WNI/A/4R2EwuVAD+OCIeerc6ZlqQDDp0tJd7N+7mride%0Ap+3Qcc6cW8lvfvA9rF31HhpqK4pdnplNY1MmSKaKmRokg/oHgp+/uI87H9/FP778FmUp8Znms/jS%0ApUv4wHvqyH0Qzsxs9MYSJKWFLsYKL1UiPt60kI83LeSV/Ue46/HXuf+ZNv7X83tY0TiX37p0CVe0%0ALqKyLFXsUs1sBvIVyQx1tCfLg8+1873Hd/HSm0eoqy7jixcv5uoPns3i+dXFLs/Mpjjf2hpmNgbJ%0AoIjgiVcP8r3Hd/HTbW8yEMFl5y3kmg+dzYfft4CSEt/2MrN38q0tGyKJS99Xz6Xvq2dPx3F++OQv%0AufupX/LI9jd5b0MNX7rkbD53UYa5lWXFLtXMpilfkcxCPdl+frz5De58fBfP/bKD6vIUv/6BRn7r%0A0iW8f2FtscszsynAt7aGcZCc3Ka2Dr73+OtseGEPvdkBLn1vPdd86Gw+fv5CSv2dFLNZy0EyjIPk%0A1A4e7eWep3fz/Sdep73jOGelK7n6krP54sWLWTDH30kxm20cJMM4SEavfyD42fY3+d7jr/NPO9+i%0APFXCZ1vO4rc+tIQLFtcVuzwzmyQebLfTlioRn1x+Jp9cfiY79x3h+0+8zn3PtPHAc+0sXzSXS95b%0AT0smTXNjmiX1Nf7Ul5n5isRO7UhPlgefbeN/P7+HLXs66e7LzU5TW1lKc2Oa5kya1kwdzY1pMvOq%0A/E16sxnAt7aGcZBMnGz/AC/vO8Lmtk5eaOtgc3sn2/cepq8/9+dofk05zY3poauW1sV1LJxbWeSq%0AzWysHCTDOEgKqyfbz443utjU1jkUMC/vO0J/sgjXGbUVtGTStGTqaM6kaWlMU+8BfLMpzWMkNqkq%0ASlO0ZOqGVnMEON7bz7a9nSeEy89e3Mfg/1sa66pyVy3JbbEVjWnSVf5SpNl05CCxgqgqT3HR2fO5%0A6Oz5Q21d3X1s3XOYTW0duYBp7+THW94Y2r+kvjoJpNxtsRWNaWoq/EfUbKrz31KbNLWVZVzy3nou%0AeW/9UFvHsV42t+euXDa1dbBx10E2vLAHAAnOaZgzdDusZXEdTWfN9SzGZlOMg8SKqq66nI8sa+Aj%0AyxqG2vZ39bC5vWPottg/vPQWDzybW6U5VSLe11BDZl41jXVVNM6rGvqdqatiwZwKfyTZbJI5SGzK%0Aaait4GPnLeRj5y0EcjMYv3HvlDVEAAAKEElEQVS4e+iqZccbR2jvOM7GXQc53J094djyVAmL6irf%0ADpi66qHtzLwqzkxXejliswnmILEpTxJnpas4K13Fp5afecK+ru4+2juO037o+NDvtuT3z3fsZ39X%0Azwn9SwQL51a+42pmMGgW1VVRXe6/FmZjUdC/MZJWA39Obs3270bEt4btrwC+B1wEHAC+GBG7kn03%0AAtcC/cDvRcTDSfsdwGeBfRGxopD129RXW1nGeWeWcd6Zc0fc393Xz97O7iRojp0QNM+8foi/27SX%0A7MCJH4GfX1NOY11V7spm2BVNY10VddVl/tKlWZ6CBYmkFHAr8AmgDXha0oaI2JbX7VrgUEScI2kt%0A8G3gi5KagLXAcmAR8Iik90dEP/A/gb8kF0Bm76qyLMXSBTUsXVAz4v7+gWBfV/fQFU1b3pXNK/uP%0A8g8vvcXxvv4TjqkpT7GoLnebbH5NOfOqy6mvKWdeTTnz837mVZczr7rMsyjbjFfIK5JVwM6IeBVA%0A0npgDZAfJGuA/5hs3wf8pXL/1VsDrI+IHuA1STuT8z0eEf8gaUkB67ZZJFXy9m2zkb55FREcOtY3%0AdEWTHzT7unr45cFjHDzSS1dPdoSjc9JVZSeEy/yaMubXVDC/piwXQnMG23M/cypKfcVj00ohg6QR%0A2J33uA344Mn6RERWUidQn7Q/MezYxrE8uaTrgOsA3vOe94ypcLNBkob+gW/OpE/arzc7QMexXg4c%0A7eXQ0V4OHuvl4NHcz6GjSfuxXto7jrO5vYNDR/vo7R8Y8VxlKZ0QLPNqkiue6nde8dTPKWduZRmV%0AZSUOHyuaGTuqGBHrgHWQmyKlyOXYDFdeWsIZcys5Y5TzikUER3v7OXgkFzpDYTMYQnnt2/cc5uCx%0AXjqO9Z30fKUlYk5lKbWVpcypKKO2ItmuLGVORSm1lWXUDu0/sW1OXt+KUn9Hx8aukEHSDizOe5xJ%0A2kbq0yapFEiTG3QfzbFm05akoX/Q31NfPapjsv0DdBzvy4VN8nPgaC9d3Vm6uvs40pNNtrMc6enj%0AjcPdHNmf5UjSdrIroHzlpSXUVpTmhVISOCe0lTGnspS5efvnVJRSXZ6iujxFVXmKqrKUx4ZmkUIG%0AydPAMklLyYXAWuA3hvXZAFwDPA5cCTwaESFpA/BDSX9KbrB9GfBUAWs1m/JKUyUsmFNx2itW9mT7%0AcyHTneVIT5bD3X1DIXOk5yRt3Vl2Hzw2FFJHerJDk3GeSnmqZChU8gOmajBwylJUlZfmbaeGwqiy%0ALEV1sq+y7O32t/uVkvIXT6eMggVJMubxFeBhch//vSMitkq6CdgYERuA24G7ksH0g+TChqTfveQG%0A5rPA9ckntpB0N/BRYIGkNuCbEXF7oV6H2UxRUZqiYk5qXEsnRwTdfQN0dffRNRguyRXRsd5+jvf1%0Ac7y3P287+472ru4s+w73cLwv6deb5VhfP2OdiHwwqIYHUUVpiorSEirKSqgsTVFRVvJ2W2kJFWWp%0AE3+XJvvL8rZLS6gse/s8+cd7LOqdPI28mRVdRNCTHeB4Ejq5gBncztKdtB3r7R9hO3tCe092gJ5s%0APz19A0Pb3X1JW3ZgzIE1XHlpCZWjCKLy0hLKUyWUpXLbg7/LUxp6/HbbiX3KUhqhLb+fTmgrxLRA%0AnkbezKYVSVSW5W5jzSvg80QEff0xFCrdfUnw5AXNie1vtw2GU/ewkDrh+L7cp/d6sgP09g/Qmx2g%0Ab+h3DLVNtNISnRA4FUnYnFFbyb2/e+mEP987nr/gz2BmNkVIorw097/52iLVEBFkB+KEkOntT4Im%0AaetJfvflhVFP9sQ++f1OPFcMbddUTM6n8BwkZmaTSBJlKc2oyUNnzisxM7OicJCYmdm4OEjMzGxc%0AHCRmZjYuDhIzMxsXB4mZmY2Lg8TMzMbFQWJmZuMyK+bakrQfeP00D18AvDWB5Uxnfi9O5PfjRH4/%0A3jYT3ouzI6JhNB1nRZCMh6SNo524bKbze3Eivx8n8vvxttn2XvjWlpmZjYuDxMzMxsVBcmrril3A%0AFOL34kR+P07k9+Nts+q98BiJmZmNi69IzMxsXBwkZmY2Lg6Sk5C0WtIOSTsl3VDseopJ0mJJP5e0%0ATdJWSV8tdk3FJikl6TlJPyp2LcUmqU7SfZJelLRdUuHXdp3CJP2b5O/JFkl3S6osdk2F5iAZgaQU%0AcCtwOdAEXCWpqbhVFVUW+HpENAGXANfP8vcD4KvA9mIXMUX8OfCTiDgPaGUWvy+SGoHfA1ZGxAog%0ABawtblWF5yAZ2SpgZ0S8GhG9wHpgTZFrKpqI2BsRzybbXeT+oWgsblXFIykDfAb4brFrKTZJaeBX%0AgNsBIqI3IjqKW1XRlQJVkkqBamBPkespOAfJyBqB3XmP25jF/3Dmk7QEuBB4sriVFNWfAX8IDBS7%0AkClgKbAf+B/Jrb7vSqopdlHFEhHtwJ8AvwT2Ap0R8dPiVlV4DhIbNUlzgPuBr0XE4WLXUwySPgvs%0Ai4hnil3LFFEKfAD4TkRcCBwFZu2YoqR55O5eLAUWATWSri5uVYXnIBlZO7A473EmaZu1JJWRC5Ef%0ARMQDxa6niD4MXCFpF7lbnh+T9P3illRUbUBbRAxeod5HLlhmq48Dr0XE/ojoAx4APlTkmgrOQTKy%0Ap4FlkpZKKic3WLahyDUVjSSRuwe+PSL+tNj1FFNE3BgRmYhYQu7PxaMRMeP/x3kyEfEGsFvSuUnT%0AZcC2IpZUbL8ELpFUnfy9uYxZ8OGD0mIXMBVFRFbSV4CHyX3q4o6I2Frksorpw8CXgM2Snk/a/jgi%0AHipiTTZ1/GvgB8l/ul4FfqfI9RRNRDwp6T7gWXKfdnyOWTBdiqdIMTOzcfGtLTMzGxcHiZmZjYuD%0AxMzMxsVBYmZm4+IgMTOzcXGQmE1hkj7qGYZtqnOQmJnZuDhIzCaApKslPSXpeUl/naxXckTSLcna%0AFD+T1JD0vUDSE5I2SXowmZ8JSedIekTSC5KelfS+5PRz8tb7+EHyjWmzKcNBYjZOks4Hvgh8OCIu%0AAPqB3wRqgI0RsRz4BfDN5JDvAX8UES3A5rz2HwC3RkQrufmZ9ibtFwJfI7c2znvJzTRgNmV4ihSz%0A8bsMuAh4OrlYqAL2kZtm/p6kz/eBB5L1O+oi4hdJ+53A30qqBRoj4kGAiOgGSM73VES0JY+fB5YA%0A/1T4l2U2Og4Ss/ETcGdE3HhCo/QfhvU73fmIevK2+/HfW5tifGvLbPx+Blwp6QwASfMlnU3u79eV%0ASZ/fAP4pIjqBQ5I+krR/CfhFsvJkm6RfS85RIal6Ul+F2Wny/2zMxikitkn698BPJZUAfcD15BZ5%0AWpXs20duHAXgGuCvkqDIny33S8BfS7opOcfnJ/FlmJ02z/5rViCSjkTEnGLXYVZovrVlZmbj4isS%0AMzMbF1+RmJnZuDhIzMxsXBwkZmY2Lg4SMzMbFweJmZmNy/8H9y2NvhCPEf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77" name="AutoShape 13" descr="data:image/png;base64,iVBORw0KGgoAAAANSUhEUgAAAZIAAAEWCAYAAABMoxE0AAAABHNCSVQICAgIfAhkiAAAAAlwSFlz%0AAAALEgAACxIB0t1+/AAAADl0RVh0U29mdHdhcmUAbWF0cGxvdGxpYiB2ZXJzaW9uIDMuMC4zLCBo%0AdHRwOi8vbWF0cGxvdGxpYi5vcmcvnQurowAAIABJREFUeJzt3Xt0nPV95/H3R6O7LI9sWRiscbAT%0AHEC2JAjGgWTTkw25mCTFPQ1JTEtKu5ywPUu2yW56ge5usstZdpOzPaXtFtK6gV1CEgzlsutNSUgJ%0AIW13uZmbrxgMmFiywca2ZPmiy0jf/WMeibGQsWRpNLp8Xufo6Jnf83ue+c4c2x8/z2/m91NEYGZm%0AdrpKil2AmZlNbw4SMzMbFweJmZmNi4PEzMzGxUFiZmbj4iAxM7NxcZCYFZCk/ynpP4+y7y5JHx/v%0Aecwmm4PEzMzGxUFiZmbj4iCxWS+5pfQHkjZJOirpdkkLJf1YUpekRyTNy+t/haStkjokPSbp/Lx9%0AF0p6NjnuHqBy2HN9VtLzybH/T1LLadb8ZUk7JR2UtEHSoqRdkm6RtE/SYUmbJa1I9n1a0raktnZJ%0Av39ab5jZMA4Ss5zPAZ8A3g/8KvBj4I+BBnJ/T34PQNL7gbuBryX7HgL+j6RySeXA/wLuAuYDf5uc%0Al+TYC4E7gH8J1AN/DWyQVDGWQiV9DPivwBeAs4DXgfXJ7k8Cv5K8jnTS50Cy73bgX0ZELbACeHQs%0Az2t2Mg4Ss5z/HhFvRkQ78I/AkxHxXER0Aw8CFyb9vgj8XUT8fUT0AX8CVAEfAi4ByoA/i4i+iLgP%0AeDrvOa4D/joinoyI/oi4E+hJjhuL3wTuiIhnI6IHuBG4VNISoA+oBc4DFBHbI2Jvclwf0CRpbkQc%0Aiohnx/i8ZiNykJjlvJm3fXyEx3OS7UXkrgAAiIgBYDfQmOxrjxNnQn09b/ts4OvJba0OSR3A4uS4%0AsRhewxFyVx2NEfEo8JfArcA+SeskzU26fg74NPC6pF9IunSMz2s2IgeJ2djsIRcIQG5MglwYtAN7%0AgcakbdB78rZ3AzdHRF3eT3VE3D3OGmrI3SprB4iIv4iIi4Amcre4/iBpfzoi1gBnkLsFd+8Yn9ds%0ARA4Ss7G5F/iMpMsklQFfJ3d76v8BjwNZ4PcklUn6dWBV3rF/A/yupA8mg+I1kj4jqXaMNdwN/I6k%0AC5Lxlf9C7lbcLkkXJ+cvA44C3cBAMobzm5LSyS25w8DAON4HsyEOErMxiIgdwNXAfwfeIjcw/6sR%0A0RsRvcCvA78NHCQ3nvJA3rEbgS+Tu/V0CNiZ9B1rDY8A/wG4n9xV0PuAtcnuueQC6xC5218HgP+W%0A7PsSsEvSYeB3yY21mI2bvLCVmZmNh69IzMxsXBwkZmY2Lg4SMzMbFweJmZmNS2mxC5gMCxYsiCVL%0AlhS7DDOzaeOZZ555KyIaRtN3VgTJkiVL2LhxY7HLMDObNiS9fupeOb61ZWZm4+IgMTOzcXGQmJnZ%0AuMyKMRIzs7Hq6+ujra2N7u7uYpdSUJWVlWQyGcrKyk77HA4SM7MRtLW1UVtby5IlSzhxQueZIyI4%0AcOAAbW1tLF269LTP41tbZmYj6O7upr6+fsaGCIAk6uvrx33VVdAgkbRa0o5kbekbRthfIemeZP+T%0AyQpvg/tuTNp3SPpUXvu/SdbL3iLpbkmVw89rZjYRZnKIDJqI11iwIJGUIrdK2+XkFti5SlLTsG7X%0AAoci4hzgFuDbybFN5KbFXg6sBm6TlJLUSG7t7JURsQJI8fb02ROqNzvAdx57hX98eX8hTm9mNmMU%0A8opkFbAzIl5N1mlYD6wZ1mcNcGeyfR9wWbK63BpgfUT0RMRr5NZtGFwgqBSoklQKVJNbLW7ClaXE%0Aun94hR+9sPfUnc3MJlhHRwe33XbbmI/79Kc/TUdHRwEqOrlCBkkjuaVFB7UlbSP2iYgs0EluydAR%0Aj42IduBPgF+SW9CnMyJ+OtKTS7pO0kZJG/fvH/tVhSSaM3Vsau8c87FmZuN1siDJZrPvetxDDz1E%0AXV1docoa0bQabJc0j9zVylJgEVAj6eqR+kbEuohYGRErGxpGNV3MO7Rm0rz0ZhfHe/tPu2Yzs9Nx%0Aww038Morr3DBBRdw8cUX85GPfIQrrriCpqbcCMGv/dqvcdFFF7F8+XLWrVs3dNySJUt466232LVr%0AF+effz5f/vKXWb58OZ/85Cc5fvx4QWot5Md/24HFeY8zSdtIfdqSW1VpckuDnuzYjwOvRcR+AEkP%0AAB8Cvl+IF9DcmKZ/INi2t5OLzp5fiKcws2ngP/2frWzbc3hCz9m0aC7f/NXlJ93/rW99iy1btvD8%0A88/z2GOP8ZnPfIYtW7YMfUz3jjvuYP78+Rw/fpyLL76Yz33uc9TX159wjpdffpm7776bv/mbv+EL%0AX/gC999/P1dfPeL/vcelkFckTwPLJC2VVE5uUHzDsD4bgGuS7SuBRyO39u8GYG3yqa6lwDLgKXK3%0AtC6RVJ2MpVwGbC/UC2hdnLs83NTm21tmVlyrVq064bsef/EXf0FrayuXXHIJu3fv5uWXX37HMUuX%0ALuWCCy4A4KKLLmLXrl0Fqa1gVyQRkZX0FeBhcp+uuiMitkq6CdgYERuA24G7JO0EDpJ8Aivpdy+w%0ADcgC10dEP/CkpPuAZ5P254B1w597oiycW8nCuRUOErNZ7t2uHCZLTU3N0PZjjz3GI488wuOPP051%0AdTUf/ehHR/wuSEVFxdB2KpWalre2iIiHgIeGtX0jb7sb+PxJjr0ZuHmE9m8C35zYSk+uubGOF9om%0A9xMQZma1tbV0dXWNuK+zs5N58+ZRXV3Niy++yBNPPDHJ1Z3IU6ScQmsmzSPb36Sru4/aytOfi8bM%0AbCzq6+v58Ic/zIoVK6iqqmLhwoVD+1avXs1f/dVfcf7553PuuedyySWXFLFSB8kpNWfSAGxu7+RD%0A71tQ5GrMbDb54Q9/OGJ7RUUFP/7xj0fcNzgOsmDBArZs2TLU/vu///sTXt+gafXx32JoyXjA3czs%0A3ThITmF+TTmL51ex2UFiZjYiB8kotHjA3WxWyn0bYWabiNfoIBmFlkyatkPHOXi0t9ilmNkkqays%0A5MCBAzM6TAbXI6msHN8k6h5sH4W3x0k6+Oi5ZxS5GjObDJlMhra2Nk5nrr7pZHCFxPFwkIzCisa5%0ASLkBdweJ2exQVlY2rlUDZxPf2hqF2soy3rugxp/cMjMbgYNklFoydWzygLuZ2Ts4SEapJZNmX1cP%0Ab3SOb21jM7OZxkEySvkD7mZm9jYHySg1nTWXVIk8TmJmNoyDZJSqylO8f2Gtl941MxvGQTIGrZk0%0Am9o6ZvQXlMzMxspBMgbNmTQdx/rYfbAwi8OYmU1HDpIxaB0ccG/3gLuZ2SAHyRi8f2Et5akSD7ib%0AmeUpaJBIWi1ph6Sdkm4YYX+FpHuS/U9KWpK378akfYekTyVt50p6Pu/nsKSvFfI15CsvLeH8RXN5%0AYbevSMzMBhUsSCSlgFuBy4Em4CpJTcO6XQsciohzgFuAbyfHNgFrgeXAauA2SamI2BERF0TEBcBF%0AwDHgwUK9hpG0ZtJsae9kYMAD7mZmUNgrklXAzoh4NSJ6gfXAmmF91gB3Jtv3AZdJUtK+PiJ6IuI1%0AYGdyvnyXAa9ExOsFewUjaG5Mc7S3n1ffOjKZT2tmNmUVMkgagd15j9uSthH7REQW6ATqR3nsWuDu%0Akz25pOskbZS0cSKngW5dnBtwf2G3x0nMzGCaDrZLKgeuAP72ZH0iYl1ErIyIlQ0NDRP23O9rmEN1%0AeYrN/mKimRlQ2CBpBxbnPc4kbSP2kVQKpIEDozj2cuDZiHhzgms+pVSJWLEo7aV3zcwShQySp4Fl%0AkpYmVxBrgQ3D+mwArkm2rwQejdzXxjcAa5NPdS0FlgFP5R13Fe9yW6vQWjJptu05TF//QLFKMDOb%0AMgoWJMmYx1eAh4HtwL0RsVXSTZKuSLrdDtRL2gn8W+CG5NitwL3ANuAnwPUR0Q8gqQb4BPBAoWo/%0AleZMmp7sAC+92VWsEszMpoyCLrUbEQ8BDw1r+0bedjfw+ZMcezNw8wjtR8kNyBfN0Dfc2zpZvihd%0AzFLMzIpuWg62F9vZ9dXMrSz1N9zNzHCQnBZJXnrXzCzhIDlNLZk0O97ooruvv9ilmJkVlYPkNLVk%0A6sgOBNv3Hi52KWZmReUgOU0tmdwgu8dJzGy2c5CcprPSlSyYU+EgMbNZz0FymiQNLb1rZjabOUjG%0AoTmTZuf+IxzpyRa7FDOzonGQjENrpo4I2OoJHM1sFnOQjEOzB9zNzBwk47FgTgWNdVWeCdjMZjUH%0AyTi1ZNJem8TMZjUHyTg1Z9K8fuAYHcd6i12KmVlROEjGKX8mYDOz2chBMk4rGnMD7r69ZWazlYNk%0AnNJVZSxdUMMLuz3gbmazk4NkAnjA3cxmMwfJBGhuTLO3s5t9Xd3FLsXMbNIVNEgkrZa0Q9JOSTeM%0AsL9C0j3J/iclLcnbd2PSvkPSp/La6yTdJ+lFSdslXVrI1zAarYuTAffdvioxs9mnYEEiKQXcClwO%0ANAFXSWoa1u1a4FBEnAPcAnw7ObYJWAssB1YDtyXnA/hz4CcRcR7QCmwv1GsYreWL5lIi2OTbW2Y2%0ACxXyimQVsDMiXo2IXmA9sGZYnzXAncn2fcBlkpS0r4+Inoh4DdgJrJKUBn4FuB0gInojouij3NXl%0ApSw7o9YzAZvZrFTIIGkEduc9bkvaRuwTEVmgE6h/l2OXAvuB/yHpOUnflVQz0pNLuk7SRkkb9+/f%0APxGv5121ZNJsauskIgr+XGZmU8l0G2wvBT4AfCciLgSOAu8YewGIiHURsTIiVjY0NBS8sJbFdRw8%0A2kt7x/GCP5eZ2VRSyCBpBxbnPc4kbSP2kVQKpIED73JsG9AWEU8m7feRC5aia2n0TMBmNjsVMkie%0ABpZJWiqpnNzg+YZhfTYA1yTbVwKPRu7e0AZgbfKprqXAMuCpiHgD2C3p3OSYy4BtBXwNo3beWbWU%0ApeQgMbNZp7RQJ46IrKSvAA8DKeCOiNgq6SZgY0RsIDdofpekncBBcmFD0u9eciGRBa6PiP7k1P8a%0A+EESTq8Cv1Oo1zAWFaUpzjtzrgfczWzWKViQAETEQ8BDw9q+kbfdDXz+JMfeDNw8QvvzwMqJrXRi%0AtGTSbHh+DwMDQUmJil2OmdmkmG6D7VNaa6aOrp4suw4cLXYpZmaTxkEygbz0rpnNRg6SCbTsjDlU%0AlpV46V0zm1UcJBOoNFXCikVpNvuKxMxmEQfJBGvOpNmyp5Ns/0CxSzEzmxQOkgnWmqmju2+Al/cd%0AKXYpZmaTwkEywQYH3H17y8xmCwfJBFtaX0NtRakH3M1s1nCQTLCSEtHspXfNbBZxkBRAcybN9r2H%0A6cn2n7qzmdk05yApgNZMHX39wYt7u4pdiplZwTlICqBl8Bvuvr1lZrOAg6QAGuuqmF9TzqbdHnA3%0As5nPQVIAkoaW3jUzm+kcJAXSkqnj5X1dHOvNFrsUM7OCcpAUSEtjmoGArXsOF7sUM7OCcpAUSIun%0AlDezWcJBUiBnzK3kzLmVXnrXzGa8ggaJpNWSdkjaKemGEfZXSLon2f+kpCV5+25M2ndI+lRe+y5J%0AmyU9L2ljIesfLw+4m9lsULAgkZQCbgUuB5qAqyQ1Det2LXAoIs4BbgG+nRzbBKwFlgOrgduS8w36%0A5xFxQURMybXbB7UuruO1t47Sebyv2KWYmRVMIa9IVgE7I+LViOgF1gNrhvVZA9yZbN8HXCZJSfv6%0AiOiJiNeAncn5ppXmxtw4yRZ/MdHMZrBCBkkjsDvvcVvSNmKfiMgCnUD9KY4N4KeSnpF03cmeXNJ1%0AkjZK2rh///5xvZDTNTjg7pmAzWwmm46D7f8sIj5A7pbZ9ZJ+ZaROEbEuIlZGxMqGhobJrTBRV13O%0A2fXVXpvEzGa0QgZJO7A473EmaRuxj6RSIA0ceLdjI2Lw9z7gQab4La/mRg+4m9nMVsggeRpYJmmp%0ApHJyg+cbhvXZAFyTbF8JPBoRkbSvTT7VtRRYBjwlqUZSLYCkGuCTwJYCvoZxa83U0d5xnLeO9BS7%0AFDOzgigt1IkjIivpK8DDQAq4IyK2SroJ2BgRG4Dbgbsk7QQOkgsbkn73AtuALHB9RPRLWgg8mBuP%0ApxT4YUT8pFCvYSLkL737z887o8jVmJlNvIIFCUBEPAQ8NKztG3nb3cDnT3LszcDNw9peBVonvtLC%0AWdGYRsoNuDtIzGwmmo6D7dPKnIpSzmmY4wF3M5uxHCSToDmT5oW2TnLDP2ZmM4uDZBK0Zup460gP%0Aezu7i12KmdmEc5BMAs8EbGYzmYNkEpx/1lxKS+SZgM1sRhpVkEj6qqS5yrld0rOSPlno4maKyrIU%0A555Z6ysSM5uRRntF8i8i4jC5LwDOA74EfKtgVc1AuSnlOzzgbmYzzmiDRMnvTwN3RcTWvDYbhZZM%0AHYe7s7x+4FixSzEzm1CjDZJnJP2UXJA8nExTMlC4smaeoQF3TylvZjPMaIPkWuAG4OKIOAaUAb9T%0AsKpmoPcvrKWitIRNuz3gbmYzy2iD5FJgR0R0SLoa+Pfk1g6xUSpLldC0aK4H3M1sxhltkHwHOCap%0AFfg68ArwvYJVNUO1ZurYsqeT/gEPuJvZzDHaIMkm07uvAf4yIm4FagtX1szU3JjmWG8/r+w/UuxS%0AzMwmzGiDpEvSjeQ+9vt3kkrIjZPYGLQuTpbe9TiJmc0gow2SLwI95L5P8ga5FQv/W8GqmqGWLphD%0ATXmKzf7klpnNIKMKkiQ8fgCkJX0W6I4Ij5GMUapErGjMzQRsZjZTjHaKlC8AT5FbhOoLwJOSrixk%0AYTNV6+I6tu85TG/WX8Mxs5lhtCsk/jty3yHZByCpAXgEuK9Qhc1UzY1pevsHeOnNLlY0potdjpnZ%0AuI12jKRkMEQSB0ZzrKTVknZI2inphhH2V0i6J9n/pKQleftuTNp3SPrUsONSkp6T9KNR1j9ltGbq%0AgNzSu2ZmM8Fog+Qnkh6W9NuSfhv4O4atxT6cpBRwK3A50ARcJalpWLdrgUMRcQ5wC/Dt5NgmYC2w%0AHFgN3Jacb9BXge2jrH1KWTy/irrqMi+9a2YzxmgH2/8AWAe0JD/rIuKPTnHYKmBnRLwaEb3AenLf%0AQ8m3Brgz2b4PuEySkvb1EdETEa8BO5PzISkDfAb47mhqn2ok0ewBdzObQUY7RkJE3A/cP4ZzNwK7%0A8x63AR88WZ+IyErqBOqT9ieGHduYbP8Z8IdM4y9Etmbq+M4vXuF4bz9V5alTH2BmNoW96xWJpC5J%0Ah0f46ZJ0eLKKzKvns8C+iHhmFH2vk7RR0sb9+/dPQnWj15xJ0z8QbNs76W+hmdmEe9cgiYjaiJg7%0Awk9tRMw9xbnbgcV5jzNJ24h9JJUCaXID+Sc79sPAFZJ2kbtV9jFJ3z9J7esiYmVErGxoaDhFqZNr%0AcMDdS++a2UxQyDXbnwaWSVoqqZzc4PmGYX02ANck21cCjyZzem0A1iaf6loKLAOeiogbIyITEUuS%0A8z0aEVcX8DUUxJnpSs6orfBMwGY2I4x6jGSskjGPrwAPAyngjojYKukmYGNEbABuB+6StBM4SC4c%0ASPrdC2wDssD1EdFfqFqLYXDpXTOz6a5gQQIQEQ8x7GPCEfGNvO1uct+WH+nYm4Gb3+XcjwGPTUSd%0AxdCSqeNnL+6jq7uP2krPf2lm01chb23Zu2jJpImALe0ecDez6c1BUiQtHnA3sxnCQVIk82vKycyr%0A8oC7mU17DpIias3UsandVyRmNr05SIqoOZNm98HjHDzaW+xSzMxOm4OkiFoyuWnkPU5iZtOZg6SI%0ABtcj8UzAZjadOUiKaG5lGe9tqPFMwGY2rTlIiqw1U+dbW2Y2rTlIiqy5Mc2+rh7ePNxd7FLMzE6L%0Ag6TIWhfnxkle2O2rEjObnhwkRdZ0VppUidjc7nESM5ueHCRFVlWeYtkZczzgbmbTloNkChgccM8t%0AxWJmNr04SKaA5kyajmN9tB06XuxSzMzGzEEyBQwuvfuCPwZsZtOQg2QKOPfMWspTJZ4J2MymJQfJ%0AFFBeWsL5Z9X6i4lmNi05SKaIlkwdW9oPMzDgAXczm14KGiSSVkvaIWmnpBtG2F8h6Z5k/5OSluTt%0AuzFp3yHpU0lbpaSnJL0gaauk/1TI+idTSybNkZ4sr751tNilmJmNScGCRFIKuBW4HGgCrpLUNKzb%0AtcChiDgHuAX4dnJsE7AWWA6sBm5LztcDfCwiWoELgNWSLinUa5hMXnrXzKarQl6RrAJ2RsSrEdEL%0ArAfWDOuzBrgz2b4PuEySkvb1EdETEa8BO4FVkXMk6V+W/MyIe0HnnDGHqrKUB9zNbNopZJA0Arvz%0AHrclbSP2iYgs0AnUv9uxklKSngf2AX8fEU+O9OSSrpO0UdLG/fv3T8DLKaxUiVjRONdXJGY27Uy7%0AwfaI6I+IC4AMsErSipP0WxcRKyNiZUNDw+QWeZpaMnVs3XOYvv6BYpdiZjZqhQySdmBx3uNM0jZi%0AH0mlQBo4MJpjI6ID+Dm5MZQZoSWTpic7wEtvdhW7FDOzUStkkDwNLJO0VFI5ucHzDcP6bACuSbav%0ABB6N3IRTG4C1yae6lgLLgKckNUiqA5BUBXwCeLGAr2FSDQ64e+ldM5tOChYkyZjHV4CHge3AvRGx%0AVdJNkq5Iut0O1EvaCfxb4Ibk2K3AvcA24CfA9RHRD5wF/FzSJnJB9fcR8aNCvYbJtqS+mrmVpZ4J%0A2MymldJCnjwiHgIeGtb2jbztbuDzJzn2ZuDmYW2bgAsnvtKpQRItXnrXzKaZaTfYPtM1Z9LseKOL%0A7r7+YpdiZjYqDpIppjWTJjsQbN97uNilmJmNioNkimkeHHD30rtmNk04SKaYRelKFswp54XdDhIz%0Amx4cJFOMB9zNbLpxkExBzY1pdu4/wtGebLFLMTM7JQfJFNS6OE0EbPE4iZlNAw6SKai5cXBKeQeJ%0AmU19DpIpqKG2gkXpSjb5isTMpgEHyRTlAXczmy4cJFNUy+I0rx84RuexvmKXYmb2rhwkU1TL4DhJ%0Au69KzGxqc5BMUc2NacAD7mY29TlIpqh0dRlL6qs9TmJmU56DZArLDbj7isTMpjYHyRTWkkmzt7Ob%0AfV3dxS7FzOykHCRTmJfeNbPpwEEyha1onEuJ8NK7ZjalFTRIJK2WtEPSTkk3jLC/QtI9yf4nJS3J%0A23dj0r5D0qeStsWSfi5pm6Stkr5ayPqLrbq8lGVn1HrA3cymtIIFiaQUcCtwOdAEXCWpaVi3a4FD%0AEXEOcAvw7eTYJmAtsBxYDdyWnC8LfD0imoBLgOtHOOeM0pxJs7mtk4godilmZiMq5BXJKmBnRLwa%0AEb3AemDNsD5rgDuT7fuAyyQpaV8fET0R8RqwE1gVEXsj4lmAiOgCtgONBXwNRdeaSXPgaC/tHceL%0AXYqZ2YgKGSSNwO68x2288x/9oT4RkQU6gfrRHJvcBrsQeHKkJ5d0naSNkjbu37//tF9EsQ0OuP/R%0A/Zv4xUv7GRjwlYmZTS3TcrBd0hzgfuBrEXF4pD4RsS4iVkbEyoaGhsktcAK1ZNL84epz2fFGF9fc%0A8RSX/ekvuOOfXqPzuOfgMrOpoZBB0g4sznucSdpG7COpFEgDB97tWEll5ELkBxHxQEEqn0Ik8a8+%0Aeg7/94aP8edrL2BedRk3/Wgbl/7Xn/HHD27mxTdGzFEzs0mjQg3iJsHwEnAZuRB4GviNiNia1+d6%0AoDkiflfSWuDXI+ILkpYDPyQ3zrII+BmwDBggN6ZyMCK+NtpaVq5cGRs3bpygV1Z8m9s6+d7ju9jw%0Awh56sgN8cOl8rvnQEj7RtJCy1LS8yDSzKUbSMxGxclR9C/lpIEmfBv4MSAF3RMTNkm4CNkbEBkmV%0AwF3kxjoOAmsj4tXk2H8H/Atyn9T6WkT8WNI/A/4R2EwuVAD+OCIeerc6ZlqQDDp0tJd7N+7mride%0Ap+3Qcc6cW8lvfvA9rF31HhpqK4pdnplNY1MmSKaKmRokg/oHgp+/uI87H9/FP778FmUp8Znms/jS%0ApUv4wHvqyH0Qzsxs9MYSJKWFLsYKL1UiPt60kI83LeSV/Ue46/HXuf+ZNv7X83tY0TiX37p0CVe0%0ALqKyLFXsUs1sBvIVyQx1tCfLg8+1873Hd/HSm0eoqy7jixcv5uoPns3i+dXFLs/Mpjjf2hpmNgbJ%0AoIjgiVcP8r3Hd/HTbW8yEMFl5y3kmg+dzYfft4CSEt/2MrN38q0tGyKJS99Xz6Xvq2dPx3F++OQv%0AufupX/LI9jd5b0MNX7rkbD53UYa5lWXFLtXMpilfkcxCPdl+frz5De58fBfP/bKD6vIUv/6BRn7r%0A0iW8f2FtscszsynAt7aGcZCc3Ka2Dr73+OtseGEPvdkBLn1vPdd86Gw+fv5CSv2dFLNZy0EyjIPk%0A1A4e7eWep3fz/Sdep73jOGelK7n6krP54sWLWTDH30kxm20cJMM4SEavfyD42fY3+d7jr/NPO9+i%0APFXCZ1vO4rc+tIQLFtcVuzwzmyQebLfTlioRn1x+Jp9cfiY79x3h+0+8zn3PtPHAc+0sXzSXS95b%0AT0smTXNjmiX1Nf7Ul5n5isRO7UhPlgefbeN/P7+HLXs66e7LzU5TW1lKc2Oa5kya1kwdzY1pMvOq%0A/E16sxnAt7aGcZBMnGz/AC/vO8Lmtk5eaOtgc3sn2/cepq8/9+dofk05zY3poauW1sV1LJxbWeSq%0AzWysHCTDOEgKqyfbz443utjU1jkUMC/vO0J/sgjXGbUVtGTStGTqaM6kaWlMU+8BfLMpzWMkNqkq%0ASlO0ZOqGVnMEON7bz7a9nSeEy89e3Mfg/1sa66pyVy3JbbEVjWnSVf5SpNl05CCxgqgqT3HR2fO5%0A6Oz5Q21d3X1s3XOYTW0duYBp7+THW94Y2r+kvjoJpNxtsRWNaWoq/EfUbKrz31KbNLWVZVzy3nou%0AeW/9UFvHsV42t+euXDa1dbBx10E2vLAHAAnOaZgzdDusZXEdTWfN9SzGZlOMg8SKqq66nI8sa+Aj%0AyxqG2vZ39bC5vWPottg/vPQWDzybW6U5VSLe11BDZl41jXVVNM6rGvqdqatiwZwKfyTZbJI5SGzK%0Aaait4GPnLeRj5y0EcjMYv3HvlDVEAAAKEElEQVS4e+iqZccbR2jvOM7GXQc53J094djyVAmL6irf%0ADpi66qHtzLwqzkxXejliswnmILEpTxJnpas4K13Fp5afecK+ru4+2juO037o+NDvtuT3z3fsZ39X%0Azwn9SwQL51a+42pmMGgW1VVRXe6/FmZjUdC/MZJWA39Obs3270bEt4btrwC+B1wEHAC+GBG7kn03%0AAtcC/cDvRcTDSfsdwGeBfRGxopD129RXW1nGeWeWcd6Zc0fc393Xz97O7iRojp0QNM+8foi/27SX%0A7MCJH4GfX1NOY11V7spm2BVNY10VddVl/tKlWZ6CBYmkFHAr8AmgDXha0oaI2JbX7VrgUEScI2kt%0A8G3gi5KagLXAcmAR8Iik90dEP/A/gb8kF0Bm76qyLMXSBTUsXVAz4v7+gWBfV/fQFU1b3pXNK/uP%0A8g8vvcXxvv4TjqkpT7GoLnebbH5NOfOqy6mvKWdeTTnz837mVZczr7rMsyjbjFfIK5JVwM6IeBVA%0A0npgDZAfJGuA/5hs3wf8pXL/1VsDrI+IHuA1STuT8z0eEf8gaUkB67ZZJFXy9m2zkb55FREcOtY3%0AdEWTHzT7unr45cFjHDzSS1dPdoSjc9JVZSeEy/yaMubXVDC/piwXQnMG23M/cypKfcVj00ohg6QR%0A2J33uA344Mn6RERWUidQn7Q/MezYxrE8uaTrgOsA3vOe94ypcLNBkob+gW/OpE/arzc7QMexXg4c%0A7eXQ0V4OHuvl4NHcz6GjSfuxXto7jrO5vYNDR/vo7R8Y8VxlKZ0QLPNqkiue6nde8dTPKWduZRmV%0AZSUOHyuaGTuqGBHrgHWQmyKlyOXYDFdeWsIZcys5Y5TzikUER3v7OXgkFzpDYTMYQnnt2/cc5uCx%0AXjqO9Z30fKUlYk5lKbWVpcypKKO2ItmuLGVORSm1lWXUDu0/sW1OXt+KUn9Hx8aukEHSDizOe5xJ%0A2kbq0yapFEiTG3QfzbFm05akoX/Q31NfPapjsv0DdBzvy4VN8nPgaC9d3Vm6uvs40pNNtrMc6enj%0AjcPdHNmf5UjSdrIroHzlpSXUVpTmhVISOCe0lTGnspS5efvnVJRSXZ6iujxFVXmKqrKUx4ZmkUIG%0AydPAMklLyYXAWuA3hvXZAFwDPA5cCTwaESFpA/BDSX9KbrB9GfBUAWs1m/JKUyUsmFNx2itW9mT7%0AcyHTneVIT5bD3X1DIXOk5yRt3Vl2Hzw2FFJHerJDk3GeSnmqZChU8gOmajBwylJUlZfmbaeGwqiy%0ALEV1sq+y7O32t/uVkvIXT6eMggVJMubxFeBhch//vSMitkq6CdgYERuA24G7ksH0g+TChqTfveQG%0A5rPA9ckntpB0N/BRYIGkNuCbEXF7oV6H2UxRUZqiYk5qXEsnRwTdfQN0dffRNRguyRXRsd5+jvf1%0Ac7y3P287+472ru4s+w73cLwv6deb5VhfP2OdiHwwqIYHUUVpiorSEirKSqgsTVFRVvJ2W2kJFWWp%0AE3+XJvvL8rZLS6gse/s8+cd7LOqdPI28mRVdRNCTHeB4Ejq5gBncztKdtB3r7R9hO3tCe092gJ5s%0APz19A0Pb3X1JW3ZgzIE1XHlpCZWjCKLy0hLKUyWUpXLbg7/LUxp6/HbbiX3KUhqhLb+fTmgrxLRA%0AnkbezKYVSVSW5W5jzSvg80QEff0xFCrdfUnw5AXNie1vtw2GU/ewkDrh+L7cp/d6sgP09g/Qmx2g%0Ab+h3DLVNtNISnRA4FUnYnFFbyb2/e+mEP987nr/gz2BmNkVIorw097/52iLVEBFkB+KEkOntT4Im%0AaetJfvflhVFP9sQ++f1OPFcMbddUTM6n8BwkZmaTSBJlKc2oyUNnzisxM7OicJCYmdm4OEjMzGxc%0AHCRmZjYuDhIzMxsXB4mZmY2Lg8TMzMbFQWJmZuMyK+bakrQfeP00D18AvDWB5Uxnfi9O5PfjRH4/%0A3jYT3ouzI6JhNB1nRZCMh6SNo524bKbze3Eivx8n8vvxttn2XvjWlpmZjYuDxMzMxsVBcmrril3A%0AFOL34kR+P07k9+Nts+q98BiJmZmNi69IzMxsXBwkZmY2Lg6Sk5C0WtIOSTsl3VDseopJ0mJJP5e0%0ATdJWSV8tdk3FJikl6TlJPyp2LcUmqU7SfZJelLRdUuHXdp3CJP2b5O/JFkl3S6osdk2F5iAZgaQU%0AcCtwOdAEXCWpqbhVFVUW+HpENAGXANfP8vcD4KvA9mIXMUX8OfCTiDgPaGUWvy+SGoHfA1ZGxAog%0ABawtblWF5yAZ2SpgZ0S8GhG9wHpgTZFrKpqI2BsRzybbXeT+oWgsblXFIykDfAb4brFrKTZJaeBX%0AgNsBIqI3IjqKW1XRlQJVkkqBamBPkespOAfJyBqB3XmP25jF/3Dmk7QEuBB4sriVFNWfAX8IDBS7%0AkClgKbAf+B/Jrb7vSqopdlHFEhHtwJ8AvwT2Ap0R8dPiVlV4DhIbNUlzgPuBr0XE4WLXUwySPgvs%0Ai4hnil3LFFEKfAD4TkRcCBwFZu2YoqR55O5eLAUWATWSri5uVYXnIBlZO7A473EmaZu1JJWRC5Ef%0ARMQDxa6niD4MXCFpF7lbnh+T9P3illRUbUBbRAxeod5HLlhmq48Dr0XE/ojoAx4APlTkmgrOQTKy%0Ap4FlkpZKKic3WLahyDUVjSSRuwe+PSL+tNj1FFNE3BgRmYhYQu7PxaMRMeP/x3kyEfEGsFvSuUnT%0AZcC2IpZUbL8ELpFUnfy9uYxZ8OGD0mIXMBVFRFbSV4CHyX3q4o6I2Frksorpw8CXgM2Snk/a/jgi%0AHipiTTZ1/GvgB8l/ul4FfqfI9RRNRDwp6T7gWXKfdnyOWTBdiqdIMTOzcfGtLTMzGxcHiZmZjYuD%0AxMzMxsVBYmZm4+IgMTOzcXGQmE1hkj7qGYZtqnOQmJnZuDhIzCaApKslPSXpeUl/naxXckTSLcna%0AFD+T1JD0vUDSE5I2SXowmZ8JSedIekTSC5KelfS+5PRz8tb7+EHyjWmzKcNBYjZOks4Hvgh8OCIu%0AAPqB3wRqgI0RsRz4BfDN5JDvAX8UES3A5rz2HwC3RkQrufmZ9ibtFwJfI7c2znvJzTRgNmV4ihSz%0A8bsMuAh4OrlYqAL2kZtm/p6kz/eBB5L1O+oi4hdJ+53A30qqBRoj4kGAiOgGSM73VES0JY+fB5YA%0A/1T4l2U2Og4Ss/ETcGdE3HhCo/QfhvU73fmIevK2+/HfW5tifGvLbPx+Blwp6QwASfMlnU3u79eV%0ASZ/fAP4pIjqBQ5I+krR/CfhFsvJkm6RfS85RIal6Ul+F2Wny/2zMxikitkn698BPJZUAfcD15BZ5%0AWpXs20duHAXgGuCvkqDIny33S8BfS7opOcfnJ/FlmJ02z/5rViCSjkTEnGLXYVZovrVlZmbj4isS%0AMzMbF1+RmJnZuDhIzMxsXBwkZmY2Lg4SMzMbFweJmZmNy/8H9y2NvhCPEf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8078" name="Picture 14"/>
          <p:cNvPicPr>
            <a:picLocks noChangeAspect="1" noChangeArrowheads="1"/>
          </p:cNvPicPr>
          <p:nvPr/>
        </p:nvPicPr>
        <p:blipFill>
          <a:blip r:embed="rId3"/>
          <a:srcRect l="12500" t="26041" r="54102" b="33333"/>
          <a:stretch>
            <a:fillRect/>
          </a:stretch>
        </p:blipFill>
        <p:spPr bwMode="auto">
          <a:xfrm>
            <a:off x="928662" y="1785926"/>
            <a:ext cx="709978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({})</a:t>
            </a:r>
          </a:p>
          <a:p>
            <a:pPr>
              <a:buNone/>
            </a:pPr>
            <a:r>
              <a:rPr lang="en-US" dirty="0" err="1" smtClean="0"/>
              <a:t>X_col_idxs</a:t>
            </a:r>
            <a:r>
              <a:rPr lang="en-US" dirty="0" smtClean="0"/>
              <a:t> = range(768)</a:t>
            </a:r>
          </a:p>
          <a:p>
            <a:pPr>
              <a:buNone/>
            </a:pPr>
            <a:r>
              <a:rPr lang="en-US" dirty="0" err="1" smtClean="0"/>
              <a:t>dtypes</a:t>
            </a:r>
            <a:r>
              <a:rPr lang="en-US" dirty="0" smtClean="0"/>
              <a:t> = {</a:t>
            </a:r>
            <a:r>
              <a:rPr lang="en-US" dirty="0" err="1" smtClean="0"/>
              <a:t>idx</a:t>
            </a:r>
            <a:r>
              <a:rPr lang="en-US" dirty="0" smtClean="0"/>
              <a:t>: 'int8' for </a:t>
            </a:r>
            <a:r>
              <a:rPr lang="en-US" dirty="0" err="1" smtClean="0"/>
              <a:t>idx</a:t>
            </a:r>
            <a:r>
              <a:rPr lang="en-US" dirty="0" smtClean="0"/>
              <a:t> in </a:t>
            </a:r>
            <a:r>
              <a:rPr lang="en-US" dirty="0" err="1" smtClean="0"/>
              <a:t>X_col_idxs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dtypes</a:t>
            </a:r>
            <a:r>
              <a:rPr lang="en-US" dirty="0" smtClean="0"/>
              <a:t>[768] = '</a:t>
            </a:r>
            <a:r>
              <a:rPr lang="en-US" dirty="0" err="1" smtClean="0"/>
              <a:t>str</a:t>
            </a:r>
            <a:r>
              <a:rPr lang="en-US" dirty="0" smtClean="0"/>
              <a:t>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chess_ANN</a:t>
            </a:r>
            <a:r>
              <a:rPr lang="en-US" dirty="0" smtClean="0"/>
              <a:t>/15k_games.csv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/>
              <a:t>	sep</a:t>
            </a:r>
            <a:r>
              <a:rPr lang="en-US" dirty="0" smtClean="0"/>
              <a:t>=",", header=None, </a:t>
            </a:r>
            <a:r>
              <a:rPr lang="en-US" dirty="0" err="1" smtClean="0"/>
              <a:t>dtype</a:t>
            </a:r>
            <a:r>
              <a:rPr lang="en-US" dirty="0" smtClean="0"/>
              <a:t>=</a:t>
            </a:r>
            <a:r>
              <a:rPr lang="en-US" dirty="0" err="1" smtClean="0"/>
              <a:t>dtypes</a:t>
            </a:r>
            <a:r>
              <a:rPr lang="en-US" dirty="0" smtClean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memory_map</a:t>
            </a:r>
            <a:r>
              <a:rPr lang="en-US" dirty="0" smtClean="0"/>
              <a:t>=True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features = </a:t>
            </a:r>
            <a:r>
              <a:rPr lang="en-US" dirty="0" err="1" smtClean="0"/>
              <a:t>df.iloc</a:t>
            </a:r>
            <a:r>
              <a:rPr lang="en-US" dirty="0" smtClean="0"/>
              <a:t>[:,:-1]</a:t>
            </a:r>
          </a:p>
          <a:p>
            <a:pPr>
              <a:buNone/>
            </a:pPr>
            <a:r>
              <a:rPr lang="en-US" dirty="0" smtClean="0"/>
              <a:t>response = </a:t>
            </a:r>
            <a:r>
              <a:rPr lang="en-US" dirty="0" err="1" smtClean="0"/>
              <a:t>df.iloc</a:t>
            </a:r>
            <a:r>
              <a:rPr lang="en-US" dirty="0" smtClean="0"/>
              <a:t>[:,-1].</a:t>
            </a:r>
            <a:r>
              <a:rPr lang="en-US" dirty="0" err="1" smtClean="0"/>
              <a:t>astype</a:t>
            </a:r>
            <a:r>
              <a:rPr lang="en-US" dirty="0" smtClean="0"/>
              <a:t>(float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response.plot</a:t>
            </a:r>
            <a:r>
              <a:rPr lang="en-US" dirty="0" smtClean="0"/>
              <a:t>(kind='</a:t>
            </a:r>
            <a:r>
              <a:rPr lang="en-US" dirty="0" err="1" smtClean="0"/>
              <a:t>hist</a:t>
            </a:r>
            <a:r>
              <a:rPr lang="en-US" dirty="0" smtClean="0"/>
              <a:t>', bins=100)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zh-CN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 l="12890" t="41667" r="53711" b="21875"/>
          <a:stretch>
            <a:fillRect/>
          </a:stretch>
        </p:blipFill>
        <p:spPr bwMode="auto">
          <a:xfrm>
            <a:off x="2571736" y="3357562"/>
            <a:ext cx="5700714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X_train, X_test, y_train, y_test = train_test_split(features, response, test_size=0.3)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min_ = min(y_train)</a:t>
            </a:r>
          </a:p>
          <a:p>
            <a:pPr>
              <a:buNone/>
            </a:pPr>
            <a:r>
              <a:rPr lang="fr-FR" dirty="0" smtClean="0"/>
              <a:t>max_ = max(y_train)</a:t>
            </a:r>
          </a:p>
          <a:p>
            <a:pPr>
              <a:buNone/>
            </a:pPr>
            <a:r>
              <a:rPr lang="fr-FR" dirty="0" smtClean="0"/>
              <a:t>range_ = max_ - min_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y_train = y_train.apply(lambda x: (x-min_)/(range_))</a:t>
            </a:r>
          </a:p>
          <a:p>
            <a:pPr>
              <a:buNone/>
            </a:pPr>
            <a:r>
              <a:rPr lang="fr-FR" dirty="0" smtClean="0"/>
              <a:t>y_test = y_test.apply(lambda x: (x-min_)/(range_))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prediction_model = get_model()</a:t>
            </a:r>
          </a:p>
          <a:p>
            <a:pPr>
              <a:buNone/>
            </a:pPr>
            <a:r>
              <a:rPr lang="fr-FR" dirty="0" smtClean="0"/>
              <a:t>prediction_model.load_weights('/tmp/weights.h5')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y_pred = prediction_model.predict(X_test)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print</a:t>
            </a:r>
            <a:r>
              <a:rPr lang="fr-FR" dirty="0" smtClean="0"/>
              <a:t>('The RMSE is: ' + str(sqrt(mean_squared_error(y_test.values, y_pred[:,0]))))</a:t>
            </a:r>
          </a:p>
          <a:p>
            <a:pPr>
              <a:buNone/>
            </a:pPr>
            <a:r>
              <a:rPr lang="fr-FR" dirty="0" smtClean="0"/>
              <a:t>print('The Mean Absolute Error is: ' + str(mean_absolute_error(y_test.values, y_pred[:,0])))</a:t>
            </a:r>
          </a:p>
          <a:p>
            <a:pPr>
              <a:buNone/>
            </a:pPr>
            <a:r>
              <a:rPr lang="fr-FR" dirty="0" smtClean="0"/>
              <a:t>print('The Median Absolute Error is: ' + str(median_absolute_error(y_test.values, y_pred[:,0])))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深度模型解决国际象棋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RMSE squared is: 0.027312214481420634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Mean Absolute Error is: 0.015326813953183204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Median Absolute Error is: 0.009948693294039024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AIMA-PYTHON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git</a:t>
            </a:r>
            <a:r>
              <a:rPr lang="en-US" sz="2800" dirty="0" smtClean="0"/>
              <a:t> clone https://github.com/aimacode/aima-python.git</a:t>
            </a:r>
            <a:endParaRPr lang="zh-CN" altLang="en-US" sz="28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 l="5273" t="19791" r="51367" b="19792"/>
          <a:stretch>
            <a:fillRect/>
          </a:stretch>
        </p:blipFill>
        <p:spPr bwMode="auto">
          <a:xfrm>
            <a:off x="1071538" y="1785926"/>
            <a:ext cx="6471267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游戏建模所需数据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700" dirty="0" smtClean="0">
                <a:ea typeface="宋体" charset="-122"/>
              </a:rPr>
              <a:t>初始状态（</a:t>
            </a:r>
            <a:r>
              <a:rPr lang="en-US" altLang="zh-CN" sz="2700" dirty="0" smtClean="0">
                <a:ea typeface="宋体" charset="-122"/>
              </a:rPr>
              <a:t>Initial State</a:t>
            </a:r>
            <a:r>
              <a:rPr lang="zh-CN" altLang="en-US" sz="2700" dirty="0" smtClean="0">
                <a:ea typeface="宋体" charset="-122"/>
              </a:rPr>
              <a:t>）</a:t>
            </a:r>
            <a:endParaRPr lang="en-US" altLang="zh-CN" sz="27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How does the game start?</a:t>
            </a:r>
          </a:p>
          <a:p>
            <a:r>
              <a:rPr lang="zh-CN" altLang="en-US" sz="2700" dirty="0" smtClean="0">
                <a:ea typeface="宋体" charset="-122"/>
              </a:rPr>
              <a:t>游戏规则（</a:t>
            </a:r>
            <a:r>
              <a:rPr lang="en-US" altLang="zh-CN" sz="2700" dirty="0" smtClean="0">
                <a:ea typeface="宋体" charset="-122"/>
              </a:rPr>
              <a:t>Successor Function</a:t>
            </a:r>
            <a:r>
              <a:rPr lang="zh-CN" altLang="en-US" sz="2700" dirty="0" smtClean="0">
                <a:ea typeface="宋体" charset="-122"/>
              </a:rPr>
              <a:t>）</a:t>
            </a:r>
            <a:endParaRPr lang="en-US" altLang="zh-CN" sz="27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A list of legal (move, state) pairs for each state</a:t>
            </a:r>
          </a:p>
          <a:p>
            <a:r>
              <a:rPr lang="zh-CN" altLang="en-US" sz="2700" dirty="0" smtClean="0">
                <a:ea typeface="宋体" charset="-122"/>
              </a:rPr>
              <a:t>终局判断（</a:t>
            </a:r>
            <a:r>
              <a:rPr lang="en-US" altLang="zh-CN" sz="2700" dirty="0" smtClean="0">
                <a:ea typeface="宋体" charset="-122"/>
              </a:rPr>
              <a:t>Terminal Test</a:t>
            </a:r>
            <a:r>
              <a:rPr lang="zh-CN" altLang="en-US" sz="2700" dirty="0" smtClean="0">
                <a:ea typeface="宋体" charset="-122"/>
              </a:rPr>
              <a:t>）</a:t>
            </a:r>
            <a:endParaRPr lang="en-US" altLang="zh-CN" sz="27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Determines when game is over</a:t>
            </a:r>
          </a:p>
          <a:p>
            <a:r>
              <a:rPr lang="zh-CN" altLang="en-US" sz="2700" dirty="0" smtClean="0">
                <a:ea typeface="宋体" charset="-122"/>
              </a:rPr>
              <a:t>打分函数（</a:t>
            </a:r>
            <a:r>
              <a:rPr lang="en-US" altLang="zh-CN" sz="2700" dirty="0" smtClean="0">
                <a:ea typeface="宋体" charset="-122"/>
              </a:rPr>
              <a:t>Utility Function</a:t>
            </a:r>
            <a:r>
              <a:rPr lang="zh-CN" altLang="en-US" sz="2700" dirty="0" smtClean="0">
                <a:ea typeface="宋体" charset="-122"/>
              </a:rPr>
              <a:t>）</a:t>
            </a:r>
            <a:endParaRPr lang="en-US" altLang="zh-CN" sz="27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Provides numeric value for all terminal states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AIMA-PYTHON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git</a:t>
            </a:r>
            <a:r>
              <a:rPr lang="en-US" sz="2800" dirty="0" smtClean="0"/>
              <a:t> clone https://github.com/aimacode/aima-python.git</a:t>
            </a:r>
            <a:endParaRPr lang="zh-CN" altLang="en-US" sz="28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 l="5859" t="16666" r="52539" b="25000"/>
          <a:stretch>
            <a:fillRect/>
          </a:stretch>
        </p:blipFill>
        <p:spPr bwMode="auto">
          <a:xfrm>
            <a:off x="1142976" y="1714488"/>
            <a:ext cx="6249519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6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井字棋建模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Minimax</a:t>
            </a:r>
            <a:r>
              <a:rPr lang="zh-CN" altLang="en-US" dirty="0"/>
              <a:t>算法普遍</a:t>
            </a:r>
            <a:r>
              <a:rPr lang="zh-CN" altLang="en-US" dirty="0" smtClean="0"/>
              <a:t>用于博弈</a:t>
            </a:r>
            <a:r>
              <a:rPr lang="zh-CN" altLang="en-US" dirty="0"/>
              <a:t>游戏中</a:t>
            </a:r>
            <a:r>
              <a:rPr lang="zh-CN" altLang="en-US" dirty="0" smtClean="0"/>
              <a:t>，一方</a:t>
            </a:r>
            <a:r>
              <a:rPr lang="zh-CN" altLang="en-US" dirty="0"/>
              <a:t>要将自己的利益最大化，而另一方要</a:t>
            </a:r>
            <a:r>
              <a:rPr lang="zh-CN" altLang="en-US" dirty="0" smtClean="0"/>
              <a:t>让对方的</a:t>
            </a:r>
            <a:r>
              <a:rPr lang="zh-CN" altLang="en-US" dirty="0"/>
              <a:t>利益最小</a:t>
            </a:r>
            <a:r>
              <a:rPr lang="zh-CN" altLang="en-US" dirty="0" smtClean="0"/>
              <a:t>化。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39807D13-4938-44AC-9BE4-C3D1D668A68F}"/>
              </a:ext>
            </a:extLst>
          </p:cNvPr>
          <p:cNvGrpSpPr/>
          <p:nvPr/>
        </p:nvGrpSpPr>
        <p:grpSpPr>
          <a:xfrm>
            <a:off x="827584" y="2780928"/>
            <a:ext cx="6840760" cy="3939540"/>
            <a:chOff x="4938490" y="2029282"/>
            <a:chExt cx="6840760" cy="3939540"/>
          </a:xfrm>
        </p:grpSpPr>
        <p:grpSp>
          <p:nvGrpSpPr>
            <p:cNvPr id="12" name="图形 6">
              <a:extLst>
                <a:ext uri="{FF2B5EF4-FFF2-40B4-BE49-F238E27FC236}">
                  <a16:creationId xmlns:a16="http://schemas.microsoft.com/office/drawing/2014/main" xmlns="" id="{EA19E4BD-DE6C-4170-B151-5AEE58E12625}"/>
                </a:ext>
              </a:extLst>
            </p:cNvPr>
            <p:cNvGrpSpPr/>
            <p:nvPr/>
          </p:nvGrpSpPr>
          <p:grpSpPr>
            <a:xfrm>
              <a:off x="5524500" y="2142067"/>
              <a:ext cx="6254750" cy="3658270"/>
              <a:chOff x="5524500" y="2142067"/>
              <a:chExt cx="6254750" cy="3658270"/>
            </a:xfrm>
          </p:grpSpPr>
          <p:sp>
            <p:nvSpPr>
              <p:cNvPr id="14" name="任意多边形: 形状 80">
                <a:extLst>
                  <a:ext uri="{FF2B5EF4-FFF2-40B4-BE49-F238E27FC236}">
                    <a16:creationId xmlns:a16="http://schemas.microsoft.com/office/drawing/2014/main" xmlns="" id="{60AAA691-1ED5-41AB-96B2-7D26D91D228D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任意多边形: 形状 81">
                <a:extLst>
                  <a:ext uri="{FF2B5EF4-FFF2-40B4-BE49-F238E27FC236}">
                    <a16:creationId xmlns:a16="http://schemas.microsoft.com/office/drawing/2014/main" xmlns="" id="{1AC0F327-DEA2-4B42-9028-62C2BCA5DFF4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6" name="任意多边形: 形状 82">
                <a:extLst>
                  <a:ext uri="{FF2B5EF4-FFF2-40B4-BE49-F238E27FC236}">
                    <a16:creationId xmlns:a16="http://schemas.microsoft.com/office/drawing/2014/main" xmlns="" id="{88B3B19F-9BB4-4F4B-9382-91CA9230501B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7" name="任意多边形: 形状 83">
                <a:extLst>
                  <a:ext uri="{FF2B5EF4-FFF2-40B4-BE49-F238E27FC236}">
                    <a16:creationId xmlns:a16="http://schemas.microsoft.com/office/drawing/2014/main" xmlns="" id="{F23934AE-7AC3-4401-9FEC-D49FB7608E5B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18" name="任意多边形: 形状 84">
                <a:extLst>
                  <a:ext uri="{FF2B5EF4-FFF2-40B4-BE49-F238E27FC236}">
                    <a16:creationId xmlns:a16="http://schemas.microsoft.com/office/drawing/2014/main" xmlns="" id="{0BAA69E3-60F7-4A7C-9081-E083847A36C4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9" name="任意多边形: 形状 85">
                <a:extLst>
                  <a:ext uri="{FF2B5EF4-FFF2-40B4-BE49-F238E27FC236}">
                    <a16:creationId xmlns:a16="http://schemas.microsoft.com/office/drawing/2014/main" xmlns="" id="{2180CE98-0EB3-44C2-BA7E-878878C07CFA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0" name="任意多边形: 形状 86">
                <a:extLst>
                  <a:ext uri="{FF2B5EF4-FFF2-40B4-BE49-F238E27FC236}">
                    <a16:creationId xmlns:a16="http://schemas.microsoft.com/office/drawing/2014/main" xmlns="" id="{179E2AEC-B3B5-4D88-8F67-2881E49B521F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1" name="任意多边形: 形状 87">
                <a:extLst>
                  <a:ext uri="{FF2B5EF4-FFF2-40B4-BE49-F238E27FC236}">
                    <a16:creationId xmlns:a16="http://schemas.microsoft.com/office/drawing/2014/main" xmlns="" id="{36601284-756E-413F-9B1E-623362E8378A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2" name="任意多边形: 形状 88">
                <a:extLst>
                  <a:ext uri="{FF2B5EF4-FFF2-40B4-BE49-F238E27FC236}">
                    <a16:creationId xmlns:a16="http://schemas.microsoft.com/office/drawing/2014/main" xmlns="" id="{1CBDDE33-094E-4421-A87A-7FCFA6539C0E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3" name="任意多边形: 形状 89">
                <a:extLst>
                  <a:ext uri="{FF2B5EF4-FFF2-40B4-BE49-F238E27FC236}">
                    <a16:creationId xmlns:a16="http://schemas.microsoft.com/office/drawing/2014/main" xmlns="" id="{C9531BBB-5721-438D-A1A4-A959759DFD0B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24" name="任意多边形: 形状 90">
                <a:extLst>
                  <a:ext uri="{FF2B5EF4-FFF2-40B4-BE49-F238E27FC236}">
                    <a16:creationId xmlns:a16="http://schemas.microsoft.com/office/drawing/2014/main" xmlns="" id="{961F3726-1BAB-4407-AF11-29D6E5B662E0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5" name="任意多边形: 形状 91">
                <a:extLst>
                  <a:ext uri="{FF2B5EF4-FFF2-40B4-BE49-F238E27FC236}">
                    <a16:creationId xmlns:a16="http://schemas.microsoft.com/office/drawing/2014/main" xmlns="" id="{C3AAD075-74D6-498C-91FC-4228800C6CD6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26" name="任意多边形: 形状 92">
                <a:extLst>
                  <a:ext uri="{FF2B5EF4-FFF2-40B4-BE49-F238E27FC236}">
                    <a16:creationId xmlns:a16="http://schemas.microsoft.com/office/drawing/2014/main" xmlns="" id="{99B1A9DB-82CD-4B2E-B2ED-4038929F19CA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27" name="任意多边形: 形状 93">
                <a:extLst>
                  <a:ext uri="{FF2B5EF4-FFF2-40B4-BE49-F238E27FC236}">
                    <a16:creationId xmlns:a16="http://schemas.microsoft.com/office/drawing/2014/main" xmlns="" id="{A9A1E876-CBB3-405C-A37E-32097E0C1A69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</a:t>
                </a:r>
                <a:endParaRPr lang="zh-CN" altLang="en-US" dirty="0"/>
              </a:p>
            </p:txBody>
          </p:sp>
          <p:sp>
            <p:nvSpPr>
              <p:cNvPr id="28" name="任意多边形: 形状 94">
                <a:extLst>
                  <a:ext uri="{FF2B5EF4-FFF2-40B4-BE49-F238E27FC236}">
                    <a16:creationId xmlns:a16="http://schemas.microsoft.com/office/drawing/2014/main" xmlns="" id="{88E06623-FE2A-45BA-9050-CF05AA4250C0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29" name="任意多边形: 形状 95">
                <a:extLst>
                  <a:ext uri="{FF2B5EF4-FFF2-40B4-BE49-F238E27FC236}">
                    <a16:creationId xmlns:a16="http://schemas.microsoft.com/office/drawing/2014/main" xmlns="" id="{48780052-5111-453A-BA8C-B52D1EEABDDA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0" name="任意多边形: 形状 96">
                <a:extLst>
                  <a:ext uri="{FF2B5EF4-FFF2-40B4-BE49-F238E27FC236}">
                    <a16:creationId xmlns:a16="http://schemas.microsoft.com/office/drawing/2014/main" xmlns="" id="{83E43472-B566-4C35-9E79-CB062B0044DB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31" name="任意多边形: 形状 97">
                <a:extLst>
                  <a:ext uri="{FF2B5EF4-FFF2-40B4-BE49-F238E27FC236}">
                    <a16:creationId xmlns:a16="http://schemas.microsoft.com/office/drawing/2014/main" xmlns="" id="{9DB8DAAA-1821-4DD1-82AD-7E524AC7D809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2" name="任意多边形: 形状 98">
                <a:extLst>
                  <a:ext uri="{FF2B5EF4-FFF2-40B4-BE49-F238E27FC236}">
                    <a16:creationId xmlns:a16="http://schemas.microsoft.com/office/drawing/2014/main" xmlns="" id="{EB42422F-391D-4CE8-AC0C-62A54EAA4E11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3" name="任意多边形: 形状 99">
                <a:extLst>
                  <a:ext uri="{FF2B5EF4-FFF2-40B4-BE49-F238E27FC236}">
                    <a16:creationId xmlns:a16="http://schemas.microsoft.com/office/drawing/2014/main" xmlns="" id="{940A16C8-C48A-4190-BCA2-C09722972E02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34" name="任意多边形: 形状 100">
                <a:extLst>
                  <a:ext uri="{FF2B5EF4-FFF2-40B4-BE49-F238E27FC236}">
                    <a16:creationId xmlns:a16="http://schemas.microsoft.com/office/drawing/2014/main" xmlns="" id="{C408F9A6-19A5-45FC-B7B7-DC0A3CEFB73A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35" name="任意多边形: 形状 101">
                <a:extLst>
                  <a:ext uri="{FF2B5EF4-FFF2-40B4-BE49-F238E27FC236}">
                    <a16:creationId xmlns:a16="http://schemas.microsoft.com/office/drawing/2014/main" xmlns="" id="{F713A416-FC07-475A-ABEF-9D65995E51A9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36" name="任意多边形: 形状 102">
                <a:extLst>
                  <a:ext uri="{FF2B5EF4-FFF2-40B4-BE49-F238E27FC236}">
                    <a16:creationId xmlns:a16="http://schemas.microsoft.com/office/drawing/2014/main" xmlns="" id="{A7B93580-F3C4-49CF-8CCA-71C1A72CB829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103">
                <a:extLst>
                  <a:ext uri="{FF2B5EF4-FFF2-40B4-BE49-F238E27FC236}">
                    <a16:creationId xmlns:a16="http://schemas.microsoft.com/office/drawing/2014/main" xmlns="" id="{AC62B287-640B-4D85-AB09-FB165695664A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104">
                <a:extLst>
                  <a:ext uri="{FF2B5EF4-FFF2-40B4-BE49-F238E27FC236}">
                    <a16:creationId xmlns:a16="http://schemas.microsoft.com/office/drawing/2014/main" xmlns="" id="{D6BC700F-4B67-4E1A-BB7F-9B8BF8D77B82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105">
                <a:extLst>
                  <a:ext uri="{FF2B5EF4-FFF2-40B4-BE49-F238E27FC236}">
                    <a16:creationId xmlns:a16="http://schemas.microsoft.com/office/drawing/2014/main" xmlns="" id="{9F4DE3E7-482B-4276-9227-C367D5921A3B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106">
                <a:extLst>
                  <a:ext uri="{FF2B5EF4-FFF2-40B4-BE49-F238E27FC236}">
                    <a16:creationId xmlns:a16="http://schemas.microsoft.com/office/drawing/2014/main" xmlns="" id="{F96FFF93-C908-4409-8B4E-84B32D74A109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107">
                <a:extLst>
                  <a:ext uri="{FF2B5EF4-FFF2-40B4-BE49-F238E27FC236}">
                    <a16:creationId xmlns:a16="http://schemas.microsoft.com/office/drawing/2014/main" xmlns="" id="{4196A1D6-A979-4A8D-ADCC-2484CEAF9B8E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108">
                <a:extLst>
                  <a:ext uri="{FF2B5EF4-FFF2-40B4-BE49-F238E27FC236}">
                    <a16:creationId xmlns:a16="http://schemas.microsoft.com/office/drawing/2014/main" xmlns="" id="{D37BFCB4-031C-461B-8B5A-277627133822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109">
                <a:extLst>
                  <a:ext uri="{FF2B5EF4-FFF2-40B4-BE49-F238E27FC236}">
                    <a16:creationId xmlns:a16="http://schemas.microsoft.com/office/drawing/2014/main" xmlns="" id="{E2F50BAC-0271-43FF-8730-3F3B25F038AD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110">
                <a:extLst>
                  <a:ext uri="{FF2B5EF4-FFF2-40B4-BE49-F238E27FC236}">
                    <a16:creationId xmlns:a16="http://schemas.microsoft.com/office/drawing/2014/main" xmlns="" id="{E3E20424-CA09-44B2-B737-D0574D284E9E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111">
                <a:extLst>
                  <a:ext uri="{FF2B5EF4-FFF2-40B4-BE49-F238E27FC236}">
                    <a16:creationId xmlns:a16="http://schemas.microsoft.com/office/drawing/2014/main" xmlns="" id="{F62CF791-B6CB-4C76-8D22-CE9C75C0FB29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112">
                <a:extLst>
                  <a:ext uri="{FF2B5EF4-FFF2-40B4-BE49-F238E27FC236}">
                    <a16:creationId xmlns:a16="http://schemas.microsoft.com/office/drawing/2014/main" xmlns="" id="{FDC43E2E-EB96-443D-B1F5-5707838B8E66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113">
                <a:extLst>
                  <a:ext uri="{FF2B5EF4-FFF2-40B4-BE49-F238E27FC236}">
                    <a16:creationId xmlns:a16="http://schemas.microsoft.com/office/drawing/2014/main" xmlns="" id="{E3AB22D7-CB2A-4C85-905E-0EBE6208B12B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114">
                <a:extLst>
                  <a:ext uri="{FF2B5EF4-FFF2-40B4-BE49-F238E27FC236}">
                    <a16:creationId xmlns:a16="http://schemas.microsoft.com/office/drawing/2014/main" xmlns="" id="{4E7B3956-8B45-4A70-AA06-C868372E2A60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115">
                <a:extLst>
                  <a:ext uri="{FF2B5EF4-FFF2-40B4-BE49-F238E27FC236}">
                    <a16:creationId xmlns:a16="http://schemas.microsoft.com/office/drawing/2014/main" xmlns="" id="{D936D2EC-86CF-4C81-8E77-9BCDC1A963EE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116">
                <a:extLst>
                  <a:ext uri="{FF2B5EF4-FFF2-40B4-BE49-F238E27FC236}">
                    <a16:creationId xmlns:a16="http://schemas.microsoft.com/office/drawing/2014/main" xmlns="" id="{7A7EEA85-C4B5-41F9-A119-41B1FE292BB4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117">
                <a:extLst>
                  <a:ext uri="{FF2B5EF4-FFF2-40B4-BE49-F238E27FC236}">
                    <a16:creationId xmlns:a16="http://schemas.microsoft.com/office/drawing/2014/main" xmlns="" id="{6ECFE92F-D8CF-4BCC-A228-D355FC461201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118">
                <a:extLst>
                  <a:ext uri="{FF2B5EF4-FFF2-40B4-BE49-F238E27FC236}">
                    <a16:creationId xmlns:a16="http://schemas.microsoft.com/office/drawing/2014/main" xmlns="" id="{3EC58197-7FB1-477D-912F-A28E5F135E4D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119">
                <a:extLst>
                  <a:ext uri="{FF2B5EF4-FFF2-40B4-BE49-F238E27FC236}">
                    <a16:creationId xmlns:a16="http://schemas.microsoft.com/office/drawing/2014/main" xmlns="" id="{61E76A93-C707-41DA-B2CB-A3BB81852211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120">
                <a:extLst>
                  <a:ext uri="{FF2B5EF4-FFF2-40B4-BE49-F238E27FC236}">
                    <a16:creationId xmlns:a16="http://schemas.microsoft.com/office/drawing/2014/main" xmlns="" id="{1098027C-4895-4289-B753-C44C45EA10AC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121">
                <a:extLst>
                  <a:ext uri="{FF2B5EF4-FFF2-40B4-BE49-F238E27FC236}">
                    <a16:creationId xmlns:a16="http://schemas.microsoft.com/office/drawing/2014/main" xmlns="" id="{931E0258-87F7-4178-8100-54D977C0C728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122">
                <a:extLst>
                  <a:ext uri="{FF2B5EF4-FFF2-40B4-BE49-F238E27FC236}">
                    <a16:creationId xmlns:a16="http://schemas.microsoft.com/office/drawing/2014/main" xmlns="" id="{A35F11F0-0632-4E2C-A872-5C902BEB93A2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123">
                <a:extLst>
                  <a:ext uri="{FF2B5EF4-FFF2-40B4-BE49-F238E27FC236}">
                    <a16:creationId xmlns:a16="http://schemas.microsoft.com/office/drawing/2014/main" xmlns="" id="{CE1ACFF6-3BC6-4454-A4F0-418305993A09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124">
                <a:extLst>
                  <a:ext uri="{FF2B5EF4-FFF2-40B4-BE49-F238E27FC236}">
                    <a16:creationId xmlns:a16="http://schemas.microsoft.com/office/drawing/2014/main" xmlns="" id="{EE2F84E2-5631-4D4C-B069-F4A641F272F6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125">
                <a:extLst>
                  <a:ext uri="{FF2B5EF4-FFF2-40B4-BE49-F238E27FC236}">
                    <a16:creationId xmlns:a16="http://schemas.microsoft.com/office/drawing/2014/main" xmlns="" id="{5D728704-C357-498C-80C4-2033E3EED001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126">
                <a:extLst>
                  <a:ext uri="{FF2B5EF4-FFF2-40B4-BE49-F238E27FC236}">
                    <a16:creationId xmlns:a16="http://schemas.microsoft.com/office/drawing/2014/main" xmlns="" id="{CCDA3EDC-49B9-41F2-AA4C-B511F7AD25C7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127">
                <a:extLst>
                  <a:ext uri="{FF2B5EF4-FFF2-40B4-BE49-F238E27FC236}">
                    <a16:creationId xmlns:a16="http://schemas.microsoft.com/office/drawing/2014/main" xmlns="" id="{CD4C9F43-1B61-4A38-9BFD-969BD5A54678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128">
                <a:extLst>
                  <a:ext uri="{FF2B5EF4-FFF2-40B4-BE49-F238E27FC236}">
                    <a16:creationId xmlns:a16="http://schemas.microsoft.com/office/drawing/2014/main" xmlns="" id="{368A591C-C5AF-4A96-9FB5-E87596F35CB2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129">
                <a:extLst>
                  <a:ext uri="{FF2B5EF4-FFF2-40B4-BE49-F238E27FC236}">
                    <a16:creationId xmlns:a16="http://schemas.microsoft.com/office/drawing/2014/main" xmlns="" id="{34E8A207-8311-4EA8-81BB-55F2B50C7C09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130">
                <a:extLst>
                  <a:ext uri="{FF2B5EF4-FFF2-40B4-BE49-F238E27FC236}">
                    <a16:creationId xmlns:a16="http://schemas.microsoft.com/office/drawing/2014/main" xmlns="" id="{772D0464-BD59-4183-BC7D-C79E974755A1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131">
                <a:extLst>
                  <a:ext uri="{FF2B5EF4-FFF2-40B4-BE49-F238E27FC236}">
                    <a16:creationId xmlns:a16="http://schemas.microsoft.com/office/drawing/2014/main" xmlns="" id="{C018D8EE-67EE-4B3B-AEEC-75C0F43904CA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132">
                <a:extLst>
                  <a:ext uri="{FF2B5EF4-FFF2-40B4-BE49-F238E27FC236}">
                    <a16:creationId xmlns:a16="http://schemas.microsoft.com/office/drawing/2014/main" xmlns="" id="{E9BBF75B-B730-4B4E-B559-B37637FF7294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133">
                <a:extLst>
                  <a:ext uri="{FF2B5EF4-FFF2-40B4-BE49-F238E27FC236}">
                    <a16:creationId xmlns:a16="http://schemas.microsoft.com/office/drawing/2014/main" xmlns="" id="{29EB5AE1-EC67-48EE-A66C-D2C8ED900A96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134">
                <a:extLst>
                  <a:ext uri="{FF2B5EF4-FFF2-40B4-BE49-F238E27FC236}">
                    <a16:creationId xmlns:a16="http://schemas.microsoft.com/office/drawing/2014/main" xmlns="" id="{904B6B9C-9236-4CED-99F3-7C18BE639B7C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135">
                <a:extLst>
                  <a:ext uri="{FF2B5EF4-FFF2-40B4-BE49-F238E27FC236}">
                    <a16:creationId xmlns:a16="http://schemas.microsoft.com/office/drawing/2014/main" xmlns="" id="{ED29C70B-A425-47F2-BE1B-DFBA9540B44D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136">
                <a:extLst>
                  <a:ext uri="{FF2B5EF4-FFF2-40B4-BE49-F238E27FC236}">
                    <a16:creationId xmlns:a16="http://schemas.microsoft.com/office/drawing/2014/main" xmlns="" id="{E5B501F8-B3C6-4B27-9A50-27C70217B463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137">
                <a:extLst>
                  <a:ext uri="{FF2B5EF4-FFF2-40B4-BE49-F238E27FC236}">
                    <a16:creationId xmlns:a16="http://schemas.microsoft.com/office/drawing/2014/main" xmlns="" id="{0142418B-AD0D-468E-985F-9FCC1DA60AD9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138">
                <a:extLst>
                  <a:ext uri="{FF2B5EF4-FFF2-40B4-BE49-F238E27FC236}">
                    <a16:creationId xmlns:a16="http://schemas.microsoft.com/office/drawing/2014/main" xmlns="" id="{5736987A-E3E7-47A1-B6AD-4A219709D394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139">
                <a:extLst>
                  <a:ext uri="{FF2B5EF4-FFF2-40B4-BE49-F238E27FC236}">
                    <a16:creationId xmlns:a16="http://schemas.microsoft.com/office/drawing/2014/main" xmlns="" id="{3912B1D7-9608-4F77-AA34-C43AE8E46346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140">
                <a:extLst>
                  <a:ext uri="{FF2B5EF4-FFF2-40B4-BE49-F238E27FC236}">
                    <a16:creationId xmlns:a16="http://schemas.microsoft.com/office/drawing/2014/main" xmlns="" id="{51BC9E7B-4313-4305-991E-16C10215170B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141">
                <a:extLst>
                  <a:ext uri="{FF2B5EF4-FFF2-40B4-BE49-F238E27FC236}">
                    <a16:creationId xmlns:a16="http://schemas.microsoft.com/office/drawing/2014/main" xmlns="" id="{52EBBE30-3BA8-49D2-B76F-964798B197FE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142">
                <a:extLst>
                  <a:ext uri="{FF2B5EF4-FFF2-40B4-BE49-F238E27FC236}">
                    <a16:creationId xmlns:a16="http://schemas.microsoft.com/office/drawing/2014/main" xmlns="" id="{4AE5068A-750B-4CBE-9D9F-7451FAC1CB51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143">
                <a:extLst>
                  <a:ext uri="{FF2B5EF4-FFF2-40B4-BE49-F238E27FC236}">
                    <a16:creationId xmlns:a16="http://schemas.microsoft.com/office/drawing/2014/main" xmlns="" id="{FCEB6C3A-D012-42E5-9115-091FD52DB9A6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144">
                <a:extLst>
                  <a:ext uri="{FF2B5EF4-FFF2-40B4-BE49-F238E27FC236}">
                    <a16:creationId xmlns:a16="http://schemas.microsoft.com/office/drawing/2014/main" xmlns="" id="{05CCFA4B-84A7-4709-B7B5-2A6DD4B61AD7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145">
                <a:extLst>
                  <a:ext uri="{FF2B5EF4-FFF2-40B4-BE49-F238E27FC236}">
                    <a16:creationId xmlns:a16="http://schemas.microsoft.com/office/drawing/2014/main" xmlns="" id="{4B2F7B7E-DEBA-4EE6-ACDC-D5A70458917B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146">
                <a:extLst>
                  <a:ext uri="{FF2B5EF4-FFF2-40B4-BE49-F238E27FC236}">
                    <a16:creationId xmlns:a16="http://schemas.microsoft.com/office/drawing/2014/main" xmlns="" id="{7687ED2F-D64F-4601-95B1-FD52DF1690AE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79">
              <a:extLst>
                <a:ext uri="{FF2B5EF4-FFF2-40B4-BE49-F238E27FC236}">
                  <a16:creationId xmlns:a16="http://schemas.microsoft.com/office/drawing/2014/main" xmlns="" id="{8FE700C1-F814-417D-92A2-30D9F2370740}"/>
                </a:ext>
              </a:extLst>
            </p:cNvPr>
            <p:cNvSpPr txBox="1"/>
            <p:nvPr/>
          </p:nvSpPr>
          <p:spPr>
            <a:xfrm>
              <a:off x="4938490" y="2029282"/>
              <a:ext cx="1194348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0 Max 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1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2 Max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3 Min</a:t>
              </a:r>
              <a:endParaRPr lang="en-US" altLang="zh-CN" sz="2400" dirty="0">
                <a:solidFill>
                  <a:srgbClr val="0070C0"/>
                </a:solidFill>
              </a:endParaRPr>
            </a:p>
            <a:p>
              <a:pPr>
                <a:lnSpc>
                  <a:spcPts val="6000"/>
                </a:lnSpc>
              </a:pPr>
              <a:r>
                <a:rPr lang="en-US" altLang="zh-CN" sz="2400" dirty="0" smtClean="0">
                  <a:solidFill>
                    <a:srgbClr val="0070C0"/>
                  </a:solidFill>
                </a:rPr>
                <a:t>4 Max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81" name="Picture 4" descr="6"/>
          <p:cNvPicPr>
            <a:picLocks noChangeAspect="1" noChangeArrowheads="1"/>
          </p:cNvPicPr>
          <p:nvPr/>
        </p:nvPicPr>
        <p:blipFill>
          <a:blip r:embed="rId2"/>
          <a:srcRect b="17823"/>
          <a:stretch>
            <a:fillRect/>
          </a:stretch>
        </p:blipFill>
        <p:spPr bwMode="auto">
          <a:xfrm>
            <a:off x="0" y="1214421"/>
            <a:ext cx="9144000" cy="5715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21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Minimax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策略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最优策略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在与精明理智的对手博弈中，确保该策略不比任何其他策略产生的结果更差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选择行动使得对手可能造成的伤害最小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在所有不利的情况中，挑选对自己最有利的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因为一个强悍的对手总会选择对你伤害最大的行动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Minimax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算法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err="1" smtClean="0">
                <a:ea typeface="宋体" charset="-122"/>
              </a:rPr>
              <a:t>MinimaxValue</a:t>
            </a:r>
            <a:r>
              <a:rPr lang="en-US" altLang="zh-CN" dirty="0" smtClean="0">
                <a:ea typeface="宋体" charset="-122"/>
              </a:rPr>
              <a:t>(n) </a:t>
            </a:r>
            <a:r>
              <a:rPr lang="en-US" altLang="zh-CN" dirty="0" smtClean="0">
                <a:ea typeface="宋体" charset="-122"/>
              </a:rPr>
              <a:t>=</a:t>
            </a:r>
          </a:p>
          <a:p>
            <a:pPr lvl="1">
              <a:buNone/>
            </a:pPr>
            <a:endParaRPr lang="en-US" altLang="zh-CN" dirty="0" smtClean="0">
              <a:ea typeface="宋体" charset="-122"/>
            </a:endParaRPr>
          </a:p>
          <a:p>
            <a:pPr lvl="2">
              <a:buFontTx/>
              <a:buNone/>
            </a:pPr>
            <a:r>
              <a:rPr lang="en-US" altLang="zh-CN" dirty="0" smtClean="0">
                <a:ea typeface="宋体" charset="-122"/>
              </a:rPr>
              <a:t>Utility </a:t>
            </a:r>
            <a:r>
              <a:rPr lang="en-US" altLang="zh-CN" dirty="0" smtClean="0">
                <a:ea typeface="宋体" charset="-122"/>
              </a:rPr>
              <a:t>(n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				</a:t>
            </a:r>
            <a:r>
              <a:rPr lang="en-US" altLang="zh-CN" sz="2000" dirty="0" smtClean="0">
                <a:ea typeface="宋体" charset="-122"/>
              </a:rPr>
              <a:t>if n is a terminal state</a:t>
            </a:r>
          </a:p>
          <a:p>
            <a:pPr lvl="2">
              <a:buFontTx/>
              <a:buNone/>
            </a:pPr>
            <a:r>
              <a:rPr lang="en-US" altLang="zh-CN" dirty="0" smtClean="0">
                <a:ea typeface="宋体" charset="-122"/>
              </a:rPr>
              <a:t>max </a:t>
            </a:r>
            <a:r>
              <a:rPr lang="en-US" altLang="zh-CN" dirty="0" err="1" smtClean="0">
                <a:ea typeface="宋体" charset="-122"/>
              </a:rPr>
              <a:t>MinimaxValue</a:t>
            </a:r>
            <a:r>
              <a:rPr lang="en-US" altLang="zh-CN" dirty="0" smtClean="0">
                <a:ea typeface="宋体" charset="-122"/>
              </a:rPr>
              <a:t>(s) </a:t>
            </a:r>
            <a:r>
              <a:rPr lang="en-US" altLang="zh-CN" baseline="-25000" dirty="0" smtClean="0">
                <a:ea typeface="宋体" charset="-122"/>
              </a:rPr>
              <a:t>of all successors, 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sz="2000" dirty="0" smtClean="0">
                <a:ea typeface="宋体" charset="-122"/>
              </a:rPr>
              <a:t>if </a:t>
            </a:r>
            <a:r>
              <a:rPr lang="en-US" altLang="zh-CN" sz="2000" dirty="0" smtClean="0">
                <a:ea typeface="宋体" charset="-122"/>
              </a:rPr>
              <a:t>n is a MAX node</a:t>
            </a:r>
          </a:p>
          <a:p>
            <a:pPr lvl="2">
              <a:buFontTx/>
              <a:buNone/>
            </a:pPr>
            <a:r>
              <a:rPr lang="en-US" altLang="zh-CN" dirty="0" smtClean="0">
                <a:ea typeface="宋体" charset="-122"/>
              </a:rPr>
              <a:t>min </a:t>
            </a:r>
            <a:r>
              <a:rPr lang="en-US" altLang="zh-CN" dirty="0" err="1" smtClean="0">
                <a:ea typeface="宋体" charset="-122"/>
              </a:rPr>
              <a:t>MinimaxValue</a:t>
            </a:r>
            <a:r>
              <a:rPr lang="en-US" altLang="zh-CN" dirty="0" smtClean="0">
                <a:ea typeface="宋体" charset="-122"/>
              </a:rPr>
              <a:t>(s) </a:t>
            </a:r>
            <a:r>
              <a:rPr lang="en-US" altLang="zh-CN" baseline="-25000" dirty="0" smtClean="0">
                <a:ea typeface="宋体" charset="-122"/>
              </a:rPr>
              <a:t>of all successors, s</a:t>
            </a:r>
            <a:r>
              <a:rPr lang="en-US" altLang="zh-CN" dirty="0" smtClean="0">
                <a:ea typeface="宋体" charset="-122"/>
              </a:rPr>
              <a:t> 	</a:t>
            </a:r>
            <a:r>
              <a:rPr lang="en-US" altLang="zh-CN" sz="2000" dirty="0" smtClean="0">
                <a:ea typeface="宋体" charset="-122"/>
              </a:rPr>
              <a:t>if n is a MIN node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000100" y="2714620"/>
            <a:ext cx="214314" cy="114300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2521</Words>
  <Application>Microsoft Office PowerPoint</Application>
  <PresentationFormat>全屏显示(4:3)</PresentationFormat>
  <Paragraphs>1191</Paragraphs>
  <Slides>60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主题​​</vt:lpstr>
      <vt:lpstr>传统AI方法III</vt:lpstr>
      <vt:lpstr>西洋棋</vt:lpstr>
      <vt:lpstr>国际跳棋</vt:lpstr>
      <vt:lpstr>黑白棋</vt:lpstr>
      <vt:lpstr>游戏博弈</vt:lpstr>
      <vt:lpstr>游戏建模所需数据</vt:lpstr>
      <vt:lpstr>井字棋建模</vt:lpstr>
      <vt:lpstr>Minimax 策略</vt:lpstr>
      <vt:lpstr>Minimax 算法</vt:lpstr>
      <vt:lpstr>Minimax算法</vt:lpstr>
      <vt:lpstr>复杂性分析</vt:lpstr>
      <vt:lpstr>复杂性分析</vt:lpstr>
      <vt:lpstr>复杂性分析</vt:lpstr>
      <vt:lpstr>Code</vt:lpstr>
      <vt:lpstr>Minimax剪枝策略</vt:lpstr>
      <vt:lpstr>Alpha-beta pruning</vt:lpstr>
      <vt:lpstr>Alpha-beta pruning</vt:lpstr>
      <vt:lpstr>Alpha-beta pruning</vt:lpstr>
      <vt:lpstr>Alpha-beta pruning</vt:lpstr>
      <vt:lpstr>Alpha-beta pruning</vt:lpstr>
      <vt:lpstr>How does αβ Pruning work?</vt:lpstr>
      <vt:lpstr>幻灯片 22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How does αβ Pruning work?</vt:lpstr>
      <vt:lpstr>Where to prune?</vt:lpstr>
      <vt:lpstr>Code</vt:lpstr>
      <vt:lpstr>性能提升</vt:lpstr>
      <vt:lpstr>性能提升</vt:lpstr>
      <vt:lpstr>总结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深度模型解决国际象棋</vt:lpstr>
      <vt:lpstr>AIMA-PYTHON</vt:lpstr>
      <vt:lpstr>AIMA-PYTHON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传统AI方法</dc:title>
  <dc:creator>user</dc:creator>
  <cp:lastModifiedBy>DC</cp:lastModifiedBy>
  <cp:revision>63</cp:revision>
  <dcterms:created xsi:type="dcterms:W3CDTF">2018-09-16T07:56:24Z</dcterms:created>
  <dcterms:modified xsi:type="dcterms:W3CDTF">2019-10-10T14:41:27Z</dcterms:modified>
</cp:coreProperties>
</file>