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59" autoAdjust="0"/>
  </p:normalViewPr>
  <p:slideViewPr>
    <p:cSldViewPr>
      <p:cViewPr varScale="1">
        <p:scale>
          <a:sx n="63" d="100"/>
          <a:sy n="63" d="100"/>
        </p:scale>
        <p:origin x="-1288"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B457-678B-4B95-BD07-5A0E057ADAAA}" type="datetimeFigureOut">
              <a:rPr lang="zh-CN" altLang="en-US" smtClean="0"/>
              <a:pPr/>
              <a:t>2019/11/14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5B41E-4864-49C4-A06E-5CA43416E172}" type="slidenum">
              <a:rPr lang="zh-CN" altLang="en-US" smtClean="0"/>
              <a:pPr/>
              <a:t>‹#›</a:t>
            </a:fld>
            <a:endParaRPr lang="zh-CN" altLang="en-US"/>
          </a:p>
        </p:txBody>
      </p:sp>
    </p:spTree>
    <p:extLst>
      <p:ext uri="{BB962C8B-B14F-4D97-AF65-F5344CB8AC3E}">
        <p14:creationId xmlns:p14="http://schemas.microsoft.com/office/powerpoint/2010/main" xmlns="" val="314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感知器就是个单层的</a:t>
            </a:r>
            <a:r>
              <a:rPr lang="en-US" altLang="zh-CN" sz="2800" dirty="0" smtClean="0"/>
              <a:t>LTU</a:t>
            </a:r>
            <a:r>
              <a:rPr lang="zh-CN" altLang="en-US" sz="2800" dirty="0" smtClean="0"/>
              <a:t>，</a:t>
            </a:r>
            <a:r>
              <a:rPr lang="zh-CN" altLang="en-US" sz="2800" dirty="0"/>
              <a:t>每个神经元都与所有输入相连。这些连接通常使用称为输入神经元的特殊传递神经元来表示：输入什么就输出什么。此外，还会加上一个额外的偏差特征（</a:t>
            </a:r>
            <a:r>
              <a:rPr lang="en-US" altLang="zh-CN" sz="2800" dirty="0"/>
              <a:t>x</a:t>
            </a:r>
            <a:r>
              <a:rPr lang="en-US" altLang="zh-CN" sz="2800" baseline="-25000" dirty="0"/>
              <a:t>0</a:t>
            </a:r>
            <a:r>
              <a:rPr lang="en-US" altLang="zh-CN" sz="2800" dirty="0"/>
              <a:t> =1</a:t>
            </a:r>
            <a:r>
              <a:rPr lang="zh-CN" altLang="en-US" sz="2800" dirty="0"/>
              <a:t>）。偏差特征通常用偏差神经元来表示，它永远都只输出</a:t>
            </a:r>
            <a:r>
              <a:rPr lang="en-US" altLang="zh-CN" sz="2800" dirty="0"/>
              <a:t>1</a:t>
            </a:r>
            <a:r>
              <a:rPr lang="zh-CN" altLang="en-US" sz="2800" dirty="0"/>
              <a:t>。</a:t>
            </a:r>
            <a:endParaRPr lang="zh-CN" altLang="en-US" sz="2400" b="1" dirty="0"/>
          </a:p>
        </p:txBody>
      </p:sp>
      <p:pic>
        <p:nvPicPr>
          <p:cNvPr id="14338" name="Picture 2"/>
          <p:cNvPicPr>
            <a:picLocks noChangeAspect="1" noChangeArrowheads="1"/>
          </p:cNvPicPr>
          <p:nvPr/>
        </p:nvPicPr>
        <p:blipFill>
          <a:blip r:embed="rId2"/>
          <a:srcRect/>
          <a:stretch>
            <a:fillRect/>
          </a:stretch>
        </p:blipFill>
        <p:spPr bwMode="auto">
          <a:xfrm>
            <a:off x="1259632" y="3513202"/>
            <a:ext cx="6286544" cy="3338506"/>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感知器一次供给一个训练实例，并且对于每个实例它都会进行预测。对于产生错误预测的每个输出神经元，它加强了来自输入的连接权重，这将对正确的预测做出贡献。规则见公式</a:t>
            </a:r>
            <a:r>
              <a:rPr lang="en-US" altLang="zh-CN" sz="2800" dirty="0"/>
              <a:t>10-2</a:t>
            </a:r>
            <a:r>
              <a:rPr lang="zh-CN" altLang="en-US" sz="2800" dirty="0"/>
              <a:t>。</a:t>
            </a:r>
            <a:endParaRPr lang="zh-CN" altLang="en-US" sz="2400" b="1" dirty="0"/>
          </a:p>
        </p:txBody>
      </p:sp>
      <p:pic>
        <p:nvPicPr>
          <p:cNvPr id="15362" name="Picture 2"/>
          <p:cNvPicPr>
            <a:picLocks noChangeAspect="1" noChangeArrowheads="1"/>
          </p:cNvPicPr>
          <p:nvPr/>
        </p:nvPicPr>
        <p:blipFill>
          <a:blip r:embed="rId2"/>
          <a:srcRect/>
          <a:stretch>
            <a:fillRect/>
          </a:stretch>
        </p:blipFill>
        <p:spPr bwMode="auto">
          <a:xfrm>
            <a:off x="0" y="2987842"/>
            <a:ext cx="9153525" cy="383857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pPr>
              <a:buNone/>
            </a:pPr>
            <a:r>
              <a:rPr lang="en-US" altLang="zh-CN" sz="2800" b="1" dirty="0" smtClean="0"/>
              <a:t>import </a:t>
            </a:r>
            <a:r>
              <a:rPr lang="en-US" altLang="zh-CN" sz="2800" b="1" dirty="0" err="1" smtClean="0"/>
              <a:t>numpy</a:t>
            </a:r>
            <a:r>
              <a:rPr lang="en-US" altLang="zh-CN" sz="2800" b="1" dirty="0" smtClean="0"/>
              <a:t> as </a:t>
            </a:r>
            <a:r>
              <a:rPr lang="en-US" altLang="zh-CN" sz="2800" b="1" dirty="0" err="1" smtClean="0"/>
              <a:t>np</a:t>
            </a:r>
            <a:endParaRPr lang="en-US" altLang="zh-CN" sz="2800" b="1" dirty="0" smtClean="0"/>
          </a:p>
          <a:p>
            <a:pPr>
              <a:buNone/>
            </a:pPr>
            <a:r>
              <a:rPr lang="en-US" altLang="zh-CN" sz="2800" b="1" dirty="0" smtClean="0"/>
              <a:t>from </a:t>
            </a:r>
            <a:r>
              <a:rPr lang="en-US" altLang="zh-CN" sz="2800" b="1" dirty="0" err="1" smtClean="0"/>
              <a:t>sklearn.datasets</a:t>
            </a:r>
            <a:r>
              <a:rPr lang="en-US" altLang="zh-CN" sz="2800" b="1" dirty="0" smtClean="0"/>
              <a:t> import </a:t>
            </a:r>
            <a:r>
              <a:rPr lang="en-US" altLang="zh-CN" sz="2800" b="1" dirty="0" err="1" smtClean="0"/>
              <a:t>load_iris</a:t>
            </a:r>
            <a:endParaRPr lang="en-US" altLang="zh-CN" sz="2800" b="1" dirty="0" smtClean="0"/>
          </a:p>
          <a:p>
            <a:pPr>
              <a:buNone/>
            </a:pPr>
            <a:r>
              <a:rPr lang="en-US" altLang="zh-CN" sz="2800" b="1" dirty="0" smtClean="0"/>
              <a:t>from </a:t>
            </a:r>
            <a:r>
              <a:rPr lang="en-US" altLang="zh-CN" sz="2800" b="1" dirty="0" err="1" smtClean="0"/>
              <a:t>sklearn.linear_model</a:t>
            </a:r>
            <a:r>
              <a:rPr lang="en-US" altLang="zh-CN" sz="2800" b="1" dirty="0" smtClean="0"/>
              <a:t> import </a:t>
            </a:r>
            <a:r>
              <a:rPr lang="en-US" altLang="zh-CN" sz="2800" b="1" dirty="0" err="1" smtClean="0"/>
              <a:t>Perceptron</a:t>
            </a:r>
            <a:endParaRPr lang="en-US" altLang="zh-CN" sz="2800" b="1" dirty="0" smtClean="0"/>
          </a:p>
          <a:p>
            <a:pPr>
              <a:buNone/>
            </a:pPr>
            <a:r>
              <a:rPr lang="en-US" altLang="zh-CN" sz="2800" dirty="0" smtClean="0"/>
              <a:t>iris = </a:t>
            </a:r>
            <a:r>
              <a:rPr lang="en-US" altLang="zh-CN" sz="2800" dirty="0" err="1" smtClean="0"/>
              <a:t>load_iris</a:t>
            </a:r>
            <a:r>
              <a:rPr lang="en-US" altLang="zh-CN" sz="2800" dirty="0" smtClean="0"/>
              <a:t>()</a:t>
            </a:r>
          </a:p>
          <a:p>
            <a:pPr>
              <a:buNone/>
            </a:pPr>
            <a:r>
              <a:rPr lang="en-US" altLang="zh-CN" sz="2800" dirty="0" smtClean="0"/>
              <a:t>X = </a:t>
            </a:r>
            <a:r>
              <a:rPr lang="en-US" altLang="zh-CN" sz="2800" dirty="0" err="1" smtClean="0"/>
              <a:t>iris.data</a:t>
            </a:r>
            <a:r>
              <a:rPr lang="en-US" altLang="zh-CN" sz="2800" dirty="0" smtClean="0"/>
              <a:t>[:, (2, 3)] </a:t>
            </a:r>
            <a:r>
              <a:rPr lang="en-US" altLang="zh-CN" sz="2800" i="1" dirty="0" smtClean="0"/>
              <a:t># petal length, petal width</a:t>
            </a:r>
          </a:p>
          <a:p>
            <a:pPr>
              <a:buNone/>
            </a:pPr>
            <a:r>
              <a:rPr lang="en-US" altLang="zh-CN" sz="2800" dirty="0" smtClean="0"/>
              <a:t>y = (</a:t>
            </a:r>
            <a:r>
              <a:rPr lang="en-US" altLang="zh-CN" sz="2800" dirty="0" err="1" smtClean="0"/>
              <a:t>iris.target</a:t>
            </a:r>
            <a:r>
              <a:rPr lang="en-US" altLang="zh-CN" sz="2800" dirty="0" smtClean="0"/>
              <a:t> == 0).</a:t>
            </a:r>
            <a:r>
              <a:rPr lang="en-US" altLang="zh-CN" sz="2800" dirty="0" err="1" smtClean="0"/>
              <a:t>astype</a:t>
            </a:r>
            <a:r>
              <a:rPr lang="en-US" altLang="zh-CN" sz="2800" dirty="0" smtClean="0"/>
              <a:t>(np.int) </a:t>
            </a:r>
            <a:r>
              <a:rPr lang="en-US" altLang="zh-CN" sz="2800" i="1" dirty="0" smtClean="0"/>
              <a:t># Iris </a:t>
            </a:r>
            <a:r>
              <a:rPr lang="en-US" altLang="zh-CN" sz="2800" i="1" dirty="0" err="1" smtClean="0"/>
              <a:t>Setosa</a:t>
            </a:r>
            <a:r>
              <a:rPr lang="en-US" altLang="zh-CN" sz="2800" i="1" dirty="0" smtClean="0"/>
              <a:t>?</a:t>
            </a:r>
          </a:p>
          <a:p>
            <a:pPr>
              <a:buNone/>
            </a:pPr>
            <a:r>
              <a:rPr lang="en-US" altLang="zh-CN" sz="2800" dirty="0" err="1" smtClean="0"/>
              <a:t>per_clf</a:t>
            </a:r>
            <a:r>
              <a:rPr lang="en-US" altLang="zh-CN" sz="2800" dirty="0" smtClean="0"/>
              <a:t> = </a:t>
            </a:r>
            <a:r>
              <a:rPr lang="en-US" altLang="zh-CN" sz="2800" dirty="0" err="1" smtClean="0"/>
              <a:t>Perceptron</a:t>
            </a:r>
            <a:r>
              <a:rPr lang="en-US" altLang="zh-CN" sz="2800" dirty="0" smtClean="0"/>
              <a:t>(</a:t>
            </a:r>
            <a:r>
              <a:rPr lang="en-US" altLang="zh-CN" sz="2800" dirty="0" err="1" smtClean="0"/>
              <a:t>random_state</a:t>
            </a:r>
            <a:r>
              <a:rPr lang="en-US" altLang="zh-CN" sz="2800" dirty="0" smtClean="0"/>
              <a:t>=42)</a:t>
            </a:r>
          </a:p>
          <a:p>
            <a:pPr>
              <a:buNone/>
            </a:pPr>
            <a:r>
              <a:rPr lang="en-US" altLang="zh-CN" sz="2800" dirty="0" smtClean="0"/>
              <a:t>per_clf.fit(X, y)</a:t>
            </a:r>
          </a:p>
          <a:p>
            <a:pPr>
              <a:buNone/>
            </a:pPr>
            <a:r>
              <a:rPr lang="en-US" altLang="zh-CN" sz="2800" dirty="0" err="1" smtClean="0"/>
              <a:t>y_pred</a:t>
            </a:r>
            <a:r>
              <a:rPr lang="en-US" altLang="zh-CN" sz="2800" dirty="0" smtClean="0"/>
              <a:t> = </a:t>
            </a:r>
            <a:r>
              <a:rPr lang="en-US" altLang="zh-CN" sz="2800" dirty="0" err="1" smtClean="0"/>
              <a:t>per_clf.predict</a:t>
            </a:r>
            <a:r>
              <a:rPr lang="en-US" altLang="zh-CN" sz="2800" dirty="0" smtClean="0"/>
              <a:t>([[2, 0.5]])</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smtClean="0"/>
              <a:t>在</a:t>
            </a:r>
            <a:r>
              <a:rPr lang="en-US" altLang="zh-CN" sz="2800" dirty="0"/>
              <a:t>1969</a:t>
            </a:r>
            <a:r>
              <a:rPr lang="zh-CN" altLang="en-US" sz="2800" dirty="0"/>
              <a:t>年的名为</a:t>
            </a:r>
            <a:r>
              <a:rPr lang="en-US" altLang="zh-CN" sz="2800" dirty="0"/>
              <a:t>《</a:t>
            </a:r>
            <a:r>
              <a:rPr lang="zh-CN" altLang="en-US" sz="2800" dirty="0"/>
              <a:t>感知器</a:t>
            </a:r>
            <a:r>
              <a:rPr lang="en-US" altLang="zh-CN" sz="2800" dirty="0"/>
              <a:t>》</a:t>
            </a:r>
            <a:r>
              <a:rPr lang="zh-CN" altLang="en-US" sz="2800" dirty="0"/>
              <a:t>的专著中，</a:t>
            </a:r>
            <a:r>
              <a:rPr lang="en-US" altLang="zh-CN" sz="2800" dirty="0"/>
              <a:t>Marvin Minsky</a:t>
            </a:r>
            <a:r>
              <a:rPr lang="zh-CN" altLang="en-US" sz="2800" dirty="0"/>
              <a:t>和</a:t>
            </a:r>
            <a:r>
              <a:rPr lang="en-US" altLang="zh-CN" sz="2800" dirty="0"/>
              <a:t>Seymour </a:t>
            </a:r>
            <a:r>
              <a:rPr lang="en-US" altLang="zh-CN" sz="2800" dirty="0" err="1"/>
              <a:t>Papert</a:t>
            </a:r>
            <a:r>
              <a:rPr lang="zh-CN" altLang="en-US" sz="2800" dirty="0"/>
              <a:t>强调了感知器的一系列缺点，特别是它无法处理的一些很微小的问题，比如异或分类问题（</a:t>
            </a:r>
            <a:r>
              <a:rPr lang="en-US" altLang="zh-CN" sz="2800" dirty="0"/>
              <a:t>XOR</a:t>
            </a:r>
            <a:r>
              <a:rPr lang="zh-CN" altLang="en-US" sz="2800" dirty="0"/>
              <a:t>），见图</a:t>
            </a:r>
            <a:r>
              <a:rPr lang="en-US" altLang="zh-CN" sz="2800" dirty="0"/>
              <a:t>10-6</a:t>
            </a:r>
            <a:r>
              <a:rPr lang="zh-CN" altLang="en-US" sz="2800" dirty="0"/>
              <a:t>左侧。当然这个问题在其他任何的线性分类模型中一样存在，只不过研究者对感知器的期望太高，因此失望也更大：结果就是，很多研究者完全放弃连接机制（</a:t>
            </a:r>
            <a:r>
              <a:rPr lang="en-US" altLang="zh-CN" sz="2800" dirty="0"/>
              <a:t>connectionism</a:t>
            </a:r>
            <a:r>
              <a:rPr lang="zh-CN" altLang="en-US" sz="2800" dirty="0"/>
              <a:t>，即神经网络的研究），而倾向于更高层次的问题，如逻辑、问题解决和搜索</a:t>
            </a:r>
            <a:r>
              <a:rPr lang="zh-CN" altLang="en-US" sz="2800" dirty="0" smtClean="0"/>
              <a:t>。</a:t>
            </a:r>
            <a:endParaRPr lang="en-US" altLang="zh-CN" sz="2800" dirty="0" smtClean="0"/>
          </a:p>
          <a:p>
            <a:r>
              <a:rPr lang="zh-CN" altLang="en-US" sz="2800" dirty="0" smtClean="0"/>
              <a:t>事实</a:t>
            </a:r>
            <a:r>
              <a:rPr lang="zh-CN" altLang="en-US" sz="2800" dirty="0"/>
              <a:t>证明感知器的一些限制可以通过将多个感知器堆叠起来的方式来消除，这种形式的</a:t>
            </a:r>
            <a:r>
              <a:rPr lang="en-US" altLang="zh-CN" sz="2800" dirty="0"/>
              <a:t>ANN</a:t>
            </a:r>
            <a:r>
              <a:rPr lang="zh-CN" altLang="en-US" sz="2800" dirty="0"/>
              <a:t>就是多层感知器（</a:t>
            </a:r>
            <a:r>
              <a:rPr lang="en-US" altLang="zh-CN" sz="2800" dirty="0"/>
              <a:t>Multi-Layer Perceptron</a:t>
            </a:r>
            <a:r>
              <a:rPr lang="zh-CN" altLang="en-US" sz="2800" dirty="0"/>
              <a: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en-US" altLang="zh-CN" sz="2800" dirty="0" smtClean="0"/>
              <a:t>In their 1969 monograph titled </a:t>
            </a:r>
            <a:r>
              <a:rPr lang="en-US" altLang="zh-CN" sz="2800" i="1" dirty="0" err="1" smtClean="0"/>
              <a:t>Perceptrons</a:t>
            </a:r>
            <a:r>
              <a:rPr lang="en-US" altLang="zh-CN" sz="2800" i="1" dirty="0" smtClean="0"/>
              <a:t>, Marvin </a:t>
            </a:r>
            <a:r>
              <a:rPr lang="en-US" altLang="zh-CN" sz="2800" i="1" dirty="0" err="1" smtClean="0"/>
              <a:t>Minsky</a:t>
            </a:r>
            <a:r>
              <a:rPr lang="en-US" altLang="zh-CN" sz="2800" i="1" dirty="0" smtClean="0"/>
              <a:t> and Seymour </a:t>
            </a:r>
            <a:r>
              <a:rPr lang="en-US" altLang="zh-CN" sz="2800" i="1" dirty="0" err="1" smtClean="0"/>
              <a:t>Papert</a:t>
            </a:r>
            <a:r>
              <a:rPr lang="en-US" altLang="zh-CN" sz="2800" i="1" dirty="0" smtClean="0"/>
              <a:t> </a:t>
            </a:r>
            <a:r>
              <a:rPr lang="en-US" altLang="zh-CN" sz="2800" dirty="0" smtClean="0"/>
              <a:t>highlighted a number of serious weaknesses of </a:t>
            </a:r>
            <a:r>
              <a:rPr lang="en-US" altLang="zh-CN" sz="2800" dirty="0" err="1" smtClean="0"/>
              <a:t>Perceptrons</a:t>
            </a:r>
            <a:r>
              <a:rPr lang="en-US" altLang="zh-CN" sz="2800" dirty="0" smtClean="0"/>
              <a:t>, in particular the fact that they are incapable of solving some trivial problems (e.g., the </a:t>
            </a:r>
            <a:r>
              <a:rPr lang="en-US" altLang="zh-CN" sz="2800" i="1" dirty="0" smtClean="0"/>
              <a:t>Exclusive OR (XOR) </a:t>
            </a:r>
            <a:r>
              <a:rPr lang="en-US" altLang="zh-CN" sz="2800" dirty="0" smtClean="0"/>
              <a:t>classification problem). Of course this is true of any other linear classification model as well (such as Logistic Regression classifiers), but researchers had expected much more from </a:t>
            </a:r>
            <a:r>
              <a:rPr lang="en-US" altLang="zh-CN" sz="2800" dirty="0" err="1" smtClean="0"/>
              <a:t>Perceptrons</a:t>
            </a:r>
            <a:r>
              <a:rPr lang="en-US" altLang="zh-CN" sz="2800" dirty="0" smtClean="0"/>
              <a:t>.</a:t>
            </a:r>
          </a:p>
          <a:p>
            <a:r>
              <a:rPr lang="en-US" altLang="zh-CN" sz="2800" dirty="0" smtClean="0"/>
              <a:t>However, it turns out that some of the limitations of </a:t>
            </a:r>
            <a:r>
              <a:rPr lang="en-US" altLang="zh-CN" sz="2800" dirty="0" err="1" smtClean="0"/>
              <a:t>Perceptrons</a:t>
            </a:r>
            <a:r>
              <a:rPr lang="en-US" altLang="zh-CN" sz="2800" dirty="0" smtClean="0"/>
              <a:t> can be eliminated by stacking multiple </a:t>
            </a:r>
            <a:r>
              <a:rPr lang="en-US" altLang="zh-CN" sz="2800" dirty="0" err="1" smtClean="0"/>
              <a:t>Perceptrons</a:t>
            </a:r>
            <a:r>
              <a:rPr lang="en-US" altLang="zh-CN" sz="2800" dirty="0" smtClean="0"/>
              <a:t>. The resulting ANN is called a </a:t>
            </a:r>
            <a:r>
              <a:rPr lang="en-US" altLang="zh-CN" sz="2800" i="1" dirty="0" smtClean="0"/>
              <a:t>Multi-Layer </a:t>
            </a:r>
            <a:r>
              <a:rPr lang="en-US" altLang="zh-CN" sz="2800" i="1" dirty="0" err="1" smtClean="0"/>
              <a:t>Perceptron</a:t>
            </a:r>
            <a:r>
              <a:rPr lang="en-US" altLang="zh-CN" sz="2800" i="1" dirty="0" smtClean="0"/>
              <a:t> </a:t>
            </a:r>
            <a:r>
              <a:rPr lang="en-US" altLang="zh-CN" sz="2800" dirty="0" smtClean="0"/>
              <a:t>(MLP</a:t>
            </a:r>
            <a:r>
              <a:rPr lang="en-US" altLang="zh-CN" sz="2800" smtClean="0"/>
              <a:t>). </a:t>
            </a:r>
            <a:endParaRPr lang="zh-CN" altLang="en-US" sz="2800" dirty="0" smtClean="0"/>
          </a:p>
        </p:txBody>
      </p:sp>
      <p:pic>
        <p:nvPicPr>
          <p:cNvPr id="16386" name="Picture 2"/>
          <p:cNvPicPr>
            <a:picLocks noChangeAspect="1" noChangeArrowheads="1"/>
          </p:cNvPicPr>
          <p:nvPr/>
        </p:nvPicPr>
        <p:blipFill>
          <a:blip r:embed="rId2"/>
          <a:srcRect/>
          <a:stretch>
            <a:fillRect/>
          </a:stretch>
        </p:blipFill>
        <p:spPr bwMode="auto">
          <a:xfrm>
            <a:off x="0" y="1000109"/>
            <a:ext cx="9144000" cy="523999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多层感知器和反向传播</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一个</a:t>
            </a:r>
            <a:r>
              <a:rPr lang="en-US" altLang="zh-CN" sz="2800" dirty="0"/>
              <a:t>MLP</a:t>
            </a:r>
            <a:r>
              <a:rPr lang="zh-CN" altLang="en-US" sz="2800" dirty="0"/>
              <a:t>包含一</a:t>
            </a:r>
            <a:r>
              <a:rPr lang="zh-CN" altLang="en-US" sz="2800" dirty="0" smtClean="0"/>
              <a:t>个输入层</a:t>
            </a:r>
            <a:r>
              <a:rPr lang="zh-CN" altLang="en-US" sz="2800" dirty="0"/>
              <a:t>，一个或者多个被称为隐藏层的</a:t>
            </a:r>
            <a:r>
              <a:rPr lang="en-US" altLang="zh-CN" sz="2800" dirty="0"/>
              <a:t>LTU</a:t>
            </a:r>
            <a:r>
              <a:rPr lang="zh-CN" altLang="en-US" sz="2800" dirty="0"/>
              <a:t>层，以及一个被称为输出层的</a:t>
            </a:r>
            <a:r>
              <a:rPr lang="en-US" altLang="zh-CN" sz="2800" dirty="0"/>
              <a:t>LTU</a:t>
            </a:r>
            <a:r>
              <a:rPr lang="zh-CN" altLang="en-US" sz="2800" dirty="0"/>
              <a:t>组成的最终</a:t>
            </a:r>
            <a:r>
              <a:rPr lang="zh-CN" altLang="en-US" sz="2800" dirty="0" smtClean="0"/>
              <a:t>层。</a:t>
            </a:r>
            <a:r>
              <a:rPr lang="zh-CN" altLang="en-US" sz="2800" dirty="0"/>
              <a:t>除了输出层之外，每层都包含了一个偏移神经元，并且与下一层完全相连。如果一个</a:t>
            </a:r>
            <a:r>
              <a:rPr lang="en-US" altLang="zh-CN" sz="2800" dirty="0"/>
              <a:t>ANN</a:t>
            </a:r>
            <a:r>
              <a:rPr lang="zh-CN" altLang="en-US" sz="2800" dirty="0"/>
              <a:t>有</a:t>
            </a:r>
            <a:r>
              <a:rPr lang="en-US" altLang="zh-CN" sz="2800" dirty="0"/>
              <a:t>2</a:t>
            </a:r>
            <a:r>
              <a:rPr lang="zh-CN" altLang="en-US" sz="2800" dirty="0"/>
              <a:t>个以及</a:t>
            </a:r>
            <a:r>
              <a:rPr lang="en-US" altLang="zh-CN" sz="2800" dirty="0"/>
              <a:t>2</a:t>
            </a:r>
            <a:r>
              <a:rPr lang="zh-CN" altLang="en-US" sz="2800" dirty="0"/>
              <a:t>个以上的隐藏层，则被称为深度神经网络（</a:t>
            </a:r>
            <a:r>
              <a:rPr lang="en-US" altLang="zh-CN" sz="2800" dirty="0"/>
              <a:t>DNN</a:t>
            </a:r>
            <a:r>
              <a:rPr lang="zh-CN" altLang="en-US" sz="2800" dirty="0"/>
              <a:t>）。</a:t>
            </a:r>
            <a:endParaRPr lang="zh-CN" altLang="en-US" sz="2800" dirty="0" smtClean="0"/>
          </a:p>
        </p:txBody>
      </p:sp>
      <p:pic>
        <p:nvPicPr>
          <p:cNvPr id="17410" name="Picture 2"/>
          <p:cNvPicPr>
            <a:picLocks noChangeAspect="1" noChangeArrowheads="1"/>
          </p:cNvPicPr>
          <p:nvPr/>
        </p:nvPicPr>
        <p:blipFill>
          <a:blip r:embed="rId2"/>
          <a:srcRect/>
          <a:stretch>
            <a:fillRect/>
          </a:stretch>
        </p:blipFill>
        <p:spPr bwMode="auto">
          <a:xfrm>
            <a:off x="1979712" y="3645024"/>
            <a:ext cx="3930356" cy="2840086"/>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多层感知器和反向传播</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多年来，研究者都为如何训练</a:t>
            </a:r>
            <a:r>
              <a:rPr lang="en-US" altLang="zh-CN" sz="2800" dirty="0"/>
              <a:t>MLP</a:t>
            </a:r>
            <a:r>
              <a:rPr lang="zh-CN" altLang="en-US" sz="2800" dirty="0"/>
              <a:t>而头疼不已，一直没有进展。直到</a:t>
            </a:r>
            <a:r>
              <a:rPr lang="en-US" altLang="zh-CN" sz="2800" dirty="0"/>
              <a:t>1986</a:t>
            </a:r>
            <a:r>
              <a:rPr lang="zh-CN" altLang="en-US" sz="2800" dirty="0"/>
              <a:t>年，</a:t>
            </a:r>
            <a:r>
              <a:rPr lang="en-US" altLang="zh-CN" sz="2800" dirty="0" err="1"/>
              <a:t>D.E.Rumelhart</a:t>
            </a:r>
            <a:r>
              <a:rPr lang="zh-CN" altLang="en-US" sz="2800" dirty="0"/>
              <a:t>发表了一篇介绍反向传播训练</a:t>
            </a:r>
            <a:r>
              <a:rPr lang="zh-CN" altLang="en-US" sz="2800" dirty="0" smtClean="0"/>
              <a:t>算法。</a:t>
            </a:r>
            <a:endParaRPr lang="en-US" altLang="zh-CN" sz="2800" dirty="0" smtClean="0"/>
          </a:p>
          <a:p>
            <a:r>
              <a:rPr lang="zh-CN" altLang="en-US" sz="2800" dirty="0" smtClean="0"/>
              <a:t>对于</a:t>
            </a:r>
            <a:r>
              <a:rPr lang="zh-CN" altLang="en-US" sz="2800" dirty="0"/>
              <a:t>每个训练实例，反向传播算法先做一次预测（正向过程），度量误差，然后反向的遍历每个层次来度量每个连接的误差贡献度（反向过程），最后再微调每个连接的权重来降低误差（梯度下降）。</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多层感知器和反向传播</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为了让这个算法正常工作，作者对</a:t>
            </a:r>
            <a:r>
              <a:rPr lang="en-US" altLang="zh-CN" sz="2800" dirty="0"/>
              <a:t>MLP</a:t>
            </a:r>
            <a:r>
              <a:rPr lang="zh-CN" altLang="en-US" sz="2800" dirty="0"/>
              <a:t>架构做了一个关键的调整：把阶跃函数改成了逻辑函数</a:t>
            </a:r>
            <a:r>
              <a:rPr lang="zh-CN" altLang="en-US" sz="2800" dirty="0" smtClean="0"/>
              <a:t>：</a:t>
            </a:r>
            <a:r>
              <a:rPr lang="en-US" altLang="zh-CN" sz="2800" i="1" dirty="0"/>
              <a:t>σ(z) = </a:t>
            </a:r>
            <a:r>
              <a:rPr lang="en-US" altLang="zh-CN" sz="2800" dirty="0"/>
              <a:t>1 / (1 + </a:t>
            </a:r>
            <a:r>
              <a:rPr lang="en-US" altLang="zh-CN" sz="2800" dirty="0" err="1"/>
              <a:t>exp</a:t>
            </a:r>
            <a:r>
              <a:rPr lang="en-US" altLang="zh-CN" sz="2800" dirty="0"/>
              <a:t>(–</a:t>
            </a:r>
            <a:r>
              <a:rPr lang="en-US" altLang="zh-CN" sz="2800" i="1" dirty="0"/>
              <a:t>z</a:t>
            </a:r>
            <a:r>
              <a:rPr lang="en-US" altLang="zh-CN" sz="2800" i="1" dirty="0" smtClean="0"/>
              <a:t>))</a:t>
            </a:r>
            <a:r>
              <a:rPr lang="en-US" altLang="zh-CN" sz="2800" dirty="0" smtClean="0"/>
              <a:t> </a:t>
            </a:r>
            <a:r>
              <a:rPr lang="zh-CN" altLang="en-US" sz="2800" dirty="0" smtClean="0"/>
              <a:t>。</a:t>
            </a:r>
            <a:r>
              <a:rPr lang="zh-CN" altLang="en-US" sz="2800" dirty="0"/>
              <a:t>这是非常关键的一步，因为阶跃函数只包含平面，所以没有梯度（梯度下降在平面上无法移动），但是逻辑函数则有着定义良好的偏导，梯度下降可以在每一步都做调整</a:t>
            </a:r>
            <a:r>
              <a:rPr lang="zh-CN" altLang="en-US" sz="2800" dirty="0" smtClean="0"/>
              <a:t>。</a:t>
            </a:r>
          </a:p>
        </p:txBody>
      </p:sp>
    </p:spTree>
    <p:extLst>
      <p:ext uri="{BB962C8B-B14F-4D97-AF65-F5344CB8AC3E}">
        <p14:creationId xmlns:p14="http://schemas.microsoft.com/office/powerpoint/2010/main" xmlns=""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多层感知器和反向传播</a:t>
            </a:r>
          </a:p>
        </p:txBody>
      </p:sp>
      <p:sp>
        <p:nvSpPr>
          <p:cNvPr id="3" name="内容占位符 2"/>
          <p:cNvSpPr>
            <a:spLocks noGrp="1"/>
          </p:cNvSpPr>
          <p:nvPr>
            <p:ph idx="1"/>
          </p:nvPr>
        </p:nvSpPr>
        <p:spPr>
          <a:xfrm>
            <a:off x="107504" y="1000108"/>
            <a:ext cx="9036496" cy="5141168"/>
          </a:xfrm>
        </p:spPr>
        <p:txBody>
          <a:bodyPr>
            <a:noAutofit/>
          </a:bodyPr>
          <a:lstStyle/>
          <a:p>
            <a:pPr>
              <a:buNone/>
            </a:pPr>
            <a:r>
              <a:rPr lang="zh-CN" altLang="en-US" sz="2800" dirty="0" smtClean="0"/>
              <a:t>另外</a:t>
            </a:r>
            <a:r>
              <a:rPr lang="zh-CN" altLang="en-US" sz="2800" dirty="0"/>
              <a:t>两个</a:t>
            </a:r>
            <a:r>
              <a:rPr lang="zh-CN" altLang="en-US" sz="2800" dirty="0" smtClean="0"/>
              <a:t>最</a:t>
            </a:r>
            <a:r>
              <a:rPr lang="zh-CN" altLang="en-US" sz="2800" dirty="0"/>
              <a:t>流行</a:t>
            </a:r>
            <a:r>
              <a:rPr lang="zh-CN" altLang="en-US" sz="2800" dirty="0" smtClean="0"/>
              <a:t>的激活函数</a:t>
            </a:r>
            <a:r>
              <a:rPr lang="zh-CN" altLang="en-US" sz="2800" dirty="0"/>
              <a:t>是</a:t>
            </a:r>
            <a:r>
              <a:rPr lang="zh-CN" altLang="en-US" sz="2800" dirty="0" smtClean="0"/>
              <a:t>：</a:t>
            </a:r>
            <a:endParaRPr lang="en-US" altLang="zh-CN" sz="2800" dirty="0" smtClean="0"/>
          </a:p>
          <a:p>
            <a:pPr>
              <a:buNone/>
            </a:pPr>
            <a:r>
              <a:rPr lang="zh-CN" altLang="en-US" sz="2800" b="1" i="1" dirty="0"/>
              <a:t>　双曲正切</a:t>
            </a:r>
            <a:r>
              <a:rPr lang="zh-CN" altLang="en-US" sz="2800" b="1" i="1" dirty="0" smtClean="0"/>
              <a:t>函数  </a:t>
            </a:r>
            <a:r>
              <a:rPr lang="en-US" altLang="zh-CN" sz="2800" i="1" dirty="0" err="1" smtClean="0"/>
              <a:t>tanh</a:t>
            </a:r>
            <a:r>
              <a:rPr lang="en-US" altLang="zh-CN" sz="2800" i="1" dirty="0" smtClean="0"/>
              <a:t> (z) = 2σ(2z) – 1 </a:t>
            </a:r>
            <a:r>
              <a:rPr lang="zh-CN" altLang="en-US" sz="2800" dirty="0"/>
              <a:t>　与逻辑函数类似，它是一个</a:t>
            </a:r>
            <a:r>
              <a:rPr lang="en-US" altLang="zh-CN" sz="2800" dirty="0"/>
              <a:t>S</a:t>
            </a:r>
            <a:r>
              <a:rPr lang="zh-CN" altLang="en-US" sz="2800" dirty="0"/>
              <a:t>形曲线，连续且可微分，不过它的输出是</a:t>
            </a:r>
            <a:r>
              <a:rPr lang="en-US" altLang="zh-CN" sz="2800" dirty="0"/>
              <a:t>-1</a:t>
            </a:r>
            <a:r>
              <a:rPr lang="zh-CN" altLang="en-US" sz="2800" dirty="0"/>
              <a:t>到</a:t>
            </a:r>
            <a:r>
              <a:rPr lang="en-US" altLang="zh-CN" sz="2800" dirty="0"/>
              <a:t>1</a:t>
            </a:r>
            <a:r>
              <a:rPr lang="zh-CN" altLang="en-US" sz="2800" dirty="0"/>
              <a:t>之间的值（逻辑是</a:t>
            </a:r>
            <a:r>
              <a:rPr lang="en-US" altLang="zh-CN" sz="2800" dirty="0"/>
              <a:t>0</a:t>
            </a:r>
            <a:r>
              <a:rPr lang="zh-CN" altLang="en-US" sz="2800" dirty="0"/>
              <a:t>到</a:t>
            </a:r>
            <a:r>
              <a:rPr lang="en-US" altLang="zh-CN" sz="2800" dirty="0"/>
              <a:t>1</a:t>
            </a:r>
            <a:r>
              <a:rPr lang="zh-CN" altLang="en-US" sz="2800" dirty="0"/>
              <a:t>之间的值），这会让每层的输出在训练开始时或多或少地标准化（以</a:t>
            </a:r>
            <a:r>
              <a:rPr lang="en-US" altLang="zh-CN" sz="2800" dirty="0"/>
              <a:t>0</a:t>
            </a:r>
            <a:r>
              <a:rPr lang="zh-CN" altLang="en-US" sz="2800" dirty="0"/>
              <a:t>为中心）。这通常有助于</a:t>
            </a:r>
            <a:r>
              <a:rPr lang="zh-CN" altLang="en-US" sz="2800" dirty="0" smtClean="0"/>
              <a:t>快速收敛。</a:t>
            </a:r>
            <a:endParaRPr lang="en-US" altLang="zh-CN" sz="2800" dirty="0" smtClean="0"/>
          </a:p>
          <a:p>
            <a:pPr>
              <a:buNone/>
            </a:pPr>
            <a:r>
              <a:rPr lang="zh-CN" altLang="en-US" sz="2800" b="1" i="1" dirty="0"/>
              <a:t>　</a:t>
            </a:r>
            <a:r>
              <a:rPr lang="en-US" altLang="zh-CN" sz="2800" b="1" i="1" dirty="0" err="1"/>
              <a:t>ReLU</a:t>
            </a:r>
            <a:r>
              <a:rPr lang="zh-CN" altLang="en-US" sz="2800" b="1" i="1" dirty="0"/>
              <a:t>函数  </a:t>
            </a:r>
            <a:r>
              <a:rPr lang="en-US" altLang="zh-CN" sz="2800" dirty="0" err="1" smtClean="0"/>
              <a:t>ReLU</a:t>
            </a:r>
            <a:r>
              <a:rPr lang="en-US" altLang="zh-CN" sz="2800" dirty="0" smtClean="0"/>
              <a:t> (</a:t>
            </a:r>
            <a:r>
              <a:rPr lang="en-US" altLang="zh-CN" sz="2800" i="1" dirty="0" smtClean="0"/>
              <a:t>z) = max (0, z) </a:t>
            </a:r>
            <a:r>
              <a:rPr lang="zh-CN" altLang="en-US" sz="2800" dirty="0" smtClean="0"/>
              <a:t>这个</a:t>
            </a:r>
            <a:r>
              <a:rPr lang="zh-CN" altLang="en-US" sz="2800" dirty="0"/>
              <a:t>函数也是连续的，不过在</a:t>
            </a:r>
            <a:r>
              <a:rPr lang="en-US" altLang="zh-CN" sz="2800" dirty="0"/>
              <a:t>z=0</a:t>
            </a:r>
            <a:r>
              <a:rPr lang="zh-CN" altLang="en-US" sz="2800" dirty="0"/>
              <a:t>时不可</a:t>
            </a:r>
            <a:r>
              <a:rPr lang="zh-CN" altLang="en-US" sz="2800" dirty="0" smtClean="0"/>
              <a:t>微分。</a:t>
            </a:r>
            <a:r>
              <a:rPr lang="zh-CN" altLang="en-US" sz="2800" dirty="0"/>
              <a:t>不过实践中它工作良好，而且计算速度很快。最重要的是</a:t>
            </a:r>
            <a:r>
              <a:rPr lang="zh-CN" altLang="en-US" sz="2800" dirty="0" smtClean="0"/>
              <a:t>，它对于</a:t>
            </a:r>
            <a:r>
              <a:rPr lang="zh-CN" altLang="en-US" sz="2800" dirty="0"/>
              <a:t>消除梯度下降的一些问题很有</a:t>
            </a:r>
            <a:r>
              <a:rPr lang="zh-CN" altLang="en-US" sz="2800" dirty="0" smtClean="0"/>
              <a:t>帮助</a:t>
            </a:r>
            <a:r>
              <a:rPr lang="zh-CN" altLang="en-US" sz="2800" dirty="0"/>
              <a: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激活函数和它们的导数</a:t>
            </a:r>
          </a:p>
        </p:txBody>
      </p:sp>
      <p:pic>
        <p:nvPicPr>
          <p:cNvPr id="18434" name="Picture 2"/>
          <p:cNvPicPr>
            <a:picLocks noChangeAspect="1" noChangeArrowheads="1"/>
          </p:cNvPicPr>
          <p:nvPr/>
        </p:nvPicPr>
        <p:blipFill>
          <a:blip r:embed="rId2"/>
          <a:srcRect/>
          <a:stretch>
            <a:fillRect/>
          </a:stretch>
        </p:blipFill>
        <p:spPr bwMode="auto">
          <a:xfrm>
            <a:off x="85725" y="1824038"/>
            <a:ext cx="8972550" cy="320992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10</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a:buNone/>
            </a:pPr>
            <a:r>
              <a:rPr lang="zh-CN" altLang="en-US" sz="3600" b="1" dirty="0"/>
              <a:t>人工神经网络简介</a:t>
            </a:r>
            <a:endParaRPr lang="en-US" altLang="zh-CN" sz="3600" b="1" dirty="0" smtClean="0"/>
          </a:p>
          <a:p>
            <a:r>
              <a:rPr lang="zh-CN" altLang="en-US" dirty="0"/>
              <a:t>人工神经网络是深度</a:t>
            </a:r>
            <a:r>
              <a:rPr lang="zh-CN" altLang="en-US" dirty="0" smtClean="0"/>
              <a:t>学习方法的核心</a:t>
            </a:r>
            <a:r>
              <a:rPr lang="zh-CN" altLang="en-US" dirty="0"/>
              <a:t>。它们通用、强大、可扩展，使得它成为解决大型和高度复杂的机器学习任务的理想选择。比如将数以亿计的图片分类（如</a:t>
            </a:r>
            <a:r>
              <a:rPr lang="en-US" altLang="zh-CN" dirty="0"/>
              <a:t>Google Images</a:t>
            </a:r>
            <a:r>
              <a:rPr lang="zh-CN" altLang="en-US" dirty="0"/>
              <a:t>），支撑语音识别服务（如</a:t>
            </a:r>
            <a:r>
              <a:rPr lang="en-US" altLang="zh-CN" dirty="0"/>
              <a:t>Apple</a:t>
            </a:r>
            <a:r>
              <a:rPr lang="zh-CN" altLang="en-US" dirty="0"/>
              <a:t>的</a:t>
            </a:r>
            <a:r>
              <a:rPr lang="en-US" altLang="zh-CN" dirty="0"/>
              <a:t>Siri</a:t>
            </a:r>
            <a:r>
              <a:rPr lang="zh-CN" altLang="en-US" dirty="0"/>
              <a:t>），为数以千万计的用户每天推荐最佳视频（如</a:t>
            </a:r>
            <a:r>
              <a:rPr lang="en-US" altLang="zh-CN" dirty="0"/>
              <a:t>YouTube</a:t>
            </a:r>
            <a:r>
              <a:rPr lang="zh-CN" altLang="en-US" dirty="0"/>
              <a:t>），通过研究之前的数百万次的比赛并不断地和自己比赛，在</a:t>
            </a:r>
            <a:r>
              <a:rPr lang="zh-CN" altLang="en-US" dirty="0" smtClean="0"/>
              <a:t>围棋和星际比赛</a:t>
            </a:r>
            <a:r>
              <a:rPr lang="zh-CN" altLang="en-US" dirty="0"/>
              <a:t>中击败</a:t>
            </a:r>
            <a:r>
              <a:rPr lang="zh-CN" altLang="en-US" dirty="0" smtClean="0"/>
              <a:t>世界级人类选手（</a:t>
            </a:r>
            <a:r>
              <a:rPr lang="en-US" altLang="zh-CN" dirty="0"/>
              <a:t>DeepMind</a:t>
            </a:r>
            <a:r>
              <a:rPr lang="zh-CN" altLang="en-US" dirty="0"/>
              <a:t>的</a:t>
            </a:r>
            <a:r>
              <a:rPr lang="en-US" altLang="zh-CN" dirty="0" err="1" smtClean="0"/>
              <a:t>AlphaGo</a:t>
            </a:r>
            <a:r>
              <a:rPr lang="zh-CN" altLang="en-US" dirty="0" smtClean="0"/>
              <a:t>和</a:t>
            </a:r>
            <a:r>
              <a:rPr lang="en-US" altLang="zh-CN" dirty="0" err="1" smtClean="0"/>
              <a:t>AlphaStar</a:t>
            </a:r>
            <a:r>
              <a:rPr lang="zh-CN" altLang="en-US" dirty="0" smtClean="0"/>
              <a:t>）</a:t>
            </a:r>
            <a:r>
              <a:rPr lang="zh-CN" altLang="en-US" dirty="0"/>
              <a:t>。</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多层感知器和反向传播</a:t>
            </a:r>
          </a:p>
        </p:txBody>
      </p:sp>
      <p:sp>
        <p:nvSpPr>
          <p:cNvPr id="3" name="内容占位符 2"/>
          <p:cNvSpPr>
            <a:spLocks noGrp="1"/>
          </p:cNvSpPr>
          <p:nvPr>
            <p:ph idx="1"/>
          </p:nvPr>
        </p:nvSpPr>
        <p:spPr>
          <a:xfrm>
            <a:off x="107504" y="1000108"/>
            <a:ext cx="9036496" cy="5141168"/>
          </a:xfrm>
        </p:spPr>
        <p:txBody>
          <a:bodyPr>
            <a:noAutofit/>
          </a:bodyPr>
          <a:lstStyle/>
          <a:p>
            <a:r>
              <a:rPr lang="en-US" altLang="zh-CN" sz="2800" dirty="0"/>
              <a:t>MLP</a:t>
            </a:r>
            <a:r>
              <a:rPr lang="zh-CN" altLang="en-US" sz="2800" dirty="0"/>
              <a:t>常常被用来做分类，每个输出对应一个不同的二进制分类（比如，垃圾邮件</a:t>
            </a:r>
            <a:r>
              <a:rPr lang="en-US" altLang="zh-CN" sz="2800" dirty="0"/>
              <a:t>/</a:t>
            </a:r>
            <a:r>
              <a:rPr lang="zh-CN" altLang="en-US" sz="2800" dirty="0"/>
              <a:t>正常邮件、紧急</a:t>
            </a:r>
            <a:r>
              <a:rPr lang="en-US" altLang="zh-CN" sz="2800" dirty="0"/>
              <a:t>/</a:t>
            </a:r>
            <a:r>
              <a:rPr lang="zh-CN" altLang="en-US" sz="2800" dirty="0"/>
              <a:t>非紧急，等等）。当每个分类是互斥的情况下（比如将图片分类为数字</a:t>
            </a:r>
            <a:r>
              <a:rPr lang="en-US" altLang="zh-CN" sz="2800" dirty="0"/>
              <a:t>0</a:t>
            </a:r>
            <a:r>
              <a:rPr lang="zh-CN" altLang="en-US" sz="2800" dirty="0"/>
              <a:t>～</a:t>
            </a:r>
            <a:r>
              <a:rPr lang="en-US" altLang="zh-CN" sz="2800" dirty="0"/>
              <a:t>9</a:t>
            </a:r>
            <a:r>
              <a:rPr lang="zh-CN" altLang="en-US" sz="2800" dirty="0"/>
              <a:t>的场景），输出层通常被修改成一个共享的</a:t>
            </a:r>
            <a:r>
              <a:rPr lang="en-US" altLang="zh-CN" sz="2800" dirty="0"/>
              <a:t>soft-max</a:t>
            </a:r>
            <a:r>
              <a:rPr lang="zh-CN" altLang="en-US" sz="2800" dirty="0" smtClean="0"/>
              <a:t>函数。</a:t>
            </a:r>
            <a:r>
              <a:rPr lang="en-US" altLang="zh-CN" sz="2800" dirty="0" err="1"/>
              <a:t>softmax</a:t>
            </a:r>
            <a:r>
              <a:rPr lang="zh-CN" altLang="en-US" sz="2800" dirty="0" smtClean="0"/>
              <a:t>函数</a:t>
            </a:r>
            <a:r>
              <a:rPr lang="zh-CN" altLang="en-US" sz="2800" dirty="0"/>
              <a:t>可以</a:t>
            </a:r>
            <a:r>
              <a:rPr lang="zh-CN" altLang="en-US" sz="2800" dirty="0" smtClean="0"/>
              <a:t>输出</a:t>
            </a:r>
            <a:r>
              <a:rPr lang="zh-CN" altLang="en-US" sz="2800" dirty="0"/>
              <a:t>对应于相应分类的估计概率</a:t>
            </a:r>
            <a:r>
              <a:rPr lang="zh-CN" altLang="en-US" sz="2800" dirty="0" smtClean="0"/>
              <a:t>。</a:t>
            </a:r>
          </a:p>
        </p:txBody>
      </p:sp>
      <p:pic>
        <p:nvPicPr>
          <p:cNvPr id="19458" name="Picture 2"/>
          <p:cNvPicPr>
            <a:picLocks noChangeAspect="1" noChangeArrowheads="1"/>
          </p:cNvPicPr>
          <p:nvPr/>
        </p:nvPicPr>
        <p:blipFill>
          <a:blip r:embed="rId2"/>
          <a:srcRect/>
          <a:stretch>
            <a:fillRect/>
          </a:stretch>
        </p:blipFill>
        <p:spPr bwMode="auto">
          <a:xfrm>
            <a:off x="2771800" y="3555520"/>
            <a:ext cx="4530925" cy="3143248"/>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使用纯</a:t>
            </a:r>
            <a:r>
              <a:rPr lang="en-US" altLang="zh-CN" sz="4000" dirty="0" err="1"/>
              <a:t>TensorFlow</a:t>
            </a:r>
            <a:r>
              <a:rPr lang="zh-CN" altLang="en-US" sz="4000" dirty="0"/>
              <a:t>训练</a:t>
            </a:r>
            <a:r>
              <a:rPr lang="en-US" altLang="zh-CN" sz="4000" dirty="0"/>
              <a:t>DNN</a:t>
            </a:r>
            <a:endParaRPr lang="zh-CN" altLang="en-US" sz="4000" dirty="0"/>
          </a:p>
        </p:txBody>
      </p:sp>
      <p:sp>
        <p:nvSpPr>
          <p:cNvPr id="3" name="内容占位符 2"/>
          <p:cNvSpPr>
            <a:spLocks noGrp="1"/>
          </p:cNvSpPr>
          <p:nvPr>
            <p:ph idx="1"/>
          </p:nvPr>
        </p:nvSpPr>
        <p:spPr>
          <a:xfrm>
            <a:off x="107504" y="1000108"/>
            <a:ext cx="9036496" cy="5141168"/>
          </a:xfrm>
        </p:spPr>
        <p:txBody>
          <a:bodyPr>
            <a:noAutofit/>
          </a:bodyPr>
          <a:lstStyle/>
          <a:p>
            <a:r>
              <a:rPr lang="zh-CN" altLang="en-US" dirty="0"/>
              <a:t>在本节我们会</a:t>
            </a:r>
            <a:r>
              <a:rPr lang="zh-CN" altLang="en-US" dirty="0" smtClean="0"/>
              <a:t>用</a:t>
            </a:r>
            <a:r>
              <a:rPr lang="en-US" altLang="zh-CN" dirty="0" err="1" smtClean="0"/>
              <a:t>TensorFlow</a:t>
            </a:r>
            <a:r>
              <a:rPr lang="zh-CN" altLang="en-US" dirty="0" smtClean="0"/>
              <a:t>底层</a:t>
            </a:r>
            <a:r>
              <a:rPr lang="en-US" altLang="zh-CN" dirty="0" smtClean="0"/>
              <a:t>API</a:t>
            </a:r>
            <a:r>
              <a:rPr lang="zh-CN" altLang="en-US" dirty="0"/>
              <a:t>构建一</a:t>
            </a:r>
            <a:r>
              <a:rPr lang="zh-CN" altLang="en-US" dirty="0" smtClean="0"/>
              <a:t>个模型</a:t>
            </a:r>
            <a:r>
              <a:rPr lang="zh-CN" altLang="en-US" dirty="0"/>
              <a:t>，实现一个小批次梯度</a:t>
            </a:r>
            <a:r>
              <a:rPr lang="zh-CN" altLang="en-US" dirty="0" smtClean="0"/>
              <a:t>下降算法来</a:t>
            </a:r>
            <a:r>
              <a:rPr lang="zh-CN" altLang="en-US" dirty="0"/>
              <a:t>训练</a:t>
            </a:r>
            <a:r>
              <a:rPr lang="en-US" altLang="zh-CN" dirty="0"/>
              <a:t>MNIST</a:t>
            </a:r>
            <a:r>
              <a:rPr lang="zh-CN" altLang="en-US" dirty="0"/>
              <a:t>数据集</a:t>
            </a:r>
            <a:r>
              <a:rPr lang="zh-CN" altLang="en-US" dirty="0" smtClean="0"/>
              <a:t>。</a:t>
            </a:r>
            <a:endParaRPr lang="en-US" altLang="zh-CN" dirty="0" smtClean="0"/>
          </a:p>
          <a:p>
            <a:r>
              <a:rPr lang="zh-CN" altLang="en-US" dirty="0" smtClean="0"/>
              <a:t>首先</a:t>
            </a:r>
            <a:r>
              <a:rPr lang="zh-CN" altLang="en-US" dirty="0"/>
              <a:t>是构建阶段，建立</a:t>
            </a:r>
            <a:r>
              <a:rPr lang="en-US" altLang="zh-CN" dirty="0" err="1"/>
              <a:t>TensorFlow</a:t>
            </a:r>
            <a:r>
              <a:rPr lang="zh-CN" altLang="en-US" dirty="0"/>
              <a:t>的计算图，第二步是执行阶段，具体运行这个图来训练模型。</a:t>
            </a:r>
            <a:endParaRPr lang="en-US" altLang="zh-CN" dirty="0" smtClean="0"/>
          </a:p>
        </p:txBody>
      </p:sp>
    </p:spTree>
    <p:extLst>
      <p:ext uri="{BB962C8B-B14F-4D97-AF65-F5344CB8AC3E}">
        <p14:creationId xmlns:p14="http://schemas.microsoft.com/office/powerpoint/2010/main" xmlns="" val="255662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构建阶段</a:t>
            </a:r>
          </a:p>
        </p:txBody>
      </p:sp>
      <p:sp>
        <p:nvSpPr>
          <p:cNvPr id="3" name="内容占位符 2"/>
          <p:cNvSpPr>
            <a:spLocks noGrp="1"/>
          </p:cNvSpPr>
          <p:nvPr>
            <p:ph idx="1"/>
          </p:nvPr>
        </p:nvSpPr>
        <p:spPr>
          <a:xfrm>
            <a:off x="107504" y="1000108"/>
            <a:ext cx="9036496" cy="5141168"/>
          </a:xfrm>
        </p:spPr>
        <p:txBody>
          <a:bodyPr>
            <a:noAutofit/>
          </a:bodyPr>
          <a:lstStyle/>
          <a:p>
            <a:pPr>
              <a:buNone/>
            </a:pPr>
            <a:r>
              <a:rPr lang="en-US" altLang="zh-CN" sz="2400" b="1" dirty="0" smtClean="0"/>
              <a:t>import </a:t>
            </a:r>
            <a:r>
              <a:rPr lang="en-US" altLang="zh-CN" sz="2400" b="1" dirty="0" err="1" smtClean="0"/>
              <a:t>tensorflow</a:t>
            </a:r>
            <a:r>
              <a:rPr lang="en-US" altLang="zh-CN" sz="2400" b="1" dirty="0" smtClean="0"/>
              <a:t> as </a:t>
            </a:r>
            <a:r>
              <a:rPr lang="en-US" altLang="zh-CN" sz="2400" b="1" dirty="0" err="1" smtClean="0"/>
              <a:t>tf</a:t>
            </a:r>
            <a:endParaRPr lang="en-US" altLang="zh-CN" sz="2400" b="1" dirty="0" smtClean="0"/>
          </a:p>
          <a:p>
            <a:pPr>
              <a:buNone/>
            </a:pPr>
            <a:endParaRPr lang="en-US" altLang="zh-CN" sz="2400" b="1" dirty="0" smtClean="0"/>
          </a:p>
          <a:p>
            <a:pPr>
              <a:buNone/>
            </a:pPr>
            <a:r>
              <a:rPr lang="en-US" altLang="zh-CN" sz="2400" dirty="0" err="1" smtClean="0"/>
              <a:t>n_inputs</a:t>
            </a:r>
            <a:r>
              <a:rPr lang="en-US" altLang="zh-CN" sz="2400" dirty="0" smtClean="0"/>
              <a:t> = 28*28 </a:t>
            </a:r>
            <a:r>
              <a:rPr lang="en-US" altLang="zh-CN" sz="2400" i="1" dirty="0" smtClean="0"/>
              <a:t># MNIST</a:t>
            </a:r>
          </a:p>
          <a:p>
            <a:pPr>
              <a:buNone/>
            </a:pPr>
            <a:r>
              <a:rPr lang="en-US" altLang="zh-CN" sz="2400" dirty="0" smtClean="0"/>
              <a:t>n_hidden1 = 300</a:t>
            </a:r>
          </a:p>
          <a:p>
            <a:pPr>
              <a:buNone/>
            </a:pPr>
            <a:r>
              <a:rPr lang="en-US" altLang="zh-CN" sz="2400" dirty="0" smtClean="0"/>
              <a:t>n_hidden2 = 100</a:t>
            </a:r>
          </a:p>
          <a:p>
            <a:pPr>
              <a:buNone/>
            </a:pPr>
            <a:r>
              <a:rPr lang="en-US" altLang="zh-CN" sz="2400" dirty="0" err="1" smtClean="0"/>
              <a:t>n_outputs</a:t>
            </a:r>
            <a:r>
              <a:rPr lang="en-US" altLang="zh-CN" sz="2400" dirty="0" smtClean="0"/>
              <a:t> = 10</a:t>
            </a:r>
          </a:p>
          <a:p>
            <a:pPr>
              <a:buNone/>
            </a:pPr>
            <a:endParaRPr lang="en-US" altLang="zh-CN" sz="2400" dirty="0" smtClean="0"/>
          </a:p>
          <a:p>
            <a:pPr>
              <a:buNone/>
            </a:pPr>
            <a:r>
              <a:rPr lang="en-US" altLang="zh-CN" sz="2400" dirty="0" smtClean="0"/>
              <a:t>X = </a:t>
            </a:r>
            <a:r>
              <a:rPr lang="en-US" altLang="zh-CN" sz="2400" dirty="0" err="1" smtClean="0"/>
              <a:t>tf.placeholder</a:t>
            </a:r>
            <a:r>
              <a:rPr lang="en-US" altLang="zh-CN" sz="2400" dirty="0" smtClean="0"/>
              <a:t>(tf.float32, shape=(None, </a:t>
            </a:r>
            <a:r>
              <a:rPr lang="en-US" altLang="zh-CN" sz="2400" dirty="0" err="1" smtClean="0"/>
              <a:t>n_inputs</a:t>
            </a:r>
            <a:r>
              <a:rPr lang="en-US" altLang="zh-CN" sz="2400" dirty="0" smtClean="0"/>
              <a:t>), name="X")</a:t>
            </a:r>
          </a:p>
          <a:p>
            <a:pPr>
              <a:buNone/>
            </a:pPr>
            <a:r>
              <a:rPr lang="en-US" altLang="zh-CN" sz="2400" dirty="0" smtClean="0"/>
              <a:t>y = </a:t>
            </a:r>
            <a:r>
              <a:rPr lang="en-US" altLang="zh-CN" sz="2400" dirty="0" err="1" smtClean="0"/>
              <a:t>tf.placeholder</a:t>
            </a:r>
            <a:r>
              <a:rPr lang="en-US" altLang="zh-CN" sz="2400" dirty="0" smtClean="0"/>
              <a:t>(tf.int64, shape=(None), name="y")</a:t>
            </a:r>
          </a:p>
        </p:txBody>
      </p:sp>
    </p:spTree>
    <p:extLst>
      <p:ext uri="{BB962C8B-B14F-4D97-AF65-F5344CB8AC3E}">
        <p14:creationId xmlns:p14="http://schemas.microsoft.com/office/powerpoint/2010/main" xmlns="" val="255662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构建阶段</a:t>
            </a:r>
          </a:p>
        </p:txBody>
      </p:sp>
      <p:sp>
        <p:nvSpPr>
          <p:cNvPr id="3" name="内容占位符 2"/>
          <p:cNvSpPr>
            <a:spLocks noGrp="1"/>
          </p:cNvSpPr>
          <p:nvPr>
            <p:ph idx="1"/>
          </p:nvPr>
        </p:nvSpPr>
        <p:spPr>
          <a:xfrm>
            <a:off x="107504" y="1000108"/>
            <a:ext cx="9036496" cy="5141168"/>
          </a:xfrm>
        </p:spPr>
        <p:txBody>
          <a:bodyPr>
            <a:noAutofit/>
          </a:bodyPr>
          <a:lstStyle/>
          <a:p>
            <a:pPr>
              <a:buNone/>
            </a:pPr>
            <a:r>
              <a:rPr lang="en-US" altLang="zh-CN" sz="2400" b="1" dirty="0" smtClean="0"/>
              <a:t>def </a:t>
            </a:r>
            <a:r>
              <a:rPr lang="en-US" altLang="zh-CN" sz="2400" b="1" dirty="0" err="1" smtClean="0"/>
              <a:t>neuron_layer</a:t>
            </a:r>
            <a:r>
              <a:rPr lang="en-US" altLang="zh-CN" sz="2400" b="1" dirty="0" smtClean="0"/>
              <a:t>(X, </a:t>
            </a:r>
            <a:r>
              <a:rPr lang="en-US" altLang="zh-CN" sz="2400" b="1" dirty="0" err="1" smtClean="0"/>
              <a:t>n_neurons</a:t>
            </a:r>
            <a:r>
              <a:rPr lang="en-US" altLang="zh-CN" sz="2400" b="1" dirty="0" smtClean="0"/>
              <a:t>, name, activation=None):</a:t>
            </a:r>
          </a:p>
          <a:p>
            <a:pPr>
              <a:buNone/>
            </a:pPr>
            <a:r>
              <a:rPr lang="en-US" altLang="zh-CN" sz="2400" b="1" dirty="0" smtClean="0"/>
              <a:t>    with </a:t>
            </a:r>
            <a:r>
              <a:rPr lang="en-US" altLang="zh-CN" sz="2400" b="1" dirty="0" err="1" smtClean="0"/>
              <a:t>tf.name_scope</a:t>
            </a:r>
            <a:r>
              <a:rPr lang="en-US" altLang="zh-CN" sz="2400" b="1" dirty="0" smtClean="0"/>
              <a:t>(name):</a:t>
            </a:r>
          </a:p>
          <a:p>
            <a:pPr>
              <a:buNone/>
            </a:pPr>
            <a:r>
              <a:rPr lang="en-US" altLang="zh-CN" sz="2400" dirty="0" smtClean="0"/>
              <a:t>        </a:t>
            </a:r>
            <a:r>
              <a:rPr lang="en-US" altLang="zh-CN" sz="2400" dirty="0" err="1" smtClean="0"/>
              <a:t>n_inputs</a:t>
            </a:r>
            <a:r>
              <a:rPr lang="en-US" altLang="zh-CN" sz="2400" dirty="0" smtClean="0"/>
              <a:t> = </a:t>
            </a:r>
            <a:r>
              <a:rPr lang="en-US" altLang="zh-CN" sz="2400" dirty="0" err="1" smtClean="0"/>
              <a:t>int</a:t>
            </a:r>
            <a:r>
              <a:rPr lang="en-US" altLang="zh-CN" sz="2400" dirty="0" smtClean="0"/>
              <a:t>(</a:t>
            </a:r>
            <a:r>
              <a:rPr lang="en-US" altLang="zh-CN" sz="2400" dirty="0" err="1" smtClean="0"/>
              <a:t>X.get_shape</a:t>
            </a:r>
            <a:r>
              <a:rPr lang="en-US" altLang="zh-CN" sz="2400" dirty="0" smtClean="0"/>
              <a:t>()[1])</a:t>
            </a:r>
          </a:p>
          <a:p>
            <a:pPr>
              <a:buNone/>
            </a:pPr>
            <a:r>
              <a:rPr lang="en-US" altLang="zh-CN" sz="2400" dirty="0" smtClean="0"/>
              <a:t>        </a:t>
            </a:r>
            <a:r>
              <a:rPr lang="en-US" altLang="zh-CN" sz="2400" dirty="0" err="1" smtClean="0"/>
              <a:t>stddev</a:t>
            </a:r>
            <a:r>
              <a:rPr lang="en-US" altLang="zh-CN" sz="2400" dirty="0" smtClean="0"/>
              <a:t> = 2 / </a:t>
            </a:r>
            <a:r>
              <a:rPr lang="en-US" altLang="zh-CN" sz="2400" dirty="0" err="1" smtClean="0"/>
              <a:t>np.sqrt</a:t>
            </a:r>
            <a:r>
              <a:rPr lang="en-US" altLang="zh-CN" sz="2400" dirty="0" smtClean="0"/>
              <a:t>(</a:t>
            </a:r>
            <a:r>
              <a:rPr lang="en-US" altLang="zh-CN" sz="2400" dirty="0" err="1" smtClean="0"/>
              <a:t>n_inputs</a:t>
            </a:r>
            <a:r>
              <a:rPr lang="en-US" altLang="zh-CN" sz="2400" dirty="0" smtClean="0"/>
              <a:t>)</a:t>
            </a:r>
          </a:p>
          <a:p>
            <a:pPr>
              <a:buNone/>
            </a:pPr>
            <a:r>
              <a:rPr lang="en-US" altLang="zh-CN" sz="2400" dirty="0" smtClean="0"/>
              <a:t>        init = </a:t>
            </a:r>
            <a:r>
              <a:rPr lang="en-US" altLang="zh-CN" sz="2400" dirty="0" err="1" smtClean="0"/>
              <a:t>tf.truncated_normal</a:t>
            </a:r>
            <a:r>
              <a:rPr lang="en-US" altLang="zh-CN" sz="2400" dirty="0" smtClean="0"/>
              <a:t>((</a:t>
            </a:r>
            <a:r>
              <a:rPr lang="en-US" altLang="zh-CN" sz="2400" dirty="0" err="1" smtClean="0"/>
              <a:t>n_inputs</a:t>
            </a:r>
            <a:r>
              <a:rPr lang="en-US" altLang="zh-CN" sz="2400" dirty="0" smtClean="0"/>
              <a:t>, </a:t>
            </a:r>
            <a:r>
              <a:rPr lang="en-US" altLang="zh-CN" sz="2400" dirty="0" err="1" smtClean="0"/>
              <a:t>n_neurons</a:t>
            </a:r>
            <a:r>
              <a:rPr lang="en-US" altLang="zh-CN" sz="2400" dirty="0" smtClean="0"/>
              <a:t>), </a:t>
            </a:r>
            <a:r>
              <a:rPr lang="en-US" altLang="zh-CN" sz="2400" dirty="0" err="1" smtClean="0"/>
              <a:t>stddev</a:t>
            </a:r>
            <a:r>
              <a:rPr lang="en-US" altLang="zh-CN" sz="2400" dirty="0" smtClean="0"/>
              <a:t>=</a:t>
            </a:r>
            <a:r>
              <a:rPr lang="en-US" altLang="zh-CN" sz="2400" dirty="0" err="1" smtClean="0"/>
              <a:t>stddev</a:t>
            </a:r>
            <a:r>
              <a:rPr lang="en-US" altLang="zh-CN" sz="2400" dirty="0" smtClean="0"/>
              <a:t>)</a:t>
            </a:r>
          </a:p>
          <a:p>
            <a:pPr>
              <a:buNone/>
            </a:pPr>
            <a:r>
              <a:rPr lang="en-US" altLang="zh-CN" sz="2400" dirty="0" smtClean="0"/>
              <a:t>        W = </a:t>
            </a:r>
            <a:r>
              <a:rPr lang="en-US" altLang="zh-CN" sz="2400" dirty="0" err="1" smtClean="0"/>
              <a:t>tf.Variable</a:t>
            </a:r>
            <a:r>
              <a:rPr lang="en-US" altLang="zh-CN" sz="2400" dirty="0" smtClean="0"/>
              <a:t>(init, name="weights")</a:t>
            </a:r>
          </a:p>
          <a:p>
            <a:pPr>
              <a:buNone/>
            </a:pPr>
            <a:r>
              <a:rPr lang="en-US" altLang="zh-CN" sz="2400" dirty="0" smtClean="0"/>
              <a:t>        b = </a:t>
            </a:r>
            <a:r>
              <a:rPr lang="en-US" altLang="zh-CN" sz="2400" dirty="0" err="1" smtClean="0"/>
              <a:t>tf.Variable</a:t>
            </a:r>
            <a:r>
              <a:rPr lang="en-US" altLang="zh-CN" sz="2400" dirty="0" smtClean="0"/>
              <a:t>(</a:t>
            </a:r>
            <a:r>
              <a:rPr lang="en-US" altLang="zh-CN" sz="2400" dirty="0" err="1" smtClean="0"/>
              <a:t>tf.zeros</a:t>
            </a:r>
            <a:r>
              <a:rPr lang="en-US" altLang="zh-CN" sz="2400" dirty="0" smtClean="0"/>
              <a:t>([</a:t>
            </a:r>
            <a:r>
              <a:rPr lang="en-US" altLang="zh-CN" sz="2400" dirty="0" err="1" smtClean="0"/>
              <a:t>n_neurons</a:t>
            </a:r>
            <a:r>
              <a:rPr lang="en-US" altLang="zh-CN" sz="2400" dirty="0" smtClean="0"/>
              <a:t>]), name="biases")</a:t>
            </a:r>
          </a:p>
          <a:p>
            <a:pPr>
              <a:buNone/>
            </a:pPr>
            <a:r>
              <a:rPr lang="en-US" altLang="zh-CN" sz="2400" dirty="0" smtClean="0"/>
              <a:t>        z = </a:t>
            </a:r>
            <a:r>
              <a:rPr lang="en-US" altLang="zh-CN" sz="2400" dirty="0" err="1" smtClean="0"/>
              <a:t>tf.matmul</a:t>
            </a:r>
            <a:r>
              <a:rPr lang="en-US" altLang="zh-CN" sz="2400" dirty="0" smtClean="0"/>
              <a:t>(X, W) + b</a:t>
            </a:r>
          </a:p>
          <a:p>
            <a:pPr>
              <a:buNone/>
            </a:pPr>
            <a:r>
              <a:rPr lang="en-US" altLang="zh-CN" sz="2400" b="1" dirty="0" smtClean="0"/>
              <a:t>        if activation=="</a:t>
            </a:r>
            <a:r>
              <a:rPr lang="en-US" altLang="zh-CN" sz="2400" b="1" dirty="0" err="1" smtClean="0"/>
              <a:t>relu</a:t>
            </a:r>
            <a:r>
              <a:rPr lang="en-US" altLang="zh-CN" sz="2400" b="1" dirty="0" smtClean="0"/>
              <a:t>":</a:t>
            </a:r>
          </a:p>
          <a:p>
            <a:pPr>
              <a:buNone/>
            </a:pPr>
            <a:r>
              <a:rPr lang="en-US" altLang="zh-CN" sz="2400" b="1" dirty="0" smtClean="0"/>
              <a:t>            return </a:t>
            </a:r>
            <a:r>
              <a:rPr lang="en-US" altLang="zh-CN" sz="2400" b="1" dirty="0" err="1" smtClean="0"/>
              <a:t>tf.nn.relu</a:t>
            </a:r>
            <a:r>
              <a:rPr lang="en-US" altLang="zh-CN" sz="2400" b="1" dirty="0" smtClean="0"/>
              <a:t>(z)</a:t>
            </a:r>
          </a:p>
          <a:p>
            <a:pPr>
              <a:buNone/>
            </a:pPr>
            <a:r>
              <a:rPr lang="en-US" altLang="zh-CN" sz="2400" b="1" dirty="0" smtClean="0"/>
              <a:t>        else:</a:t>
            </a:r>
          </a:p>
          <a:p>
            <a:pPr>
              <a:buNone/>
            </a:pPr>
            <a:r>
              <a:rPr lang="en-US" altLang="zh-CN" sz="2400" b="1" dirty="0" smtClean="0"/>
              <a:t>            return z</a:t>
            </a:r>
            <a:endParaRPr lang="en-US" altLang="zh-CN" sz="2400" dirty="0" smtClean="0"/>
          </a:p>
        </p:txBody>
      </p:sp>
    </p:spTree>
    <p:extLst>
      <p:ext uri="{BB962C8B-B14F-4D97-AF65-F5344CB8AC3E}">
        <p14:creationId xmlns:p14="http://schemas.microsoft.com/office/powerpoint/2010/main" xmlns="" val="255662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构建阶段</a:t>
            </a:r>
          </a:p>
        </p:txBody>
      </p:sp>
      <p:sp>
        <p:nvSpPr>
          <p:cNvPr id="3" name="内容占位符 2"/>
          <p:cNvSpPr>
            <a:spLocks noGrp="1"/>
          </p:cNvSpPr>
          <p:nvPr>
            <p:ph idx="1"/>
          </p:nvPr>
        </p:nvSpPr>
        <p:spPr>
          <a:xfrm>
            <a:off x="107504" y="1000108"/>
            <a:ext cx="9036496" cy="5141168"/>
          </a:xfrm>
        </p:spPr>
        <p:txBody>
          <a:bodyPr>
            <a:noAutofit/>
          </a:bodyPr>
          <a:lstStyle/>
          <a:p>
            <a:pPr>
              <a:buNone/>
            </a:pPr>
            <a:r>
              <a:rPr lang="en-US" altLang="zh-CN" sz="2400" b="1" dirty="0" smtClean="0"/>
              <a:t>with </a:t>
            </a:r>
            <a:r>
              <a:rPr lang="en-US" altLang="zh-CN" sz="2400" b="1" dirty="0" err="1" smtClean="0"/>
              <a:t>tf.name_scope</a:t>
            </a:r>
            <a:r>
              <a:rPr lang="en-US" altLang="zh-CN" sz="2400" b="1" dirty="0" smtClean="0"/>
              <a:t>("</a:t>
            </a:r>
            <a:r>
              <a:rPr lang="en-US" altLang="zh-CN" sz="2400" b="1" dirty="0" err="1" smtClean="0"/>
              <a:t>dnn</a:t>
            </a:r>
            <a:r>
              <a:rPr lang="en-US" altLang="zh-CN" sz="2400" b="1" dirty="0" smtClean="0"/>
              <a:t>"):</a:t>
            </a:r>
          </a:p>
          <a:p>
            <a:pPr>
              <a:buNone/>
            </a:pPr>
            <a:r>
              <a:rPr lang="en-US" altLang="zh-CN" sz="2400" dirty="0" smtClean="0"/>
              <a:t>    hidden1 = </a:t>
            </a:r>
            <a:r>
              <a:rPr lang="en-US" altLang="zh-CN" sz="2400" dirty="0" err="1" smtClean="0"/>
              <a:t>neuron_layer</a:t>
            </a:r>
            <a:r>
              <a:rPr lang="en-US" altLang="zh-CN" sz="2400" dirty="0" smtClean="0"/>
              <a:t>(X, n_hidden1, "hidden1", activation="</a:t>
            </a:r>
            <a:r>
              <a:rPr lang="en-US" altLang="zh-CN" sz="2400" dirty="0" err="1" smtClean="0"/>
              <a:t>relu</a:t>
            </a:r>
            <a:r>
              <a:rPr lang="en-US" altLang="zh-CN" sz="2400" dirty="0" smtClean="0"/>
              <a:t>")</a:t>
            </a:r>
          </a:p>
          <a:p>
            <a:pPr>
              <a:buNone/>
            </a:pPr>
            <a:r>
              <a:rPr lang="en-US" altLang="zh-CN" sz="2400" dirty="0" smtClean="0"/>
              <a:t>    </a:t>
            </a:r>
            <a:r>
              <a:rPr lang="en-US" altLang="zh-CN" sz="2000" b="1" dirty="0" smtClean="0"/>
              <a:t>hidden2 = </a:t>
            </a:r>
            <a:r>
              <a:rPr lang="en-US" altLang="zh-CN" sz="2000" b="1" dirty="0" err="1" smtClean="0"/>
              <a:t>neuron_layer</a:t>
            </a:r>
            <a:r>
              <a:rPr lang="en-US" altLang="zh-CN" sz="2000" b="1" dirty="0" smtClean="0"/>
              <a:t>(hidden1, n_hidden2, "hidden2", activation="</a:t>
            </a:r>
            <a:r>
              <a:rPr lang="en-US" altLang="zh-CN" sz="2000" b="1" dirty="0" err="1" smtClean="0"/>
              <a:t>relu</a:t>
            </a:r>
            <a:r>
              <a:rPr lang="en-US" altLang="zh-CN" sz="2000" b="1" dirty="0" smtClean="0"/>
              <a:t>")</a:t>
            </a:r>
            <a:endParaRPr lang="en-US" altLang="zh-CN" sz="2400" b="1" dirty="0" smtClean="0"/>
          </a:p>
          <a:p>
            <a:pPr>
              <a:buNone/>
            </a:pPr>
            <a:r>
              <a:rPr lang="en-US" altLang="zh-CN" sz="2400" dirty="0" smtClean="0"/>
              <a:t>    </a:t>
            </a:r>
            <a:r>
              <a:rPr lang="en-US" altLang="zh-CN" sz="2400" dirty="0" err="1" smtClean="0"/>
              <a:t>logits</a:t>
            </a:r>
            <a:r>
              <a:rPr lang="en-US" altLang="zh-CN" sz="2400" dirty="0" smtClean="0"/>
              <a:t> = </a:t>
            </a:r>
            <a:r>
              <a:rPr lang="en-US" altLang="zh-CN" sz="2400" dirty="0" err="1" smtClean="0"/>
              <a:t>neuron_layer</a:t>
            </a:r>
            <a:r>
              <a:rPr lang="en-US" altLang="zh-CN" sz="2400" dirty="0" smtClean="0"/>
              <a:t>(hidden2, </a:t>
            </a:r>
            <a:r>
              <a:rPr lang="en-US" altLang="zh-CN" sz="2400" dirty="0" err="1" smtClean="0"/>
              <a:t>n_outputs</a:t>
            </a:r>
            <a:r>
              <a:rPr lang="en-US" altLang="zh-CN" sz="2400" dirty="0" smtClean="0"/>
              <a:t>, "outputs")</a:t>
            </a:r>
          </a:p>
          <a:p>
            <a:pPr>
              <a:buNone/>
            </a:pPr>
            <a:endParaRPr lang="en-US" altLang="zh-CN" sz="2400" dirty="0" smtClean="0"/>
          </a:p>
          <a:p>
            <a:pPr>
              <a:buNone/>
            </a:pPr>
            <a:r>
              <a:rPr lang="en-US" altLang="zh-CN" sz="2400" b="1" dirty="0" smtClean="0"/>
              <a:t>from </a:t>
            </a:r>
            <a:r>
              <a:rPr lang="en-US" altLang="zh-CN" sz="2400" b="1" dirty="0" err="1" smtClean="0"/>
              <a:t>tensorflow.contrib.layers</a:t>
            </a:r>
            <a:r>
              <a:rPr lang="en-US" altLang="zh-CN" sz="2400" b="1" dirty="0" smtClean="0"/>
              <a:t> import </a:t>
            </a:r>
            <a:r>
              <a:rPr lang="en-US" altLang="zh-CN" sz="2400" b="1" dirty="0" err="1" smtClean="0"/>
              <a:t>fully_connected</a:t>
            </a:r>
            <a:endParaRPr lang="en-US" altLang="zh-CN" sz="2400" b="1" dirty="0" smtClean="0"/>
          </a:p>
          <a:p>
            <a:pPr>
              <a:buNone/>
            </a:pPr>
            <a:r>
              <a:rPr lang="en-US" altLang="zh-CN" sz="2400" b="1" dirty="0" smtClean="0"/>
              <a:t>with </a:t>
            </a:r>
            <a:r>
              <a:rPr lang="en-US" altLang="zh-CN" sz="2400" b="1" dirty="0" err="1" smtClean="0"/>
              <a:t>tf.name_scope</a:t>
            </a:r>
            <a:r>
              <a:rPr lang="en-US" altLang="zh-CN" sz="2400" b="1" dirty="0" smtClean="0"/>
              <a:t>("</a:t>
            </a:r>
            <a:r>
              <a:rPr lang="en-US" altLang="zh-CN" sz="2400" b="1" dirty="0" err="1" smtClean="0"/>
              <a:t>dnn</a:t>
            </a:r>
            <a:r>
              <a:rPr lang="en-US" altLang="zh-CN" sz="2400" b="1" dirty="0" smtClean="0"/>
              <a:t>"):</a:t>
            </a:r>
          </a:p>
          <a:p>
            <a:pPr>
              <a:buNone/>
            </a:pPr>
            <a:r>
              <a:rPr lang="en-US" altLang="zh-CN" sz="2400" dirty="0" smtClean="0"/>
              <a:t>    hidden1 = </a:t>
            </a:r>
            <a:r>
              <a:rPr lang="en-US" altLang="zh-CN" sz="2400" dirty="0" err="1" smtClean="0"/>
              <a:t>fully_connected</a:t>
            </a:r>
            <a:r>
              <a:rPr lang="en-US" altLang="zh-CN" sz="2400" dirty="0" smtClean="0"/>
              <a:t>(X, n_hidden1, scope="hidden1")</a:t>
            </a:r>
          </a:p>
          <a:p>
            <a:pPr>
              <a:buNone/>
            </a:pPr>
            <a:r>
              <a:rPr lang="en-US" altLang="zh-CN" sz="2400" dirty="0" smtClean="0"/>
              <a:t>    hidden2 = </a:t>
            </a:r>
            <a:r>
              <a:rPr lang="en-US" altLang="zh-CN" sz="2400" dirty="0" err="1" smtClean="0"/>
              <a:t>fully_connected</a:t>
            </a:r>
            <a:r>
              <a:rPr lang="en-US" altLang="zh-CN" sz="2400" dirty="0" smtClean="0"/>
              <a:t>(hidden1, n_hidden2, scope="hidden2")</a:t>
            </a:r>
          </a:p>
          <a:p>
            <a:pPr>
              <a:buNone/>
            </a:pPr>
            <a:r>
              <a:rPr lang="en-US" altLang="zh-CN" sz="2000" dirty="0" smtClean="0"/>
              <a:t>    </a:t>
            </a:r>
            <a:r>
              <a:rPr lang="en-US" altLang="zh-CN" sz="2000" dirty="0" err="1" smtClean="0"/>
              <a:t>logits</a:t>
            </a:r>
            <a:r>
              <a:rPr lang="en-US" altLang="zh-CN" sz="2000" dirty="0" smtClean="0"/>
              <a:t> = </a:t>
            </a:r>
            <a:r>
              <a:rPr lang="en-US" altLang="zh-CN" sz="2000" dirty="0" err="1" smtClean="0"/>
              <a:t>fully_connected</a:t>
            </a:r>
            <a:r>
              <a:rPr lang="en-US" altLang="zh-CN" sz="2000" dirty="0" smtClean="0"/>
              <a:t>(hidden2, </a:t>
            </a:r>
            <a:r>
              <a:rPr lang="en-US" altLang="zh-CN" sz="2000" dirty="0" err="1" smtClean="0"/>
              <a:t>n_outputs</a:t>
            </a:r>
            <a:r>
              <a:rPr lang="en-US" altLang="zh-CN" sz="2000" dirty="0" smtClean="0"/>
              <a:t>, scope="outputs", </a:t>
            </a:r>
            <a:r>
              <a:rPr lang="en-US" altLang="zh-CN" sz="2000" dirty="0" err="1" smtClean="0"/>
              <a:t>activation_fn</a:t>
            </a:r>
            <a:r>
              <a:rPr lang="en-US" altLang="zh-CN" sz="2000" dirty="0" smtClean="0"/>
              <a:t>=None)</a:t>
            </a:r>
          </a:p>
        </p:txBody>
      </p:sp>
    </p:spTree>
    <p:extLst>
      <p:ext uri="{BB962C8B-B14F-4D97-AF65-F5344CB8AC3E}">
        <p14:creationId xmlns:p14="http://schemas.microsoft.com/office/powerpoint/2010/main" xmlns="" val="255662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141276"/>
          </a:xfrm>
        </p:spPr>
        <p:txBody>
          <a:bodyPr>
            <a:noAutofit/>
          </a:bodyPr>
          <a:lstStyle/>
          <a:p>
            <a:pPr>
              <a:buNone/>
            </a:pPr>
            <a:r>
              <a:rPr lang="en-US" altLang="zh-CN" sz="2400" b="1" dirty="0" smtClean="0"/>
              <a:t>with </a:t>
            </a:r>
            <a:r>
              <a:rPr lang="en-US" altLang="zh-CN" sz="2400" b="1" dirty="0" err="1" smtClean="0"/>
              <a:t>tf.name_scope</a:t>
            </a:r>
            <a:r>
              <a:rPr lang="en-US" altLang="zh-CN" sz="2400" b="1" dirty="0" smtClean="0"/>
              <a:t>("loss"):</a:t>
            </a:r>
          </a:p>
          <a:p>
            <a:pPr>
              <a:buNone/>
            </a:pPr>
            <a:r>
              <a:rPr lang="en-US" altLang="zh-CN" sz="1600" dirty="0" smtClean="0"/>
              <a:t>      </a:t>
            </a:r>
            <a:r>
              <a:rPr lang="en-US" altLang="zh-CN" sz="2000" dirty="0" err="1" smtClean="0"/>
              <a:t>xentropy</a:t>
            </a:r>
            <a:r>
              <a:rPr lang="en-US" altLang="zh-CN" sz="2000" dirty="0" smtClean="0"/>
              <a:t> = </a:t>
            </a:r>
            <a:r>
              <a:rPr lang="en-US" altLang="zh-CN" sz="2000" dirty="0" err="1" smtClean="0"/>
              <a:t>tf.nn.sparse_softmax_cross_entropy_with_logits</a:t>
            </a:r>
            <a:r>
              <a:rPr lang="en-US" altLang="zh-CN" sz="2000" dirty="0" smtClean="0"/>
              <a:t>(labels=y, </a:t>
            </a:r>
            <a:r>
              <a:rPr lang="en-US" altLang="zh-CN" sz="2000" dirty="0" err="1" smtClean="0"/>
              <a:t>logits</a:t>
            </a:r>
            <a:r>
              <a:rPr lang="en-US" altLang="zh-CN" sz="2000" dirty="0" smtClean="0"/>
              <a:t>=</a:t>
            </a:r>
            <a:r>
              <a:rPr lang="en-US" altLang="zh-CN" sz="2000" dirty="0" err="1" smtClean="0"/>
              <a:t>logits</a:t>
            </a:r>
            <a:r>
              <a:rPr lang="en-US" altLang="zh-CN" sz="2000" dirty="0" smtClean="0"/>
              <a:t>)</a:t>
            </a:r>
            <a:endParaRPr lang="en-US" altLang="zh-CN" sz="1600" dirty="0" smtClean="0"/>
          </a:p>
          <a:p>
            <a:pPr>
              <a:buNone/>
            </a:pPr>
            <a:r>
              <a:rPr lang="en-US" altLang="zh-CN" sz="2400" dirty="0" smtClean="0"/>
              <a:t>    loss = </a:t>
            </a:r>
            <a:r>
              <a:rPr lang="en-US" altLang="zh-CN" sz="2400" dirty="0" err="1" smtClean="0"/>
              <a:t>tf.reduce_mean</a:t>
            </a:r>
            <a:r>
              <a:rPr lang="en-US" altLang="zh-CN" sz="2400" dirty="0" smtClean="0"/>
              <a:t>(</a:t>
            </a:r>
            <a:r>
              <a:rPr lang="en-US" altLang="zh-CN" sz="2400" dirty="0" err="1" smtClean="0"/>
              <a:t>xentropy</a:t>
            </a:r>
            <a:r>
              <a:rPr lang="en-US" altLang="zh-CN" sz="2400" dirty="0" smtClean="0"/>
              <a:t>, name="loss")</a:t>
            </a:r>
          </a:p>
          <a:p>
            <a:pPr>
              <a:buNone/>
            </a:pPr>
            <a:endParaRPr lang="en-US" altLang="zh-CN" sz="2400" dirty="0" smtClean="0"/>
          </a:p>
          <a:p>
            <a:pPr>
              <a:buNone/>
            </a:pPr>
            <a:r>
              <a:rPr lang="en-US" altLang="zh-CN" sz="2400" dirty="0" err="1" smtClean="0"/>
              <a:t>learning_rate</a:t>
            </a:r>
            <a:r>
              <a:rPr lang="en-US" altLang="zh-CN" sz="2400" dirty="0" smtClean="0"/>
              <a:t> = 0.01</a:t>
            </a:r>
          </a:p>
          <a:p>
            <a:pPr>
              <a:buNone/>
            </a:pPr>
            <a:r>
              <a:rPr lang="en-US" altLang="zh-CN" sz="2400" dirty="0" smtClean="0"/>
              <a:t>with </a:t>
            </a:r>
            <a:r>
              <a:rPr lang="en-US" altLang="zh-CN" sz="2400" dirty="0" err="1" smtClean="0"/>
              <a:t>tf.name_scope</a:t>
            </a:r>
            <a:r>
              <a:rPr lang="en-US" altLang="zh-CN" sz="2400" dirty="0" smtClean="0"/>
              <a:t>("train"):</a:t>
            </a:r>
          </a:p>
          <a:p>
            <a:pPr>
              <a:buNone/>
            </a:pPr>
            <a:r>
              <a:rPr lang="en-US" altLang="zh-CN" sz="2400" dirty="0" smtClean="0"/>
              <a:t>    optimizer = </a:t>
            </a:r>
            <a:r>
              <a:rPr lang="en-US" altLang="zh-CN" sz="2400" dirty="0" err="1" smtClean="0"/>
              <a:t>tf.train.GradientDescentOptimizer</a:t>
            </a:r>
            <a:r>
              <a:rPr lang="en-US" altLang="zh-CN" sz="2400" dirty="0" smtClean="0"/>
              <a:t>(</a:t>
            </a:r>
            <a:r>
              <a:rPr lang="en-US" altLang="zh-CN" sz="2400" dirty="0" err="1" smtClean="0"/>
              <a:t>learning_rate</a:t>
            </a:r>
            <a:r>
              <a:rPr lang="en-US" altLang="zh-CN" sz="2400" dirty="0" smtClean="0"/>
              <a:t>)</a:t>
            </a:r>
          </a:p>
          <a:p>
            <a:pPr>
              <a:buNone/>
            </a:pPr>
            <a:r>
              <a:rPr lang="en-US" altLang="zh-CN" sz="2400" dirty="0" smtClean="0"/>
              <a:t>    </a:t>
            </a:r>
            <a:r>
              <a:rPr lang="en-US" altLang="zh-CN" sz="2400" dirty="0" err="1" smtClean="0"/>
              <a:t>training_op</a:t>
            </a:r>
            <a:r>
              <a:rPr lang="en-US" altLang="zh-CN" sz="2400" dirty="0" smtClean="0"/>
              <a:t> = </a:t>
            </a:r>
            <a:r>
              <a:rPr lang="en-US" altLang="zh-CN" sz="2400" dirty="0" err="1" smtClean="0"/>
              <a:t>optimizer.minimize</a:t>
            </a:r>
            <a:r>
              <a:rPr lang="en-US" altLang="zh-CN" sz="2400" dirty="0" smtClean="0"/>
              <a:t>(loss)</a:t>
            </a:r>
          </a:p>
          <a:p>
            <a:pPr>
              <a:buNone/>
            </a:pPr>
            <a:endParaRPr lang="en-US" altLang="zh-CN" sz="2400" dirty="0" smtClean="0"/>
          </a:p>
          <a:p>
            <a:pPr>
              <a:buNone/>
            </a:pPr>
            <a:r>
              <a:rPr lang="en-US" altLang="zh-CN" sz="2400" dirty="0" smtClean="0"/>
              <a:t>with </a:t>
            </a:r>
            <a:r>
              <a:rPr lang="en-US" altLang="zh-CN" sz="2400" dirty="0" err="1" smtClean="0"/>
              <a:t>tf.name_scope</a:t>
            </a:r>
            <a:r>
              <a:rPr lang="en-US" altLang="zh-CN" sz="2400" dirty="0" smtClean="0"/>
              <a:t>("</a:t>
            </a:r>
            <a:r>
              <a:rPr lang="en-US" altLang="zh-CN" sz="2400" dirty="0" err="1" smtClean="0"/>
              <a:t>eval</a:t>
            </a:r>
            <a:r>
              <a:rPr lang="en-US" altLang="zh-CN" sz="2400" dirty="0" smtClean="0"/>
              <a:t>"):</a:t>
            </a:r>
          </a:p>
          <a:p>
            <a:pPr>
              <a:buNone/>
            </a:pPr>
            <a:r>
              <a:rPr lang="en-US" altLang="zh-CN" sz="2400" dirty="0" smtClean="0"/>
              <a:t>    correct = </a:t>
            </a:r>
            <a:r>
              <a:rPr lang="en-US" altLang="zh-CN" sz="2400" dirty="0" err="1" smtClean="0"/>
              <a:t>tf.nn.in_top_k</a:t>
            </a:r>
            <a:r>
              <a:rPr lang="en-US" altLang="zh-CN" sz="2400" dirty="0" smtClean="0"/>
              <a:t>(</a:t>
            </a:r>
            <a:r>
              <a:rPr lang="en-US" altLang="zh-CN" sz="2400" dirty="0" err="1" smtClean="0"/>
              <a:t>logits</a:t>
            </a:r>
            <a:r>
              <a:rPr lang="en-US" altLang="zh-CN" sz="2400" dirty="0" smtClean="0"/>
              <a:t>, y, 1)</a:t>
            </a:r>
          </a:p>
          <a:p>
            <a:pPr>
              <a:buNone/>
            </a:pPr>
            <a:r>
              <a:rPr lang="en-US" altLang="zh-CN" sz="2400" dirty="0" smtClean="0"/>
              <a:t>    accuracy = </a:t>
            </a:r>
            <a:r>
              <a:rPr lang="en-US" altLang="zh-CN" sz="2400" dirty="0" err="1" smtClean="0"/>
              <a:t>tf.reduce_mean</a:t>
            </a:r>
            <a:r>
              <a:rPr lang="en-US" altLang="zh-CN" sz="2400" dirty="0" smtClean="0"/>
              <a:t>(</a:t>
            </a:r>
            <a:r>
              <a:rPr lang="en-US" altLang="zh-CN" sz="2400" dirty="0" err="1" smtClean="0"/>
              <a:t>tf.cast</a:t>
            </a:r>
            <a:r>
              <a:rPr lang="en-US" altLang="zh-CN" sz="2400" dirty="0" smtClean="0"/>
              <a:t>(correct, tf.float32))</a:t>
            </a:r>
          </a:p>
          <a:p>
            <a:pPr>
              <a:buNone/>
            </a:pPr>
            <a:endParaRPr lang="en-US" altLang="zh-CN" sz="2400" dirty="0" smtClean="0"/>
          </a:p>
          <a:p>
            <a:pPr>
              <a:buNone/>
            </a:pPr>
            <a:r>
              <a:rPr lang="en-US" altLang="zh-CN" sz="2400" dirty="0" smtClean="0"/>
              <a:t>init = </a:t>
            </a:r>
            <a:r>
              <a:rPr lang="en-US" altLang="zh-CN" sz="2400" dirty="0" err="1" smtClean="0"/>
              <a:t>tf.global_variables_initializer</a:t>
            </a:r>
            <a:r>
              <a:rPr lang="en-US" altLang="zh-CN" sz="2400" dirty="0" smtClean="0"/>
              <a:t>()</a:t>
            </a:r>
          </a:p>
          <a:p>
            <a:pPr>
              <a:buNone/>
            </a:pPr>
            <a:r>
              <a:rPr lang="en-US" altLang="zh-CN" sz="2400" dirty="0" smtClean="0"/>
              <a:t>saver = </a:t>
            </a:r>
            <a:r>
              <a:rPr lang="en-US" altLang="zh-CN" sz="2400" dirty="0" err="1" smtClean="0"/>
              <a:t>tf.train.Saver</a:t>
            </a:r>
            <a:r>
              <a:rPr lang="en-US" altLang="zh-CN" sz="2400" dirty="0" smtClean="0"/>
              <a:t>()</a:t>
            </a:r>
          </a:p>
        </p:txBody>
      </p:sp>
    </p:spTree>
    <p:extLst>
      <p:ext uri="{BB962C8B-B14F-4D97-AF65-F5344CB8AC3E}">
        <p14:creationId xmlns:p14="http://schemas.microsoft.com/office/powerpoint/2010/main" xmlns="" val="255662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执行阶段</a:t>
            </a:r>
          </a:p>
        </p:txBody>
      </p:sp>
      <p:sp>
        <p:nvSpPr>
          <p:cNvPr id="3" name="内容占位符 2"/>
          <p:cNvSpPr>
            <a:spLocks noGrp="1"/>
          </p:cNvSpPr>
          <p:nvPr>
            <p:ph idx="1"/>
          </p:nvPr>
        </p:nvSpPr>
        <p:spPr>
          <a:xfrm>
            <a:off x="107504" y="788162"/>
            <a:ext cx="9036496" cy="5141168"/>
          </a:xfrm>
        </p:spPr>
        <p:txBody>
          <a:bodyPr>
            <a:noAutofit/>
          </a:bodyPr>
          <a:lstStyle/>
          <a:p>
            <a:pPr>
              <a:buNone/>
            </a:pPr>
            <a:r>
              <a:rPr lang="en-US" altLang="zh-CN" sz="2400" b="1" dirty="0" smtClean="0"/>
              <a:t>from </a:t>
            </a:r>
            <a:r>
              <a:rPr lang="en-US" altLang="zh-CN" sz="2400" b="1" dirty="0" err="1" smtClean="0"/>
              <a:t>tensorflow.examples.tutorials.mnist</a:t>
            </a:r>
            <a:r>
              <a:rPr lang="en-US" altLang="zh-CN" sz="2400" b="1" dirty="0" smtClean="0"/>
              <a:t> import </a:t>
            </a:r>
            <a:r>
              <a:rPr lang="en-US" altLang="zh-CN" sz="2400" b="1" dirty="0" err="1" smtClean="0"/>
              <a:t>input_data</a:t>
            </a:r>
            <a:endParaRPr lang="en-US" altLang="zh-CN" sz="2400" b="1" dirty="0" smtClean="0"/>
          </a:p>
          <a:p>
            <a:pPr>
              <a:buNone/>
            </a:pPr>
            <a:r>
              <a:rPr lang="en-US" altLang="zh-CN" sz="2400" dirty="0" err="1" smtClean="0"/>
              <a:t>mnist</a:t>
            </a:r>
            <a:r>
              <a:rPr lang="en-US" altLang="zh-CN" sz="2400" dirty="0" smtClean="0"/>
              <a:t> = </a:t>
            </a:r>
            <a:r>
              <a:rPr lang="en-US" altLang="zh-CN" sz="2400" dirty="0" err="1" smtClean="0"/>
              <a:t>input_data.read_data_sets</a:t>
            </a:r>
            <a:r>
              <a:rPr lang="en-US" altLang="zh-CN" sz="2400" dirty="0" smtClean="0"/>
              <a:t>("/</a:t>
            </a:r>
            <a:r>
              <a:rPr lang="en-US" altLang="zh-CN" sz="2400" dirty="0" err="1" smtClean="0"/>
              <a:t>tmp</a:t>
            </a:r>
            <a:r>
              <a:rPr lang="en-US" altLang="zh-CN" sz="2400" dirty="0" smtClean="0"/>
              <a:t>/data/")</a:t>
            </a:r>
          </a:p>
          <a:p>
            <a:pPr>
              <a:buNone/>
            </a:pPr>
            <a:r>
              <a:rPr lang="en-US" altLang="zh-CN" sz="2400" dirty="0" err="1" smtClean="0"/>
              <a:t>n_epochs</a:t>
            </a:r>
            <a:r>
              <a:rPr lang="en-US" altLang="zh-CN" sz="2400" dirty="0" smtClean="0"/>
              <a:t> = 400</a:t>
            </a:r>
          </a:p>
          <a:p>
            <a:pPr>
              <a:buNone/>
            </a:pPr>
            <a:r>
              <a:rPr lang="en-US" altLang="zh-CN" sz="2400" dirty="0" err="1" smtClean="0"/>
              <a:t>batch_size</a:t>
            </a:r>
            <a:r>
              <a:rPr lang="en-US" altLang="zh-CN" sz="2400" dirty="0" smtClean="0"/>
              <a:t> = 50</a:t>
            </a:r>
          </a:p>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init.run</a:t>
            </a:r>
            <a:r>
              <a:rPr lang="en-US" altLang="zh-CN" sz="2400" dirty="0" smtClean="0"/>
              <a:t>()</a:t>
            </a:r>
          </a:p>
          <a:p>
            <a:pPr>
              <a:buNone/>
            </a:pPr>
            <a:r>
              <a:rPr lang="en-US" altLang="zh-CN" sz="2400" b="1" dirty="0" smtClean="0"/>
              <a:t>    for epoch in range(</a:t>
            </a:r>
            <a:r>
              <a:rPr lang="en-US" altLang="zh-CN" sz="2400" b="1" dirty="0" err="1" smtClean="0"/>
              <a:t>n_epochs</a:t>
            </a:r>
            <a:r>
              <a:rPr lang="en-US" altLang="zh-CN" sz="2400" b="1" dirty="0" smtClean="0"/>
              <a:t>):</a:t>
            </a:r>
          </a:p>
          <a:p>
            <a:pPr>
              <a:buNone/>
            </a:pPr>
            <a:r>
              <a:rPr lang="en-US" altLang="zh-CN" sz="2400" b="1" dirty="0" smtClean="0"/>
              <a:t>        for iteration in range(</a:t>
            </a:r>
            <a:r>
              <a:rPr lang="en-US" altLang="zh-CN" sz="2400" b="1" dirty="0" err="1" smtClean="0"/>
              <a:t>mnist.train.num_examples</a:t>
            </a:r>
            <a:r>
              <a:rPr lang="en-US" altLang="zh-CN" sz="2400" b="1" dirty="0" smtClean="0"/>
              <a:t> // </a:t>
            </a:r>
            <a:r>
              <a:rPr lang="en-US" altLang="zh-CN" sz="2400" b="1" dirty="0" err="1" smtClean="0"/>
              <a:t>batch_size</a:t>
            </a:r>
            <a:r>
              <a:rPr lang="en-US" altLang="zh-CN" sz="2400" b="1" dirty="0" smtClean="0"/>
              <a:t>):</a:t>
            </a:r>
          </a:p>
          <a:p>
            <a:pPr>
              <a:buNone/>
            </a:pPr>
            <a:r>
              <a:rPr lang="en-US" altLang="zh-CN" sz="2400" dirty="0" smtClean="0"/>
              <a:t>            </a:t>
            </a:r>
            <a:r>
              <a:rPr lang="en-US" altLang="zh-CN" sz="2400" dirty="0" err="1" smtClean="0"/>
              <a:t>X_batch</a:t>
            </a:r>
            <a:r>
              <a:rPr lang="en-US" altLang="zh-CN" sz="2400" dirty="0" smtClean="0"/>
              <a:t>, </a:t>
            </a:r>
            <a:r>
              <a:rPr lang="en-US" altLang="zh-CN" sz="2400" dirty="0" err="1" smtClean="0"/>
              <a:t>y_batch</a:t>
            </a:r>
            <a:r>
              <a:rPr lang="en-US" altLang="zh-CN" sz="2400" dirty="0" smtClean="0"/>
              <a:t> = </a:t>
            </a:r>
            <a:r>
              <a:rPr lang="en-US" altLang="zh-CN" sz="2400" dirty="0" err="1" smtClean="0"/>
              <a:t>mnist.train.next_batch</a:t>
            </a:r>
            <a:r>
              <a:rPr lang="en-US" altLang="zh-CN" sz="2400" dirty="0" smtClean="0"/>
              <a:t>(</a:t>
            </a:r>
            <a:r>
              <a:rPr lang="en-US" altLang="zh-CN" sz="2400" dirty="0" err="1" smtClean="0"/>
              <a:t>batch_size</a:t>
            </a:r>
            <a:r>
              <a:rPr lang="en-US" altLang="zh-CN" sz="2400" dirty="0" smtClean="0"/>
              <a:t>)</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 </a:t>
            </a:r>
            <a:r>
              <a:rPr lang="en-US" altLang="zh-CN" sz="2400" dirty="0" err="1" smtClean="0"/>
              <a:t>feed_dict</a:t>
            </a:r>
            <a:r>
              <a:rPr lang="en-US" altLang="zh-CN" sz="2400" dirty="0" smtClean="0"/>
              <a:t>={X: </a:t>
            </a:r>
            <a:r>
              <a:rPr lang="en-US" altLang="zh-CN" sz="2400" dirty="0" err="1" smtClean="0"/>
              <a:t>X_batch</a:t>
            </a:r>
            <a:r>
              <a:rPr lang="en-US" altLang="zh-CN" sz="2400" dirty="0" smtClean="0"/>
              <a:t>, y: </a:t>
            </a:r>
            <a:r>
              <a:rPr lang="en-US" altLang="zh-CN" sz="2400" dirty="0" err="1" smtClean="0"/>
              <a:t>y_batch</a:t>
            </a:r>
            <a:r>
              <a:rPr lang="en-US" altLang="zh-CN" sz="2400" dirty="0" smtClean="0"/>
              <a:t>})</a:t>
            </a:r>
          </a:p>
          <a:p>
            <a:pPr>
              <a:buNone/>
            </a:pPr>
            <a:r>
              <a:rPr lang="en-US" altLang="zh-CN" sz="2400" dirty="0" smtClean="0"/>
              <a:t>        </a:t>
            </a:r>
            <a:r>
              <a:rPr lang="en-US" altLang="zh-CN" sz="2400" dirty="0" err="1" smtClean="0"/>
              <a:t>acc_train</a:t>
            </a:r>
            <a:r>
              <a:rPr lang="en-US" altLang="zh-CN" sz="2400" dirty="0" smtClean="0"/>
              <a:t> = </a:t>
            </a:r>
            <a:r>
              <a:rPr lang="en-US" altLang="zh-CN" sz="2400" dirty="0" err="1" smtClean="0"/>
              <a:t>accuracy.eval</a:t>
            </a:r>
            <a:r>
              <a:rPr lang="en-US" altLang="zh-CN" sz="2400" dirty="0" smtClean="0"/>
              <a:t>(</a:t>
            </a:r>
            <a:r>
              <a:rPr lang="en-US" altLang="zh-CN" sz="2400" dirty="0" err="1" smtClean="0"/>
              <a:t>feed_dict</a:t>
            </a:r>
            <a:r>
              <a:rPr lang="en-US" altLang="zh-CN" sz="2400" dirty="0" smtClean="0"/>
              <a:t>={X: </a:t>
            </a:r>
            <a:r>
              <a:rPr lang="en-US" altLang="zh-CN" sz="2400" dirty="0" err="1" smtClean="0"/>
              <a:t>X_batch</a:t>
            </a:r>
            <a:r>
              <a:rPr lang="en-US" altLang="zh-CN" sz="2400" dirty="0" smtClean="0"/>
              <a:t>, y: </a:t>
            </a:r>
            <a:r>
              <a:rPr lang="en-US" altLang="zh-CN" sz="2400" dirty="0" err="1" smtClean="0"/>
              <a:t>y_batch</a:t>
            </a:r>
            <a:r>
              <a:rPr lang="en-US" altLang="zh-CN" sz="2400" dirty="0" smtClean="0"/>
              <a:t>})</a:t>
            </a:r>
          </a:p>
          <a:p>
            <a:pPr>
              <a:buNone/>
            </a:pPr>
            <a:r>
              <a:rPr lang="en-US" altLang="zh-CN" sz="2400" b="1" dirty="0" smtClean="0"/>
              <a:t>        </a:t>
            </a:r>
            <a:r>
              <a:rPr lang="en-US" altLang="zh-CN" sz="2000" b="1" dirty="0" err="1" smtClean="0"/>
              <a:t>acc_test</a:t>
            </a:r>
            <a:r>
              <a:rPr lang="en-US" altLang="zh-CN" sz="2000" b="1" dirty="0" smtClean="0"/>
              <a:t> = </a:t>
            </a:r>
            <a:r>
              <a:rPr lang="en-US" altLang="zh-CN" sz="2000" b="1" dirty="0" err="1" smtClean="0"/>
              <a:t>accuracy.eval</a:t>
            </a:r>
            <a:r>
              <a:rPr lang="en-US" altLang="zh-CN" sz="2000" b="1" dirty="0" smtClean="0"/>
              <a:t>(</a:t>
            </a:r>
            <a:r>
              <a:rPr lang="en-US" altLang="zh-CN" sz="2000" b="1" dirty="0" err="1" smtClean="0"/>
              <a:t>feed_dict</a:t>
            </a:r>
            <a:r>
              <a:rPr lang="en-US" altLang="zh-CN" sz="2000" b="1" dirty="0" smtClean="0"/>
              <a:t>={X: </a:t>
            </a:r>
            <a:r>
              <a:rPr lang="en-US" altLang="zh-CN" sz="2000" b="1" dirty="0" err="1" smtClean="0"/>
              <a:t>mnist.test.images,y</a:t>
            </a:r>
            <a:r>
              <a:rPr lang="en-US" altLang="zh-CN" sz="2000" b="1" dirty="0" smtClean="0"/>
              <a:t>: </a:t>
            </a:r>
            <a:r>
              <a:rPr lang="en-US" altLang="zh-CN" sz="2000" b="1" dirty="0" err="1" smtClean="0"/>
              <a:t>mnist.test.labels</a:t>
            </a:r>
            <a:r>
              <a:rPr lang="en-US" altLang="zh-CN" sz="2000" b="1" dirty="0" smtClean="0"/>
              <a:t>})</a:t>
            </a:r>
          </a:p>
          <a:p>
            <a:pPr>
              <a:buNone/>
            </a:pPr>
            <a:r>
              <a:rPr lang="en-US" altLang="zh-CN" sz="2000" b="1" dirty="0" smtClean="0"/>
              <a:t>         print(epoch, "Train accuracy:", </a:t>
            </a:r>
            <a:r>
              <a:rPr lang="en-US" altLang="zh-CN" sz="2000" b="1" dirty="0" err="1" smtClean="0"/>
              <a:t>acc_train</a:t>
            </a:r>
            <a:r>
              <a:rPr lang="en-US" altLang="zh-CN" sz="2000" b="1" dirty="0" smtClean="0"/>
              <a:t>, "Test accuracy:", </a:t>
            </a:r>
            <a:r>
              <a:rPr lang="en-US" altLang="zh-CN" sz="2000" b="1" dirty="0" err="1" smtClean="0"/>
              <a:t>acc_test</a:t>
            </a:r>
            <a:r>
              <a:rPr lang="en-US" altLang="zh-CN" sz="2000" b="1" dirty="0" smtClean="0"/>
              <a:t>)</a:t>
            </a:r>
          </a:p>
          <a:p>
            <a:pPr>
              <a:buNone/>
            </a:pPr>
            <a:r>
              <a:rPr lang="en-US" altLang="zh-CN" sz="2400" dirty="0" err="1" smtClean="0"/>
              <a:t>save_path</a:t>
            </a:r>
            <a:r>
              <a:rPr lang="en-US" altLang="zh-CN" sz="2400" dirty="0" smtClean="0"/>
              <a:t> = </a:t>
            </a:r>
            <a:r>
              <a:rPr lang="en-US" altLang="zh-CN" sz="2400" dirty="0" err="1" smtClean="0"/>
              <a:t>saver.save</a:t>
            </a:r>
            <a:r>
              <a:rPr lang="en-US" altLang="zh-CN" sz="2400" dirty="0" smtClean="0"/>
              <a:t>(</a:t>
            </a:r>
            <a:r>
              <a:rPr lang="en-US" altLang="zh-CN" sz="2400" dirty="0" err="1" smtClean="0"/>
              <a:t>sess</a:t>
            </a:r>
            <a:r>
              <a:rPr lang="en-US" altLang="zh-CN" sz="2400" dirty="0" smtClean="0"/>
              <a:t>, "./</a:t>
            </a:r>
            <a:r>
              <a:rPr lang="en-US" altLang="zh-CN" sz="2400" dirty="0" err="1" smtClean="0"/>
              <a:t>my_model_final.ckpt</a:t>
            </a:r>
            <a:r>
              <a:rPr lang="en-US" altLang="zh-CN" sz="2400" dirty="0" smtClean="0"/>
              <a:t>")</a:t>
            </a:r>
          </a:p>
        </p:txBody>
      </p:sp>
    </p:spTree>
    <p:extLst>
      <p:ext uri="{BB962C8B-B14F-4D97-AF65-F5344CB8AC3E}">
        <p14:creationId xmlns:p14="http://schemas.microsoft.com/office/powerpoint/2010/main" xmlns="" val="255662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4000" dirty="0"/>
              <a:t>使用神经网络</a:t>
            </a:r>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a:t>现在神经网络已经被训练好了，可以用它来做预测了。保留构建器的代码，修改执行期的代码如下所示</a:t>
            </a:r>
            <a:r>
              <a:rPr lang="zh-CN" altLang="en-US" sz="2800" dirty="0" smtClean="0"/>
              <a:t>：</a:t>
            </a:r>
            <a:endParaRPr lang="en-US" altLang="zh-CN" sz="2800" dirty="0" smtClean="0"/>
          </a:p>
          <a:p>
            <a:endParaRPr lang="en-US" altLang="zh-CN" sz="2400" dirty="0" smtClean="0"/>
          </a:p>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saver.restore</a:t>
            </a:r>
            <a:r>
              <a:rPr lang="en-US" altLang="zh-CN" sz="2400" dirty="0" smtClean="0"/>
              <a:t>(</a:t>
            </a:r>
            <a:r>
              <a:rPr lang="en-US" altLang="zh-CN" sz="2400" dirty="0" err="1" smtClean="0"/>
              <a:t>sess</a:t>
            </a:r>
            <a:r>
              <a:rPr lang="en-US" altLang="zh-CN" sz="2400" dirty="0" smtClean="0"/>
              <a:t>, "./</a:t>
            </a:r>
            <a:r>
              <a:rPr lang="en-US" altLang="zh-CN" sz="2400" dirty="0" err="1" smtClean="0"/>
              <a:t>my_model_final.ckpt</a:t>
            </a:r>
            <a:r>
              <a:rPr lang="en-US" altLang="zh-CN" sz="2400" dirty="0" smtClean="0"/>
              <a:t>")</a:t>
            </a:r>
          </a:p>
          <a:p>
            <a:pPr>
              <a:buNone/>
            </a:pPr>
            <a:r>
              <a:rPr lang="en-US" altLang="zh-CN" sz="2400" dirty="0" smtClean="0"/>
              <a:t>    </a:t>
            </a:r>
            <a:r>
              <a:rPr lang="en-US" altLang="zh-CN" sz="2400" dirty="0" err="1" smtClean="0"/>
              <a:t>X_new_scaled</a:t>
            </a:r>
            <a:r>
              <a:rPr lang="en-US" altLang="zh-CN" sz="2400" dirty="0" smtClean="0"/>
              <a:t> = [...] </a:t>
            </a:r>
            <a:r>
              <a:rPr lang="en-US" altLang="zh-CN" sz="2400" i="1" dirty="0" smtClean="0"/>
              <a:t># some new images (scaled from 0 to 1)</a:t>
            </a:r>
          </a:p>
          <a:p>
            <a:pPr>
              <a:buNone/>
            </a:pPr>
            <a:r>
              <a:rPr lang="en-US" altLang="zh-CN" sz="2400" dirty="0" smtClean="0"/>
              <a:t>    Z = </a:t>
            </a:r>
            <a:r>
              <a:rPr lang="en-US" altLang="zh-CN" sz="2400" dirty="0" err="1" smtClean="0"/>
              <a:t>logits.eval</a:t>
            </a:r>
            <a:r>
              <a:rPr lang="en-US" altLang="zh-CN" sz="2400" dirty="0" smtClean="0"/>
              <a:t>(</a:t>
            </a:r>
            <a:r>
              <a:rPr lang="en-US" altLang="zh-CN" sz="2400" dirty="0" err="1" smtClean="0"/>
              <a:t>feed_dict</a:t>
            </a:r>
            <a:r>
              <a:rPr lang="en-US" altLang="zh-CN" sz="2400" dirty="0" smtClean="0"/>
              <a:t>={X: </a:t>
            </a:r>
            <a:r>
              <a:rPr lang="en-US" altLang="zh-CN" sz="2400" dirty="0" err="1" smtClean="0"/>
              <a:t>X_new_scaled</a:t>
            </a:r>
            <a:r>
              <a:rPr lang="en-US" altLang="zh-CN" sz="2400" dirty="0" smtClean="0"/>
              <a:t>})</a:t>
            </a:r>
          </a:p>
          <a:p>
            <a:pPr>
              <a:buNone/>
            </a:pPr>
            <a:r>
              <a:rPr lang="en-US" altLang="zh-CN" sz="2400" dirty="0" smtClean="0"/>
              <a:t>    </a:t>
            </a:r>
            <a:r>
              <a:rPr lang="en-US" altLang="zh-CN" sz="2400" dirty="0" err="1" smtClean="0"/>
              <a:t>y_pred</a:t>
            </a:r>
            <a:r>
              <a:rPr lang="en-US" altLang="zh-CN" sz="2400" dirty="0" smtClean="0"/>
              <a:t> = </a:t>
            </a:r>
            <a:r>
              <a:rPr lang="en-US" altLang="zh-CN" sz="2400" dirty="0" err="1" smtClean="0"/>
              <a:t>np.argmax</a:t>
            </a:r>
            <a:r>
              <a:rPr lang="en-US" altLang="zh-CN" sz="2400" dirty="0" smtClean="0"/>
              <a:t>(Z, axis=1)</a:t>
            </a:r>
          </a:p>
        </p:txBody>
      </p:sp>
    </p:spTree>
    <p:extLst>
      <p:ext uri="{BB962C8B-B14F-4D97-AF65-F5344CB8AC3E}">
        <p14:creationId xmlns:p14="http://schemas.microsoft.com/office/powerpoint/2010/main" xmlns="" val="2556623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微调神经网络的超参数</a:t>
            </a:r>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a:t>神经网络的灵活性也恰好是它的一个主要的短板：有太多的超参数需要调整。不仅仅是可以使用任何的网络拓扑（神经元是如何彼此连接的），即使是简单的</a:t>
            </a:r>
            <a:r>
              <a:rPr lang="en-US" altLang="zh-CN" sz="2800" dirty="0"/>
              <a:t>MLP</a:t>
            </a:r>
            <a:r>
              <a:rPr lang="zh-CN" altLang="en-US" sz="2800" dirty="0"/>
              <a:t>，也有很多可以调整的参数：你可以修改层数，每层的神经元数，每层用的激活函数类型，初始化逻辑的权重，等等。怎么才能知道超参数的何种组合适合你呢？</a:t>
            </a:r>
            <a:endParaRPr lang="en-US" altLang="zh-CN" sz="2400" dirty="0" smtClean="0"/>
          </a:p>
        </p:txBody>
      </p:sp>
    </p:spTree>
    <p:extLst>
      <p:ext uri="{BB962C8B-B14F-4D97-AF65-F5344CB8AC3E}">
        <p14:creationId xmlns:p14="http://schemas.microsoft.com/office/powerpoint/2010/main" xmlns="" val="255662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隐藏层的个数</a:t>
            </a:r>
            <a:endParaRPr lang="zh-CN" altLang="en-US" sz="3200" b="1" dirty="0"/>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a:t>对很多问题，你可以从单一的隐藏层开始，而且通常可以获得很好的效果。事实上人们发现只要神经元足够多，仅有一个隐藏层的</a:t>
            </a:r>
            <a:r>
              <a:rPr lang="en-US" altLang="zh-CN" sz="2800" dirty="0"/>
              <a:t>MLP</a:t>
            </a:r>
            <a:r>
              <a:rPr lang="zh-CN" altLang="en-US" sz="2800" dirty="0"/>
              <a:t>都可以建模大部分复杂的函数。很长一段时间里，研究者们都认为无须进一步研究更深的神经网络。不过他们忽视了深层网络比浅层网络有更高的参数效率：深层网络可以用非常少的神经元来建模复杂函数，因此训练起来更加快速。</a:t>
            </a:r>
            <a:endParaRPr lang="en-US" altLang="zh-CN" sz="2400" dirty="0" smtClean="0"/>
          </a:p>
        </p:txBody>
      </p:sp>
    </p:spTree>
    <p:extLst>
      <p:ext uri="{BB962C8B-B14F-4D97-AF65-F5344CB8AC3E}">
        <p14:creationId xmlns:p14="http://schemas.microsoft.com/office/powerpoint/2010/main" xmlns="" val="255662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10</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a:buNone/>
            </a:pPr>
            <a:r>
              <a:rPr lang="zh-CN" altLang="en-US" sz="3600" b="1" dirty="0"/>
              <a:t>人工神经网络</a:t>
            </a:r>
            <a:r>
              <a:rPr lang="zh-CN" altLang="en-US" sz="3600" b="1" dirty="0" smtClean="0"/>
              <a:t>简介</a:t>
            </a:r>
            <a:r>
              <a:rPr lang="en-US" altLang="zh-CN" sz="3600" b="1" dirty="0" smtClean="0"/>
              <a:t> </a:t>
            </a:r>
          </a:p>
          <a:p>
            <a:r>
              <a:rPr lang="zh-CN" altLang="en-US" dirty="0" smtClean="0"/>
              <a:t>本章</a:t>
            </a:r>
            <a:r>
              <a:rPr lang="zh-CN" altLang="en-US" dirty="0"/>
              <a:t>将通过第一个</a:t>
            </a:r>
            <a:r>
              <a:rPr lang="en-US" altLang="zh-CN" dirty="0"/>
              <a:t>ANN</a:t>
            </a:r>
            <a:r>
              <a:rPr lang="zh-CN" altLang="en-US" dirty="0"/>
              <a:t>架构的快速教程来介绍人工神经网络。然后会展示多层感知器（</a:t>
            </a:r>
            <a:r>
              <a:rPr lang="en-US" altLang="zh-CN" dirty="0"/>
              <a:t>MLP</a:t>
            </a:r>
            <a:r>
              <a:rPr lang="zh-CN" altLang="en-US" dirty="0"/>
              <a:t>）并用</a:t>
            </a:r>
            <a:r>
              <a:rPr lang="en-US" altLang="zh-CN" dirty="0" err="1"/>
              <a:t>TensorFlow</a:t>
            </a:r>
            <a:r>
              <a:rPr lang="zh-CN" altLang="en-US" dirty="0"/>
              <a:t>来实现一个</a:t>
            </a:r>
            <a:r>
              <a:rPr lang="en-US" altLang="zh-CN" dirty="0"/>
              <a:t>MLP</a:t>
            </a:r>
            <a:r>
              <a:rPr lang="zh-CN" altLang="en-US" dirty="0"/>
              <a:t>，并用其来解决</a:t>
            </a:r>
            <a:r>
              <a:rPr lang="en-US" altLang="zh-CN" dirty="0"/>
              <a:t>MNIST</a:t>
            </a:r>
            <a:r>
              <a:rPr lang="zh-CN" altLang="en-US" dirty="0"/>
              <a:t>数字分类问题</a:t>
            </a:r>
            <a:r>
              <a:rPr lang="zh-CN" altLang="en-US" dirty="0" smtClean="0"/>
              <a:t>（第</a:t>
            </a:r>
            <a:r>
              <a:rPr lang="en-US" altLang="zh-CN" dirty="0"/>
              <a:t>3</a:t>
            </a:r>
            <a:r>
              <a:rPr lang="zh-CN" altLang="en-US" dirty="0"/>
              <a:t>章）。</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隐藏层的个数</a:t>
            </a:r>
            <a:endParaRPr lang="zh-CN" altLang="en-US" sz="3200" b="1" dirty="0"/>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smtClean="0"/>
              <a:t>对于</a:t>
            </a:r>
            <a:r>
              <a:rPr lang="zh-CN" altLang="en-US" sz="2800" dirty="0"/>
              <a:t>大多数问题来说，你都只需要一个或者两个隐藏层来处理（对于</a:t>
            </a:r>
            <a:r>
              <a:rPr lang="en-US" altLang="zh-CN" sz="2800" dirty="0"/>
              <a:t>MINST</a:t>
            </a:r>
            <a:r>
              <a:rPr lang="zh-CN" altLang="en-US" sz="2800" dirty="0"/>
              <a:t>数据集，一个拥有数百个神经元的隐藏层就可以达到</a:t>
            </a:r>
            <a:r>
              <a:rPr lang="en-US" altLang="zh-CN" sz="2800" dirty="0"/>
              <a:t>97%</a:t>
            </a:r>
            <a:r>
              <a:rPr lang="zh-CN" altLang="en-US" sz="2800" dirty="0"/>
              <a:t>的精度，而用同样数量神经元构建的两层隐藏层就可以获得超过</a:t>
            </a:r>
            <a:r>
              <a:rPr lang="en-US" altLang="zh-CN" sz="2800" dirty="0"/>
              <a:t>98%</a:t>
            </a:r>
            <a:r>
              <a:rPr lang="zh-CN" altLang="en-US" sz="2800" dirty="0"/>
              <a:t>的精度，而且训练时间基本相同）。对于更复杂的问题，你可以逐渐增减隐藏层的层次，直到在训练集上产生过度拟合。非常复杂的问题，比如大图片的分类，或者语音识别，通常需要数十层的隐藏层（甚至数百层，非全连接的</a:t>
            </a:r>
            <a:r>
              <a:rPr lang="zh-CN" altLang="en-US" sz="2800" dirty="0" smtClean="0"/>
              <a:t>层），</a:t>
            </a:r>
            <a:r>
              <a:rPr lang="zh-CN" altLang="en-US" sz="2800" dirty="0"/>
              <a:t>当然它们需要超大的训练数据集。</a:t>
            </a:r>
            <a:endParaRPr lang="en-US" altLang="zh-CN" sz="2400" b="1" dirty="0" smtClean="0"/>
          </a:p>
        </p:txBody>
      </p:sp>
    </p:spTree>
    <p:extLst>
      <p:ext uri="{BB962C8B-B14F-4D97-AF65-F5344CB8AC3E}">
        <p14:creationId xmlns:p14="http://schemas.microsoft.com/office/powerpoint/2010/main" xmlns="" val="255662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每个隐藏层中的神经元数</a:t>
            </a:r>
            <a:endParaRPr lang="zh-CN" altLang="en-US" sz="3200" b="1" dirty="0"/>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a:t>显然，输入输出层中的神经元数由任务要求的输入输出类型决定。比如，</a:t>
            </a:r>
            <a:r>
              <a:rPr lang="en-US" altLang="zh-CN" sz="2800" dirty="0"/>
              <a:t>MNIST</a:t>
            </a:r>
            <a:r>
              <a:rPr lang="zh-CN" altLang="en-US" sz="2800" dirty="0"/>
              <a:t>任务需要</a:t>
            </a:r>
            <a:r>
              <a:rPr lang="en-US" altLang="zh-CN" sz="2800" dirty="0"/>
              <a:t>28×28=784</a:t>
            </a:r>
            <a:r>
              <a:rPr lang="zh-CN" altLang="en-US" sz="2800" dirty="0"/>
              <a:t>个输入神经元和</a:t>
            </a:r>
            <a:r>
              <a:rPr lang="en-US" altLang="zh-CN" sz="2800" dirty="0"/>
              <a:t>10</a:t>
            </a:r>
            <a:r>
              <a:rPr lang="zh-CN" altLang="en-US" sz="2800" dirty="0"/>
              <a:t>个输出神经元。对于隐藏层来说，一个常用的实践是以漏斗型来定义其尺寸，每层的神经元数依次减少：原因是许多低级功能可以合并成数量更少的高级功能。比如，一个典型的</a:t>
            </a:r>
            <a:r>
              <a:rPr lang="en-US" altLang="zh-CN" sz="2800" dirty="0"/>
              <a:t>MINST</a:t>
            </a:r>
            <a:r>
              <a:rPr lang="zh-CN" altLang="en-US" sz="2800" dirty="0"/>
              <a:t>的神经网络有两个隐藏层，第一层有</a:t>
            </a:r>
            <a:r>
              <a:rPr lang="en-US" altLang="zh-CN" sz="2800" dirty="0"/>
              <a:t>300</a:t>
            </a:r>
            <a:r>
              <a:rPr lang="zh-CN" altLang="en-US" sz="2800" dirty="0"/>
              <a:t>个神经元，而第二层有</a:t>
            </a:r>
            <a:r>
              <a:rPr lang="en-US" altLang="zh-CN" sz="2800" dirty="0"/>
              <a:t>100</a:t>
            </a:r>
            <a:r>
              <a:rPr lang="zh-CN" altLang="en-US" sz="2800" dirty="0"/>
              <a:t>个神经元</a:t>
            </a:r>
            <a:r>
              <a:rPr lang="zh-CN" altLang="en-US" sz="2800" dirty="0" smtClean="0"/>
              <a:t>。</a:t>
            </a:r>
            <a:endParaRPr lang="en-US" altLang="zh-CN" sz="2800" dirty="0" smtClean="0"/>
          </a:p>
          <a:p>
            <a:r>
              <a:rPr lang="zh-CN" altLang="en-US" sz="2800" dirty="0" smtClean="0"/>
              <a:t>一</a:t>
            </a:r>
            <a:r>
              <a:rPr lang="zh-CN" altLang="en-US" sz="2800" dirty="0"/>
              <a:t>个更简单的做法是使用（比实际所需）更多的层次和神经元，然后提前结束</a:t>
            </a:r>
            <a:r>
              <a:rPr lang="zh-CN" altLang="en-US" sz="2800" dirty="0" smtClean="0"/>
              <a:t>训练（</a:t>
            </a:r>
            <a:r>
              <a:rPr lang="en-US" altLang="zh-CN" sz="2800" dirty="0" smtClean="0"/>
              <a:t>early stopping</a:t>
            </a:r>
            <a:r>
              <a:rPr lang="zh-CN" altLang="en-US" sz="2800" dirty="0" smtClean="0"/>
              <a:t>）来</a:t>
            </a:r>
            <a:r>
              <a:rPr lang="zh-CN" altLang="en-US" sz="2800" dirty="0"/>
              <a:t>避免过度拟合（以及其他的正则化技术，特别是</a:t>
            </a:r>
            <a:r>
              <a:rPr lang="en-US" altLang="zh-CN" sz="2800" dirty="0" smtClean="0"/>
              <a:t>dropout</a:t>
            </a:r>
            <a:r>
              <a:rPr lang="zh-CN" altLang="en-US" sz="2800" dirty="0" smtClean="0"/>
              <a:t>）</a:t>
            </a:r>
            <a:r>
              <a:rPr lang="zh-CN" altLang="en-US" sz="2800" dirty="0"/>
              <a:t>。</a:t>
            </a:r>
            <a:endParaRPr lang="en-US" altLang="zh-CN" sz="2800" dirty="0" smtClean="0"/>
          </a:p>
        </p:txBody>
      </p:sp>
    </p:spTree>
    <p:extLst>
      <p:ext uri="{BB962C8B-B14F-4D97-AF65-F5344CB8AC3E}">
        <p14:creationId xmlns:p14="http://schemas.microsoft.com/office/powerpoint/2010/main" xmlns="" val="2556623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zh-CN" altLang="en-US" sz="3200" dirty="0"/>
              <a:t>激活函数</a:t>
            </a:r>
            <a:endParaRPr lang="zh-CN" altLang="en-US" sz="3200" b="1" dirty="0"/>
          </a:p>
        </p:txBody>
      </p:sp>
      <p:sp>
        <p:nvSpPr>
          <p:cNvPr id="3" name="内容占位符 2"/>
          <p:cNvSpPr>
            <a:spLocks noGrp="1"/>
          </p:cNvSpPr>
          <p:nvPr>
            <p:ph idx="1"/>
          </p:nvPr>
        </p:nvSpPr>
        <p:spPr>
          <a:xfrm>
            <a:off x="107504" y="788162"/>
            <a:ext cx="9036496" cy="5141168"/>
          </a:xfrm>
        </p:spPr>
        <p:txBody>
          <a:bodyPr>
            <a:noAutofit/>
          </a:bodyPr>
          <a:lstStyle/>
          <a:p>
            <a:r>
              <a:rPr lang="zh-CN" altLang="en-US" sz="2800" dirty="0"/>
              <a:t>大多数情况下，你可以在隐藏层中使用</a:t>
            </a:r>
            <a:r>
              <a:rPr lang="en-US" altLang="zh-CN" sz="2800" dirty="0" err="1"/>
              <a:t>ReLU</a:t>
            </a:r>
            <a:r>
              <a:rPr lang="zh-CN" altLang="en-US" sz="2800" smtClean="0"/>
              <a:t>激活函数。</a:t>
            </a:r>
            <a:r>
              <a:rPr lang="zh-CN" altLang="en-US" sz="2800" dirty="0"/>
              <a:t>它比其他激活函数要快一些，因为梯度下降对于大输入值没有上限，</a:t>
            </a:r>
            <a:r>
              <a:rPr lang="zh-CN" altLang="en-US" sz="2800" dirty="0" smtClean="0"/>
              <a:t>会让梯度信号始终有效（</a:t>
            </a:r>
            <a:r>
              <a:rPr lang="zh-CN" altLang="en-US" sz="2800" dirty="0"/>
              <a:t>与逻辑函数或者双曲正切函数刚好相反，它们会</a:t>
            </a:r>
            <a:r>
              <a:rPr lang="zh-CN" altLang="en-US" sz="2800" dirty="0" smtClean="0"/>
              <a:t>在 </a:t>
            </a:r>
            <a:r>
              <a:rPr lang="en-US" altLang="zh-CN" sz="2800" dirty="0" smtClean="0"/>
              <a:t>1 </a:t>
            </a:r>
            <a:r>
              <a:rPr lang="zh-CN" altLang="en-US" sz="2800" dirty="0" smtClean="0"/>
              <a:t>处</a:t>
            </a:r>
            <a:r>
              <a:rPr lang="zh-CN" altLang="en-US" sz="2800" dirty="0"/>
              <a:t>饱和</a:t>
            </a:r>
            <a:r>
              <a:rPr lang="zh-CN" altLang="en-US" sz="2800" dirty="0" smtClean="0"/>
              <a:t>）</a:t>
            </a:r>
            <a:endParaRPr lang="en-US" altLang="zh-CN" sz="2800" dirty="0" smtClean="0"/>
          </a:p>
          <a:p>
            <a:r>
              <a:rPr lang="zh-CN" altLang="en-US" sz="2800" dirty="0" smtClean="0"/>
              <a:t>对于</a:t>
            </a:r>
            <a:r>
              <a:rPr lang="zh-CN" altLang="en-US" sz="2800" dirty="0"/>
              <a:t>输出层，</a:t>
            </a:r>
            <a:r>
              <a:rPr lang="en-US" altLang="zh-CN" sz="2800" dirty="0" err="1"/>
              <a:t>softmax</a:t>
            </a:r>
            <a:r>
              <a:rPr lang="zh-CN" altLang="en-US" sz="2800" dirty="0"/>
              <a:t>激活函数对于分类任务（如果分类是互斥的）来说是一个很不错的选择。对于回归任务，完全可以不使用激活函数。</a:t>
            </a:r>
            <a:endParaRPr lang="en-US" altLang="zh-CN"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从生物神经元到人工神经元</a:t>
            </a:r>
          </a:p>
        </p:txBody>
      </p:sp>
      <p:sp>
        <p:nvSpPr>
          <p:cNvPr id="3" name="内容占位符 2"/>
          <p:cNvSpPr>
            <a:spLocks noGrp="1"/>
          </p:cNvSpPr>
          <p:nvPr>
            <p:ph idx="1"/>
          </p:nvPr>
        </p:nvSpPr>
        <p:spPr>
          <a:xfrm>
            <a:off x="107504" y="1600200"/>
            <a:ext cx="9036496" cy="5141168"/>
          </a:xfrm>
        </p:spPr>
        <p:txBody>
          <a:bodyPr>
            <a:noAutofit/>
          </a:bodyPr>
          <a:lstStyle/>
          <a:p>
            <a:r>
              <a:rPr lang="en-US" altLang="zh-CN" dirty="0" smtClean="0"/>
              <a:t>ANN</a:t>
            </a:r>
            <a:r>
              <a:rPr lang="zh-CN" altLang="en-US" dirty="0"/>
              <a:t>已经存在了好长时间了</a:t>
            </a:r>
            <a:r>
              <a:rPr lang="zh-CN" altLang="en-US" dirty="0" smtClean="0"/>
              <a:t>：在</a:t>
            </a:r>
            <a:r>
              <a:rPr lang="en-US" altLang="zh-CN" dirty="0"/>
              <a:t>1943</a:t>
            </a:r>
            <a:r>
              <a:rPr lang="zh-CN" altLang="en-US" dirty="0"/>
              <a:t>年由神经学家</a:t>
            </a:r>
            <a:r>
              <a:rPr lang="en-US" altLang="zh-CN" dirty="0"/>
              <a:t>Warren McCulloch</a:t>
            </a:r>
            <a:r>
              <a:rPr lang="zh-CN" altLang="en-US" dirty="0"/>
              <a:t>和数学家</a:t>
            </a:r>
            <a:r>
              <a:rPr lang="en-US" altLang="zh-CN" dirty="0"/>
              <a:t>Walter Pitts</a:t>
            </a:r>
            <a:r>
              <a:rPr lang="zh-CN" altLang="en-US" dirty="0"/>
              <a:t>提出</a:t>
            </a:r>
            <a:r>
              <a:rPr lang="zh-CN" altLang="en-US" dirty="0" smtClean="0"/>
              <a:t>。</a:t>
            </a:r>
            <a:endParaRPr lang="en-US" altLang="zh-CN" dirty="0" smtClean="0"/>
          </a:p>
          <a:p>
            <a:r>
              <a:rPr lang="zh-CN" altLang="en-US" dirty="0" smtClean="0"/>
              <a:t>在</a:t>
            </a:r>
            <a:r>
              <a:rPr lang="zh-CN" altLang="en-US" dirty="0"/>
              <a:t>他们著名的论文“</a:t>
            </a:r>
            <a:r>
              <a:rPr lang="en-US" altLang="zh-CN" dirty="0"/>
              <a:t>A Logical Calculus of Ideas Immanent in Nervous Activity</a:t>
            </a:r>
            <a:r>
              <a:rPr lang="en-US" altLang="zh-CN" dirty="0" smtClean="0"/>
              <a:t>”</a:t>
            </a:r>
            <a:r>
              <a:rPr lang="zh-CN" altLang="en-US" dirty="0" smtClean="0"/>
              <a:t>中</a:t>
            </a:r>
            <a:r>
              <a:rPr lang="zh-CN" altLang="en-US" dirty="0"/>
              <a:t>，</a:t>
            </a:r>
            <a:r>
              <a:rPr lang="en-US" altLang="zh-CN" dirty="0"/>
              <a:t>McCulloch</a:t>
            </a:r>
            <a:r>
              <a:rPr lang="zh-CN" altLang="en-US" dirty="0"/>
              <a:t>和</a:t>
            </a:r>
            <a:r>
              <a:rPr lang="en-US" altLang="zh-CN" dirty="0"/>
              <a:t>Pitts</a:t>
            </a:r>
            <a:r>
              <a:rPr lang="zh-CN" altLang="en-US" dirty="0"/>
              <a:t>展示了一个简化过的计算模型来</a:t>
            </a:r>
            <a:r>
              <a:rPr lang="zh-CN" altLang="en-US" dirty="0" smtClean="0"/>
              <a:t>描述，在</a:t>
            </a:r>
            <a:r>
              <a:rPr lang="zh-CN" altLang="en-US" dirty="0"/>
              <a:t>动物的大脑</a:t>
            </a:r>
            <a:r>
              <a:rPr lang="zh-CN" altLang="en-US" dirty="0" smtClean="0"/>
              <a:t>中神经元</a:t>
            </a:r>
            <a:r>
              <a:rPr lang="zh-CN" altLang="en-US" dirty="0"/>
              <a:t>如何通过命题逻辑来实现复杂的计算。这是第一个人工神经网络</a:t>
            </a:r>
            <a:r>
              <a:rPr lang="zh-CN" altLang="en-US" dirty="0" smtClean="0"/>
              <a:t>架构。</a:t>
            </a:r>
            <a:endParaRPr lang="zh-CN" altLang="en-US" sz="2800" b="1" dirty="0"/>
          </a:p>
        </p:txBody>
      </p:sp>
    </p:spTree>
    <p:extLst>
      <p:ext uri="{BB962C8B-B14F-4D97-AF65-F5344CB8AC3E}">
        <p14:creationId xmlns:p14="http://schemas.microsoft.com/office/powerpoint/2010/main" xmlns="" val="25566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从生物神经元到人工神经元</a:t>
            </a:r>
          </a:p>
        </p:txBody>
      </p:sp>
      <p:sp>
        <p:nvSpPr>
          <p:cNvPr id="3" name="内容占位符 2"/>
          <p:cNvSpPr>
            <a:spLocks noGrp="1"/>
          </p:cNvSpPr>
          <p:nvPr>
            <p:ph idx="1"/>
          </p:nvPr>
        </p:nvSpPr>
        <p:spPr>
          <a:xfrm>
            <a:off x="107504" y="1600200"/>
            <a:ext cx="9036496" cy="5141168"/>
          </a:xfrm>
        </p:spPr>
        <p:txBody>
          <a:bodyPr>
            <a:noAutofit/>
          </a:bodyPr>
          <a:lstStyle/>
          <a:p>
            <a:r>
              <a:rPr lang="zh-CN" altLang="en-US" sz="2800" dirty="0"/>
              <a:t>直到</a:t>
            </a:r>
            <a:r>
              <a:rPr lang="en-US" altLang="zh-CN" sz="2800" dirty="0"/>
              <a:t>20</a:t>
            </a:r>
            <a:r>
              <a:rPr lang="zh-CN" altLang="en-US" sz="2800" dirty="0"/>
              <a:t>世纪</a:t>
            </a:r>
            <a:r>
              <a:rPr lang="en-US" altLang="zh-CN" sz="2800" dirty="0"/>
              <a:t>60</a:t>
            </a:r>
            <a:r>
              <a:rPr lang="zh-CN" altLang="en-US" sz="2800" dirty="0"/>
              <a:t>年代，</a:t>
            </a:r>
            <a:r>
              <a:rPr lang="en-US" altLang="zh-CN" sz="2800" dirty="0"/>
              <a:t>ANN</a:t>
            </a:r>
            <a:r>
              <a:rPr lang="zh-CN" altLang="en-US" sz="2800" dirty="0"/>
              <a:t>的早期成功让人们普遍认为，我们很快将会与真正智能的机器对话。当明确表示这一承诺（至少在一段时间内）将不会实现时，资金就投向了其他地方，</a:t>
            </a:r>
            <a:r>
              <a:rPr lang="en-US" altLang="zh-CN" sz="2800" dirty="0"/>
              <a:t>ANN</a:t>
            </a:r>
            <a:r>
              <a:rPr lang="zh-CN" altLang="en-US" sz="2800" dirty="0"/>
              <a:t>进入了漫长的黑暗时期。在</a:t>
            </a:r>
            <a:r>
              <a:rPr lang="en-US" altLang="zh-CN" sz="2800" dirty="0"/>
              <a:t>20</a:t>
            </a:r>
            <a:r>
              <a:rPr lang="zh-CN" altLang="en-US" sz="2800" dirty="0"/>
              <a:t>世纪</a:t>
            </a:r>
            <a:r>
              <a:rPr lang="en-US" altLang="zh-CN" sz="2800" dirty="0"/>
              <a:t>80</a:t>
            </a:r>
            <a:r>
              <a:rPr lang="zh-CN" altLang="en-US" sz="2800" dirty="0"/>
              <a:t>年代初，随着新网络架构的发明和更好的培训技术的发展，人们对</a:t>
            </a:r>
            <a:r>
              <a:rPr lang="en-US" altLang="zh-CN" sz="2800" dirty="0"/>
              <a:t>ANN</a:t>
            </a:r>
            <a:r>
              <a:rPr lang="zh-CN" altLang="en-US" sz="2800" dirty="0"/>
              <a:t>的兴趣又重新变得浓厚。不过到了</a:t>
            </a:r>
            <a:r>
              <a:rPr lang="en-US" altLang="zh-CN" sz="2800" dirty="0"/>
              <a:t>20</a:t>
            </a:r>
            <a:r>
              <a:rPr lang="zh-CN" altLang="en-US" sz="2800" dirty="0"/>
              <a:t>世纪</a:t>
            </a:r>
            <a:r>
              <a:rPr lang="en-US" altLang="zh-CN" sz="2800" dirty="0"/>
              <a:t>90</a:t>
            </a:r>
            <a:r>
              <a:rPr lang="zh-CN" altLang="en-US" sz="2800" dirty="0"/>
              <a:t>年代，更强大的机器学习技术如支持向量机（见第</a:t>
            </a:r>
            <a:r>
              <a:rPr lang="en-US" altLang="zh-CN" sz="2800" dirty="0"/>
              <a:t>5</a:t>
            </a:r>
            <a:r>
              <a:rPr lang="zh-CN" altLang="en-US" sz="2800" dirty="0"/>
              <a:t>章）成为大部分研究者的新宠，因为它们似乎提供了更好的结果和更强大的理论基础</a:t>
            </a:r>
            <a:r>
              <a:rPr lang="zh-CN" altLang="en-US" sz="2800" dirty="0" smtClean="0"/>
              <a:t>。</a:t>
            </a:r>
            <a:endParaRPr lang="zh-CN" altLang="en-US" sz="2400" b="1" dirty="0"/>
          </a:p>
        </p:txBody>
      </p:sp>
    </p:spTree>
    <p:extLst>
      <p:ext uri="{BB962C8B-B14F-4D97-AF65-F5344CB8AC3E}">
        <p14:creationId xmlns:p14="http://schemas.microsoft.com/office/powerpoint/2010/main" xmlns="" val="25566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从生物神经元到人工神经元</a:t>
            </a:r>
          </a:p>
        </p:txBody>
      </p:sp>
      <p:sp>
        <p:nvSpPr>
          <p:cNvPr id="3" name="内容占位符 2"/>
          <p:cNvSpPr>
            <a:spLocks noGrp="1"/>
          </p:cNvSpPr>
          <p:nvPr>
            <p:ph idx="1"/>
          </p:nvPr>
        </p:nvSpPr>
        <p:spPr>
          <a:xfrm>
            <a:off x="107504" y="1357298"/>
            <a:ext cx="9036496" cy="5141168"/>
          </a:xfrm>
        </p:spPr>
        <p:txBody>
          <a:bodyPr>
            <a:noAutofit/>
          </a:bodyPr>
          <a:lstStyle/>
          <a:p>
            <a:r>
              <a:rPr lang="zh-CN" altLang="en-US" sz="2800" dirty="0"/>
              <a:t>最终，我们见证了另一波对</a:t>
            </a:r>
            <a:r>
              <a:rPr lang="en-US" altLang="zh-CN" sz="2800" dirty="0"/>
              <a:t>ANN</a:t>
            </a:r>
            <a:r>
              <a:rPr lang="zh-CN" altLang="en-US" sz="2800" dirty="0"/>
              <a:t>兴趣的高潮。这次高潮会像上一次那样归于沉寂吗？有很多的原因可以相信这一次会不同，而且会给我们的生活带来很多的影响</a:t>
            </a:r>
            <a:r>
              <a:rPr lang="zh-CN" altLang="en-US" sz="2800" dirty="0" smtClean="0"/>
              <a:t>：</a:t>
            </a:r>
            <a:endParaRPr lang="en-US" altLang="zh-CN" sz="2800" dirty="0" smtClean="0"/>
          </a:p>
          <a:p>
            <a:pPr lvl="1"/>
            <a:r>
              <a:rPr lang="zh-CN" altLang="en-US" sz="2400" dirty="0" smtClean="0"/>
              <a:t>现在</a:t>
            </a:r>
            <a:r>
              <a:rPr lang="zh-CN" altLang="en-US" sz="2400" dirty="0"/>
              <a:t>有了海量的可用数据来训练神经网络，而且在超大超复杂问题上</a:t>
            </a:r>
            <a:r>
              <a:rPr lang="en-US" altLang="zh-CN" sz="2400" dirty="0"/>
              <a:t>ANN</a:t>
            </a:r>
            <a:r>
              <a:rPr lang="zh-CN" altLang="en-US" sz="2400" dirty="0"/>
              <a:t>比其他的</a:t>
            </a:r>
            <a:r>
              <a:rPr lang="en-US" altLang="zh-CN" sz="2400" dirty="0"/>
              <a:t>ML</a:t>
            </a:r>
            <a:r>
              <a:rPr lang="zh-CN" altLang="en-US" sz="2400" dirty="0"/>
              <a:t>技术性能更佳。　　</a:t>
            </a:r>
            <a:endParaRPr lang="en-US" altLang="zh-CN" sz="2400" dirty="0" smtClean="0"/>
          </a:p>
          <a:p>
            <a:pPr lvl="1"/>
            <a:r>
              <a:rPr lang="zh-CN" altLang="en-US" sz="2400" dirty="0" smtClean="0"/>
              <a:t>自</a:t>
            </a:r>
            <a:r>
              <a:rPr lang="en-US" altLang="zh-CN" sz="2400" dirty="0"/>
              <a:t>20</a:t>
            </a:r>
            <a:r>
              <a:rPr lang="zh-CN" altLang="en-US" sz="2400" dirty="0"/>
              <a:t>世纪</a:t>
            </a:r>
            <a:r>
              <a:rPr lang="en-US" altLang="zh-CN" sz="2400" dirty="0"/>
              <a:t>90</a:t>
            </a:r>
            <a:r>
              <a:rPr lang="zh-CN" altLang="en-US" sz="2400" dirty="0"/>
              <a:t>年代以来，飞速增长的计算能力使得在合理时间内训练大型神经网络成为可能。部分原因是摩尔定律在生效</a:t>
            </a:r>
            <a:r>
              <a:rPr lang="zh-CN" altLang="en-US" sz="2400" dirty="0" smtClean="0"/>
              <a:t>，也</a:t>
            </a:r>
            <a:r>
              <a:rPr lang="zh-CN" altLang="en-US" sz="2400" dirty="0"/>
              <a:t>要感谢游戏产业，它们制造了数以百万计的强大的</a:t>
            </a:r>
            <a:r>
              <a:rPr lang="en-US" altLang="zh-CN" sz="2400" dirty="0"/>
              <a:t>GPU</a:t>
            </a:r>
            <a:r>
              <a:rPr lang="zh-CN" altLang="en-US" sz="2400" dirty="0"/>
              <a:t>。　　</a:t>
            </a:r>
            <a:endParaRPr lang="en-US" altLang="zh-CN" sz="2400" dirty="0" smtClean="0"/>
          </a:p>
          <a:p>
            <a:pPr lvl="1"/>
            <a:r>
              <a:rPr lang="zh-CN" altLang="en-US" sz="2400" dirty="0" smtClean="0"/>
              <a:t>训练</a:t>
            </a:r>
            <a:r>
              <a:rPr lang="zh-CN" altLang="en-US" sz="2400" dirty="0"/>
              <a:t>算法也得到了很大的提升。坦白说与</a:t>
            </a:r>
            <a:r>
              <a:rPr lang="en-US" altLang="zh-CN" sz="2400" dirty="0"/>
              <a:t>20</a:t>
            </a:r>
            <a:r>
              <a:rPr lang="zh-CN" altLang="en-US" sz="2400" dirty="0"/>
              <a:t>世纪</a:t>
            </a:r>
            <a:r>
              <a:rPr lang="en-US" altLang="zh-CN" sz="2400" dirty="0"/>
              <a:t>90</a:t>
            </a:r>
            <a:r>
              <a:rPr lang="zh-CN" altLang="en-US" sz="2400" dirty="0"/>
              <a:t>年代相比，算法只有一点点不同，但是这些小的调整产生了巨大</a:t>
            </a:r>
            <a:r>
              <a:rPr lang="zh-CN" altLang="en-US" sz="2400" dirty="0" smtClean="0"/>
              <a:t>的影响</a:t>
            </a:r>
            <a:r>
              <a:rPr lang="zh-CN" altLang="en-US" sz="2400" dirty="0"/>
              <a:t>。</a:t>
            </a:r>
            <a:endParaRPr lang="zh-CN" altLang="en-US" sz="3200" b="1" dirty="0"/>
          </a:p>
        </p:txBody>
      </p:sp>
    </p:spTree>
    <p:extLst>
      <p:ext uri="{BB962C8B-B14F-4D97-AF65-F5344CB8AC3E}">
        <p14:creationId xmlns:p14="http://schemas.microsoft.com/office/powerpoint/2010/main" xmlns="" val="25566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生物神经元</a:t>
            </a:r>
          </a:p>
        </p:txBody>
      </p:sp>
      <p:sp>
        <p:nvSpPr>
          <p:cNvPr id="3" name="内容占位符 2"/>
          <p:cNvSpPr>
            <a:spLocks noGrp="1"/>
          </p:cNvSpPr>
          <p:nvPr>
            <p:ph idx="1"/>
          </p:nvPr>
        </p:nvSpPr>
        <p:spPr>
          <a:xfrm>
            <a:off x="107504" y="1357298"/>
            <a:ext cx="9036496" cy="5141168"/>
          </a:xfrm>
        </p:spPr>
        <p:txBody>
          <a:bodyPr>
            <a:noAutofit/>
          </a:bodyPr>
          <a:lstStyle/>
          <a:p>
            <a:r>
              <a:rPr lang="en-US" altLang="zh-CN" sz="2800" dirty="0" smtClean="0"/>
              <a:t>Finally, we are now witnessing yet another wave of interest in ANNs. Will this wave die out like the previous ones did? There are a few good reasons to believe that this one is different and will have a much more profound impact on our lives:</a:t>
            </a:r>
          </a:p>
          <a:p>
            <a:pPr lvl="1"/>
            <a:r>
              <a:rPr lang="en-US" altLang="zh-CN" sz="2400" dirty="0" smtClean="0"/>
              <a:t>There is a huge quantity of data available to train neural networks, and ANNs frequently outperform other ML techniques on large and complex problems.</a:t>
            </a:r>
          </a:p>
          <a:p>
            <a:pPr lvl="1"/>
            <a:r>
              <a:rPr lang="en-US" altLang="zh-CN" sz="2400" dirty="0" smtClean="0"/>
              <a:t>The tremendous increase in computing power now makes it possible to train large NN in a reasonable amount of time. </a:t>
            </a:r>
          </a:p>
          <a:p>
            <a:pPr lvl="1"/>
            <a:r>
              <a:rPr lang="en-US" altLang="zh-CN" sz="2400" dirty="0" smtClean="0"/>
              <a:t>The training algorithms have been improved. They are only slightly different from the ones used in the 1990s, but these relatively small tweaks have a huge positive impact.</a:t>
            </a:r>
            <a:endParaRPr lang="zh-CN" altLang="en-US" sz="2400" b="1" dirty="0"/>
          </a:p>
        </p:txBody>
      </p:sp>
      <p:pic>
        <p:nvPicPr>
          <p:cNvPr id="10242" name="Picture 2"/>
          <p:cNvPicPr>
            <a:picLocks noChangeAspect="1" noChangeArrowheads="1"/>
          </p:cNvPicPr>
          <p:nvPr/>
        </p:nvPicPr>
        <p:blipFill>
          <a:blip r:embed="rId2"/>
          <a:srcRect/>
          <a:stretch>
            <a:fillRect/>
          </a:stretch>
        </p:blipFill>
        <p:spPr bwMode="auto">
          <a:xfrm>
            <a:off x="0" y="1357298"/>
            <a:ext cx="9144000" cy="551835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感知器是最简单的</a:t>
            </a:r>
            <a:r>
              <a:rPr lang="en-US" altLang="zh-CN" sz="2800" dirty="0"/>
              <a:t>ANN</a:t>
            </a:r>
            <a:r>
              <a:rPr lang="zh-CN" altLang="en-US" sz="2800" dirty="0"/>
              <a:t>架构之一，于</a:t>
            </a:r>
            <a:r>
              <a:rPr lang="en-US" altLang="zh-CN" sz="2800" dirty="0"/>
              <a:t>1957</a:t>
            </a:r>
            <a:r>
              <a:rPr lang="zh-CN" altLang="en-US" sz="2800" dirty="0"/>
              <a:t>年由</a:t>
            </a:r>
            <a:r>
              <a:rPr lang="en-US" altLang="zh-CN" sz="2800" dirty="0"/>
              <a:t>Frank Rosenblatt</a:t>
            </a:r>
            <a:r>
              <a:rPr lang="zh-CN" altLang="en-US" sz="2800" dirty="0"/>
              <a:t>发明。它基于一个稍微不同的被称为线性阈值单元（</a:t>
            </a:r>
            <a:r>
              <a:rPr lang="en-US" altLang="zh-CN" sz="2800" dirty="0"/>
              <a:t>LTU</a:t>
            </a:r>
            <a:r>
              <a:rPr lang="zh-CN" altLang="en-US" sz="2800" dirty="0"/>
              <a:t>）的人工</a:t>
            </a:r>
            <a:r>
              <a:rPr lang="zh-CN" altLang="en-US" sz="2800" dirty="0" smtClean="0"/>
              <a:t>神经元：</a:t>
            </a:r>
            <a:r>
              <a:rPr lang="zh-CN" altLang="en-US" sz="2800" dirty="0"/>
              <a:t>输入和输出都是数字（而不是二进制的开关状态），每个输入的连接都有一个对应的权重。</a:t>
            </a:r>
            <a:r>
              <a:rPr lang="en-US" altLang="zh-CN" sz="2800" dirty="0"/>
              <a:t>LTU</a:t>
            </a:r>
            <a:r>
              <a:rPr lang="zh-CN" altLang="en-US" sz="2800" dirty="0"/>
              <a:t>会加权求和所有的</a:t>
            </a:r>
            <a:r>
              <a:rPr lang="zh-CN" altLang="en-US" sz="2800" dirty="0" smtClean="0"/>
              <a:t>输入</a:t>
            </a:r>
            <a:r>
              <a:rPr lang="en-US" altLang="zh-CN" sz="2800" dirty="0" smtClean="0"/>
              <a:t>(</a:t>
            </a:r>
            <a:r>
              <a:rPr lang="en-US" altLang="zh-CN" sz="2800" i="1" dirty="0" smtClean="0"/>
              <a:t>z = w</a:t>
            </a:r>
            <a:r>
              <a:rPr lang="en-US" altLang="zh-CN" sz="2800" b="1" i="1" baseline="-25000" dirty="0" smtClean="0"/>
              <a:t>1</a:t>
            </a:r>
            <a:r>
              <a:rPr lang="en-US" altLang="zh-CN" sz="2800" i="1" dirty="0" smtClean="0"/>
              <a:t>x</a:t>
            </a:r>
            <a:r>
              <a:rPr lang="en-US" altLang="zh-CN" sz="2800" b="1" i="1" baseline="-25000" dirty="0" smtClean="0"/>
              <a:t>1 </a:t>
            </a:r>
            <a:r>
              <a:rPr lang="en-US" altLang="zh-CN" sz="2800" i="1" dirty="0" smtClean="0"/>
              <a:t>+ w</a:t>
            </a:r>
            <a:r>
              <a:rPr lang="en-US" altLang="zh-CN" sz="2800" b="1" i="1" baseline="-25000" dirty="0" smtClean="0"/>
              <a:t>2</a:t>
            </a:r>
            <a:r>
              <a:rPr lang="en-US" altLang="zh-CN" sz="2800" i="1" dirty="0" smtClean="0"/>
              <a:t>x</a:t>
            </a:r>
            <a:r>
              <a:rPr lang="en-US" altLang="zh-CN" sz="2800" b="1" i="1" baseline="-25000" dirty="0" smtClean="0"/>
              <a:t>2 </a:t>
            </a:r>
            <a:r>
              <a:rPr lang="en-US" altLang="zh-CN" sz="2800" i="1" dirty="0" smtClean="0"/>
              <a:t>+⋯ +</a:t>
            </a:r>
            <a:r>
              <a:rPr lang="en-US" altLang="zh-CN" sz="2800" i="1" dirty="0" err="1" smtClean="0"/>
              <a:t>w</a:t>
            </a:r>
            <a:r>
              <a:rPr lang="en-US" altLang="zh-CN" sz="2800" b="1" i="1" baseline="-25000" dirty="0" err="1" smtClean="0"/>
              <a:t>n</a:t>
            </a:r>
            <a:r>
              <a:rPr lang="en-US" altLang="zh-CN" sz="2800" i="1" dirty="0" err="1" smtClean="0"/>
              <a:t>x</a:t>
            </a:r>
            <a:r>
              <a:rPr lang="en-US" altLang="zh-CN" sz="2800" b="1" i="1" baseline="-25000" dirty="0" err="1" smtClean="0"/>
              <a:t>n</a:t>
            </a:r>
            <a:r>
              <a:rPr lang="en-US" altLang="zh-CN" sz="2800" i="1" dirty="0" smtClean="0"/>
              <a:t>= </a:t>
            </a:r>
            <a:r>
              <a:rPr lang="en-US" altLang="zh-CN" sz="2800" b="1" i="1" dirty="0" err="1" smtClean="0"/>
              <a:t>w</a:t>
            </a:r>
            <a:r>
              <a:rPr lang="en-US" altLang="zh-CN" sz="2800" b="1" i="1" baseline="30000" dirty="0" err="1" smtClean="0"/>
              <a:t>T</a:t>
            </a:r>
            <a:r>
              <a:rPr lang="zh-CN" altLang="en-US" sz="2800" b="1" i="1" dirty="0" smtClean="0"/>
              <a:t>・</a:t>
            </a:r>
            <a:r>
              <a:rPr lang="en-US" altLang="zh-CN" sz="2800" b="1" i="1" dirty="0" smtClean="0"/>
              <a:t>x)</a:t>
            </a:r>
            <a:r>
              <a:rPr lang="zh-CN" altLang="en-US" sz="2800" dirty="0" smtClean="0"/>
              <a:t>，</a:t>
            </a:r>
            <a:r>
              <a:rPr lang="zh-CN" altLang="en-US" sz="2800" dirty="0"/>
              <a:t>然后对求值结果应用一个阶跃函数（</a:t>
            </a:r>
            <a:r>
              <a:rPr lang="en-US" altLang="zh-CN" sz="2800" dirty="0"/>
              <a:t>step </a:t>
            </a:r>
            <a:r>
              <a:rPr lang="en-US" altLang="zh-CN" sz="2800" dirty="0" err="1"/>
              <a:t>funciton</a:t>
            </a:r>
            <a:r>
              <a:rPr lang="zh-CN" altLang="en-US" sz="2800" dirty="0"/>
              <a:t>）并产生最后的输出：</a:t>
            </a:r>
            <a:r>
              <a:rPr lang="en-US" altLang="zh-CN" sz="2800" dirty="0"/>
              <a:t> </a:t>
            </a:r>
            <a:r>
              <a:rPr lang="en-US" altLang="zh-CN" sz="2800" i="1" dirty="0" smtClean="0"/>
              <a:t>h</a:t>
            </a:r>
            <a:r>
              <a:rPr lang="en-US" altLang="zh-CN" sz="2800" b="1" i="1" baseline="-25000" dirty="0" smtClean="0"/>
              <a:t>w</a:t>
            </a:r>
            <a:r>
              <a:rPr lang="en-US" altLang="zh-CN" sz="2800" b="1" i="1" dirty="0" smtClean="0"/>
              <a:t>(x) = step (z) = step (</a:t>
            </a:r>
            <a:r>
              <a:rPr lang="en-US" altLang="zh-CN" sz="2800" b="1" i="1" dirty="0" err="1" smtClean="0"/>
              <a:t>w</a:t>
            </a:r>
            <a:r>
              <a:rPr lang="en-US" altLang="zh-CN" sz="2800" b="1" i="1" baseline="30000" dirty="0" err="1" smtClean="0"/>
              <a:t>T</a:t>
            </a:r>
            <a:r>
              <a:rPr lang="zh-CN" altLang="en-US" sz="2800" b="1" i="1" dirty="0" smtClean="0"/>
              <a:t>・</a:t>
            </a:r>
            <a:r>
              <a:rPr lang="en-US" altLang="zh-CN" sz="2800" b="1" dirty="0" smtClean="0"/>
              <a:t>x).</a:t>
            </a:r>
            <a:endParaRPr lang="zh-CN" altLang="en-US" sz="2400" b="1" dirty="0"/>
          </a:p>
        </p:txBody>
      </p:sp>
      <p:pic>
        <p:nvPicPr>
          <p:cNvPr id="13314" name="Picture 2"/>
          <p:cNvPicPr>
            <a:picLocks noChangeAspect="1" noChangeArrowheads="1"/>
          </p:cNvPicPr>
          <p:nvPr/>
        </p:nvPicPr>
        <p:blipFill>
          <a:blip r:embed="rId2"/>
          <a:srcRect/>
          <a:stretch>
            <a:fillRect/>
          </a:stretch>
        </p:blipFill>
        <p:spPr bwMode="auto">
          <a:xfrm>
            <a:off x="3275856" y="4286256"/>
            <a:ext cx="5083280" cy="257174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rmAutofit/>
          </a:bodyPr>
          <a:lstStyle/>
          <a:p>
            <a:r>
              <a:rPr lang="zh-CN" altLang="en-US" dirty="0"/>
              <a:t>感知器</a:t>
            </a:r>
          </a:p>
        </p:txBody>
      </p:sp>
      <p:sp>
        <p:nvSpPr>
          <p:cNvPr id="3" name="内容占位符 2"/>
          <p:cNvSpPr>
            <a:spLocks noGrp="1"/>
          </p:cNvSpPr>
          <p:nvPr>
            <p:ph idx="1"/>
          </p:nvPr>
        </p:nvSpPr>
        <p:spPr>
          <a:xfrm>
            <a:off x="107504" y="1000108"/>
            <a:ext cx="9036496" cy="5141168"/>
          </a:xfrm>
        </p:spPr>
        <p:txBody>
          <a:bodyPr>
            <a:noAutofit/>
          </a:bodyPr>
          <a:lstStyle/>
          <a:p>
            <a:r>
              <a:rPr lang="zh-CN" altLang="en-US" sz="2800" dirty="0"/>
              <a:t>单个</a:t>
            </a:r>
            <a:r>
              <a:rPr lang="en-US" altLang="zh-CN" sz="2800" dirty="0"/>
              <a:t>LTU</a:t>
            </a:r>
            <a:r>
              <a:rPr lang="zh-CN" altLang="en-US" sz="2800" dirty="0"/>
              <a:t>可以用来做简单的线性二值分类。它计算输入的线性组合，如果结果超出了阈值，输出就是正否则为负（与逻辑回归分类器或者线性支持向量机一样）。举个例子，你可以用一个</a:t>
            </a:r>
            <a:r>
              <a:rPr lang="en-US" altLang="zh-CN" sz="2800" dirty="0"/>
              <a:t>LTU</a:t>
            </a:r>
            <a:r>
              <a:rPr lang="zh-CN" altLang="en-US" sz="2800" dirty="0"/>
              <a:t>来根据花瓣的长度和宽度分类鸢尾</a:t>
            </a:r>
            <a:r>
              <a:rPr lang="zh-CN" altLang="en-US" sz="2800" dirty="0" smtClean="0"/>
              <a:t>花</a:t>
            </a:r>
            <a:r>
              <a:rPr lang="zh-CN" altLang="en-US" sz="2800" dirty="0"/>
              <a:t>。训练</a:t>
            </a:r>
            <a:r>
              <a:rPr lang="en-US" altLang="zh-CN" sz="2800" dirty="0"/>
              <a:t>LTU</a:t>
            </a:r>
            <a:r>
              <a:rPr lang="zh-CN" altLang="en-US" sz="2800" dirty="0"/>
              <a:t>的意思是</a:t>
            </a:r>
            <a:r>
              <a:rPr lang="zh-CN" altLang="en-US" sz="2800" dirty="0" smtClean="0"/>
              <a:t>寻找合适的</a:t>
            </a:r>
            <a:r>
              <a:rPr lang="en-US" altLang="zh-CN" sz="2800" dirty="0" smtClean="0"/>
              <a:t>w</a:t>
            </a:r>
            <a:r>
              <a:rPr lang="zh-CN" altLang="en-US" sz="2800" dirty="0" smtClean="0"/>
              <a:t>值（</a:t>
            </a:r>
            <a:r>
              <a:rPr lang="en-US" altLang="zh-CN" sz="2800" i="1" dirty="0" smtClean="0"/>
              <a:t>w</a:t>
            </a:r>
            <a:r>
              <a:rPr lang="en-US" altLang="zh-CN" sz="2800" i="1" baseline="-25000" dirty="0" smtClean="0"/>
              <a:t>0</a:t>
            </a:r>
            <a:r>
              <a:rPr lang="en-US" altLang="zh-CN" sz="2800" i="1" dirty="0" smtClean="0"/>
              <a:t>, w</a:t>
            </a:r>
            <a:r>
              <a:rPr lang="en-US" altLang="zh-CN" sz="2800" i="1" baseline="-25000" dirty="0" smtClean="0"/>
              <a:t>1</a:t>
            </a:r>
            <a:r>
              <a:rPr lang="en-US" altLang="zh-CN" sz="2800" i="1" dirty="0" smtClean="0"/>
              <a:t>, w</a:t>
            </a:r>
            <a:r>
              <a:rPr lang="en-US" altLang="zh-CN" sz="2800" i="1" baseline="-25000" dirty="0" smtClean="0"/>
              <a:t>2</a:t>
            </a:r>
            <a:r>
              <a:rPr lang="zh-CN" altLang="en-US" sz="2800" dirty="0" smtClean="0"/>
              <a:t>）</a:t>
            </a:r>
            <a:endParaRPr lang="zh-CN" altLang="en-US" sz="2400" b="1" dirty="0"/>
          </a:p>
        </p:txBody>
      </p:sp>
    </p:spTree>
    <p:extLst>
      <p:ext uri="{BB962C8B-B14F-4D97-AF65-F5344CB8AC3E}">
        <p14:creationId xmlns:p14="http://schemas.microsoft.com/office/powerpoint/2010/main" xmlns="" val="2556623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3028</TotalTime>
  <Words>2716</Words>
  <Application>Microsoft Office PowerPoint</Application>
  <PresentationFormat>全屏显示(4:3)</PresentationFormat>
  <Paragraphs>148</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Hands-On Machine Learning with Scikit-Learn and TensorFlow </vt:lpstr>
      <vt:lpstr>CHAPTER 10</vt:lpstr>
      <vt:lpstr>CHAPTER 10</vt:lpstr>
      <vt:lpstr>从生物神经元到人工神经元</vt:lpstr>
      <vt:lpstr>从生物神经元到人工神经元</vt:lpstr>
      <vt:lpstr>从生物神经元到人工神经元</vt:lpstr>
      <vt:lpstr>生物神经元</vt:lpstr>
      <vt:lpstr>感知器</vt:lpstr>
      <vt:lpstr>感知器</vt:lpstr>
      <vt:lpstr>感知器</vt:lpstr>
      <vt:lpstr>感知器</vt:lpstr>
      <vt:lpstr>感知器</vt:lpstr>
      <vt:lpstr>感知器</vt:lpstr>
      <vt:lpstr>感知器</vt:lpstr>
      <vt:lpstr>多层感知器和反向传播</vt:lpstr>
      <vt:lpstr>多层感知器和反向传播</vt:lpstr>
      <vt:lpstr>多层感知器和反向传播</vt:lpstr>
      <vt:lpstr>多层感知器和反向传播</vt:lpstr>
      <vt:lpstr>激活函数和它们的导数</vt:lpstr>
      <vt:lpstr>多层感知器和反向传播</vt:lpstr>
      <vt:lpstr>使用纯TensorFlow训练DNN</vt:lpstr>
      <vt:lpstr>构建阶段</vt:lpstr>
      <vt:lpstr>构建阶段</vt:lpstr>
      <vt:lpstr>构建阶段</vt:lpstr>
      <vt:lpstr>幻灯片 25</vt:lpstr>
      <vt:lpstr>执行阶段</vt:lpstr>
      <vt:lpstr>使用神经网络</vt:lpstr>
      <vt:lpstr>微调神经网络的超参数</vt:lpstr>
      <vt:lpstr>隐藏层的个数</vt:lpstr>
      <vt:lpstr>隐藏层的个数</vt:lpstr>
      <vt:lpstr>每个隐藏层中的神经元数</vt:lpstr>
      <vt:lpstr>激活函数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182</cp:revision>
  <dcterms:created xsi:type="dcterms:W3CDTF">2017-08-17T13:43:52Z</dcterms:created>
  <dcterms:modified xsi:type="dcterms:W3CDTF">2019-11-14T04:12:32Z</dcterms:modified>
</cp:coreProperties>
</file>