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B457-678B-4B95-BD07-5A0E057ADAAA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5B41E-4864-49C4-A06E-5CA43416E1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439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901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901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901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901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B41E-4864-49C4-A06E-5CA43416E17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901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Hands-On Machine Learning with</a:t>
            </a:r>
            <a:r>
              <a:rPr lang="en-US" altLang="zh-CN" dirty="0"/>
              <a:t>	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Concepts,	</a:t>
            </a:r>
            <a:r>
              <a:rPr lang="en-US" altLang="zh-CN" dirty="0" smtClean="0"/>
              <a:t>Tools, and Techniques to Build Intelligent Systems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541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sklearn.datasets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make_moons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sklearn.preprocessing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PolynomialFeatures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polynomial_svm_clf</a:t>
            </a:r>
            <a:r>
              <a:rPr lang="en-US" altLang="zh-CN" sz="2400" dirty="0"/>
              <a:t> = Pipeline((</a:t>
            </a:r>
          </a:p>
          <a:p>
            <a:pPr marL="0" indent="0">
              <a:buNone/>
            </a:pPr>
            <a:r>
              <a:rPr lang="en-US" altLang="zh-CN" sz="2400" dirty="0" smtClean="0"/>
              <a:t>     ("</a:t>
            </a:r>
            <a:r>
              <a:rPr lang="en-US" altLang="zh-CN" sz="2400" dirty="0" err="1"/>
              <a:t>poly_features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PolynomialFeatures</a:t>
            </a:r>
            <a:r>
              <a:rPr lang="en-US" altLang="zh-CN" sz="2400" dirty="0"/>
              <a:t>(degree=3)),</a:t>
            </a:r>
          </a:p>
          <a:p>
            <a:pPr marL="0" indent="0">
              <a:buNone/>
            </a:pPr>
            <a:r>
              <a:rPr lang="en-US" altLang="zh-CN" sz="2400" dirty="0" smtClean="0"/>
              <a:t>     ("</a:t>
            </a:r>
            <a:r>
              <a:rPr lang="en-US" altLang="zh-CN" sz="2400" dirty="0" err="1"/>
              <a:t>scaler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StandardScaler</a:t>
            </a:r>
            <a:r>
              <a:rPr lang="en-US" altLang="zh-CN" sz="2400" dirty="0"/>
              <a:t>()),</a:t>
            </a:r>
          </a:p>
          <a:p>
            <a:pPr marL="0" indent="0">
              <a:buNone/>
            </a:pPr>
            <a:r>
              <a:rPr lang="en-US" altLang="zh-CN" sz="2400" dirty="0" smtClean="0"/>
              <a:t>     ("</a:t>
            </a:r>
            <a:r>
              <a:rPr lang="en-US" altLang="zh-CN" sz="2400" dirty="0" err="1"/>
              <a:t>svm_clf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LinearSVC</a:t>
            </a:r>
            <a:r>
              <a:rPr lang="en-US" altLang="zh-CN" sz="2400" dirty="0"/>
              <a:t>(C=10, loss="hinge"))</a:t>
            </a:r>
          </a:p>
          <a:p>
            <a:pPr marL="0" indent="0">
              <a:buNone/>
            </a:pPr>
            <a:r>
              <a:rPr lang="en-US" altLang="zh-CN" sz="2400" dirty="0" smtClean="0"/>
              <a:t>   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polynomial_svm_clf.fit</a:t>
            </a:r>
            <a:r>
              <a:rPr lang="en-US" altLang="zh-CN" sz="2400" dirty="0"/>
              <a:t>(X, y)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23343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143999" cy="5952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841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添加多项式特征实现起来非常简单</a:t>
            </a:r>
            <a:r>
              <a:rPr lang="zh-CN" altLang="en-US" sz="2800" dirty="0" smtClean="0"/>
              <a:t>，并且</a:t>
            </a:r>
            <a:r>
              <a:rPr lang="zh-CN" altLang="en-US" sz="2800" dirty="0"/>
              <a:t>对所有的机器学习算法（不只是</a:t>
            </a:r>
            <a:r>
              <a:rPr lang="en-US" altLang="zh-CN" sz="2800" dirty="0"/>
              <a:t>SVM</a:t>
            </a:r>
            <a:r>
              <a:rPr lang="zh-CN" altLang="en-US" sz="2800" dirty="0"/>
              <a:t>）都非常有效</a:t>
            </a:r>
            <a:r>
              <a:rPr lang="zh-CN" altLang="en-US" sz="2800" dirty="0" smtClean="0"/>
              <a:t>。但</a:t>
            </a:r>
            <a:r>
              <a:rPr lang="zh-CN" altLang="en-US" sz="2800" dirty="0"/>
              <a:t>问题是，如果多项式太低阶，处理不了非常复杂的数据集</a:t>
            </a:r>
            <a:r>
              <a:rPr lang="zh-CN" altLang="en-US" sz="2800" dirty="0" smtClean="0"/>
              <a:t>，而</a:t>
            </a:r>
            <a:r>
              <a:rPr lang="zh-CN" altLang="en-US" sz="2800" dirty="0"/>
              <a:t>高阶则会创造出大量的特征，导致模型变得太慢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幸运</a:t>
            </a:r>
            <a:r>
              <a:rPr lang="zh-CN" altLang="en-US" sz="2800" dirty="0"/>
              <a:t>的是，使用</a:t>
            </a:r>
            <a:r>
              <a:rPr lang="en-US" altLang="zh-CN" sz="2800" dirty="0"/>
              <a:t>SVM</a:t>
            </a:r>
            <a:r>
              <a:rPr lang="zh-CN" altLang="en-US" sz="2800" dirty="0"/>
              <a:t>时，有一个魔术般的数学技巧可以应用</a:t>
            </a:r>
            <a:r>
              <a:rPr lang="zh-CN" altLang="en-US" sz="2800" dirty="0" smtClean="0"/>
              <a:t>，这</a:t>
            </a:r>
            <a:r>
              <a:rPr lang="zh-CN" altLang="en-US" sz="2800" dirty="0"/>
              <a:t>就是核</a:t>
            </a:r>
            <a:r>
              <a:rPr lang="zh-CN" altLang="en-US" sz="2800" dirty="0" smtClean="0"/>
              <a:t>技巧。它</a:t>
            </a:r>
            <a:r>
              <a:rPr lang="zh-CN" altLang="en-US" sz="2800" dirty="0"/>
              <a:t>产生的结果就跟添加了许多多项式特征</a:t>
            </a:r>
            <a:r>
              <a:rPr lang="zh-CN" altLang="en-US" sz="2800" dirty="0" smtClean="0"/>
              <a:t>，甚至</a:t>
            </a:r>
            <a:r>
              <a:rPr lang="zh-CN" altLang="en-US" sz="2800" dirty="0"/>
              <a:t>是非常高阶的多项式特征一样</a:t>
            </a:r>
            <a:r>
              <a:rPr lang="zh-CN" altLang="en-US" sz="2800" dirty="0" smtClean="0"/>
              <a:t>，但</a:t>
            </a:r>
            <a:r>
              <a:rPr lang="zh-CN" altLang="en-US" sz="2800" dirty="0"/>
              <a:t>实际上并不需要真的添加。因为实际没有添加任何特征</a:t>
            </a:r>
            <a:r>
              <a:rPr lang="zh-CN" altLang="en-US" sz="2800" dirty="0" smtClean="0"/>
              <a:t>，所以</a:t>
            </a:r>
            <a:r>
              <a:rPr lang="zh-CN" altLang="en-US" sz="2800" dirty="0"/>
              <a:t>也就不存在数量爆炸的组合特征了。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633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sklearn.svm</a:t>
            </a:r>
            <a:r>
              <a:rPr lang="en-US" altLang="zh-CN" sz="2800" b="1" dirty="0"/>
              <a:t> import </a:t>
            </a:r>
            <a:r>
              <a:rPr lang="en-US" altLang="zh-CN" sz="2800" dirty="0"/>
              <a:t>SVC</a:t>
            </a:r>
          </a:p>
          <a:p>
            <a:pPr marL="0" indent="0">
              <a:buNone/>
            </a:pPr>
            <a:r>
              <a:rPr lang="en-US" altLang="zh-CN" sz="2800" dirty="0" err="1"/>
              <a:t>poly_kernel_svm_clf</a:t>
            </a:r>
            <a:r>
              <a:rPr lang="en-US" altLang="zh-CN" sz="2800" dirty="0"/>
              <a:t> = Pipeline((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scaler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StandardScaler</a:t>
            </a:r>
            <a:r>
              <a:rPr lang="en-US" altLang="zh-CN" sz="2800" dirty="0"/>
              <a:t>()),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svm_clf</a:t>
            </a:r>
            <a:r>
              <a:rPr lang="en-US" altLang="zh-CN" sz="2800" dirty="0"/>
              <a:t>", SVC(kernel="poly", degree=3, coef0=1, C=5))</a:t>
            </a:r>
          </a:p>
          <a:p>
            <a:pPr marL="0" indent="0">
              <a:buNone/>
            </a:pPr>
            <a:r>
              <a:rPr lang="en-US" altLang="zh-CN" sz="2800" dirty="0" smtClean="0"/>
              <a:t>    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poly_kernel_svm_clf.fit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50843"/>
            <a:ext cx="9144000" cy="321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406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添加相似特征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解决非线性问题的另一种技术是添加相似特征</a:t>
            </a:r>
            <a:r>
              <a:rPr lang="zh-CN" altLang="en-US" sz="2800" dirty="0" smtClean="0"/>
              <a:t>。这些</a:t>
            </a:r>
            <a:r>
              <a:rPr lang="zh-CN" altLang="en-US" sz="2800" dirty="0"/>
              <a:t>特征经过相似函数计算得出</a:t>
            </a:r>
            <a:r>
              <a:rPr lang="zh-CN" altLang="en-US" sz="2800" dirty="0" smtClean="0"/>
              <a:t>，相似</a:t>
            </a:r>
            <a:r>
              <a:rPr lang="zh-CN" altLang="en-US" sz="2800" dirty="0"/>
              <a:t>函数可以测量每个实例与一个特定地标（</a:t>
            </a:r>
            <a:r>
              <a:rPr lang="en-US" altLang="zh-CN" sz="2800" dirty="0"/>
              <a:t>landmark</a:t>
            </a:r>
            <a:r>
              <a:rPr lang="zh-CN" altLang="en-US" sz="2800" dirty="0" smtClean="0"/>
              <a:t>）之间</a:t>
            </a:r>
            <a:r>
              <a:rPr lang="zh-CN" altLang="en-US" sz="2800" dirty="0"/>
              <a:t>的相似度。以前面提到过的一维数据集为例，在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=-</a:t>
            </a:r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=1</a:t>
            </a:r>
            <a:r>
              <a:rPr lang="zh-CN" altLang="en-US" sz="2800" dirty="0"/>
              <a:t>处添加两个地标（见图</a:t>
            </a:r>
            <a:r>
              <a:rPr lang="en-US" altLang="zh-CN" sz="2800" dirty="0"/>
              <a:t>5-8</a:t>
            </a:r>
            <a:r>
              <a:rPr lang="zh-CN" altLang="en-US" sz="2800" dirty="0"/>
              <a:t>中的左图）。接下来</a:t>
            </a:r>
            <a:r>
              <a:rPr lang="zh-CN" altLang="en-US" sz="2800" dirty="0" smtClean="0"/>
              <a:t>，我们</a:t>
            </a:r>
            <a:r>
              <a:rPr lang="zh-CN" altLang="en-US" sz="2800" dirty="0"/>
              <a:t>采用高斯径向基函数（</a:t>
            </a:r>
            <a:r>
              <a:rPr lang="en-US" altLang="zh-CN" sz="2800" dirty="0"/>
              <a:t>RBF</a:t>
            </a:r>
            <a:r>
              <a:rPr lang="zh-CN" altLang="en-US" sz="2800" dirty="0"/>
              <a:t>）作为相似函数</a:t>
            </a:r>
            <a:r>
              <a:rPr lang="zh-CN" altLang="en-US" sz="2800" dirty="0" smtClean="0"/>
              <a:t>，</a:t>
            </a:r>
            <a:r>
              <a:rPr lang="el-GR" altLang="zh-CN" sz="2800" dirty="0" smtClean="0"/>
              <a:t>γ</a:t>
            </a:r>
            <a:r>
              <a:rPr lang="en-US" altLang="zh-CN" sz="2800" dirty="0" smtClean="0"/>
              <a:t>=0.3</a:t>
            </a:r>
            <a:r>
              <a:rPr lang="zh-CN" altLang="en-US" sz="2800" dirty="0" smtClean="0"/>
              <a:t>（见</a:t>
            </a:r>
            <a:r>
              <a:rPr lang="zh-CN" altLang="en-US" sz="2800" dirty="0"/>
              <a:t>等式</a:t>
            </a:r>
            <a:r>
              <a:rPr lang="en-US" altLang="zh-CN" sz="2800" dirty="0"/>
              <a:t>5-1</a:t>
            </a:r>
            <a:r>
              <a:rPr lang="zh-CN" altLang="en-US" sz="2800" dirty="0"/>
              <a:t>）</a:t>
            </a:r>
            <a:endParaRPr lang="zh-CN" alt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54006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5931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Similarity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Another technique to tackle nonlinear problems is to add features computed using </a:t>
            </a:r>
            <a:r>
              <a:rPr lang="en-US" altLang="zh-CN" sz="2800" dirty="0" smtClean="0"/>
              <a:t>a </a:t>
            </a:r>
            <a:r>
              <a:rPr lang="en-US" altLang="zh-CN" sz="2800" i="1" dirty="0" smtClean="0"/>
              <a:t>similarity </a:t>
            </a:r>
            <a:r>
              <a:rPr lang="en-US" altLang="zh-CN" sz="2800" i="1" dirty="0"/>
              <a:t>function </a:t>
            </a:r>
            <a:r>
              <a:rPr lang="en-US" altLang="zh-CN" sz="2800" dirty="0"/>
              <a:t>that measures how much each instance resembles a </a:t>
            </a:r>
            <a:r>
              <a:rPr lang="en-US" altLang="zh-CN" sz="2800" dirty="0" smtClean="0"/>
              <a:t>particular </a:t>
            </a:r>
            <a:r>
              <a:rPr lang="en-US" altLang="zh-CN" sz="2800" i="1" dirty="0" smtClean="0"/>
              <a:t>landmark</a:t>
            </a:r>
            <a:r>
              <a:rPr lang="en-US" altLang="zh-CN" sz="2800" dirty="0"/>
              <a:t>. For example, let’s take the one-dimensional dataset discussed earlier </a:t>
            </a:r>
            <a:r>
              <a:rPr lang="en-US" altLang="zh-CN" sz="2800" dirty="0" smtClean="0"/>
              <a:t>and add </a:t>
            </a:r>
            <a:r>
              <a:rPr lang="en-US" altLang="zh-CN" sz="2800" dirty="0"/>
              <a:t>two landmarks to it 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1 = –2 and </a:t>
            </a:r>
            <a:r>
              <a:rPr lang="en-US" altLang="zh-CN" sz="2800" i="1" dirty="0"/>
              <a:t>x</a:t>
            </a:r>
            <a:r>
              <a:rPr lang="en-US" altLang="zh-CN" sz="2800" dirty="0"/>
              <a:t>1 = </a:t>
            </a:r>
            <a:r>
              <a:rPr lang="en-US" altLang="zh-CN" sz="2800" dirty="0" smtClean="0"/>
              <a:t>1. Next, let’s </a:t>
            </a:r>
            <a:r>
              <a:rPr lang="en-US" altLang="zh-CN" sz="2800" dirty="0"/>
              <a:t>define the similarity function to be the Gaussian </a:t>
            </a:r>
            <a:r>
              <a:rPr lang="en-US" altLang="zh-CN" sz="2800" i="1" dirty="0"/>
              <a:t>Radial Basis Function </a:t>
            </a:r>
            <a:r>
              <a:rPr lang="en-US" altLang="zh-CN" sz="2800" dirty="0"/>
              <a:t>(</a:t>
            </a:r>
            <a:r>
              <a:rPr lang="en-US" altLang="zh-CN" sz="2800" i="1" dirty="0" smtClean="0"/>
              <a:t>RBF</a:t>
            </a:r>
            <a:r>
              <a:rPr lang="en-US" altLang="zh-CN" sz="2800" dirty="0" smtClean="0"/>
              <a:t>) with </a:t>
            </a:r>
            <a:r>
              <a:rPr lang="en-US" altLang="zh-CN" sz="2800" i="1" dirty="0"/>
              <a:t>γ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0.3 .</a:t>
            </a:r>
            <a:endParaRPr lang="zh-CN" alt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9120"/>
            <a:ext cx="540060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9144001" cy="328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5880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en-US" altLang="zh-CN" dirty="0"/>
              <a:t>RBF</a:t>
            </a:r>
            <a:r>
              <a:rPr lang="zh-CN" altLang="en-US" dirty="0"/>
              <a:t>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与多项式特征方法一样</a:t>
            </a:r>
            <a:r>
              <a:rPr lang="zh-CN" altLang="en-US" sz="2800" dirty="0" smtClean="0"/>
              <a:t>，相似</a:t>
            </a:r>
            <a:r>
              <a:rPr lang="zh-CN" altLang="en-US" sz="2800" dirty="0"/>
              <a:t>特征法也可以用任意机器学习算法</a:t>
            </a:r>
            <a:r>
              <a:rPr lang="zh-CN" altLang="en-US" sz="2800" dirty="0" smtClean="0"/>
              <a:t>，但是</a:t>
            </a:r>
            <a:r>
              <a:rPr lang="zh-CN" altLang="en-US" sz="2800" dirty="0"/>
              <a:t>要计算出所有附加特征，其计算</a:t>
            </a:r>
            <a:r>
              <a:rPr lang="zh-CN" altLang="en-US" sz="2800" dirty="0" smtClean="0"/>
              <a:t>代价非常</a:t>
            </a:r>
            <a:r>
              <a:rPr lang="zh-CN" altLang="en-US" sz="2800" dirty="0"/>
              <a:t>昂贵</a:t>
            </a:r>
            <a:r>
              <a:rPr lang="zh-CN" altLang="en-US" sz="2800" dirty="0" smtClean="0"/>
              <a:t>，尤其</a:t>
            </a:r>
            <a:r>
              <a:rPr lang="zh-CN" altLang="en-US" sz="2800" dirty="0"/>
              <a:t>是对大型训练集来说。然而</a:t>
            </a:r>
            <a:r>
              <a:rPr lang="zh-CN" altLang="en-US" sz="2800" dirty="0" smtClean="0"/>
              <a:t>，核</a:t>
            </a:r>
            <a:r>
              <a:rPr lang="zh-CN" altLang="en-US" sz="2800" dirty="0"/>
              <a:t>技巧再一次施展了它的</a:t>
            </a:r>
            <a:r>
              <a:rPr lang="en-US" altLang="zh-CN" sz="2800" dirty="0"/>
              <a:t>SVM</a:t>
            </a:r>
            <a:r>
              <a:rPr lang="zh-CN" altLang="en-US" sz="2800" dirty="0"/>
              <a:t>魔术</a:t>
            </a:r>
            <a:r>
              <a:rPr lang="zh-CN" altLang="en-US" sz="2800" dirty="0" smtClean="0"/>
              <a:t>：它</a:t>
            </a:r>
            <a:r>
              <a:rPr lang="zh-CN" altLang="en-US" sz="2800" dirty="0"/>
              <a:t>能够产生的结果就跟添加了许多相似特征一样</a:t>
            </a:r>
            <a:r>
              <a:rPr lang="zh-CN" altLang="en-US" sz="2800" dirty="0" smtClean="0"/>
              <a:t>，但</a:t>
            </a:r>
            <a:r>
              <a:rPr lang="zh-CN" altLang="en-US" sz="2800" dirty="0"/>
              <a:t>实际上也并不需要添加。我们来使用</a:t>
            </a:r>
            <a:r>
              <a:rPr lang="en-US" altLang="zh-CN" sz="2800" dirty="0"/>
              <a:t>SVC</a:t>
            </a:r>
            <a:r>
              <a:rPr lang="zh-CN" altLang="en-US" sz="2800" dirty="0"/>
              <a:t>类试试高斯</a:t>
            </a:r>
            <a:r>
              <a:rPr lang="en-US" altLang="zh-CN" sz="2800" dirty="0"/>
              <a:t>RBF</a:t>
            </a:r>
            <a:r>
              <a:rPr lang="zh-CN" altLang="en-US" sz="2800" dirty="0" smtClean="0"/>
              <a:t>核：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rbf_kernel_svm_clf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Pipeline((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scaler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StandardScaler</a:t>
            </a:r>
            <a:r>
              <a:rPr lang="en-US" altLang="zh-CN" sz="2800" dirty="0"/>
              <a:t>()),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svm_clf</a:t>
            </a:r>
            <a:r>
              <a:rPr lang="en-US" altLang="zh-CN" sz="2800" dirty="0"/>
              <a:t>", SVC(kernel="</a:t>
            </a:r>
            <a:r>
              <a:rPr lang="en-US" altLang="zh-CN" sz="2800" dirty="0" err="1"/>
              <a:t>rbf</a:t>
            </a:r>
            <a:r>
              <a:rPr lang="en-US" altLang="zh-CN" sz="2800" dirty="0"/>
              <a:t>", gamma=5, C=0.001))</a:t>
            </a:r>
          </a:p>
          <a:p>
            <a:pPr marL="0" indent="0">
              <a:buNone/>
            </a:pPr>
            <a:r>
              <a:rPr lang="en-US" altLang="zh-CN" sz="2800" dirty="0" smtClean="0"/>
              <a:t>   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rbf_kernel_svm_clf.fit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0717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</a:t>
            </a:r>
            <a:r>
              <a:rPr lang="en-US" altLang="zh-CN" dirty="0"/>
              <a:t>RBF</a:t>
            </a:r>
            <a:r>
              <a:rPr lang="zh-CN" altLang="en-US" dirty="0"/>
              <a:t>核函数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Just like the polynomial features method, the similarity features method can be </a:t>
            </a:r>
            <a:r>
              <a:rPr lang="en-US" altLang="zh-CN" sz="2800" dirty="0" smtClean="0"/>
              <a:t>useful with </a:t>
            </a:r>
            <a:r>
              <a:rPr lang="en-US" altLang="zh-CN" sz="2800" dirty="0"/>
              <a:t>any Machine Learning algorithm, but it may be computationally expensive </a:t>
            </a:r>
            <a:r>
              <a:rPr lang="en-US" altLang="zh-CN" sz="2800" dirty="0" smtClean="0"/>
              <a:t>to compute </a:t>
            </a:r>
            <a:r>
              <a:rPr lang="en-US" altLang="zh-CN" sz="2800" dirty="0"/>
              <a:t>all the additional features, especially on large training sets. However, </a:t>
            </a:r>
            <a:r>
              <a:rPr lang="en-US" altLang="zh-CN" sz="2800" dirty="0" smtClean="0"/>
              <a:t>it </a:t>
            </a:r>
            <a:r>
              <a:rPr lang="en-US" altLang="zh-CN" sz="2800" dirty="0"/>
              <a:t>makes it possible to obtain a </a:t>
            </a:r>
            <a:r>
              <a:rPr lang="en-US" altLang="zh-CN" sz="2800" dirty="0" smtClean="0"/>
              <a:t>similar result </a:t>
            </a:r>
            <a:r>
              <a:rPr lang="en-US" altLang="zh-CN" sz="2800" dirty="0"/>
              <a:t>as if you had added many similarity features, without actually having to </a:t>
            </a:r>
            <a:r>
              <a:rPr lang="en-US" altLang="zh-CN" sz="2800" dirty="0" smtClean="0"/>
              <a:t>add them:</a:t>
            </a:r>
          </a:p>
          <a:p>
            <a:pPr marL="0" indent="0">
              <a:buNone/>
            </a:pPr>
            <a:r>
              <a:rPr lang="en-US" altLang="zh-CN" sz="2800" dirty="0" err="1"/>
              <a:t>rbf_kernel_svm_clf</a:t>
            </a:r>
            <a:r>
              <a:rPr lang="en-US" altLang="zh-CN" sz="2800" dirty="0"/>
              <a:t> = Pipeline((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scaler</a:t>
            </a:r>
            <a:r>
              <a:rPr lang="en-US" altLang="zh-CN" sz="2800" dirty="0"/>
              <a:t>", </a:t>
            </a:r>
            <a:r>
              <a:rPr lang="en-US" altLang="zh-CN" sz="2800" dirty="0" err="1"/>
              <a:t>StandardScaler</a:t>
            </a:r>
            <a:r>
              <a:rPr lang="en-US" altLang="zh-CN" sz="2800" dirty="0"/>
              <a:t>()),</a:t>
            </a:r>
          </a:p>
          <a:p>
            <a:pPr marL="0" indent="0">
              <a:buNone/>
            </a:pPr>
            <a:r>
              <a:rPr lang="en-US" altLang="zh-CN" sz="2800" dirty="0" smtClean="0"/>
              <a:t>      ("</a:t>
            </a:r>
            <a:r>
              <a:rPr lang="en-US" altLang="zh-CN" sz="2800" dirty="0" err="1"/>
              <a:t>svm_clf</a:t>
            </a:r>
            <a:r>
              <a:rPr lang="en-US" altLang="zh-CN" sz="2800" dirty="0"/>
              <a:t>", SVC(kernel="</a:t>
            </a:r>
            <a:r>
              <a:rPr lang="en-US" altLang="zh-CN" sz="2800" dirty="0" err="1"/>
              <a:t>rbf</a:t>
            </a:r>
            <a:r>
              <a:rPr lang="en-US" altLang="zh-CN" sz="2800" dirty="0"/>
              <a:t>", gamma=5, C=0.001))</a:t>
            </a:r>
          </a:p>
          <a:p>
            <a:pPr marL="0" indent="0">
              <a:buNone/>
            </a:pPr>
            <a:r>
              <a:rPr lang="en-US" altLang="zh-CN" sz="2800" dirty="0" smtClean="0"/>
              <a:t>   ))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rbf_kernel_svm_clf.fit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384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28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liblinear</a:t>
            </a:r>
            <a:r>
              <a:rPr lang="zh-CN" altLang="en-US" sz="2800" dirty="0"/>
              <a:t>库为线性</a:t>
            </a:r>
            <a:r>
              <a:rPr lang="en-US" altLang="zh-CN" sz="2800" dirty="0"/>
              <a:t>SVM</a:t>
            </a:r>
            <a:r>
              <a:rPr lang="zh-CN" altLang="en-US" sz="2800" dirty="0"/>
              <a:t>实现了一个优化算法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LinearSVC</a:t>
            </a:r>
            <a:r>
              <a:rPr lang="zh-CN" altLang="en-US" sz="2800" dirty="0"/>
              <a:t>正是基于该库的。这个算法不支持核技巧</a:t>
            </a:r>
            <a:r>
              <a:rPr lang="zh-CN" altLang="en-US" sz="2800" dirty="0" smtClean="0"/>
              <a:t>，不过</a:t>
            </a:r>
            <a:r>
              <a:rPr lang="zh-CN" altLang="en-US" sz="2800" dirty="0"/>
              <a:t>它与训练实例的数量和特征数量几乎呈线性相关</a:t>
            </a:r>
            <a:r>
              <a:rPr lang="zh-CN" altLang="en-US" sz="2800" dirty="0" smtClean="0"/>
              <a:t>：其</a:t>
            </a:r>
            <a:r>
              <a:rPr lang="zh-CN" altLang="en-US" sz="2800" dirty="0"/>
              <a:t>训练时间复杂度大致为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m×n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r>
              <a:rPr lang="zh-CN" altLang="en-US" sz="2800" dirty="0"/>
              <a:t>如果你想要非常高的精度，算法需要的时间更长</a:t>
            </a:r>
            <a:r>
              <a:rPr lang="zh-CN" altLang="en-US" sz="2800" dirty="0" smtClean="0"/>
              <a:t>。它</a:t>
            </a:r>
            <a:r>
              <a:rPr lang="zh-CN" altLang="en-US" sz="2800" dirty="0"/>
              <a:t>由容差超参数（在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</a:t>
            </a:r>
            <a:r>
              <a:rPr lang="zh-CN" altLang="en-US" sz="2800" dirty="0"/>
              <a:t>中为</a:t>
            </a:r>
            <a:r>
              <a:rPr lang="en-US" altLang="zh-CN" sz="2800" dirty="0" err="1"/>
              <a:t>tol</a:t>
            </a:r>
            <a:r>
              <a:rPr lang="zh-CN" altLang="en-US" sz="2800" dirty="0"/>
              <a:t>）来控制</a:t>
            </a:r>
            <a:r>
              <a:rPr lang="zh-CN" altLang="en-US" sz="2800" dirty="0" smtClean="0"/>
              <a:t>。大多数</a:t>
            </a:r>
            <a:r>
              <a:rPr lang="zh-CN" altLang="en-US" sz="2800" dirty="0"/>
              <a:t>分类任务中，默认的容差就够</a:t>
            </a:r>
            <a:r>
              <a:rPr lang="zh-CN" altLang="en-US" sz="2800" dirty="0" smtClean="0"/>
              <a:t>了</a:t>
            </a:r>
            <a:r>
              <a:rPr lang="zh-CN" altLang="en-US" sz="2800" i="1" dirty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7098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SVC</a:t>
            </a:r>
            <a:r>
              <a:rPr lang="zh-CN" altLang="en-US" sz="2800" dirty="0"/>
              <a:t>则是基于</a:t>
            </a:r>
            <a:r>
              <a:rPr lang="en-US" altLang="zh-CN" sz="2800" dirty="0" err="1"/>
              <a:t>libsvm</a:t>
            </a:r>
            <a:r>
              <a:rPr lang="zh-CN" altLang="en-US" sz="2800" dirty="0"/>
              <a:t>库的，这个库的算法支持核技巧。 </a:t>
            </a:r>
            <a:r>
              <a:rPr lang="zh-CN" altLang="en-US" sz="2800" dirty="0" smtClean="0"/>
              <a:t>训练</a:t>
            </a:r>
            <a:r>
              <a:rPr lang="zh-CN" altLang="en-US" sz="2800" dirty="0"/>
              <a:t>时间复杂度通常在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m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×n</a:t>
            </a:r>
            <a:r>
              <a:rPr lang="zh-CN" altLang="en-US" sz="2800" dirty="0"/>
              <a:t>）和</a:t>
            </a:r>
            <a:r>
              <a:rPr lang="en-US" altLang="zh-CN" sz="2800" dirty="0"/>
              <a:t>O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m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×n</a:t>
            </a:r>
            <a:r>
              <a:rPr lang="zh-CN" altLang="en-US" sz="2800" dirty="0"/>
              <a:t>）之间。很不幸，这意味着如果训练实例的数量变大</a:t>
            </a:r>
            <a:r>
              <a:rPr lang="zh-CN" altLang="en-US" sz="2800" dirty="0" smtClean="0"/>
              <a:t>（例如</a:t>
            </a:r>
            <a:r>
              <a:rPr lang="zh-CN" altLang="en-US" sz="2800" dirty="0"/>
              <a:t>上十万个实例），它将会慢得可怕</a:t>
            </a:r>
            <a:r>
              <a:rPr lang="zh-CN" altLang="en-US" sz="2800" dirty="0" smtClean="0"/>
              <a:t>，所以</a:t>
            </a:r>
            <a:r>
              <a:rPr lang="zh-CN" altLang="en-US" sz="2800" dirty="0"/>
              <a:t>这个算法完美适用于复杂但是中小型的训练集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但是，它</a:t>
            </a:r>
            <a:r>
              <a:rPr lang="zh-CN" altLang="en-US" sz="2800" dirty="0"/>
              <a:t>还是可以良好适应地特征数量的增加，特别是应对稀疏</a:t>
            </a:r>
            <a:r>
              <a:rPr lang="zh-CN" altLang="en-US" sz="2800" dirty="0" smtClean="0"/>
              <a:t>特征（</a:t>
            </a:r>
            <a:r>
              <a:rPr lang="zh-CN" altLang="en-US" sz="2800" dirty="0"/>
              <a:t>即，每个实例仅有少量的非零特征）。在这种情况下</a:t>
            </a:r>
            <a:r>
              <a:rPr lang="zh-CN" altLang="en-US" sz="2800" dirty="0" smtClean="0"/>
              <a:t>，算法</a:t>
            </a:r>
            <a:r>
              <a:rPr lang="zh-CN" altLang="en-US" sz="2800" dirty="0"/>
              <a:t>复杂度大致与实例的平均非零特征数成比例</a:t>
            </a:r>
            <a:r>
              <a:rPr lang="zh-CN" altLang="en-US" sz="2800" dirty="0" smtClean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3831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/>
              <a:t>Support Vector </a:t>
            </a:r>
            <a:r>
              <a:rPr lang="en-US" altLang="zh-CN" sz="3600" dirty="0" smtClean="0"/>
              <a:t>Machines</a:t>
            </a:r>
          </a:p>
          <a:p>
            <a:pPr marL="0" indent="0">
              <a:buNone/>
            </a:pPr>
            <a:r>
              <a:rPr lang="zh-CN" altLang="en-US" dirty="0"/>
              <a:t>支持向量机（简称</a:t>
            </a:r>
            <a:r>
              <a:rPr lang="en-US" altLang="zh-CN" dirty="0"/>
              <a:t>SVM</a:t>
            </a:r>
            <a:r>
              <a:rPr lang="zh-CN" altLang="en-US" dirty="0" smtClean="0"/>
              <a:t>）是</a:t>
            </a:r>
            <a:r>
              <a:rPr lang="zh-CN" altLang="en-US" dirty="0"/>
              <a:t>一个功能强大并且全面的机器学习模型</a:t>
            </a:r>
            <a:r>
              <a:rPr lang="zh-CN" altLang="en-US" dirty="0" smtClean="0"/>
              <a:t>，它</a:t>
            </a:r>
            <a:r>
              <a:rPr lang="zh-CN" altLang="en-US" dirty="0"/>
              <a:t>能够执行线性或非线性分类、回归，甚至是异常值检测</a:t>
            </a:r>
            <a:r>
              <a:rPr lang="zh-CN" altLang="en-US" dirty="0" smtClean="0"/>
              <a:t>任务。</a:t>
            </a:r>
            <a:r>
              <a:rPr lang="zh-CN" altLang="en-US" dirty="0"/>
              <a:t>它是机器学习领域最受欢迎的模型之一</a:t>
            </a:r>
            <a:r>
              <a:rPr lang="zh-CN" altLang="en-US" dirty="0" smtClean="0"/>
              <a:t>，任何</a:t>
            </a:r>
            <a:r>
              <a:rPr lang="zh-CN" altLang="en-US" dirty="0"/>
              <a:t>对机器学习感兴趣的人都应该在工具箱中配备一个。</a:t>
            </a:r>
          </a:p>
          <a:p>
            <a:pPr marL="0" indent="0">
              <a:buNone/>
            </a:pPr>
            <a:r>
              <a:rPr lang="en-US" altLang="zh-CN" dirty="0"/>
              <a:t>SVM</a:t>
            </a:r>
            <a:r>
              <a:rPr lang="zh-CN" altLang="en-US" dirty="0"/>
              <a:t>特别适用于中小型复杂数据集的分类。</a:t>
            </a:r>
          </a:p>
          <a:p>
            <a:pPr marL="0" indent="0">
              <a:buNone/>
            </a:pPr>
            <a:r>
              <a:rPr lang="zh-CN" altLang="en-US" dirty="0"/>
              <a:t>本章将会介绍不同</a:t>
            </a:r>
            <a:r>
              <a:rPr lang="en-US" altLang="zh-CN" dirty="0"/>
              <a:t>SVM</a:t>
            </a:r>
            <a:r>
              <a:rPr lang="zh-CN" altLang="en-US" dirty="0"/>
              <a:t>的核心概念</a:t>
            </a:r>
            <a:r>
              <a:rPr lang="zh-CN" altLang="en-US" dirty="0" smtClean="0"/>
              <a:t>，怎么</a:t>
            </a:r>
            <a:r>
              <a:rPr lang="zh-CN" altLang="en-US" dirty="0"/>
              <a:t>使用它们以及它们的工作原理。</a:t>
            </a:r>
          </a:p>
        </p:txBody>
      </p:sp>
    </p:spTree>
    <p:extLst>
      <p:ext uri="{BB962C8B-B14F-4D97-AF65-F5344CB8AC3E}">
        <p14:creationId xmlns="" xmlns:p14="http://schemas.microsoft.com/office/powerpoint/2010/main" val="255662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计算复杂度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242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5536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正如前面提到的，</a:t>
            </a:r>
            <a:r>
              <a:rPr lang="en-US" altLang="zh-CN" sz="2800" dirty="0"/>
              <a:t>SVM</a:t>
            </a:r>
            <a:r>
              <a:rPr lang="zh-CN" altLang="en-US" sz="2800" dirty="0"/>
              <a:t>算法非常全面</a:t>
            </a:r>
            <a:r>
              <a:rPr lang="zh-CN" altLang="en-US" sz="2800" dirty="0" smtClean="0"/>
              <a:t>：它</a:t>
            </a:r>
            <a:r>
              <a:rPr lang="zh-CN" altLang="en-US" sz="2800" dirty="0"/>
              <a:t>不仅支持线性和非线性分类，而且还支持线性和</a:t>
            </a:r>
            <a:r>
              <a:rPr lang="zh-CN" altLang="en-US" sz="2800" dirty="0" smtClean="0"/>
              <a:t>非线性回归。</a:t>
            </a:r>
            <a:r>
              <a:rPr lang="zh-CN" altLang="en-US" sz="2800" dirty="0"/>
              <a:t>诀窍在于将目标反转一下</a:t>
            </a:r>
            <a:r>
              <a:rPr lang="zh-CN" altLang="en-US" sz="2800" dirty="0" smtClean="0"/>
              <a:t>：不再</a:t>
            </a:r>
            <a:r>
              <a:rPr lang="zh-CN" altLang="en-US" sz="2800" dirty="0"/>
              <a:t>是尝试拟合两个类别之间可能的最宽的街道的同时限制</a:t>
            </a:r>
            <a:r>
              <a:rPr lang="zh-CN" altLang="en-US" sz="2800" dirty="0" smtClean="0"/>
              <a:t>间隔</a:t>
            </a:r>
            <a:r>
              <a:rPr lang="zh-CN" altLang="en-US" sz="2800" dirty="0"/>
              <a:t>违例，</a:t>
            </a:r>
            <a:r>
              <a:rPr lang="en-US" altLang="zh-CN" sz="2800" dirty="0"/>
              <a:t>SVM</a:t>
            </a:r>
            <a:r>
              <a:rPr lang="zh-CN" altLang="en-US" sz="2800" dirty="0"/>
              <a:t>回归要做的是让尽可能多的实例位于街道上</a:t>
            </a:r>
            <a:r>
              <a:rPr lang="zh-CN" altLang="en-US" sz="2800" dirty="0" smtClean="0"/>
              <a:t>，同时</a:t>
            </a:r>
            <a:r>
              <a:rPr lang="zh-CN" altLang="en-US" sz="2800" dirty="0"/>
              <a:t>限制间隔违例（也就是不在街道上的实例）</a:t>
            </a:r>
            <a:r>
              <a:rPr lang="zh-CN" altLang="en-US" sz="2800" dirty="0" smtClean="0"/>
              <a:t>。街道</a:t>
            </a:r>
            <a:r>
              <a:rPr lang="zh-CN" altLang="en-US" sz="2800" dirty="0"/>
              <a:t>的宽度由超</a:t>
            </a:r>
            <a:r>
              <a:rPr lang="zh-CN" altLang="en-US" sz="2800" dirty="0" smtClean="0"/>
              <a:t>参数 </a:t>
            </a:r>
            <a:r>
              <a:rPr lang="en-US" altLang="zh-CN" sz="2800" dirty="0" smtClean="0"/>
              <a:t>ε </a:t>
            </a:r>
            <a:r>
              <a:rPr lang="zh-CN" altLang="en-US" sz="2800" dirty="0" smtClean="0"/>
              <a:t>控制</a:t>
            </a:r>
            <a:r>
              <a:rPr lang="zh-CN" altLang="en-US" sz="2800" dirty="0"/>
              <a:t>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8626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from </a:t>
            </a:r>
            <a:r>
              <a:rPr lang="en-US" altLang="zh-CN" sz="2800" b="1" dirty="0" err="1"/>
              <a:t>sklearn.svm</a:t>
            </a:r>
            <a:r>
              <a:rPr lang="en-US" altLang="zh-CN" sz="2800" b="1" dirty="0"/>
              <a:t> import </a:t>
            </a:r>
            <a:r>
              <a:rPr lang="en-US" altLang="zh-CN" sz="2800" dirty="0" err="1"/>
              <a:t>LinearSVR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svm_reg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LinearSVR</a:t>
            </a:r>
            <a:r>
              <a:rPr lang="en-US" altLang="zh-CN" sz="2800" dirty="0"/>
              <a:t>(epsilon=1.5)</a:t>
            </a:r>
          </a:p>
          <a:p>
            <a:pPr marL="0" indent="0">
              <a:buNone/>
            </a:pPr>
            <a:r>
              <a:rPr lang="en-US" altLang="zh-CN" sz="2800" dirty="0" err="1"/>
              <a:t>svm_reg.fit</a:t>
            </a:r>
            <a:r>
              <a:rPr lang="en-US" altLang="zh-CN" sz="2800" dirty="0"/>
              <a:t>(X, y)</a:t>
            </a:r>
            <a:endParaRPr lang="zh-CN" altLang="en-US" sz="28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8426"/>
            <a:ext cx="9144000" cy="394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1877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sklearn.svm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SVR</a:t>
            </a:r>
          </a:p>
          <a:p>
            <a:pPr marL="0" indent="0">
              <a:buNone/>
            </a:pPr>
            <a:r>
              <a:rPr lang="en-US" altLang="zh-CN" sz="2400" dirty="0" err="1"/>
              <a:t>svm_poly_reg</a:t>
            </a:r>
            <a:r>
              <a:rPr lang="en-US" altLang="zh-CN" sz="2400" dirty="0"/>
              <a:t> = SVR(kernel="poly", degree=2, C=100, epsilon=0.1)</a:t>
            </a:r>
          </a:p>
          <a:p>
            <a:pPr marL="0" indent="0">
              <a:buNone/>
            </a:pPr>
            <a:r>
              <a:rPr lang="en-US" altLang="zh-CN" sz="2400" dirty="0" err="1"/>
              <a:t>svm_poly_reg.fit</a:t>
            </a:r>
            <a:r>
              <a:rPr lang="en-US" altLang="zh-CN" sz="2400" dirty="0"/>
              <a:t>(X, y)</a:t>
            </a:r>
            <a:endParaRPr lang="zh-CN" altLang="en-US" sz="24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52495"/>
            <a:ext cx="9144000" cy="39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27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决策函数和</a:t>
            </a:r>
            <a:r>
              <a:rPr lang="zh-CN" altLang="en-US" dirty="0" smtClean="0"/>
              <a:t>预测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线性</a:t>
            </a:r>
            <a:r>
              <a:rPr lang="en-US" altLang="zh-CN" sz="2800" dirty="0"/>
              <a:t>SVM</a:t>
            </a:r>
            <a:r>
              <a:rPr lang="zh-CN" altLang="en-US" sz="2800" dirty="0"/>
              <a:t>分类器通过简单地计算</a:t>
            </a:r>
            <a:r>
              <a:rPr lang="zh-CN" altLang="en-US" sz="2800" dirty="0" smtClean="0"/>
              <a:t>决策函数 </a:t>
            </a:r>
            <a:r>
              <a:rPr lang="en-US" altLang="zh-CN" sz="2800" b="1" dirty="0" err="1" smtClean="0"/>
              <a:t>w</a:t>
            </a:r>
            <a:r>
              <a:rPr lang="en-US" altLang="zh-CN" sz="2800" i="1" baseline="30000" dirty="0" err="1" smtClean="0"/>
              <a:t>T</a:t>
            </a:r>
            <a:r>
              <a:rPr lang="en-US" altLang="zh-CN" sz="2800" i="1" dirty="0" smtClean="0"/>
              <a:t> </a:t>
            </a:r>
            <a:r>
              <a:rPr lang="zh-CN" altLang="en-US" sz="2800" dirty="0"/>
              <a:t>・ </a:t>
            </a:r>
            <a:r>
              <a:rPr lang="en-US" altLang="zh-CN" sz="2800" b="1" dirty="0"/>
              <a:t>x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 </a:t>
            </a:r>
            <a:r>
              <a:rPr lang="en-US" altLang="zh-CN" sz="2800" dirty="0"/>
              <a:t>=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+ ⋯ + 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来</a:t>
            </a:r>
            <a:r>
              <a:rPr lang="zh-CN" altLang="en-US" sz="2800" dirty="0"/>
              <a:t>预测新</a:t>
            </a:r>
            <a:r>
              <a:rPr lang="zh-CN" altLang="en-US" sz="2800" dirty="0" smtClean="0"/>
              <a:t>实例 </a:t>
            </a:r>
            <a:r>
              <a:rPr lang="en-US" altLang="zh-CN" sz="2800" dirty="0" smtClean="0"/>
              <a:t>x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分类。如果结果为正，则预测</a:t>
            </a:r>
            <a:r>
              <a:rPr lang="zh-CN" altLang="en-US" sz="2800" dirty="0" smtClean="0"/>
              <a:t>类别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；不然则</a:t>
            </a:r>
            <a:r>
              <a:rPr lang="zh-CN" altLang="en-US" sz="2800" dirty="0"/>
              <a:t>预测其为负</a:t>
            </a:r>
            <a:r>
              <a:rPr lang="zh-CN" altLang="en-US" sz="2800" dirty="0" smtClean="0"/>
              <a:t>类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0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参见</a:t>
            </a:r>
            <a:r>
              <a:rPr lang="zh-CN" altLang="en-US" sz="2800" dirty="0" smtClean="0"/>
              <a:t>公式</a:t>
            </a:r>
            <a:r>
              <a:rPr lang="en-US" altLang="zh-CN" sz="2800" dirty="0" smtClean="0"/>
              <a:t>5-2</a:t>
            </a:r>
            <a:r>
              <a:rPr lang="zh-CN" altLang="en-US" sz="2800" dirty="0" smtClean="0"/>
              <a:t>：</a:t>
            </a:r>
            <a:endParaRPr lang="zh-CN" alt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8138"/>
            <a:ext cx="6768752" cy="22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154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决策边界和间隔</a:t>
            </a:r>
            <a:endParaRPr lang="en-US" altLang="zh-CN" dirty="0"/>
          </a:p>
          <a:p>
            <a:r>
              <a:rPr lang="en-US" altLang="zh-CN" sz="2800" dirty="0" smtClean="0"/>
              <a:t>The </a:t>
            </a:r>
            <a:r>
              <a:rPr lang="en-US" altLang="zh-CN" sz="2800" dirty="0"/>
              <a:t>linear SVM classifier model predicts the class of a new instance </a:t>
            </a:r>
            <a:r>
              <a:rPr lang="en-US" altLang="zh-CN" sz="2800" b="1" dirty="0"/>
              <a:t>x </a:t>
            </a:r>
            <a:r>
              <a:rPr lang="en-US" altLang="zh-CN" sz="2800" dirty="0"/>
              <a:t>by simply </a:t>
            </a:r>
            <a:r>
              <a:rPr lang="en-US" altLang="zh-CN" sz="2800" dirty="0" smtClean="0"/>
              <a:t>computing the </a:t>
            </a:r>
            <a:r>
              <a:rPr lang="en-US" altLang="zh-CN" sz="2800" dirty="0"/>
              <a:t>decision function </a:t>
            </a:r>
            <a:r>
              <a:rPr lang="en-US" altLang="zh-CN" sz="2800" b="1" dirty="0" err="1"/>
              <a:t>w</a:t>
            </a:r>
            <a:r>
              <a:rPr lang="en-US" altLang="zh-CN" sz="2800" i="1" baseline="30000" dirty="0" err="1"/>
              <a:t>T</a:t>
            </a:r>
            <a:r>
              <a:rPr lang="en-US" altLang="zh-CN" sz="2800" i="1" dirty="0"/>
              <a:t> </a:t>
            </a:r>
            <a:r>
              <a:rPr lang="zh-CN" altLang="en-US" sz="2800" dirty="0"/>
              <a:t>・ </a:t>
            </a:r>
            <a:r>
              <a:rPr lang="en-US" altLang="zh-CN" sz="2800" b="1" dirty="0"/>
              <a:t>x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 </a:t>
            </a:r>
            <a:r>
              <a:rPr lang="en-US" altLang="zh-CN" sz="2800" dirty="0"/>
              <a:t>=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+ ⋯ + 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baseline="-25000" dirty="0" err="1"/>
              <a:t>n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</a:t>
            </a:r>
            <a:r>
              <a:rPr lang="en-US" altLang="zh-CN" sz="2800" dirty="0"/>
              <a:t>: if the result is </a:t>
            </a:r>
            <a:r>
              <a:rPr lang="en-US" altLang="zh-CN" sz="2800" dirty="0" smtClean="0"/>
              <a:t>positive, the </a:t>
            </a:r>
            <a:r>
              <a:rPr lang="en-US" altLang="zh-CN" sz="2800" dirty="0"/>
              <a:t>predicted class </a:t>
            </a:r>
            <a:r>
              <a:rPr lang="en-US" altLang="zh-CN" sz="2800" i="1" dirty="0"/>
              <a:t>ŷ </a:t>
            </a:r>
            <a:r>
              <a:rPr lang="en-US" altLang="zh-CN" sz="2800" dirty="0"/>
              <a:t>is the positive class (1), or else it is the negative class (0); </a:t>
            </a:r>
            <a:r>
              <a:rPr lang="en-US" altLang="zh-CN" sz="2800" dirty="0" smtClean="0"/>
              <a:t>see Equation </a:t>
            </a:r>
            <a:r>
              <a:rPr lang="en-US" altLang="zh-CN" sz="2800" dirty="0"/>
              <a:t>5-2.</a:t>
            </a:r>
            <a:endParaRPr lang="zh-CN" alt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8138"/>
            <a:ext cx="6768752" cy="225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25" y="1834703"/>
            <a:ext cx="9159325" cy="505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31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训练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思考一下决策函数的斜率：它等于权重向量的范数，即</a:t>
            </a:r>
            <a:r>
              <a:rPr lang="en-US" altLang="zh-CN" sz="2800" dirty="0"/>
              <a:t>||w||</a:t>
            </a:r>
            <a:r>
              <a:rPr lang="zh-CN" altLang="en-US" sz="2800" dirty="0" smtClean="0"/>
              <a:t>。如果</a:t>
            </a:r>
            <a:r>
              <a:rPr lang="zh-CN" altLang="en-US" sz="2800" dirty="0"/>
              <a:t>我们将斜率除以</a:t>
            </a:r>
            <a:r>
              <a:rPr lang="en-US" altLang="zh-CN" sz="2800" dirty="0"/>
              <a:t>2</a:t>
            </a:r>
            <a:r>
              <a:rPr lang="zh-CN" altLang="en-US" sz="2800" dirty="0"/>
              <a:t>，那么决策函数等于</a:t>
            </a:r>
            <a:r>
              <a:rPr lang="en-US" altLang="zh-CN" sz="2800" dirty="0" smtClean="0"/>
              <a:t>±1</a:t>
            </a:r>
            <a:r>
              <a:rPr lang="zh-CN" altLang="en-US" sz="2800" dirty="0"/>
              <a:t>的点也将变得离决策函数两倍远。也就是说，将斜率除以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，将</a:t>
            </a:r>
            <a:r>
              <a:rPr lang="zh-CN" altLang="en-US" sz="2800" dirty="0"/>
              <a:t>会使间隔乘以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。参见</a:t>
            </a:r>
            <a:r>
              <a:rPr lang="zh-CN" altLang="en-US" sz="2800" dirty="0"/>
              <a:t>图</a:t>
            </a:r>
            <a:r>
              <a:rPr lang="en-US" altLang="zh-CN" sz="2800" dirty="0"/>
              <a:t>5-13</a:t>
            </a:r>
            <a:r>
              <a:rPr lang="zh-CN" altLang="en-US" sz="2800" dirty="0" smtClean="0"/>
              <a:t>。权重</a:t>
            </a:r>
            <a:r>
              <a:rPr lang="zh-CN" altLang="en-US" sz="2800" dirty="0"/>
              <a:t>向量</a:t>
            </a:r>
            <a:r>
              <a:rPr lang="en-US" altLang="zh-CN" sz="2800" dirty="0"/>
              <a:t>w</a:t>
            </a:r>
            <a:r>
              <a:rPr lang="zh-CN" altLang="en-US" sz="2800" dirty="0"/>
              <a:t>越小，间隔越大</a:t>
            </a:r>
            <a:r>
              <a:rPr lang="zh-CN" altLang="en-US" sz="2800" dirty="0" smtClean="0"/>
              <a:t>。</a:t>
            </a:r>
            <a:endParaRPr lang="zh-CN" altLang="en-US" sz="2800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4991"/>
            <a:ext cx="9144000" cy="2323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1235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工作原理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所以我们要最小化</a:t>
            </a:r>
            <a:r>
              <a:rPr lang="en-US" altLang="zh-CN" sz="2800" dirty="0"/>
              <a:t>||w||</a:t>
            </a:r>
            <a:r>
              <a:rPr lang="zh-CN" altLang="en-US" sz="2800" dirty="0"/>
              <a:t>来得到尽可能大的间隔。但是</a:t>
            </a:r>
            <a:r>
              <a:rPr lang="zh-CN" altLang="en-US" sz="2800" dirty="0" smtClean="0"/>
              <a:t>，如果</a:t>
            </a:r>
            <a:r>
              <a:rPr lang="zh-CN" altLang="en-US" sz="2800" dirty="0"/>
              <a:t>我们想避免任何间隔违例（硬间隔</a:t>
            </a:r>
            <a:r>
              <a:rPr lang="zh-CN" altLang="en-US" sz="2800" dirty="0" smtClean="0"/>
              <a:t>），那么</a:t>
            </a:r>
            <a:r>
              <a:rPr lang="zh-CN" altLang="en-US" sz="2800" dirty="0"/>
              <a:t>就要使所有正类训练集的决策函数大于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，负</a:t>
            </a:r>
            <a:r>
              <a:rPr lang="zh-CN" altLang="en-US" sz="2800" dirty="0"/>
              <a:t>类训练集的决策函数小于</a:t>
            </a:r>
            <a:r>
              <a:rPr lang="en-US" altLang="zh-CN" sz="2800" dirty="0"/>
              <a:t>-1</a:t>
            </a:r>
            <a:r>
              <a:rPr lang="zh-CN" altLang="en-US" sz="2800" dirty="0"/>
              <a:t>。如果我们定义，实例为负类</a:t>
            </a:r>
            <a:r>
              <a:rPr lang="zh-CN" altLang="en-US" sz="2800" dirty="0" smtClean="0"/>
              <a:t>（如果</a:t>
            </a:r>
            <a:r>
              <a:rPr lang="en-US" altLang="zh-CN" sz="2800" i="1" dirty="0"/>
              <a:t>y</a:t>
            </a:r>
            <a:r>
              <a:rPr lang="en-US" altLang="zh-CN" sz="2800" i="1" baseline="30000" dirty="0"/>
              <a:t>(</a:t>
            </a:r>
            <a:r>
              <a:rPr lang="en-US" altLang="zh-CN" sz="2800" i="1" baseline="30000" dirty="0" err="1"/>
              <a:t>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时</a:t>
            </a:r>
            <a:r>
              <a:rPr lang="zh-CN" altLang="en-US" sz="2800" dirty="0" smtClean="0"/>
              <a:t>，</a:t>
            </a:r>
            <a:r>
              <a:rPr lang="en-US" altLang="zh-CN" sz="2800" i="1" dirty="0"/>
              <a:t> t</a:t>
            </a:r>
            <a:r>
              <a:rPr lang="en-US" altLang="zh-CN" sz="2800" i="1" baseline="30000" dirty="0"/>
              <a:t>(</a:t>
            </a:r>
            <a:r>
              <a:rPr lang="en-US" altLang="zh-CN" sz="2800" i="1" baseline="30000" dirty="0" err="1"/>
              <a:t>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–1 </a:t>
            </a:r>
            <a:r>
              <a:rPr lang="zh-CN" altLang="en-US" sz="2800" dirty="0" smtClean="0"/>
              <a:t>；</a:t>
            </a:r>
            <a:r>
              <a:rPr lang="zh-CN" altLang="en-US" sz="2800" dirty="0"/>
              <a:t>实例为正类（</a:t>
            </a:r>
            <a:r>
              <a:rPr lang="zh-CN" altLang="en-US" sz="2800" dirty="0" smtClean="0"/>
              <a:t>如果</a:t>
            </a:r>
            <a:r>
              <a:rPr lang="en-US" altLang="zh-CN" sz="2800" i="1" dirty="0"/>
              <a:t>y</a:t>
            </a:r>
            <a:r>
              <a:rPr lang="en-US" altLang="zh-CN" sz="2800" i="1" baseline="30000" dirty="0"/>
              <a:t>(</a:t>
            </a:r>
            <a:r>
              <a:rPr lang="en-US" altLang="zh-CN" sz="2800" i="1" baseline="30000" dirty="0" err="1"/>
              <a:t>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1</a:t>
            </a:r>
            <a:r>
              <a:rPr lang="zh-CN" altLang="en-US" sz="2800" dirty="0"/>
              <a:t>）时</a:t>
            </a:r>
            <a:r>
              <a:rPr lang="zh-CN" altLang="en-US" sz="2800" dirty="0" smtClean="0"/>
              <a:t>，</a:t>
            </a:r>
            <a:r>
              <a:rPr lang="en-US" altLang="zh-CN" sz="2800" i="1" dirty="0"/>
              <a:t> t</a:t>
            </a:r>
            <a:r>
              <a:rPr lang="en-US" altLang="zh-CN" sz="2800" i="1" baseline="30000" dirty="0"/>
              <a:t>(</a:t>
            </a:r>
            <a:r>
              <a:rPr lang="en-US" altLang="zh-CN" sz="2800" i="1" baseline="30000" dirty="0" err="1"/>
              <a:t>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= 1 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那么我们就可以将这个约束条件表示为：对所有</a:t>
            </a:r>
            <a:r>
              <a:rPr lang="zh-CN" altLang="en-US" sz="2800" dirty="0" smtClean="0"/>
              <a:t>实例 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来说，</a:t>
            </a:r>
            <a:r>
              <a:rPr lang="en-US" altLang="zh-CN" sz="2800" i="1" dirty="0" smtClean="0"/>
              <a:t>t</a:t>
            </a:r>
            <a:r>
              <a:rPr lang="en-US" altLang="zh-CN" sz="2800" i="1" baseline="30000" dirty="0" smtClean="0"/>
              <a:t>(</a:t>
            </a:r>
            <a:r>
              <a:rPr lang="en-US" altLang="zh-CN" sz="2800" i="1" baseline="30000" dirty="0" err="1" smtClean="0"/>
              <a:t>i</a:t>
            </a:r>
            <a:r>
              <a:rPr lang="en-US" altLang="zh-CN" sz="2800" i="1" baseline="30000" dirty="0"/>
              <a:t>)</a:t>
            </a:r>
            <a:r>
              <a:rPr lang="en-US" altLang="zh-CN" sz="2800" dirty="0"/>
              <a:t>(</a:t>
            </a:r>
            <a:r>
              <a:rPr lang="en-US" altLang="zh-CN" sz="2800" b="1" dirty="0" err="1" smtClean="0"/>
              <a:t>w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x</a:t>
            </a:r>
            <a:r>
              <a:rPr lang="en-US" altLang="zh-CN" sz="2800" i="1" baseline="30000" dirty="0" smtClean="0"/>
              <a:t>(i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+ </a:t>
            </a:r>
            <a:r>
              <a:rPr lang="en-US" altLang="zh-CN" sz="2800" i="1" dirty="0"/>
              <a:t>b</a:t>
            </a:r>
            <a:r>
              <a:rPr lang="en-US" altLang="zh-CN" sz="2800" dirty="0"/>
              <a:t>) ≥ </a:t>
            </a:r>
            <a:r>
              <a:rPr lang="en-US" altLang="zh-CN" sz="2800" dirty="0" smtClean="0"/>
              <a:t>1</a:t>
            </a:r>
            <a:endParaRPr lang="zh-CN" altLang="en-US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763942"/>
            <a:ext cx="7488833" cy="20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468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marL="0" indent="0"/>
            <a:r>
              <a:rPr lang="zh-CN" altLang="en-US" dirty="0"/>
              <a:t>工作原理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要达到软间隔的目标，我们需要为每个实例引入一个松弛变量</a:t>
            </a:r>
            <a:r>
              <a:rPr lang="en-US" altLang="zh-CN" sz="2800" dirty="0" smtClean="0"/>
              <a:t>ζ</a:t>
            </a:r>
            <a:r>
              <a:rPr lang="zh-CN" altLang="en-US" sz="2800" baseline="30000" dirty="0" smtClean="0"/>
              <a:t> （</a:t>
            </a:r>
            <a:r>
              <a:rPr lang="en-US" altLang="zh-CN" sz="2800" baseline="30000" dirty="0" err="1" smtClean="0"/>
              <a:t>i</a:t>
            </a:r>
            <a:r>
              <a:rPr lang="zh-CN" altLang="en-US" sz="2800" baseline="30000" dirty="0" smtClean="0"/>
              <a:t>） </a:t>
            </a:r>
            <a:r>
              <a:rPr lang="zh-CN" altLang="en-US" sz="2800" dirty="0" smtClean="0"/>
              <a:t>≥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zh-CN" altLang="en-US" sz="2800" baseline="30000" dirty="0" smtClean="0"/>
              <a:t> </a:t>
            </a:r>
            <a:r>
              <a:rPr lang="en-US" altLang="zh-CN" sz="2800" dirty="0" smtClean="0"/>
              <a:t>ζ</a:t>
            </a:r>
            <a:r>
              <a:rPr lang="zh-CN" altLang="en-US" sz="2800" baseline="30000" dirty="0" smtClean="0"/>
              <a:t>（</a:t>
            </a:r>
            <a:r>
              <a:rPr lang="en-US" altLang="zh-CN" sz="2800" baseline="30000" dirty="0" err="1" smtClean="0"/>
              <a:t>i</a:t>
            </a:r>
            <a:r>
              <a:rPr lang="zh-CN" altLang="en-US" sz="2800" baseline="30000" dirty="0" smtClean="0"/>
              <a:t>）</a:t>
            </a:r>
            <a:r>
              <a:rPr lang="zh-CN" altLang="en-US" sz="2800" dirty="0" smtClean="0"/>
              <a:t>衡量的是第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个实例多大程度上允许间隔违例。那么现在我们有了两个互相冲突的目标：使松弛变量越小越好从而减少间隔违例，同时还要使</a:t>
            </a:r>
            <a:r>
              <a:rPr lang="en-US" altLang="zh-CN" sz="2800" dirty="0" smtClean="0"/>
              <a:t>w</a:t>
            </a:r>
            <a:r>
              <a:rPr lang="zh-CN" altLang="en-US" sz="2800" baseline="30000" dirty="0" smtClean="0"/>
              <a:t> </a:t>
            </a:r>
            <a:r>
              <a:rPr lang="en-US" altLang="zh-CN" sz="2800" baseline="30000" dirty="0" smtClean="0"/>
              <a:t>T </a:t>
            </a:r>
            <a:r>
              <a:rPr lang="en-US" altLang="zh-CN" sz="2800" dirty="0" smtClean="0"/>
              <a:t>·w/2</a:t>
            </a:r>
            <a:r>
              <a:rPr lang="zh-CN" altLang="en-US" sz="2800" dirty="0" smtClean="0"/>
              <a:t>最小化以增大间隔。这正是超参数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的用武之地：允许我们在两个目标之间权衡。公式</a:t>
            </a:r>
            <a:r>
              <a:rPr lang="en-US" altLang="zh-CN" sz="2800" dirty="0" smtClean="0"/>
              <a:t>5-4</a:t>
            </a:r>
            <a:r>
              <a:rPr lang="zh-CN" altLang="en-US" sz="2800" dirty="0" smtClean="0"/>
              <a:t>给出了这个约束优化问题。</a:t>
            </a:r>
            <a:endParaRPr lang="zh-CN" altLang="en-US" sz="2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14818"/>
            <a:ext cx="8604448" cy="204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505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二次规划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硬间隔和软间隔问题都属于线性约束的凸二次优化问题。这类问题被称为二次规划（</a:t>
            </a:r>
            <a:r>
              <a:rPr lang="en-US" altLang="zh-CN" sz="2800" dirty="0" smtClean="0"/>
              <a:t>QP</a:t>
            </a:r>
            <a:r>
              <a:rPr lang="zh-CN" altLang="en-US" sz="2800" dirty="0" smtClean="0"/>
              <a:t>）问题。公式</a:t>
            </a:r>
            <a:r>
              <a:rPr lang="en-US" altLang="zh-CN" sz="2800" dirty="0" smtClean="0"/>
              <a:t>5-5</a:t>
            </a:r>
            <a:r>
              <a:rPr lang="zh-CN" altLang="en-US" sz="2800" dirty="0" smtClean="0"/>
              <a:t>给出的是问题的一般形式。</a:t>
            </a:r>
            <a:endParaRPr lang="zh-CN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" y="2552494"/>
            <a:ext cx="9094186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591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SVM</a:t>
            </a:r>
            <a:r>
              <a:rPr lang="zh-CN" altLang="en-US" sz="2400" dirty="0"/>
              <a:t>的基本思想可以用一些图来说明。图</a:t>
            </a:r>
            <a:r>
              <a:rPr lang="en-US" altLang="zh-CN" sz="2400" dirty="0" smtClean="0"/>
              <a:t>5-1</a:t>
            </a:r>
            <a:r>
              <a:rPr lang="zh-CN" altLang="en-US" sz="2400" dirty="0"/>
              <a:t>所示的数据集</a:t>
            </a:r>
            <a:r>
              <a:rPr lang="zh-CN" altLang="en-US" sz="2400" dirty="0" smtClean="0"/>
              <a:t>来自鸢尾</a:t>
            </a:r>
            <a:r>
              <a:rPr lang="zh-CN" altLang="en-US" sz="2400" dirty="0"/>
              <a:t>花数据集的一部分</a:t>
            </a:r>
            <a:r>
              <a:rPr lang="zh-CN" altLang="en-US" sz="2400" dirty="0" smtClean="0"/>
              <a:t>。两</a:t>
            </a:r>
            <a:r>
              <a:rPr lang="zh-CN" altLang="en-US" sz="2400" dirty="0"/>
              <a:t>个类别可以轻松地被一条直线（它们是线性可分离的）</a:t>
            </a:r>
            <a:r>
              <a:rPr lang="zh-CN" altLang="en-US" sz="2400" dirty="0" smtClean="0"/>
              <a:t>分开。左</a:t>
            </a:r>
            <a:r>
              <a:rPr lang="zh-CN" altLang="en-US" sz="2400" dirty="0"/>
              <a:t>图显示了三种可能的线性分类器的决策边界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右图中的实线代表</a:t>
            </a:r>
            <a:r>
              <a:rPr lang="en-US" altLang="zh-CN" sz="2400" dirty="0"/>
              <a:t>SVM</a:t>
            </a:r>
            <a:r>
              <a:rPr lang="zh-CN" altLang="en-US" sz="2400" dirty="0"/>
              <a:t>分类器的决策边界</a:t>
            </a:r>
            <a:r>
              <a:rPr lang="zh-CN" altLang="en-US" sz="2400" dirty="0" smtClean="0"/>
              <a:t>，这</a:t>
            </a:r>
            <a:r>
              <a:rPr lang="zh-CN" altLang="en-US" sz="2400" dirty="0"/>
              <a:t>条线不仅分离了两个类别</a:t>
            </a:r>
            <a:r>
              <a:rPr lang="zh-CN" altLang="en-US" sz="2400" dirty="0" smtClean="0"/>
              <a:t>，并且</a:t>
            </a:r>
            <a:r>
              <a:rPr lang="zh-CN" altLang="en-US" sz="2400" dirty="0"/>
              <a:t>尽可能远离了最近的训练实例</a:t>
            </a:r>
            <a:r>
              <a:rPr lang="zh-CN" altLang="en-US" sz="2400" dirty="0" smtClean="0"/>
              <a:t>。你</a:t>
            </a:r>
            <a:r>
              <a:rPr lang="zh-CN" altLang="en-US" sz="2400" dirty="0"/>
              <a:t>可以将</a:t>
            </a:r>
            <a:r>
              <a:rPr lang="en-US" altLang="zh-CN" sz="2400" dirty="0"/>
              <a:t>SVM</a:t>
            </a:r>
            <a:r>
              <a:rPr lang="zh-CN" altLang="en-US" sz="2400" dirty="0"/>
              <a:t>分类器视为在类别之间拟合可能的最宽的街道</a:t>
            </a:r>
            <a:r>
              <a:rPr lang="zh-CN" altLang="en-US" sz="2400" dirty="0" smtClean="0"/>
              <a:t>（平行的</a:t>
            </a:r>
            <a:r>
              <a:rPr lang="zh-CN" altLang="en-US" sz="2400" dirty="0"/>
              <a:t>虚线所示）。因此这也叫作大间隔分类（</a:t>
            </a:r>
            <a:r>
              <a:rPr lang="en-US" altLang="zh-CN" sz="2400" dirty="0"/>
              <a:t>large </a:t>
            </a:r>
            <a:r>
              <a:rPr lang="en-US" altLang="zh-CN" sz="2400" dirty="0" err="1" smtClean="0"/>
              <a:t>marginclassification</a:t>
            </a:r>
            <a:r>
              <a:rPr lang="zh-CN" altLang="en-US" sz="2400" dirty="0"/>
              <a:t>）。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112"/>
            <a:ext cx="9144000" cy="197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799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为了运用核技巧，接下来我们将要看一个不同的约束优化问题。针对一个给定的约束优化问题，称之为原始问题，我们常常可以用另一个不同的，但是与之密切相关的问题来表达，这个问题我们称之为</a:t>
            </a:r>
            <a:r>
              <a:rPr lang="zh-CN" altLang="en-US" sz="2800" b="1" dirty="0" smtClean="0"/>
              <a:t>对偶问题</a:t>
            </a:r>
            <a:r>
              <a:rPr lang="zh-CN" altLang="en-US" sz="2800" dirty="0" smtClean="0"/>
              <a:t>。通常来说，对偶问题的解只能算是原始问题的解的下限，但是在某些情况下，它也可能跟原始问题的解完全相同。幸运的是，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问题刚好就满足这些条件，公式</a:t>
            </a:r>
            <a:r>
              <a:rPr lang="en-US" altLang="zh-CN" sz="2800" dirty="0" smtClean="0"/>
              <a:t>5-6</a:t>
            </a:r>
            <a:r>
              <a:rPr lang="zh-CN" altLang="en-US" sz="2800" dirty="0" smtClean="0"/>
              <a:t>给出了线性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目标的对偶形式。</a:t>
            </a:r>
            <a:endParaRPr lang="zh-CN" altLang="en-US" sz="2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7884369" cy="21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5078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对偶问题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一旦得到使得该等式最小化（使用二次规划求解器）的向量 </a:t>
            </a:r>
            <a:r>
              <a:rPr lang="en-US" altLang="zh-CN" sz="2800" i="1" dirty="0" smtClean="0"/>
              <a:t>α</a:t>
            </a:r>
            <a:r>
              <a:rPr lang="zh-CN" altLang="en-US" sz="2800" dirty="0" smtClean="0"/>
              <a:t>，就可以使用公式</a:t>
            </a:r>
            <a:r>
              <a:rPr lang="en-US" altLang="zh-CN" sz="2800" dirty="0" smtClean="0"/>
              <a:t>5-7</a:t>
            </a:r>
            <a:r>
              <a:rPr lang="zh-CN" altLang="en-US" sz="2800" dirty="0" smtClean="0"/>
              <a:t>来计算使原始问题最小化的 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 和 </a:t>
            </a:r>
            <a:r>
              <a:rPr lang="en-US" altLang="zh-CN" sz="2800" b="1" i="1" dirty="0" smtClean="0"/>
              <a:t>b</a:t>
            </a:r>
            <a:r>
              <a:rPr lang="zh-CN" altLang="en-US" sz="2800" dirty="0" smtClean="0"/>
              <a:t> 。</a:t>
            </a:r>
            <a:endParaRPr lang="zh-CN" altLang="en-US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136904" cy="312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784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假设你想要将一个二阶多项式转换为一个二维</a:t>
            </a:r>
            <a:r>
              <a:rPr lang="zh-CN" altLang="en-US" sz="2800" dirty="0" smtClean="0"/>
              <a:t>训练集，</a:t>
            </a:r>
            <a:r>
              <a:rPr lang="zh-CN" altLang="en-US" sz="2800" dirty="0" smtClean="0"/>
              <a:t>然后在转换训练集上训练线性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分类器。这个二阶多项式的映射函数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ϕ </a:t>
            </a:r>
            <a:r>
              <a:rPr lang="zh-CN" altLang="en-US" sz="2800" dirty="0" smtClean="0"/>
              <a:t>如公式</a:t>
            </a:r>
            <a:r>
              <a:rPr lang="en-US" altLang="zh-CN" sz="2800" dirty="0" smtClean="0"/>
              <a:t>5-8</a:t>
            </a:r>
            <a:r>
              <a:rPr lang="zh-CN" altLang="en-US" sz="2800" dirty="0" smtClean="0"/>
              <a:t>所示。</a:t>
            </a:r>
            <a:endParaRPr lang="zh-CN" altLang="en-US" sz="28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" y="3645024"/>
            <a:ext cx="700551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120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注意转换后的向量是三维的而不是二维的。现在我们来看看，如果我们应用这个二阶多项式映射，两个二维向量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会发生什么变化，然后计算转换后两个向量的点积（参见公式</a:t>
            </a:r>
            <a:r>
              <a:rPr lang="en-US" altLang="zh-CN" sz="2800" dirty="0" smtClean="0"/>
              <a:t>5-9</a:t>
            </a:r>
            <a:r>
              <a:rPr lang="zh-CN" altLang="en-US" sz="2800" dirty="0" smtClean="0"/>
              <a:t>）。</a:t>
            </a:r>
            <a:endParaRPr lang="zh-CN" alt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6" y="3140968"/>
            <a:ext cx="8957653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1271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转换后向量的点积等于原始向量的点积的平方：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 smtClean="0"/>
              <a:t>a</a:t>
            </a:r>
            <a:r>
              <a:rPr lang="en-US" altLang="zh-CN" sz="2800" dirty="0" smtClean="0"/>
              <a:t>)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/>
              <a:t>b</a:t>
            </a:r>
            <a:r>
              <a:rPr lang="en-US" altLang="zh-CN" sz="2800" dirty="0"/>
              <a:t>) = (</a:t>
            </a:r>
            <a:r>
              <a:rPr lang="en-US" altLang="zh-CN" sz="2800" b="1" dirty="0" err="1" smtClean="0"/>
              <a:t>a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如果将转换映射 </a:t>
            </a:r>
            <a:r>
              <a:rPr lang="en-US" altLang="zh-CN" sz="2800" i="1" dirty="0" smtClean="0"/>
              <a:t>ϕ</a:t>
            </a:r>
            <a:r>
              <a:rPr lang="zh-CN" altLang="en-US" sz="2800" dirty="0" smtClean="0"/>
              <a:t>应用于所有训练实例，那么对偶问题（公式</a:t>
            </a:r>
            <a:r>
              <a:rPr lang="en-US" altLang="zh-CN" sz="2800" dirty="0" smtClean="0"/>
              <a:t>5-6</a:t>
            </a:r>
            <a:r>
              <a:rPr lang="zh-CN" altLang="en-US" sz="2800" dirty="0" smtClean="0"/>
              <a:t>）将包含点积 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/>
              <a:t>x</a:t>
            </a:r>
            <a:r>
              <a:rPr lang="en-US" altLang="zh-CN" sz="2800" i="1" baseline="30000" dirty="0"/>
              <a:t>(i)</a:t>
            </a:r>
            <a:r>
              <a:rPr lang="en-US" altLang="zh-CN" sz="2800" dirty="0"/>
              <a:t>)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i="1" dirty="0" smtClean="0"/>
              <a:t>ϕ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i="1" baseline="30000" dirty="0" smtClean="0"/>
              <a:t>(j)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的计算。如果 </a:t>
            </a:r>
            <a:r>
              <a:rPr lang="en-US" altLang="zh-CN" sz="2800" i="1" dirty="0" smtClean="0"/>
              <a:t>ϕ</a:t>
            </a:r>
            <a:r>
              <a:rPr lang="zh-CN" altLang="en-US" sz="2800" dirty="0" smtClean="0"/>
              <a:t>是公式</a:t>
            </a:r>
            <a:r>
              <a:rPr lang="en-US" altLang="zh-CN" sz="2800" dirty="0" smtClean="0"/>
              <a:t>5-8</a:t>
            </a:r>
            <a:r>
              <a:rPr lang="zh-CN" altLang="en-US" sz="2800" dirty="0" smtClean="0"/>
              <a:t>所定义的二阶多项式转换，那么可以直接用                   来替代这个转换向量的点积。所以你根本不需要转换训练实例，只需将公式</a:t>
            </a:r>
            <a:r>
              <a:rPr lang="en-US" altLang="zh-CN" sz="2800" dirty="0" smtClean="0"/>
              <a:t>5-6</a:t>
            </a:r>
            <a:r>
              <a:rPr lang="zh-CN" altLang="en-US" sz="2800" dirty="0" smtClean="0"/>
              <a:t>里的点积换成点积的平方即可。如果你不嫌麻烦，可以动手将训练集进行转换，然后拟合线性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算法，你会发现，结果一模一样。但是这个技巧大大提高了整个过程的计算效率。这就是核技巧的本质。</a:t>
            </a:r>
            <a:endParaRPr lang="zh-CN" altLang="en-US" sz="28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0" y="2571744"/>
            <a:ext cx="1296144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261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函数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a</a:t>
            </a:r>
            <a:r>
              <a:rPr lang="en-US" altLang="zh-CN" sz="2800" dirty="0"/>
              <a:t>, </a:t>
            </a:r>
            <a:r>
              <a:rPr lang="en-US" altLang="zh-CN" sz="2800" b="1" dirty="0"/>
              <a:t>b</a:t>
            </a:r>
            <a:r>
              <a:rPr lang="en-US" altLang="zh-CN" sz="2800" dirty="0"/>
              <a:t>) = (</a:t>
            </a:r>
            <a:r>
              <a:rPr lang="en-US" altLang="zh-CN" sz="2800" b="1" dirty="0" err="1" smtClean="0"/>
              <a:t>a</a:t>
            </a:r>
            <a:r>
              <a:rPr lang="en-US" altLang="zh-CN" sz="2800" i="1" baseline="30000" dirty="0" err="1" smtClean="0"/>
              <a:t>T</a:t>
            </a:r>
            <a:r>
              <a:rPr lang="zh-CN" altLang="en-US" sz="2800" dirty="0" smtClean="0"/>
              <a:t>・</a:t>
            </a:r>
            <a:r>
              <a:rPr lang="en-US" altLang="zh-CN" sz="2800" b="1" dirty="0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baseline="30000" dirty="0" smtClean="0"/>
              <a:t>2 </a:t>
            </a:r>
            <a:r>
              <a:rPr lang="zh-CN" altLang="en-US" sz="2800" dirty="0" smtClean="0"/>
              <a:t>被称为二阶多项式核。在机器学习里，核是能够仅基于原始向量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来计算点积 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 smtClean="0"/>
              <a:t>a</a:t>
            </a:r>
            <a:r>
              <a:rPr lang="en-US" altLang="zh-CN" sz="2800" dirty="0" smtClean="0"/>
              <a:t>)</a:t>
            </a:r>
            <a:r>
              <a:rPr lang="en-US" altLang="zh-CN" sz="2800" i="1" baseline="30000" dirty="0" smtClean="0"/>
              <a:t>T</a:t>
            </a:r>
            <a:r>
              <a:rPr lang="zh-CN" altLang="en-US" sz="2800" dirty="0" smtClean="0"/>
              <a:t>・</a:t>
            </a:r>
            <a:r>
              <a:rPr lang="el-GR" altLang="zh-CN" sz="2800" i="1" dirty="0" smtClean="0"/>
              <a:t>ϕ</a:t>
            </a:r>
            <a:r>
              <a:rPr lang="el-GR" altLang="zh-CN" sz="2800" dirty="0" smtClean="0"/>
              <a:t>(</a:t>
            </a:r>
            <a:r>
              <a:rPr lang="en-US" altLang="zh-CN" sz="2800" b="1" dirty="0" smtClean="0"/>
              <a:t>b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的函数，它不需要计算（甚至不需要知道）转换函数 </a:t>
            </a:r>
            <a:r>
              <a:rPr lang="en-US" altLang="zh-CN" sz="2800" i="1" dirty="0" smtClean="0"/>
              <a:t>ϕ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。公式</a:t>
            </a:r>
            <a:r>
              <a:rPr lang="en-US" altLang="zh-CN" sz="2800" dirty="0" smtClean="0"/>
              <a:t>5-10</a:t>
            </a:r>
            <a:r>
              <a:rPr lang="zh-CN" altLang="en-US" sz="2800" dirty="0" smtClean="0"/>
              <a:t>列出了一些最常用的核函数。</a:t>
            </a:r>
            <a:endParaRPr lang="zh-CN" altLang="en-US" sz="2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73016"/>
            <a:ext cx="6584191" cy="3284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148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公式</a:t>
            </a:r>
            <a:r>
              <a:rPr lang="en-US" altLang="zh-CN" sz="2800" dirty="0" smtClean="0"/>
              <a:t>5-7</a:t>
            </a:r>
            <a:r>
              <a:rPr lang="zh-CN" altLang="en-US" sz="2800" dirty="0" smtClean="0"/>
              <a:t>显示了用线性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分类器如何从对偶解走到原始解，但是如果你应用了核技巧，最终得到的是包含</a:t>
            </a:r>
            <a:r>
              <a:rPr lang="en-US" altLang="zh-CN" sz="2800" i="1" dirty="0" smtClean="0"/>
              <a:t>ϕ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x</a:t>
            </a:r>
            <a:r>
              <a:rPr lang="en-US" altLang="zh-CN" sz="2800" i="1" baseline="30000" dirty="0" smtClean="0"/>
              <a:t>(</a:t>
            </a:r>
            <a:r>
              <a:rPr lang="en-US" altLang="zh-CN" sz="2800" i="1" baseline="30000" dirty="0" err="1" smtClean="0"/>
              <a:t>i</a:t>
            </a:r>
            <a:r>
              <a:rPr lang="en-US" altLang="zh-CN" sz="2800" i="1" baseline="30000" dirty="0" smtClean="0"/>
              <a:t>)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的方程。而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的维度数量必须与</a:t>
            </a:r>
            <a:r>
              <a:rPr lang="en-US" altLang="zh-CN" sz="2800" i="1" dirty="0" smtClean="0"/>
              <a:t>ϕ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x</a:t>
            </a:r>
            <a:r>
              <a:rPr lang="en-US" altLang="zh-CN" sz="2800" i="1" baseline="30000" dirty="0" smtClean="0"/>
              <a:t>(</a:t>
            </a:r>
            <a:r>
              <a:rPr lang="en-US" altLang="zh-CN" sz="2800" i="1" baseline="30000" dirty="0" err="1" smtClean="0"/>
              <a:t>i</a:t>
            </a:r>
            <a:r>
              <a:rPr lang="en-US" altLang="zh-CN" sz="2800" i="1" baseline="30000" dirty="0" smtClean="0"/>
              <a:t>)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相同，后者很有可能是巨大甚至是无穷大的，所以你根本没法计算。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76349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你可以将公式</a:t>
            </a:r>
            <a:r>
              <a:rPr lang="en-US" altLang="zh-CN" sz="2800" dirty="0" smtClean="0"/>
              <a:t>5-7</a:t>
            </a:r>
            <a:r>
              <a:rPr lang="zh-CN" altLang="en-US" sz="2800" dirty="0" smtClean="0"/>
              <a:t>中 </a:t>
            </a:r>
            <a:r>
              <a:rPr lang="en-US" altLang="zh-CN" sz="2800" b="1" dirty="0" smtClean="0"/>
              <a:t>w </a:t>
            </a:r>
            <a:r>
              <a:rPr lang="zh-CN" altLang="en-US" sz="2800" dirty="0" smtClean="0"/>
              <a:t>的公式插入新实例</a:t>
            </a:r>
            <a:r>
              <a:rPr lang="en-US" altLang="zh-CN" sz="2800" b="1" dirty="0" smtClean="0"/>
              <a:t>x</a:t>
            </a:r>
            <a:r>
              <a:rPr lang="en-US" altLang="zh-CN" sz="2800" i="1" baseline="30000" dirty="0" smtClean="0"/>
              <a:t>(n)</a:t>
            </a:r>
            <a:r>
              <a:rPr lang="en-US" altLang="zh-CN" sz="2800" i="1" dirty="0" smtClean="0"/>
              <a:t> </a:t>
            </a:r>
            <a:r>
              <a:rPr lang="zh-CN" altLang="en-US" sz="2800" dirty="0" smtClean="0"/>
              <a:t>的决策函数中，这样就得到了一个只包含输入向量之间点积的公式。这时你就可以再次运用核技巧了（见公式</a:t>
            </a:r>
            <a:r>
              <a:rPr lang="en-US" altLang="zh-CN" sz="2800" dirty="0" smtClean="0"/>
              <a:t>5-11</a:t>
            </a:r>
            <a:r>
              <a:rPr lang="zh-CN" altLang="en-US" sz="2800" dirty="0" smtClean="0"/>
              <a:t>）。</a:t>
            </a:r>
            <a:endParaRPr lang="zh-CN" altLang="en-US" sz="2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7044"/>
            <a:ext cx="8208912" cy="387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314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核化</a:t>
            </a:r>
            <a:r>
              <a:rPr lang="en-US" dirty="0" smtClean="0"/>
              <a:t>SVM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因为仅对于支持向量才有 </a:t>
            </a:r>
            <a:r>
              <a:rPr lang="en-US" altLang="zh-CN" sz="2800" i="1" dirty="0" smtClean="0"/>
              <a:t>α</a:t>
            </a:r>
            <a:r>
              <a:rPr lang="en-US" altLang="zh-CN" sz="2800" i="1" baseline="30000" dirty="0" smtClean="0"/>
              <a:t>(</a:t>
            </a:r>
            <a:r>
              <a:rPr lang="en-US" altLang="zh-CN" sz="2800" i="1" baseline="30000" dirty="0" err="1" smtClean="0"/>
              <a:t>i</a:t>
            </a:r>
            <a:r>
              <a:rPr lang="en-US" altLang="zh-CN" sz="2800" i="1" baseline="300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≠ 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所以预测时，计算新输入向量 </a:t>
            </a:r>
            <a:r>
              <a:rPr lang="en-US" altLang="zh-CN" sz="2800" b="1" dirty="0" smtClean="0"/>
              <a:t>x</a:t>
            </a:r>
            <a:r>
              <a:rPr lang="en-US" altLang="zh-CN" sz="2800" i="1" baseline="30000" dirty="0" smtClean="0"/>
              <a:t>(n)</a:t>
            </a:r>
            <a:r>
              <a:rPr lang="zh-CN" altLang="en-US" sz="2800" dirty="0" smtClean="0"/>
              <a:t>的点积，使用的仅仅是支持向量而不是全部训练实例。当然，你还需要使用同样的技巧来计算偏置项</a:t>
            </a:r>
            <a:r>
              <a:rPr lang="en-US" altLang="zh-CN" sz="2800" b="1" i="1" dirty="0" smtClean="0"/>
              <a:t>b </a:t>
            </a:r>
            <a:r>
              <a:rPr lang="zh-CN" altLang="en-US" sz="2800" dirty="0" smtClean="0"/>
              <a:t>（见公式</a:t>
            </a:r>
            <a:r>
              <a:rPr lang="en-US" altLang="zh-CN" sz="2800" dirty="0" smtClean="0"/>
              <a:t>5-12</a:t>
            </a:r>
            <a:r>
              <a:rPr lang="zh-CN" altLang="en-US" sz="2800" dirty="0" smtClean="0"/>
              <a:t>）。</a:t>
            </a:r>
            <a:endParaRPr lang="zh-CN" altLang="en-US" sz="2800" b="1" i="1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9144000" cy="307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452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在线</a:t>
            </a:r>
            <a:r>
              <a:rPr lang="en-US" altLang="zh-CN" dirty="0" smtClean="0"/>
              <a:t>SVMs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对线性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分类器来说，方法之一是使用梯度下降，使从原始问题导出的成本函数（见公式</a:t>
            </a:r>
            <a:r>
              <a:rPr lang="en-US" altLang="zh-CN" sz="2800" dirty="0" smtClean="0"/>
              <a:t>5-13</a:t>
            </a:r>
            <a:r>
              <a:rPr lang="zh-CN" altLang="en-US" sz="2800" dirty="0" smtClean="0"/>
              <a:t>）最小化。但不幸的是，这种方法的收敛速度比二次规划方法要慢得多。</a:t>
            </a:r>
            <a:endParaRPr lang="zh-CN" altLang="en-US" sz="2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7200800" cy="16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43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SVM</a:t>
            </a:r>
            <a:r>
              <a:rPr lang="zh-CN" altLang="en-US" sz="2800" dirty="0"/>
              <a:t>对特征的缩放非常敏感，如图</a:t>
            </a:r>
            <a:r>
              <a:rPr lang="en-US" altLang="zh-CN" sz="2800" dirty="0"/>
              <a:t>5-2</a:t>
            </a:r>
            <a:r>
              <a:rPr lang="zh-CN" altLang="en-US" sz="2800" dirty="0"/>
              <a:t>所示，在左图中</a:t>
            </a:r>
            <a:r>
              <a:rPr lang="zh-CN" altLang="en-US" sz="2800" dirty="0" smtClean="0"/>
              <a:t>，垂直</a:t>
            </a:r>
            <a:r>
              <a:rPr lang="zh-CN" altLang="en-US" sz="2800" dirty="0"/>
              <a:t>刻度比水平刻度大得多</a:t>
            </a:r>
            <a:r>
              <a:rPr lang="zh-CN" altLang="en-US" sz="2800" dirty="0" smtClean="0"/>
              <a:t>，因此</a:t>
            </a:r>
            <a:r>
              <a:rPr lang="zh-CN" altLang="en-US" sz="2800" dirty="0"/>
              <a:t>可能的最宽的街道接近于水平。在特征缩放</a:t>
            </a:r>
            <a:r>
              <a:rPr lang="zh-CN" altLang="en-US" sz="2800" dirty="0" smtClean="0"/>
              <a:t>（例如</a:t>
            </a:r>
            <a:r>
              <a:rPr lang="zh-CN" altLang="en-US" sz="2800" dirty="0"/>
              <a:t>使用</a:t>
            </a:r>
            <a:r>
              <a:rPr lang="en-US" altLang="zh-CN" sz="2800" dirty="0" err="1"/>
              <a:t>Scikit</a:t>
            </a:r>
            <a:r>
              <a:rPr lang="en-US" altLang="zh-CN" sz="2800" dirty="0"/>
              <a:t>-Learn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StandardScaler</a:t>
            </a:r>
            <a:r>
              <a:rPr lang="zh-CN" altLang="en-US" sz="2800" dirty="0"/>
              <a:t>）后</a:t>
            </a:r>
            <a:r>
              <a:rPr lang="zh-CN" altLang="en-US" sz="2800" dirty="0" smtClean="0"/>
              <a:t>，决策</a:t>
            </a:r>
            <a:r>
              <a:rPr lang="zh-CN" altLang="en-US" sz="2800" dirty="0"/>
              <a:t>边界看起来好很多（见右图）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77073"/>
            <a:ext cx="9144001" cy="237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22389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在线</a:t>
            </a:r>
            <a:r>
              <a:rPr lang="en-US" altLang="zh-CN" dirty="0" smtClean="0"/>
              <a:t>SVMs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成本函数中的第一项会推动模型得到一个较小的权重向量</a:t>
            </a:r>
            <a:r>
              <a:rPr lang="en-US" altLang="zh-CN" sz="2800" b="1" dirty="0" smtClean="0"/>
              <a:t>w</a:t>
            </a:r>
            <a:r>
              <a:rPr lang="zh-CN" altLang="en-US" sz="2800" dirty="0" smtClean="0"/>
              <a:t>，从而使间隔更大。第二项则计算全部的间隔违例。如果没有一个示例位于街道之上，并且都在街道正确的一边，那么这个实例的间隔违例为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；如不然，则该实例的违例大小与其到街道正确一边的距离成正比。所以将这个项最小化，能够保证模型使间隔违例尽可能小，也尽可能少。</a:t>
            </a:r>
            <a:endParaRPr lang="zh-CN" altLang="en-US" sz="2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7200800" cy="16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822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如果我们严格地让所有实例都不在街道上</a:t>
            </a:r>
            <a:r>
              <a:rPr lang="zh-CN" altLang="en-US" sz="2400" dirty="0" smtClean="0"/>
              <a:t>，并且</a:t>
            </a:r>
            <a:r>
              <a:rPr lang="zh-CN" altLang="en-US" sz="2400" dirty="0"/>
              <a:t>位于正确的一边，这就是硬间隔分类</a:t>
            </a:r>
            <a:r>
              <a:rPr lang="zh-CN" altLang="en-US" sz="2400" dirty="0" smtClean="0"/>
              <a:t>。硬</a:t>
            </a:r>
            <a:r>
              <a:rPr lang="zh-CN" altLang="en-US" sz="2400" dirty="0"/>
              <a:t>间隔分类有两个主要问题，首先</a:t>
            </a:r>
            <a:r>
              <a:rPr lang="zh-CN" altLang="en-US" sz="2400" dirty="0" smtClean="0"/>
              <a:t>，它</a:t>
            </a:r>
            <a:r>
              <a:rPr lang="zh-CN" altLang="en-US" sz="2400" dirty="0"/>
              <a:t>只在数据是线性可分离的时候才有效；其次</a:t>
            </a:r>
            <a:r>
              <a:rPr lang="zh-CN" altLang="en-US" sz="2400" dirty="0" smtClean="0"/>
              <a:t>，它</a:t>
            </a:r>
            <a:r>
              <a:rPr lang="zh-CN" altLang="en-US" sz="2400" dirty="0"/>
              <a:t>对异常值非常敏感。图</a:t>
            </a:r>
            <a:r>
              <a:rPr lang="en-US" altLang="zh-CN" sz="2400" dirty="0" smtClean="0"/>
              <a:t>5-3</a:t>
            </a:r>
            <a:r>
              <a:rPr lang="zh-CN" altLang="en-US" sz="2400" dirty="0"/>
              <a:t>显示了有一个额外异常值的鸢尾花数据：</a:t>
            </a:r>
          </a:p>
          <a:p>
            <a:r>
              <a:rPr lang="zh-CN" altLang="en-US" sz="2400" dirty="0"/>
              <a:t>左图的数据根本找不出硬间隔</a:t>
            </a:r>
            <a:r>
              <a:rPr lang="zh-CN" altLang="en-US" sz="2400" dirty="0" smtClean="0"/>
              <a:t>，而</a:t>
            </a:r>
            <a:r>
              <a:rPr lang="zh-CN" altLang="en-US" sz="2400" dirty="0"/>
              <a:t>右图最终显示的决策边界与我们在图</a:t>
            </a:r>
            <a:r>
              <a:rPr lang="en-US" altLang="zh-CN" sz="2400" dirty="0" smtClean="0"/>
              <a:t>5-1</a:t>
            </a:r>
            <a:r>
              <a:rPr lang="zh-CN" altLang="en-US" sz="2400" dirty="0"/>
              <a:t>中所看到的无异常值时的决策边界也大不相同</a:t>
            </a:r>
            <a:r>
              <a:rPr lang="zh-CN" altLang="en-US" sz="2400" dirty="0" smtClean="0"/>
              <a:t>，可能</a:t>
            </a:r>
            <a:r>
              <a:rPr lang="zh-CN" altLang="en-US" sz="2400" dirty="0"/>
              <a:t>无法很好地泛化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" y="4149080"/>
            <a:ext cx="9135944" cy="200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781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软间隔分类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要避免这些问题，最好使用更灵活的模型</a:t>
            </a:r>
            <a:r>
              <a:rPr lang="zh-CN" altLang="en-US" sz="2400" dirty="0" smtClean="0"/>
              <a:t>。目标</a:t>
            </a:r>
            <a:r>
              <a:rPr lang="zh-CN" altLang="en-US" sz="2400" dirty="0"/>
              <a:t>是尽可能在保持街道宽阔和限制间隔违例</a:t>
            </a:r>
            <a:r>
              <a:rPr lang="zh-CN" altLang="en-US" sz="2400" dirty="0" smtClean="0"/>
              <a:t>（即位</a:t>
            </a:r>
            <a:r>
              <a:rPr lang="zh-CN" altLang="en-US" sz="2400" dirty="0"/>
              <a:t>于街道之上，甚至在错误的一边的实例</a:t>
            </a:r>
            <a:r>
              <a:rPr lang="zh-CN" altLang="en-US" sz="2400" dirty="0" smtClean="0"/>
              <a:t>）之间</a:t>
            </a:r>
            <a:r>
              <a:rPr lang="zh-CN" altLang="en-US" sz="2400" dirty="0"/>
              <a:t>找到良好的平衡，这就是软间隔分类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Scikit</a:t>
            </a:r>
            <a:r>
              <a:rPr lang="en-US" altLang="zh-CN" sz="2400" dirty="0"/>
              <a:t>-Learn</a:t>
            </a:r>
            <a:r>
              <a:rPr lang="zh-CN" altLang="en-US" sz="2400" dirty="0"/>
              <a:t>的</a:t>
            </a:r>
            <a:r>
              <a:rPr lang="en-US" altLang="zh-CN" sz="2400" dirty="0"/>
              <a:t>SVM</a:t>
            </a:r>
            <a:r>
              <a:rPr lang="zh-CN" altLang="en-US" sz="2400" dirty="0"/>
              <a:t>类中，可以通过超参数</a:t>
            </a:r>
            <a:r>
              <a:rPr lang="en-US" altLang="zh-CN" sz="2400" dirty="0"/>
              <a:t>C</a:t>
            </a:r>
            <a:r>
              <a:rPr lang="zh-CN" altLang="en-US" sz="2400" dirty="0"/>
              <a:t>来控制这个平衡：</a:t>
            </a:r>
            <a:r>
              <a:rPr lang="en-US" altLang="zh-CN" sz="2400" dirty="0"/>
              <a:t>C</a:t>
            </a:r>
            <a:r>
              <a:rPr lang="zh-CN" altLang="en-US" sz="2400" dirty="0"/>
              <a:t>值越小，则街道越宽，但是间隔违例也会越多。如果你的</a:t>
            </a:r>
            <a:r>
              <a:rPr lang="en-US" altLang="zh-CN" sz="2400" dirty="0"/>
              <a:t>SVM</a:t>
            </a:r>
            <a:r>
              <a:rPr lang="zh-CN" altLang="en-US" sz="2400" dirty="0"/>
              <a:t>模型过度拟合</a:t>
            </a:r>
            <a:r>
              <a:rPr lang="zh-CN" altLang="en-US" sz="2400" dirty="0" smtClean="0"/>
              <a:t>，可以</a:t>
            </a:r>
            <a:r>
              <a:rPr lang="zh-CN" altLang="en-US" sz="2400" dirty="0"/>
              <a:t>试试通过降低</a:t>
            </a:r>
            <a:r>
              <a:rPr lang="en-US" altLang="zh-CN" sz="2400" dirty="0"/>
              <a:t>C</a:t>
            </a:r>
            <a:r>
              <a:rPr lang="zh-CN" altLang="en-US" sz="2400" dirty="0"/>
              <a:t>来进行正则化。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" y="3767336"/>
            <a:ext cx="9144000" cy="251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682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import </a:t>
            </a:r>
            <a:r>
              <a:rPr lang="en-US" altLang="zh-CN" sz="2400" b="1" dirty="0" err="1"/>
              <a:t>numpy</a:t>
            </a:r>
            <a:r>
              <a:rPr lang="en-US" altLang="zh-CN" sz="2400" b="1" dirty="0"/>
              <a:t> as </a:t>
            </a:r>
            <a:r>
              <a:rPr lang="en-US" altLang="zh-CN" sz="2400" b="1" dirty="0" err="1"/>
              <a:t>np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datasets</a:t>
            </a:r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sklearn.pipeline</a:t>
            </a:r>
            <a:r>
              <a:rPr lang="en-US" altLang="zh-CN" sz="2400" b="1" dirty="0"/>
              <a:t> import </a:t>
            </a:r>
            <a:r>
              <a:rPr lang="en-US" altLang="zh-CN" sz="2400" dirty="0"/>
              <a:t>Pipeline</a:t>
            </a:r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sklearn.preprocessing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StandardScaler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from </a:t>
            </a:r>
            <a:r>
              <a:rPr lang="en-US" altLang="zh-CN" sz="2400" b="1" dirty="0" err="1"/>
              <a:t>sklearn.svm</a:t>
            </a:r>
            <a:r>
              <a:rPr lang="en-US" altLang="zh-CN" sz="2400" b="1" dirty="0"/>
              <a:t> import </a:t>
            </a:r>
            <a:r>
              <a:rPr lang="en-US" altLang="zh-CN" sz="2400" dirty="0" err="1"/>
              <a:t>LinearSVC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iris = </a:t>
            </a:r>
            <a:r>
              <a:rPr lang="en-US" altLang="zh-CN" sz="2400" dirty="0" err="1"/>
              <a:t>datasets.load_iris</a:t>
            </a:r>
            <a:r>
              <a:rPr lang="en-US" altLang="zh-CN" sz="2400" dirty="0"/>
              <a:t>()</a:t>
            </a:r>
          </a:p>
          <a:p>
            <a:pPr marL="0" indent="0">
              <a:buNone/>
            </a:pPr>
            <a:r>
              <a:rPr lang="en-US" altLang="zh-CN" sz="2400" dirty="0"/>
              <a:t>X = iris["data"][:, (2, 3)] </a:t>
            </a:r>
            <a:r>
              <a:rPr lang="en-US" altLang="zh-CN" sz="2400" i="1" dirty="0"/>
              <a:t># petal length, petal width</a:t>
            </a:r>
          </a:p>
          <a:p>
            <a:pPr marL="0" indent="0">
              <a:buNone/>
            </a:pPr>
            <a:r>
              <a:rPr lang="en-US" altLang="zh-CN" sz="2400" dirty="0"/>
              <a:t>y = (iris["target"] == 2).</a:t>
            </a:r>
            <a:r>
              <a:rPr lang="en-US" altLang="zh-CN" sz="2400" dirty="0" err="1"/>
              <a:t>astype</a:t>
            </a:r>
            <a:r>
              <a:rPr lang="en-US" altLang="zh-CN" sz="2400" dirty="0"/>
              <a:t>(np.float64) </a:t>
            </a:r>
            <a:r>
              <a:rPr lang="en-US" altLang="zh-CN" sz="2400" i="1" dirty="0"/>
              <a:t># Iris-</a:t>
            </a:r>
            <a:r>
              <a:rPr lang="en-US" altLang="zh-CN" sz="2400" i="1" dirty="0" err="1"/>
              <a:t>Virginica</a:t>
            </a:r>
            <a:endParaRPr lang="en-US" altLang="zh-CN" sz="2400" i="1" dirty="0"/>
          </a:p>
          <a:p>
            <a:pPr marL="0" indent="0">
              <a:buNone/>
            </a:pPr>
            <a:r>
              <a:rPr lang="en-US" altLang="zh-CN" sz="2400" dirty="0" err="1"/>
              <a:t>svm_clf</a:t>
            </a:r>
            <a:r>
              <a:rPr lang="en-US" altLang="zh-CN" sz="2400" dirty="0"/>
              <a:t> = Pipeline((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("</a:t>
            </a:r>
            <a:r>
              <a:rPr lang="en-US" altLang="zh-CN" sz="2400" dirty="0" err="1"/>
              <a:t>scaler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StandardScaler</a:t>
            </a:r>
            <a:r>
              <a:rPr lang="en-US" altLang="zh-CN" sz="2400" dirty="0"/>
              <a:t>()),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   ("</a:t>
            </a:r>
            <a:r>
              <a:rPr lang="en-US" altLang="zh-CN" sz="2400" dirty="0" err="1"/>
              <a:t>linear_svc</a:t>
            </a:r>
            <a:r>
              <a:rPr lang="en-US" altLang="zh-CN" sz="2400" dirty="0"/>
              <a:t>", </a:t>
            </a:r>
            <a:r>
              <a:rPr lang="en-US" altLang="zh-CN" sz="2400" dirty="0" err="1"/>
              <a:t>LinearSVC</a:t>
            </a:r>
            <a:r>
              <a:rPr lang="en-US" altLang="zh-CN" sz="2400" dirty="0"/>
              <a:t>(C=1, loss="hinge")),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))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svm_clf.fit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X_scaled</a:t>
            </a:r>
            <a:r>
              <a:rPr lang="en-US" altLang="zh-CN" sz="2400" dirty="0"/>
              <a:t>, y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endParaRPr lang="en-US" altLang="zh-CN" sz="1100" b="1" dirty="0"/>
          </a:p>
          <a:p>
            <a:pPr marL="0" indent="0">
              <a:buNone/>
            </a:pPr>
            <a:r>
              <a:rPr lang="en-US" altLang="zh-CN" sz="2400" b="1" dirty="0"/>
              <a:t>&gt;&gt;&gt; </a:t>
            </a:r>
            <a:r>
              <a:rPr lang="en-US" altLang="zh-CN" sz="2400" dirty="0" err="1"/>
              <a:t>svm_clf.predict</a:t>
            </a:r>
            <a:r>
              <a:rPr lang="en-US" altLang="zh-CN" sz="2400" dirty="0"/>
              <a:t>([[5.5, 1.7]])</a:t>
            </a:r>
          </a:p>
          <a:p>
            <a:pPr marL="0" indent="0">
              <a:buNone/>
            </a:pPr>
            <a:r>
              <a:rPr lang="en-US" altLang="zh-CN" sz="2400" dirty="0"/>
              <a:t>array([ 1.])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55959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Hinge</a:t>
            </a:r>
            <a:r>
              <a:rPr lang="zh-CN" altLang="en-US" dirty="0"/>
              <a:t>损失函数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1-t</a:t>
            </a:r>
            <a:r>
              <a:rPr lang="zh-CN" altLang="en-US" dirty="0"/>
              <a:t>）被称为</a:t>
            </a:r>
            <a:r>
              <a:rPr lang="en-US" altLang="zh-CN" dirty="0"/>
              <a:t>hinge</a:t>
            </a:r>
            <a:r>
              <a:rPr lang="zh-CN" altLang="en-US" dirty="0"/>
              <a:t>损失函数（如下图所示）。当</a:t>
            </a:r>
            <a:r>
              <a:rPr lang="en-US" altLang="zh-CN" dirty="0" smtClean="0"/>
              <a:t>t≥</a:t>
            </a:r>
            <a:r>
              <a:rPr lang="en-US" altLang="zh-CN" dirty="0"/>
              <a:t>1</a:t>
            </a:r>
            <a:r>
              <a:rPr lang="zh-CN" altLang="en-US" dirty="0"/>
              <a:t>时，函数等于</a:t>
            </a:r>
            <a:r>
              <a:rPr lang="en-US" altLang="zh-CN" dirty="0"/>
              <a:t>0</a:t>
            </a:r>
            <a:r>
              <a:rPr lang="zh-CN" altLang="en-US" dirty="0"/>
              <a:t>。如果</a:t>
            </a:r>
            <a:r>
              <a:rPr lang="en-US" altLang="zh-CN" dirty="0"/>
              <a:t>t&lt;1</a:t>
            </a:r>
            <a:r>
              <a:rPr lang="zh-CN" altLang="en-US" dirty="0"/>
              <a:t>，其导数（斜率）等于</a:t>
            </a:r>
            <a:r>
              <a:rPr lang="en-US" altLang="zh-CN" dirty="0"/>
              <a:t>-1</a:t>
            </a:r>
            <a:r>
              <a:rPr lang="zh-CN" altLang="en-US" dirty="0"/>
              <a:t>，如果</a:t>
            </a:r>
            <a:r>
              <a:rPr lang="en-US" altLang="zh-CN" dirty="0" smtClean="0"/>
              <a:t>t&gt;1</a:t>
            </a:r>
            <a:r>
              <a:rPr lang="zh-CN" altLang="en-US" dirty="0"/>
              <a:t>，则导数（斜率）为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t=1</a:t>
            </a:r>
            <a:r>
              <a:rPr lang="zh-CN" altLang="en-US" dirty="0"/>
              <a:t>，时，函数不可导。但是，在</a:t>
            </a:r>
            <a:r>
              <a:rPr lang="en-US" altLang="zh-CN" dirty="0" smtClean="0"/>
              <a:t>t=0</a:t>
            </a:r>
            <a:r>
              <a:rPr lang="zh-CN" altLang="en-US" dirty="0"/>
              <a:t>处可以使用</a:t>
            </a:r>
            <a:r>
              <a:rPr lang="zh-CN" altLang="en-US" dirty="0" smtClean="0"/>
              <a:t>任意导数</a:t>
            </a:r>
            <a:r>
              <a:rPr lang="zh-CN" altLang="en-US" dirty="0"/>
              <a:t>值</a:t>
            </a:r>
            <a:r>
              <a:rPr lang="zh-CN" altLang="en-US" dirty="0" smtClean="0"/>
              <a:t>（</a:t>
            </a:r>
            <a:r>
              <a:rPr lang="zh-CN" altLang="en-US" dirty="0"/>
              <a:t>即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0</a:t>
            </a:r>
            <a:r>
              <a:rPr lang="zh-CN" altLang="en-US" dirty="0"/>
              <a:t>之间的任意值</a:t>
            </a:r>
            <a:r>
              <a:rPr lang="zh-CN" altLang="en-US" dirty="0" smtClean="0"/>
              <a:t>），这样就可以</a:t>
            </a:r>
            <a:r>
              <a:rPr lang="zh-CN" altLang="en-US" dirty="0"/>
              <a:t>使用梯度</a:t>
            </a:r>
            <a:r>
              <a:rPr lang="zh-CN" altLang="en-US" dirty="0" smtClean="0"/>
              <a:t>下降类算法了。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322012"/>
            <a:ext cx="4577333" cy="252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5711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非线性</a:t>
            </a:r>
            <a:r>
              <a:rPr lang="en-US" altLang="zh-CN" dirty="0"/>
              <a:t>SVM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514116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有很多数据集远不是线性可分离的</a:t>
            </a:r>
            <a:r>
              <a:rPr lang="zh-CN" altLang="en-US" sz="2800" dirty="0" smtClean="0"/>
              <a:t>。处理方法</a:t>
            </a:r>
            <a:r>
              <a:rPr lang="zh-CN" altLang="en-US" sz="2800" dirty="0"/>
              <a:t>之一是添加更多特征</a:t>
            </a:r>
            <a:r>
              <a:rPr lang="zh-CN" altLang="en-US" sz="2800" dirty="0" smtClean="0"/>
              <a:t>，比如</a:t>
            </a:r>
            <a:r>
              <a:rPr lang="zh-CN" altLang="en-US" sz="2800" dirty="0"/>
              <a:t>多项式</a:t>
            </a:r>
            <a:r>
              <a:rPr lang="zh-CN" altLang="en-US" sz="2800" dirty="0" smtClean="0"/>
              <a:t>特征，</a:t>
            </a:r>
            <a:r>
              <a:rPr lang="zh-CN" altLang="en-US" sz="2800" dirty="0"/>
              <a:t>某些情况下</a:t>
            </a:r>
            <a:r>
              <a:rPr lang="zh-CN" altLang="en-US" sz="2800" dirty="0" smtClean="0"/>
              <a:t>，这</a:t>
            </a:r>
            <a:r>
              <a:rPr lang="zh-CN" altLang="en-US" sz="2800" dirty="0"/>
              <a:t>可能导致数据集变得线性可分离。参见图</a:t>
            </a:r>
            <a:r>
              <a:rPr lang="en-US" altLang="zh-CN" sz="2800" dirty="0"/>
              <a:t>5-5</a:t>
            </a:r>
            <a:r>
              <a:rPr lang="zh-CN" altLang="en-US" sz="2800" dirty="0"/>
              <a:t>的左图</a:t>
            </a:r>
            <a:r>
              <a:rPr lang="zh-CN" altLang="en-US" sz="2800" dirty="0" smtClean="0"/>
              <a:t>：原始数据集只有</a:t>
            </a:r>
            <a:r>
              <a:rPr lang="zh-CN" altLang="en-US" sz="2800" dirty="0"/>
              <a:t>一个特征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/>
              <a:t>1</a:t>
            </a:r>
            <a:r>
              <a:rPr lang="zh-CN" altLang="en-US" sz="2800" dirty="0" smtClean="0"/>
              <a:t>，线性</a:t>
            </a:r>
            <a:r>
              <a:rPr lang="zh-CN" altLang="en-US" sz="2800" dirty="0"/>
              <a:t>不可分。但是如果添加第二个特征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/>
              <a:t>2</a:t>
            </a:r>
            <a:r>
              <a:rPr lang="en-US" altLang="zh-CN" sz="2800" dirty="0" smtClean="0"/>
              <a:t> =x</a:t>
            </a:r>
            <a:r>
              <a:rPr lang="en-US" altLang="zh-CN" sz="2800" baseline="-25000" dirty="0" smtClean="0"/>
              <a:t>1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，则</a:t>
            </a:r>
            <a:r>
              <a:rPr lang="zh-CN" altLang="en-US" sz="2800" dirty="0"/>
              <a:t>完全线性可</a:t>
            </a:r>
            <a:r>
              <a:rPr lang="zh-CN" altLang="en-US" sz="2800" dirty="0" smtClean="0"/>
              <a:t>分。</a:t>
            </a:r>
            <a:endParaRPr lang="zh-CN" alt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6303"/>
            <a:ext cx="8172399" cy="31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42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2991</Words>
  <Application>Microsoft Office PowerPoint</Application>
  <PresentationFormat>全屏显示(4:3)</PresentationFormat>
  <Paragraphs>133</Paragraphs>
  <Slides>40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Hands-On Machine Learning with Scikit-Learn and TensorFlow </vt:lpstr>
      <vt:lpstr>CHAPTER 5</vt:lpstr>
      <vt:lpstr>线性SVM分类</vt:lpstr>
      <vt:lpstr>线性SVM分类</vt:lpstr>
      <vt:lpstr>软间隔分类</vt:lpstr>
      <vt:lpstr>软间隔分类</vt:lpstr>
      <vt:lpstr>幻灯片 7</vt:lpstr>
      <vt:lpstr>Hinge损失函数</vt:lpstr>
      <vt:lpstr>非线性SVM分类</vt:lpstr>
      <vt:lpstr>幻灯片 10</vt:lpstr>
      <vt:lpstr>幻灯片 11</vt:lpstr>
      <vt:lpstr>多项式核</vt:lpstr>
      <vt:lpstr>幻灯片 13</vt:lpstr>
      <vt:lpstr>添加相似特征</vt:lpstr>
      <vt:lpstr>Adding Similarity Features</vt:lpstr>
      <vt:lpstr>高斯RBF核函数</vt:lpstr>
      <vt:lpstr>高斯RBF核函数</vt:lpstr>
      <vt:lpstr>计算复杂度</vt:lpstr>
      <vt:lpstr>计算复杂度</vt:lpstr>
      <vt:lpstr>计算复杂度</vt:lpstr>
      <vt:lpstr>SVM回归</vt:lpstr>
      <vt:lpstr>SVM回归</vt:lpstr>
      <vt:lpstr>SVM回归</vt:lpstr>
      <vt:lpstr>工作原理</vt:lpstr>
      <vt:lpstr>工作原理</vt:lpstr>
      <vt:lpstr>工作原理</vt:lpstr>
      <vt:lpstr>工作原理</vt:lpstr>
      <vt:lpstr>工作原理</vt:lpstr>
      <vt:lpstr>二次规划</vt:lpstr>
      <vt:lpstr>对偶问题</vt:lpstr>
      <vt:lpstr>对偶问题</vt:lpstr>
      <vt:lpstr>核化SVM</vt:lpstr>
      <vt:lpstr>核化SVM</vt:lpstr>
      <vt:lpstr>核化SVM</vt:lpstr>
      <vt:lpstr>核化SVM</vt:lpstr>
      <vt:lpstr>核化SVM</vt:lpstr>
      <vt:lpstr>核化SVM</vt:lpstr>
      <vt:lpstr>核化SVM</vt:lpstr>
      <vt:lpstr>在线SVMs</vt:lpstr>
      <vt:lpstr>在线SVMs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Machine Learning with Scikit-Learn and TensorFlow</dc:title>
  <dc:creator>David Wang</dc:creator>
  <cp:lastModifiedBy>DC</cp:lastModifiedBy>
  <cp:revision>129</cp:revision>
  <dcterms:created xsi:type="dcterms:W3CDTF">2017-08-17T13:43:52Z</dcterms:created>
  <dcterms:modified xsi:type="dcterms:W3CDTF">2019-10-31T14:27:16Z</dcterms:modified>
</cp:coreProperties>
</file>