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959" autoAdjust="0"/>
  </p:normalViewPr>
  <p:slideViewPr>
    <p:cSldViewPr>
      <p:cViewPr>
        <p:scale>
          <a:sx n="70" d="100"/>
          <a:sy n="70" d="100"/>
        </p:scale>
        <p:origin x="-108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B457-678B-4B95-BD07-5A0E057ADAAA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B41E-4864-49C4-A06E-5CA43416E1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41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估算类别概率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决策树同样可以估算某个实例属于特定类别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的概率：首先，跟随决策树找到该实例的叶节点，然后返回该节点中类别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的训练实例占比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tree_clf.predict_proba</a:t>
            </a:r>
            <a:r>
              <a:rPr lang="en-US" altLang="zh-CN" sz="2800" dirty="0"/>
              <a:t>([[5, 1.5]])</a:t>
            </a:r>
          </a:p>
          <a:p>
            <a:pPr marL="0" indent="0">
              <a:buNone/>
            </a:pPr>
            <a:r>
              <a:rPr lang="en-US" altLang="zh-CN" sz="2800" dirty="0"/>
              <a:t>array([[ 0. , 0.90740741, 0.09259259]])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tree_clf.predict</a:t>
            </a:r>
            <a:r>
              <a:rPr lang="en-US" altLang="zh-CN" sz="2800" dirty="0"/>
              <a:t>([[5, 1.5]])</a:t>
            </a:r>
          </a:p>
          <a:p>
            <a:pPr marL="0" indent="0">
              <a:buNone/>
            </a:pPr>
            <a:r>
              <a:rPr lang="en-US" altLang="zh-CN" sz="2800" dirty="0"/>
              <a:t>array([1])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52221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CART</a:t>
            </a:r>
            <a:r>
              <a:rPr lang="zh-CN" altLang="en-US" dirty="0" smtClean="0"/>
              <a:t>训练算法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en-US" sz="2800" dirty="0" err="1" smtClean="0"/>
              <a:t>Scikit</a:t>
            </a:r>
            <a:r>
              <a:rPr lang="en-US" altLang="en-US" sz="2800" dirty="0" smtClean="0"/>
              <a:t>-Learn</a:t>
            </a:r>
            <a:r>
              <a:rPr lang="zh-CN" altLang="en-US" sz="2800" dirty="0" smtClean="0"/>
              <a:t>使用的是分类与回归树（</a:t>
            </a:r>
            <a:r>
              <a:rPr lang="en-US" altLang="en-US" sz="2800" dirty="0" smtClean="0"/>
              <a:t>Classification And Regression Tree，</a:t>
            </a:r>
            <a:r>
              <a:rPr lang="zh-CN" altLang="en-US" sz="2800" dirty="0" smtClean="0"/>
              <a:t>简称</a:t>
            </a:r>
            <a:r>
              <a:rPr lang="en-US" altLang="en-US" sz="2800" dirty="0" smtClean="0"/>
              <a:t>CART）</a:t>
            </a:r>
            <a:r>
              <a:rPr lang="zh-CN" altLang="en-US" sz="2800" dirty="0" smtClean="0"/>
              <a:t>算法来训练决策树（也叫作“生长”树）。想法非常简单：首先，使用单个特征 </a:t>
            </a:r>
            <a:r>
              <a:rPr lang="en-US" altLang="zh-CN" sz="2800" dirty="0" smtClean="0"/>
              <a:t>k </a:t>
            </a:r>
            <a:r>
              <a:rPr lang="zh-CN" altLang="en-US" sz="2800" dirty="0" smtClean="0"/>
              <a:t>和阈值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 </a:t>
            </a:r>
            <a:r>
              <a:rPr lang="en-US" altLang="zh-CN" sz="2800" baseline="-25000" dirty="0" smtClean="0"/>
              <a:t>k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（例如，花瓣长度≤</a:t>
            </a:r>
            <a:r>
              <a:rPr lang="en-US" altLang="zh-CN" sz="2800" dirty="0" smtClean="0"/>
              <a:t>2.45</a:t>
            </a:r>
            <a:r>
              <a:rPr lang="zh-CN" altLang="en-US" sz="2800" dirty="0" smtClean="0"/>
              <a:t>厘米）将训练集分成两个子集。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和阈值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 </a:t>
            </a:r>
            <a:r>
              <a:rPr lang="en-US" altLang="zh-CN" sz="2800" baseline="-25000" dirty="0" smtClean="0"/>
              <a:t>k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怎么选择？答案是产生出最纯子集（受其大小加权）的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 </a:t>
            </a:r>
            <a:r>
              <a:rPr lang="en-US" altLang="zh-CN" sz="2800" baseline="-25000" dirty="0" smtClean="0"/>
              <a:t>k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。算法</a:t>
            </a:r>
            <a:r>
              <a:rPr lang="zh-CN" altLang="en-US" sz="2800" dirty="0" smtClean="0"/>
              <a:t>尝试最小化的成本函数为公式</a:t>
            </a:r>
            <a:r>
              <a:rPr lang="en-US" altLang="zh-CN" sz="2800" dirty="0" smtClean="0"/>
              <a:t>6-2</a:t>
            </a:r>
            <a:r>
              <a:rPr lang="zh-CN" altLang="en-US" sz="2800" dirty="0" smtClean="0"/>
              <a:t>。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83" y="5283546"/>
            <a:ext cx="7687573" cy="157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1481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CART</a:t>
            </a:r>
            <a:r>
              <a:rPr lang="zh-CN" altLang="en-US" dirty="0" smtClean="0"/>
              <a:t>训练算法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一旦成功将训练集一分为二，它将使用相同的逻辑，继续分裂子集，然后是子集的子集，依次循环递进。直到抵达最大深度（由超参数</a:t>
            </a:r>
            <a:r>
              <a:rPr lang="en-US" sz="2800" dirty="0" err="1" smtClean="0"/>
              <a:t>max_depth</a:t>
            </a:r>
            <a:r>
              <a:rPr lang="zh-CN" altLang="en-US" sz="2800" dirty="0" smtClean="0"/>
              <a:t>控制），或是再也找不到能够降低不纯度的分裂，它才会停止</a:t>
            </a:r>
            <a:r>
              <a:rPr lang="zh-CN" altLang="en-US" sz="2800" dirty="0" smtClean="0"/>
              <a:t>。</a:t>
            </a:r>
            <a:r>
              <a:rPr lang="zh-CN" altLang="en-US" dirty="0" smtClean="0"/>
              <a:t>而</a:t>
            </a:r>
            <a:r>
              <a:rPr lang="zh-CN" altLang="en-US" sz="2800" dirty="0" smtClean="0"/>
              <a:t>不幸的是，寻找最优树是一个已知的</a:t>
            </a:r>
            <a:r>
              <a:rPr lang="en-US" altLang="zh-CN" sz="2800" dirty="0" smtClean="0"/>
              <a:t>NP</a:t>
            </a:r>
            <a:r>
              <a:rPr lang="zh-CN" altLang="en-US" sz="2800" dirty="0" smtClean="0"/>
              <a:t>完全问题： </a:t>
            </a:r>
            <a:r>
              <a:rPr lang="zh-CN" altLang="en-US" sz="2800" dirty="0" smtClean="0"/>
              <a:t>需要</a:t>
            </a:r>
            <a:r>
              <a:rPr lang="zh-CN" altLang="en-US" sz="2800" dirty="0" smtClean="0"/>
              <a:t>的时间是</a:t>
            </a:r>
            <a:r>
              <a:rPr lang="en-US" altLang="zh-CN" sz="2800" dirty="0" smtClean="0"/>
              <a:t>O(exp(m))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所以即使是很小的训练集，也相当棘手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03180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预测</a:t>
            </a:r>
            <a:r>
              <a:rPr lang="zh-CN" altLang="en-US" dirty="0" smtClean="0"/>
              <a:t>复杂</a:t>
            </a:r>
            <a:r>
              <a:rPr lang="zh-CN" altLang="en-US" dirty="0" smtClean="0"/>
              <a:t>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进行预测需要从根到叶遍历决策树。通常来说，决策树大致平衡，因此遍历决策树需要经历</a:t>
            </a:r>
            <a:r>
              <a:rPr lang="zh-CN" altLang="en-US" dirty="0" smtClean="0"/>
              <a:t>大约</a:t>
            </a:r>
            <a:r>
              <a:rPr lang="en-US" altLang="zh-CN" i="1" dirty="0" smtClean="0"/>
              <a:t>O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))</a:t>
            </a:r>
            <a:r>
              <a:rPr lang="zh-CN" altLang="en-US" dirty="0" smtClean="0"/>
              <a:t>个</a:t>
            </a:r>
            <a:r>
              <a:rPr lang="zh-CN" altLang="en-US" dirty="0" smtClean="0"/>
              <a:t>节点</a:t>
            </a:r>
            <a:r>
              <a:rPr lang="zh-CN" altLang="en-US" dirty="0" smtClean="0"/>
              <a:t>。每个</a:t>
            </a:r>
            <a:r>
              <a:rPr lang="zh-CN" altLang="en-US" dirty="0" smtClean="0"/>
              <a:t>节点只需要检查一个特征值，所以总体预测复杂度也</a:t>
            </a:r>
            <a:r>
              <a:rPr lang="zh-CN" altLang="en-US" dirty="0" smtClean="0"/>
              <a:t>只是</a:t>
            </a:r>
            <a:r>
              <a:rPr lang="en-US" altLang="zh-CN" i="1" dirty="0" smtClean="0"/>
              <a:t>O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))</a:t>
            </a:r>
            <a:r>
              <a:rPr lang="zh-CN" altLang="en-US" dirty="0" smtClean="0"/>
              <a:t>与</a:t>
            </a:r>
            <a:r>
              <a:rPr lang="zh-CN" altLang="en-US" dirty="0" smtClean="0"/>
              <a:t>特征数量无关。如此，即便是处理大型数据集，预测也很快</a:t>
            </a:r>
            <a:r>
              <a:rPr lang="zh-CN" altLang="en-US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69799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但是，训练时在每一个节点，算法都需要在所有样本上比较所有特征（如果设置了</a:t>
            </a:r>
            <a:r>
              <a:rPr lang="en-US" altLang="zh-CN" sz="2800" dirty="0" err="1" smtClean="0"/>
              <a:t>max_features</a:t>
            </a:r>
            <a:r>
              <a:rPr lang="zh-CN" altLang="en-US" sz="2800" dirty="0" smtClean="0"/>
              <a:t>会少一些）。这导致训练的复杂度</a:t>
            </a:r>
            <a:r>
              <a:rPr lang="zh-CN" altLang="en-US" sz="2800" dirty="0" smtClean="0"/>
              <a:t>为</a:t>
            </a:r>
            <a:r>
              <a:rPr lang="en-US" altLang="zh-CN" sz="2800" i="1" dirty="0" smtClean="0"/>
              <a:t>O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n </a:t>
            </a:r>
            <a:r>
              <a:rPr lang="en-US" altLang="zh-CN" sz="2800" dirty="0" smtClean="0"/>
              <a:t>× </a:t>
            </a:r>
            <a:r>
              <a:rPr lang="en-US" altLang="zh-CN" sz="2800" i="1" dirty="0" smtClean="0"/>
              <a:t>m log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m</a:t>
            </a:r>
            <a:r>
              <a:rPr lang="en-US" altLang="zh-CN" sz="2800" dirty="0" smtClean="0"/>
              <a:t>)). </a:t>
            </a:r>
            <a:r>
              <a:rPr lang="zh-CN" altLang="en-US" sz="2800" dirty="0" smtClean="0"/>
              <a:t>。</a:t>
            </a:r>
            <a:r>
              <a:rPr lang="zh-CN" altLang="en-US" sz="2800" dirty="0" smtClean="0"/>
              <a:t>对于小型训练集（几千个实例以内），</a:t>
            </a:r>
            <a:r>
              <a:rPr lang="en-US" altLang="zh-CN" sz="2800" dirty="0" err="1" smtClean="0"/>
              <a:t>Scikit</a:t>
            </a:r>
            <a:r>
              <a:rPr lang="en-US" altLang="zh-CN" sz="2800" dirty="0" smtClean="0"/>
              <a:t>-Learn</a:t>
            </a:r>
            <a:r>
              <a:rPr lang="zh-CN" altLang="en-US" sz="2800" dirty="0" smtClean="0"/>
              <a:t>可以通过对数据预处理（设置</a:t>
            </a:r>
            <a:r>
              <a:rPr lang="en-US" altLang="zh-CN" sz="2800" dirty="0" smtClean="0"/>
              <a:t>presort=True</a:t>
            </a:r>
            <a:r>
              <a:rPr lang="zh-CN" altLang="en-US" sz="2800" dirty="0" smtClean="0"/>
              <a:t>）来加快训练，但是对于较大训练集而言，可能会减慢</a:t>
            </a:r>
            <a:r>
              <a:rPr lang="zh-CN" altLang="en-US" sz="2800" dirty="0" smtClean="0"/>
              <a:t>训练速度。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80408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基尼不纯度还是</a:t>
            </a:r>
            <a:r>
              <a:rPr lang="zh-CN" altLang="en-US" dirty="0" smtClean="0"/>
              <a:t>信息熵？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默认使用的是基尼不纯度来进行测量，但是，你可以将超参数</a:t>
            </a:r>
            <a:r>
              <a:rPr lang="en-US" altLang="zh-CN" dirty="0" smtClean="0"/>
              <a:t>criterion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"entropy"</a:t>
            </a:r>
            <a:r>
              <a:rPr lang="zh-CN" altLang="en-US" dirty="0" smtClean="0"/>
              <a:t>来选择信息熵作为不纯度的测量方式。熵的概念源于热力学，是一种分子混乱程度的度量：如果分子保持静止和良序，则熵接近于零</a:t>
            </a:r>
            <a:r>
              <a:rPr lang="zh-CN" altLang="en-US" dirty="0" smtClean="0"/>
              <a:t>。</a:t>
            </a:r>
            <a:r>
              <a:rPr lang="zh-CN" altLang="en-US" sz="2800" dirty="0" smtClean="0"/>
              <a:t>在机器学习中，它也经常被用作一种不纯度的测量方式：如果数据集中仅包含一个类别的实例，其熵为零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64" y="5007250"/>
            <a:ext cx="3839380" cy="18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09846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基尼不纯度还是信息熵？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那么你到底应该使用基尼不纯度还是信息熵呢？其实，大多数情况下，它们并没有什么大的不同，产生的树都很相似。基尼不纯度的计算速度略微快一些，所以它是个不错的默认选择。它们的不同在于，基尼不纯度倾向于从树枝中分裂出最常见的类别，而信息熵则倾向于生产更平衡的树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81075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正则化超参数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决策树极少对训练数据做出假设（比如线性模型就正好相反，它显然假设数据是线性的）。如果不加以限制，树的结构将跟随训练集变化，严密拟合，并且很可能过度拟合。这种模型通常被称为非参数模型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这</a:t>
            </a:r>
            <a:r>
              <a:rPr lang="zh-CN" altLang="en-US" dirty="0" smtClean="0"/>
              <a:t>是</a:t>
            </a:r>
            <a:r>
              <a:rPr lang="zh-CN" altLang="en-US" dirty="0" smtClean="0"/>
              <a:t>指在训练之前没有确定参数的数量，导致模型结构自由而紧密地贴近数据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相应</a:t>
            </a:r>
            <a:r>
              <a:rPr lang="zh-CN" altLang="en-US" dirty="0" smtClean="0"/>
              <a:t>的参数模型，比如线性模型，则有预先设定好的</a:t>
            </a:r>
            <a:r>
              <a:rPr lang="zh-CN" altLang="en-US" dirty="0" smtClean="0"/>
              <a:t>一部分</a:t>
            </a:r>
            <a:r>
              <a:rPr lang="zh-CN" altLang="en-US" dirty="0" smtClean="0"/>
              <a:t>参数，因此其自由度受限，从而降低了过度拟合的风险</a:t>
            </a:r>
            <a:r>
              <a:rPr lang="zh-CN" altLang="en-US" dirty="0" smtClean="0"/>
              <a:t>（增加了欠拟合风险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269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正则化超参数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为避免过度拟合，需要在训练过程中降低决策树的自由度。现在你应该知道，这个过程被称为正则化。正则化超参数的选择取决于你所使用的模型，但是通常来说，至少可以限制决策树的最大深度。在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  <a:r>
              <a:rPr lang="zh-CN" altLang="en-US" dirty="0" smtClean="0"/>
              <a:t>中，这由超参数</a:t>
            </a:r>
            <a:r>
              <a:rPr lang="en-US" altLang="zh-CN" dirty="0" err="1" smtClean="0"/>
              <a:t>max_depth</a:t>
            </a:r>
            <a:r>
              <a:rPr lang="zh-CN" altLang="en-US" dirty="0" smtClean="0"/>
              <a:t>控制（默认值为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，意味着无限制）。减小</a:t>
            </a:r>
            <a:r>
              <a:rPr lang="en-US" altLang="zh-CN" dirty="0" err="1" smtClean="0"/>
              <a:t>max_depth</a:t>
            </a:r>
            <a:r>
              <a:rPr lang="zh-CN" altLang="en-US" dirty="0" smtClean="0"/>
              <a:t>可使模型正则化，从而降低过度拟合的风险。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9648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正则化超参数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DecisionTreeClassifier</a:t>
            </a:r>
            <a:r>
              <a:rPr lang="zh-CN" altLang="en-US" sz="2800" dirty="0" smtClean="0"/>
              <a:t>类还有一些其他的参数，同样可以限制决策树的形状：</a:t>
            </a:r>
            <a:r>
              <a:rPr lang="en-US" sz="2800" dirty="0" err="1" smtClean="0"/>
              <a:t>min_samples_split</a:t>
            </a:r>
            <a:r>
              <a:rPr lang="en-US" sz="2800" dirty="0" smtClean="0"/>
              <a:t>（</a:t>
            </a:r>
            <a:r>
              <a:rPr lang="zh-CN" altLang="en-US" sz="2800" dirty="0" smtClean="0"/>
              <a:t>分裂前节点必须有的最小样本数），</a:t>
            </a:r>
            <a:r>
              <a:rPr lang="en-US" sz="2800" dirty="0" err="1" smtClean="0"/>
              <a:t>min_samples_leaf</a:t>
            </a:r>
            <a:r>
              <a:rPr lang="en-US" sz="2800" dirty="0" smtClean="0"/>
              <a:t>（</a:t>
            </a:r>
            <a:r>
              <a:rPr lang="zh-CN" altLang="en-US" sz="2800" dirty="0" smtClean="0"/>
              <a:t>叶节点必须有的最小样本数量），</a:t>
            </a:r>
            <a:r>
              <a:rPr lang="en-US" sz="2800" dirty="0" err="1" smtClean="0"/>
              <a:t>min_weight_fraction_leaf</a:t>
            </a:r>
            <a:r>
              <a:rPr lang="en-US" sz="2800" dirty="0" smtClean="0"/>
              <a:t>（</a:t>
            </a:r>
            <a:r>
              <a:rPr lang="zh-CN" altLang="en-US" sz="2800" dirty="0" smtClean="0"/>
              <a:t>跟</a:t>
            </a:r>
            <a:r>
              <a:rPr lang="en-US" sz="2800" dirty="0" err="1" smtClean="0"/>
              <a:t>min_samples_leaf</a:t>
            </a:r>
            <a:r>
              <a:rPr lang="zh-CN" altLang="en-US" sz="2800" dirty="0" smtClean="0"/>
              <a:t>一样，但表现为加权实例总数的占比），</a:t>
            </a:r>
            <a:r>
              <a:rPr lang="en-US" sz="2800" dirty="0" err="1" smtClean="0"/>
              <a:t>max_leaf_nodes</a:t>
            </a:r>
            <a:r>
              <a:rPr lang="en-US" sz="2800" dirty="0" smtClean="0"/>
              <a:t>（</a:t>
            </a:r>
            <a:r>
              <a:rPr lang="zh-CN" altLang="en-US" sz="2800" dirty="0" smtClean="0"/>
              <a:t>最大叶节点数量），以及</a:t>
            </a:r>
            <a:r>
              <a:rPr lang="en-US" sz="2800" dirty="0" err="1" smtClean="0"/>
              <a:t>max_features</a:t>
            </a:r>
            <a:r>
              <a:rPr lang="en-US" sz="2800" dirty="0" smtClean="0"/>
              <a:t>（</a:t>
            </a:r>
            <a:r>
              <a:rPr lang="zh-CN" altLang="en-US" sz="2800" dirty="0" smtClean="0"/>
              <a:t>分裂每个节点评估的最大特征数量）。增大超参数</a:t>
            </a:r>
            <a:r>
              <a:rPr lang="en-US" sz="2800" dirty="0" smtClean="0"/>
              <a:t>min_*</a:t>
            </a:r>
            <a:r>
              <a:rPr lang="zh-CN" altLang="en-US" sz="2800" dirty="0" smtClean="0"/>
              <a:t>或是减小</a:t>
            </a:r>
            <a:r>
              <a:rPr lang="en-US" sz="2800" dirty="0" smtClean="0"/>
              <a:t>max_*</a:t>
            </a:r>
            <a:r>
              <a:rPr lang="zh-CN" altLang="en-US" sz="2800" dirty="0" smtClean="0"/>
              <a:t>将使模型正则化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12237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决策树</a:t>
            </a:r>
            <a:endParaRPr lang="en-US" altLang="zh-CN" sz="3600" b="1" dirty="0" smtClean="0"/>
          </a:p>
          <a:p>
            <a:r>
              <a:rPr lang="zh-CN" altLang="en-US" dirty="0" smtClean="0"/>
              <a:t>在本章中，首先，我们会讨论如何对决策树进行训练、可视化和预测；然后介绍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CART</a:t>
            </a:r>
            <a:r>
              <a:rPr lang="zh-CN" altLang="en-US" dirty="0" smtClean="0"/>
              <a:t>训练算法，讨论如何对决策树进行正则化并将其用于回归任务；最后，我们会谈一谈决策树的部分限制。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dirty="0" err="1" smtClean="0"/>
              <a:t>min_samples_leaf</a:t>
            </a:r>
            <a:r>
              <a:rPr lang="zh-CN" altLang="en-US" dirty="0" smtClean="0"/>
              <a:t>正则化</a:t>
            </a:r>
            <a:endParaRPr lang="zh-CN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26" y="1700808"/>
            <a:ext cx="9144000" cy="32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9450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from </a:t>
            </a:r>
            <a:r>
              <a:rPr lang="en-US" altLang="zh-CN" b="1" dirty="0" err="1"/>
              <a:t>sklearn.tree</a:t>
            </a:r>
            <a:r>
              <a:rPr lang="en-US" altLang="zh-CN" b="1" dirty="0"/>
              <a:t> import </a:t>
            </a:r>
            <a:r>
              <a:rPr lang="en-US" altLang="zh-CN" dirty="0" err="1"/>
              <a:t>DecisionTreeRegressor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tree_reg</a:t>
            </a:r>
            <a:r>
              <a:rPr lang="en-US" altLang="zh-CN" dirty="0"/>
              <a:t> = </a:t>
            </a:r>
            <a:r>
              <a:rPr lang="en-US" altLang="zh-CN" dirty="0" err="1"/>
              <a:t>DecisionTreeRegressor</a:t>
            </a:r>
            <a:r>
              <a:rPr lang="en-US" altLang="zh-CN" dirty="0"/>
              <a:t>(</a:t>
            </a:r>
            <a:r>
              <a:rPr lang="en-US" altLang="zh-CN" dirty="0" err="1"/>
              <a:t>max_depth</a:t>
            </a:r>
            <a:r>
              <a:rPr lang="en-US" altLang="zh-CN" dirty="0"/>
              <a:t>=2)</a:t>
            </a:r>
          </a:p>
          <a:p>
            <a:pPr marL="0" indent="0">
              <a:buNone/>
            </a:pPr>
            <a:r>
              <a:rPr lang="en-US" altLang="zh-CN" dirty="0" err="1"/>
              <a:t>tree_reg.fit</a:t>
            </a:r>
            <a:r>
              <a:rPr lang="en-US" altLang="zh-CN" dirty="0"/>
              <a:t>(X, y)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72" y="2762250"/>
            <a:ext cx="75914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02035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两个决策树回归模型的预测对比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04975"/>
            <a:ext cx="9144000" cy="328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5828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CART</a:t>
            </a:r>
            <a:r>
              <a:rPr lang="zh-CN" altLang="en-US" dirty="0" smtClean="0"/>
              <a:t>算法的工作原理跟前面介绍的大致相同，唯一不同在于，它分裂训练集的方式不是最小化不纯度，而是最小化</a:t>
            </a:r>
            <a:r>
              <a:rPr lang="en-US" altLang="zh-CN" dirty="0" smtClean="0"/>
              <a:t>MSE</a:t>
            </a:r>
            <a:r>
              <a:rPr lang="zh-CN" altLang="en-US" dirty="0" smtClean="0"/>
              <a:t>。公式</a:t>
            </a:r>
            <a:r>
              <a:rPr lang="en-US" altLang="zh-CN" dirty="0" smtClean="0"/>
              <a:t>6-4</a:t>
            </a:r>
            <a:r>
              <a:rPr lang="zh-CN" altLang="en-US" dirty="0" smtClean="0"/>
              <a:t>显示了算法尝试最小化的成本函数。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6124"/>
            <a:ext cx="9144000" cy="251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2547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与分类任务一样，决策树在处理回归任务时也很容易过度拟合。如果没有任何正则化（即使用默认超参数），你</a:t>
            </a:r>
            <a:r>
              <a:rPr lang="zh-CN" altLang="en-US" dirty="0" smtClean="0"/>
              <a:t>将严重过拟合</a:t>
            </a:r>
            <a:r>
              <a:rPr lang="zh-CN" altLang="en-US" dirty="0" smtClean="0"/>
              <a:t>。只需要设置</a:t>
            </a:r>
            <a:r>
              <a:rPr lang="en-US" altLang="zh-CN" dirty="0" err="1" smtClean="0"/>
              <a:t>min_samples_leaf</a:t>
            </a:r>
            <a:r>
              <a:rPr lang="en-US" altLang="zh-CN" dirty="0" smtClean="0"/>
              <a:t>=10</a:t>
            </a:r>
            <a:r>
              <a:rPr lang="zh-CN" altLang="en-US" dirty="0" smtClean="0"/>
              <a:t>，就能得到一个看起来合理得多的模型，</a:t>
            </a:r>
            <a:r>
              <a:rPr lang="zh-CN" altLang="en-US" dirty="0" smtClean="0"/>
              <a:t>如右</a:t>
            </a:r>
            <a:r>
              <a:rPr lang="zh-CN" altLang="en-US" dirty="0" smtClean="0"/>
              <a:t>图所示。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52" y="3590436"/>
            <a:ext cx="9159652" cy="321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72663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不稳定性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20688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决策树很</a:t>
            </a:r>
            <a:r>
              <a:rPr lang="zh-CN" altLang="en-US" dirty="0" smtClean="0"/>
              <a:t>容易理解和解释，使用简单，功能全面并且十分强大。但是，它们确实也有一些限制。首先，你可能已经注意到，决策树青睐正交的决策边界（所有的分裂都与轴线垂直），这导致它们对训练集的旋转非常敏感。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1" y="3607896"/>
            <a:ext cx="9162721" cy="325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84430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不稳定性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20688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更概括地说，决策树的主要问题是它们对训练数据中的小变化非常敏感。例如，如果你从鸢尾花数据集中移除花瓣最宽的</a:t>
            </a:r>
            <a:r>
              <a:rPr lang="en-US" altLang="zh-CN" dirty="0" err="1" smtClean="0"/>
              <a:t>Versicolor</a:t>
            </a:r>
            <a:r>
              <a:rPr lang="zh-CN" altLang="en-US" dirty="0" smtClean="0"/>
              <a:t>鸢尾花（花瓣长</a:t>
            </a:r>
            <a:r>
              <a:rPr lang="en-US" altLang="zh-CN" dirty="0" smtClean="0"/>
              <a:t>4.8</a:t>
            </a:r>
            <a:r>
              <a:rPr lang="zh-CN" altLang="en-US" dirty="0" smtClean="0"/>
              <a:t>厘米，宽</a:t>
            </a:r>
            <a:r>
              <a:rPr lang="en-US" altLang="zh-CN" dirty="0" smtClean="0"/>
              <a:t>1.8</a:t>
            </a:r>
            <a:r>
              <a:rPr lang="zh-CN" altLang="en-US" dirty="0" smtClean="0"/>
              <a:t>厘米），然后重新训练一个决策树，你可能得到如图</a:t>
            </a:r>
            <a:r>
              <a:rPr lang="en-US" altLang="zh-CN" dirty="0" smtClean="0"/>
              <a:t>6-8</a:t>
            </a:r>
            <a:r>
              <a:rPr lang="zh-CN" altLang="en-US" dirty="0" smtClean="0"/>
              <a:t>所示的模型。这跟之前图</a:t>
            </a:r>
            <a:r>
              <a:rPr lang="en-US" altLang="zh-CN" dirty="0" smtClean="0"/>
              <a:t>6-2</a:t>
            </a:r>
            <a:r>
              <a:rPr lang="zh-CN" altLang="en-US" dirty="0" smtClean="0"/>
              <a:t>的决策树看起来截然不同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随机森林通过对许多树的预测进行平均，可以限制这种不稳定性。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26782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/>
              <a:t>Instability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56" y="5628"/>
            <a:ext cx="75438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21" y="3238942"/>
            <a:ext cx="7558235" cy="36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455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决策树训练和可视化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from </a:t>
            </a:r>
            <a:r>
              <a:rPr lang="en-US" altLang="zh-CN" b="1" dirty="0" err="1"/>
              <a:t>sklearn.datasets</a:t>
            </a:r>
            <a:r>
              <a:rPr lang="en-US" altLang="zh-CN" b="1" dirty="0"/>
              <a:t> import </a:t>
            </a:r>
            <a:r>
              <a:rPr lang="en-US" altLang="zh-CN" dirty="0" err="1"/>
              <a:t>load_iris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from </a:t>
            </a:r>
            <a:r>
              <a:rPr lang="en-US" altLang="zh-CN" b="1" dirty="0" err="1"/>
              <a:t>sklearn.tree</a:t>
            </a:r>
            <a:r>
              <a:rPr lang="en-US" altLang="zh-CN" b="1" dirty="0"/>
              <a:t> import </a:t>
            </a:r>
            <a:r>
              <a:rPr lang="en-US" altLang="zh-CN" dirty="0" err="1"/>
              <a:t>DecisionTreeClassifier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iris = </a:t>
            </a:r>
            <a:r>
              <a:rPr lang="en-US" altLang="zh-CN" dirty="0" err="1"/>
              <a:t>load_iris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X = </a:t>
            </a:r>
            <a:r>
              <a:rPr lang="en-US" altLang="zh-CN" dirty="0" err="1"/>
              <a:t>iris.data</a:t>
            </a:r>
            <a:r>
              <a:rPr lang="en-US" altLang="zh-CN" dirty="0"/>
              <a:t>[:, 2:] </a:t>
            </a:r>
            <a:r>
              <a:rPr lang="en-US" altLang="zh-CN" i="1" dirty="0"/>
              <a:t># petal length and width</a:t>
            </a:r>
          </a:p>
          <a:p>
            <a:pPr marL="0" indent="0">
              <a:buNone/>
            </a:pPr>
            <a:r>
              <a:rPr lang="en-US" altLang="zh-CN" dirty="0"/>
              <a:t>y = </a:t>
            </a:r>
            <a:r>
              <a:rPr lang="en-US" altLang="zh-CN" dirty="0" err="1"/>
              <a:t>iris.target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tree_clf</a:t>
            </a:r>
            <a:r>
              <a:rPr lang="en-US" altLang="zh-CN" dirty="0"/>
              <a:t> = </a:t>
            </a:r>
            <a:r>
              <a:rPr lang="en-US" altLang="zh-CN" dirty="0" err="1"/>
              <a:t>DecisionTreeClassifier</a:t>
            </a:r>
            <a:r>
              <a:rPr lang="en-US" altLang="zh-CN" dirty="0"/>
              <a:t>(</a:t>
            </a:r>
            <a:r>
              <a:rPr lang="en-US" altLang="zh-CN" dirty="0" err="1"/>
              <a:t>max_depth</a:t>
            </a:r>
            <a:r>
              <a:rPr lang="en-US" altLang="zh-CN" dirty="0"/>
              <a:t>=2)</a:t>
            </a:r>
          </a:p>
          <a:p>
            <a:pPr marL="0" indent="0">
              <a:buNone/>
            </a:pPr>
            <a:r>
              <a:rPr lang="en-US" altLang="zh-CN" dirty="0" err="1"/>
              <a:t>tree_clf.fit</a:t>
            </a:r>
            <a:r>
              <a:rPr lang="en-US" altLang="zh-CN" dirty="0"/>
              <a:t>(X, y)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07327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决策树训练和可视化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from </a:t>
            </a:r>
            <a:r>
              <a:rPr lang="en-US" altLang="zh-CN" b="1" dirty="0" err="1"/>
              <a:t>sklearn.tree</a:t>
            </a:r>
            <a:r>
              <a:rPr lang="en-US" altLang="zh-CN" b="1" dirty="0"/>
              <a:t> import </a:t>
            </a:r>
            <a:r>
              <a:rPr lang="en-US" altLang="zh-CN" dirty="0" err="1"/>
              <a:t>export_graphviz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export_graphviz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tree_clf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out_file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image_path</a:t>
            </a:r>
            <a:r>
              <a:rPr lang="en-US" altLang="zh-CN" dirty="0"/>
              <a:t>("iris_tree.dot"),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feature_names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iris.feature_names</a:t>
            </a:r>
            <a:r>
              <a:rPr lang="en-US" altLang="zh-CN" dirty="0" smtClean="0"/>
              <a:t>[2</a:t>
            </a:r>
            <a:r>
              <a:rPr lang="en-US" altLang="zh-CN" dirty="0"/>
              <a:t>:],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class_names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iris.target_names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        rounded=True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        filled=True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)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86136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Autofit/>
          </a:bodyPr>
          <a:lstStyle/>
          <a:p>
            <a:pPr marL="0" indent="0"/>
            <a:r>
              <a:rPr lang="en-US" altLang="zh-CN" sz="3600" dirty="0"/>
              <a:t>$ dot -</a:t>
            </a:r>
            <a:r>
              <a:rPr lang="en-US" altLang="zh-CN" sz="3600" dirty="0" err="1"/>
              <a:t>Tpng</a:t>
            </a:r>
            <a:r>
              <a:rPr lang="en-US" altLang="zh-CN" sz="3600" dirty="0"/>
              <a:t> iris_tree.dot -o </a:t>
            </a:r>
            <a:r>
              <a:rPr lang="en-US" altLang="zh-CN" sz="3600" dirty="0" smtClean="0"/>
              <a:t>iris_tree.png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44" y="980729"/>
            <a:ext cx="7104048" cy="58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6889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做出预测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我们来看看图</a:t>
            </a:r>
            <a:r>
              <a:rPr lang="en-US" altLang="zh-CN" dirty="0" smtClean="0"/>
              <a:t>6-1</a:t>
            </a:r>
            <a:r>
              <a:rPr lang="zh-CN" altLang="en-US" dirty="0" smtClean="0"/>
              <a:t>中的树是如何做出预测的。如果你找到了一朵鸢尾花，想要将其归类，那么从根节点（深度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，位于顶部）开始：这朵花的花瓣长度是否小于</a:t>
            </a:r>
            <a:r>
              <a:rPr lang="en-US" altLang="zh-CN" dirty="0" smtClean="0"/>
              <a:t>2.45</a:t>
            </a:r>
            <a:r>
              <a:rPr lang="zh-CN" altLang="en-US" dirty="0" smtClean="0"/>
              <a:t>厘米？如果是，则向下移动到根的左侧子节点（深度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，左）。本例中，这是一个叶节点（即没有任何子节点），所以它不再继续提出问题，你可以直接查看这个节点的预测类别，也就是说，决策树预测你的这朵花是</a:t>
            </a:r>
            <a:r>
              <a:rPr lang="en-US" altLang="zh-CN" dirty="0" err="1" smtClean="0"/>
              <a:t>Setosa</a:t>
            </a:r>
            <a:r>
              <a:rPr lang="zh-CN" altLang="en-US" dirty="0" smtClean="0"/>
              <a:t>鸢尾花（</a:t>
            </a:r>
            <a:r>
              <a:rPr lang="en-US" altLang="zh-CN" dirty="0" smtClean="0"/>
              <a:t>class=</a:t>
            </a:r>
            <a:r>
              <a:rPr lang="en-US" altLang="zh-CN" dirty="0" err="1" smtClean="0"/>
              <a:t>setosa</a:t>
            </a:r>
            <a:r>
              <a:rPr lang="zh-CN" altLang="en-US" dirty="0" smtClean="0"/>
              <a:t>）。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13714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做出预测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节点的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属性统计它应用的训练实例数量。例如，有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个训练实例的花瓣长度大于</a:t>
            </a:r>
            <a:r>
              <a:rPr lang="en-US" altLang="zh-CN" dirty="0" smtClean="0"/>
              <a:t>2.45</a:t>
            </a:r>
            <a:r>
              <a:rPr lang="zh-CN" altLang="en-US" dirty="0" smtClean="0"/>
              <a:t>厘米（深度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，右），其中</a:t>
            </a:r>
            <a:r>
              <a:rPr lang="en-US" altLang="zh-CN" dirty="0" smtClean="0"/>
              <a:t>54</a:t>
            </a:r>
            <a:r>
              <a:rPr lang="zh-CN" altLang="en-US" dirty="0" smtClean="0"/>
              <a:t>个花瓣宽度小于</a:t>
            </a:r>
            <a:r>
              <a:rPr lang="en-US" altLang="zh-CN" dirty="0" smtClean="0"/>
              <a:t>1.75</a:t>
            </a:r>
            <a:r>
              <a:rPr lang="zh-CN" altLang="en-US" dirty="0" smtClean="0"/>
              <a:t>厘米（深度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，左）。节点的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属性说明了该节点上每个类别的训练实例数量：例如，右下节点应用在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Setosa</a:t>
            </a:r>
            <a:r>
              <a:rPr lang="zh-CN" altLang="en-US" dirty="0" smtClean="0"/>
              <a:t>鸢尾、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Versicolor</a:t>
            </a:r>
            <a:r>
              <a:rPr lang="zh-CN" altLang="en-US" dirty="0" smtClean="0"/>
              <a:t>鸢尾和</a:t>
            </a:r>
            <a:r>
              <a:rPr lang="en-US" altLang="zh-CN" dirty="0" smtClean="0"/>
              <a:t>45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Virginica</a:t>
            </a:r>
            <a:r>
              <a:rPr lang="zh-CN" altLang="en-US" dirty="0" smtClean="0"/>
              <a:t>鸢尾实例上。最后，节点的</a:t>
            </a:r>
            <a:r>
              <a:rPr lang="en-US" altLang="zh-CN" dirty="0" err="1" smtClean="0"/>
              <a:t>gini</a:t>
            </a:r>
            <a:r>
              <a:rPr lang="zh-CN" altLang="en-US" dirty="0" smtClean="0"/>
              <a:t>属性衡量其不纯度（</a:t>
            </a:r>
            <a:r>
              <a:rPr lang="en-US" altLang="zh-CN" dirty="0" smtClean="0"/>
              <a:t>impurity</a:t>
            </a:r>
            <a:r>
              <a:rPr lang="zh-CN" altLang="en-US" dirty="0" smtClean="0"/>
              <a:t>）：如果应用的所有训练实例都属于同一个类别，那么节点就是“纯”的（</a:t>
            </a:r>
            <a:r>
              <a:rPr lang="en-US" altLang="zh-CN" dirty="0" err="1" smtClean="0"/>
              <a:t>gini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）。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60832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做出预测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公式</a:t>
            </a:r>
            <a:r>
              <a:rPr lang="en-US" altLang="zh-CN" dirty="0" smtClean="0"/>
              <a:t>6-1</a:t>
            </a:r>
            <a:r>
              <a:rPr lang="zh-CN" altLang="en-US" dirty="0" smtClean="0"/>
              <a:t>说明了第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个节点的基尼系数</a:t>
            </a:r>
            <a:r>
              <a:rPr lang="en-US" altLang="zh-CN" dirty="0" smtClean="0"/>
              <a:t>G</a:t>
            </a:r>
            <a:r>
              <a:rPr lang="zh-CN" altLang="en-US" baseline="-25000" dirty="0" smtClean="0"/>
              <a:t> </a:t>
            </a:r>
            <a:r>
              <a:rPr lang="en-US" altLang="zh-CN" baseline="-25000" dirty="0" err="1" smtClean="0"/>
              <a:t>i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的计算方式。例如，深度</a:t>
            </a:r>
            <a:r>
              <a:rPr lang="en-US" altLang="zh-CN" dirty="0" smtClean="0"/>
              <a:t>2</a:t>
            </a:r>
            <a:r>
              <a:rPr lang="zh-CN" altLang="en-US" dirty="0" smtClean="0"/>
              <a:t>左侧节点，基尼系数等于</a:t>
            </a:r>
            <a:r>
              <a:rPr lang="en-US" altLang="zh-CN" dirty="0" smtClean="0"/>
              <a:t>1 </a:t>
            </a:r>
            <a:r>
              <a:rPr lang="en-US" altLang="zh-CN" dirty="0"/>
              <a:t>– (0/54)</a:t>
            </a:r>
            <a:r>
              <a:rPr lang="en-US" altLang="zh-CN" baseline="30000" dirty="0"/>
              <a:t>2</a:t>
            </a:r>
            <a:r>
              <a:rPr lang="en-US" altLang="zh-CN" dirty="0"/>
              <a:t> – (49/54)</a:t>
            </a:r>
            <a:r>
              <a:rPr lang="en-US" altLang="zh-CN" baseline="30000" dirty="0"/>
              <a:t>2</a:t>
            </a:r>
            <a:r>
              <a:rPr lang="en-US" altLang="zh-CN" dirty="0"/>
              <a:t> – (5/54)</a:t>
            </a:r>
            <a:r>
              <a:rPr lang="en-US" altLang="zh-CN" baseline="30000" dirty="0"/>
              <a:t>2</a:t>
            </a:r>
            <a:r>
              <a:rPr lang="en-US" altLang="zh-CN" dirty="0"/>
              <a:t> ≈ 0.168. 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44" y="3936462"/>
            <a:ext cx="5002088" cy="215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2786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决策树的决策边界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Equation 6-1 shows how the training </a:t>
            </a:r>
            <a:r>
              <a:rPr lang="en-US" altLang="zh-CN" dirty="0" smtClean="0"/>
              <a:t>algorithm computes </a:t>
            </a:r>
            <a:r>
              <a:rPr lang="en-US" altLang="zh-CN" dirty="0"/>
              <a:t>the </a:t>
            </a:r>
            <a:r>
              <a:rPr lang="en-US" altLang="zh-CN" dirty="0" err="1"/>
              <a:t>gini</a:t>
            </a:r>
            <a:r>
              <a:rPr lang="en-US" altLang="zh-CN" dirty="0"/>
              <a:t> score </a:t>
            </a:r>
            <a:r>
              <a:rPr lang="en-US" altLang="zh-CN" i="1" dirty="0" err="1"/>
              <a:t>Gi</a:t>
            </a:r>
            <a:r>
              <a:rPr lang="en-US" altLang="zh-CN" i="1" dirty="0"/>
              <a:t> </a:t>
            </a:r>
            <a:r>
              <a:rPr lang="en-US" altLang="zh-CN" dirty="0"/>
              <a:t>of the </a:t>
            </a:r>
            <a:r>
              <a:rPr lang="en-US" altLang="zh-CN" dirty="0" err="1"/>
              <a:t>ith</a:t>
            </a:r>
            <a:r>
              <a:rPr lang="en-US" altLang="zh-CN" dirty="0"/>
              <a:t> node. For example, the depth-2 left </a:t>
            </a:r>
            <a:r>
              <a:rPr lang="en-US" altLang="zh-CN" dirty="0" smtClean="0"/>
              <a:t>node has </a:t>
            </a:r>
            <a:r>
              <a:rPr lang="en-US" altLang="zh-CN" dirty="0"/>
              <a:t>a </a:t>
            </a:r>
            <a:r>
              <a:rPr lang="en-US" altLang="zh-CN" dirty="0" err="1"/>
              <a:t>gini</a:t>
            </a:r>
            <a:r>
              <a:rPr lang="en-US" altLang="zh-CN" dirty="0"/>
              <a:t> score equal to 1 – (0/54)</a:t>
            </a:r>
            <a:r>
              <a:rPr lang="en-US" altLang="zh-CN" baseline="30000" dirty="0"/>
              <a:t>2</a:t>
            </a:r>
            <a:r>
              <a:rPr lang="en-US" altLang="zh-CN" dirty="0"/>
              <a:t> – (49/54)</a:t>
            </a:r>
            <a:r>
              <a:rPr lang="en-US" altLang="zh-CN" baseline="30000" dirty="0"/>
              <a:t>2</a:t>
            </a:r>
            <a:r>
              <a:rPr lang="en-US" altLang="zh-CN" dirty="0"/>
              <a:t> – (5/54)</a:t>
            </a:r>
            <a:r>
              <a:rPr lang="en-US" altLang="zh-CN" baseline="30000" dirty="0"/>
              <a:t>2</a:t>
            </a:r>
            <a:r>
              <a:rPr lang="en-US" altLang="zh-CN" dirty="0"/>
              <a:t> ≈ 0.168. 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912426"/>
            <a:ext cx="5002088" cy="215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242"/>
            <a:ext cx="9144000" cy="417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1207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1667</Words>
  <Application>Microsoft Office PowerPoint</Application>
  <PresentationFormat>全屏显示(4:3)</PresentationFormat>
  <Paragraphs>74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Hands-On Machine Learning with Scikit-Learn and TensorFlow </vt:lpstr>
      <vt:lpstr>CHAPTER 6</vt:lpstr>
      <vt:lpstr>决策树训练和可视化</vt:lpstr>
      <vt:lpstr>决策树训练和可视化</vt:lpstr>
      <vt:lpstr>$ dot -Tpng iris_tree.dot -o iris_tree.png</vt:lpstr>
      <vt:lpstr>做出预测</vt:lpstr>
      <vt:lpstr>做出预测 </vt:lpstr>
      <vt:lpstr>做出预测 </vt:lpstr>
      <vt:lpstr>决策树的决策边界</vt:lpstr>
      <vt:lpstr>估算类别概率</vt:lpstr>
      <vt:lpstr>CART训练算法</vt:lpstr>
      <vt:lpstr>CART训练算法</vt:lpstr>
      <vt:lpstr>预测复杂度</vt:lpstr>
      <vt:lpstr>计算复杂度</vt:lpstr>
      <vt:lpstr>基尼不纯度还是信息熵？</vt:lpstr>
      <vt:lpstr>基尼不纯度还是信息熵？</vt:lpstr>
      <vt:lpstr>正则化超参数</vt:lpstr>
      <vt:lpstr>正则化超参数</vt:lpstr>
      <vt:lpstr>正则化超参数</vt:lpstr>
      <vt:lpstr>使用min_samples_leaf正则化</vt:lpstr>
      <vt:lpstr>回归</vt:lpstr>
      <vt:lpstr>两个决策树回归模型的预测对比</vt:lpstr>
      <vt:lpstr>回归</vt:lpstr>
      <vt:lpstr>回归</vt:lpstr>
      <vt:lpstr>不稳定性</vt:lpstr>
      <vt:lpstr>不稳定性</vt:lpstr>
      <vt:lpstr>Instability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DC</cp:lastModifiedBy>
  <cp:revision>127</cp:revision>
  <dcterms:created xsi:type="dcterms:W3CDTF">2017-08-17T13:43:52Z</dcterms:created>
  <dcterms:modified xsi:type="dcterms:W3CDTF">2019-10-31T07:49:37Z</dcterms:modified>
</cp:coreProperties>
</file>