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4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485" autoAdjust="0"/>
  </p:normalViewPr>
  <p:slideViewPr>
    <p:cSldViewPr>
      <p:cViewPr>
        <p:scale>
          <a:sx n="49" d="100"/>
          <a:sy n="49" d="100"/>
        </p:scale>
        <p:origin x="-16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Stagewise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Additive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Modeling using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aMulti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-class Exponential loss function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投票分类器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sklearn.metrics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accuracy_score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for </a:t>
            </a:r>
            <a:r>
              <a:rPr lang="en-US" altLang="zh-CN" sz="2400" dirty="0" err="1"/>
              <a:t>clf</a:t>
            </a:r>
            <a:r>
              <a:rPr lang="en-US" altLang="zh-CN" sz="2400" dirty="0"/>
              <a:t>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log_clf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rnd_clf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svm_clf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voting_clf</a:t>
            </a:r>
            <a:r>
              <a:rPr lang="en-US" altLang="zh-CN" sz="2400" dirty="0"/>
              <a:t>):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smtClean="0"/>
              <a:t>   </a:t>
            </a:r>
            <a:r>
              <a:rPr lang="en-US" altLang="zh-CN" sz="2400" dirty="0" smtClean="0"/>
              <a:t>clf.fit(</a:t>
            </a:r>
            <a:r>
              <a:rPr lang="en-US" altLang="zh-CN" sz="2400" dirty="0" err="1" smtClean="0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smtClean="0"/>
              <a:t>   </a:t>
            </a:r>
            <a:r>
              <a:rPr lang="en-US" altLang="zh-CN" sz="2400" dirty="0" err="1" smtClean="0"/>
              <a:t>y_pred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clf.predict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X_test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smtClean="0"/>
              <a:t>   print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clf</a:t>
            </a:r>
            <a:r>
              <a:rPr lang="en-US" altLang="zh-CN" sz="2400" dirty="0" err="1"/>
              <a:t>.__class__.__name</a:t>
            </a:r>
            <a:r>
              <a:rPr lang="en-US" altLang="zh-CN" sz="2400" dirty="0"/>
              <a:t>__, </a:t>
            </a:r>
            <a:r>
              <a:rPr lang="en-US" altLang="zh-CN" sz="2400" dirty="0" err="1"/>
              <a:t>accuracy_score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y_test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y_pred</a:t>
            </a:r>
            <a:r>
              <a:rPr lang="en-US" altLang="zh-CN" sz="2400" dirty="0"/>
              <a:t>))</a:t>
            </a:r>
          </a:p>
          <a:p>
            <a:pPr marL="0" indent="0">
              <a:buNone/>
            </a:pPr>
            <a:r>
              <a:rPr lang="en-US" altLang="zh-CN" sz="2400" dirty="0" err="1"/>
              <a:t>LogisticRegression</a:t>
            </a:r>
            <a:r>
              <a:rPr lang="en-US" altLang="zh-CN" sz="2400" dirty="0"/>
              <a:t> 0.864</a:t>
            </a:r>
          </a:p>
          <a:p>
            <a:pPr marL="0" indent="0">
              <a:buNone/>
            </a:pPr>
            <a:r>
              <a:rPr lang="en-US" altLang="zh-CN" sz="2400" dirty="0" err="1"/>
              <a:t>RandomForestClassifier</a:t>
            </a:r>
            <a:r>
              <a:rPr lang="en-US" altLang="zh-CN" sz="2400" dirty="0"/>
              <a:t> 0.872</a:t>
            </a:r>
          </a:p>
          <a:p>
            <a:pPr marL="0" indent="0">
              <a:buNone/>
            </a:pPr>
            <a:r>
              <a:rPr lang="en-US" altLang="zh-CN" sz="2400" dirty="0"/>
              <a:t>SVC 0.888</a:t>
            </a:r>
          </a:p>
          <a:p>
            <a:pPr marL="0" indent="0">
              <a:buNone/>
            </a:pPr>
            <a:r>
              <a:rPr lang="en-US" altLang="zh-CN" sz="2400" dirty="0" err="1"/>
              <a:t>VotingClassifier</a:t>
            </a:r>
            <a:r>
              <a:rPr lang="en-US" altLang="zh-CN" sz="2400" dirty="0"/>
              <a:t> 0.896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689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投票分类器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如果所有分类器都能够估算出类别的概率（即有</a:t>
            </a:r>
            <a:r>
              <a:rPr lang="en-US" altLang="zh-CN" dirty="0" err="1" smtClean="0"/>
              <a:t>predict_proba</a:t>
            </a:r>
            <a:r>
              <a:rPr lang="zh-CN" altLang="en-US" dirty="0" smtClean="0"/>
              <a:t>（）</a:t>
            </a:r>
            <a:r>
              <a:rPr lang="zh-CN" altLang="en-US" dirty="0"/>
              <a:t>方法），那么你可以将概率在所有单个分类器上平均</a:t>
            </a:r>
            <a:r>
              <a:rPr lang="zh-CN" altLang="en-US" dirty="0" smtClean="0"/>
              <a:t>，然后</a:t>
            </a:r>
            <a:r>
              <a:rPr lang="zh-CN" altLang="en-US" dirty="0"/>
              <a:t>让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给出平均概率最高的类别作为预测</a:t>
            </a:r>
            <a:r>
              <a:rPr lang="zh-CN" altLang="en-US" dirty="0" smtClean="0"/>
              <a:t>。这</a:t>
            </a:r>
            <a:r>
              <a:rPr lang="zh-CN" altLang="en-US" dirty="0"/>
              <a:t>被称为</a:t>
            </a:r>
            <a:r>
              <a:rPr lang="zh-CN" altLang="en-US" b="1" dirty="0"/>
              <a:t>软投票法</a:t>
            </a:r>
            <a:r>
              <a:rPr lang="zh-CN" altLang="en-US" dirty="0"/>
              <a:t>。通常来说，它比硬投票法的表现更优</a:t>
            </a:r>
            <a:r>
              <a:rPr lang="zh-CN" altLang="en-US" dirty="0" smtClean="0"/>
              <a:t>，因为</a:t>
            </a:r>
            <a:r>
              <a:rPr lang="zh-CN" altLang="en-US" dirty="0"/>
              <a:t>它给予那些高度自信的投票更高的</a:t>
            </a:r>
            <a:r>
              <a:rPr lang="zh-CN" altLang="en-US" dirty="0" smtClean="0"/>
              <a:t>权重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71834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smtClean="0"/>
              <a:t>Bagging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Pasting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前面提到</a:t>
            </a:r>
            <a:r>
              <a:rPr lang="zh-CN" altLang="en-US" dirty="0" smtClean="0"/>
              <a:t>，获得</a:t>
            </a:r>
            <a:r>
              <a:rPr lang="zh-CN" altLang="en-US" dirty="0"/>
              <a:t>不同种类分类器的方法之一是使用不同的训练算法</a:t>
            </a:r>
            <a:r>
              <a:rPr lang="zh-CN" altLang="en-US" dirty="0" smtClean="0"/>
              <a:t>。还有</a:t>
            </a:r>
            <a:r>
              <a:rPr lang="zh-CN" altLang="en-US" dirty="0"/>
              <a:t>另一种方法是每个预测器使用的算法相同</a:t>
            </a:r>
            <a:r>
              <a:rPr lang="zh-CN" altLang="en-US" dirty="0" smtClean="0"/>
              <a:t>，但是</a:t>
            </a:r>
            <a:r>
              <a:rPr lang="zh-CN" altLang="en-US" dirty="0"/>
              <a:t>在不同的训练集随机子集上进行训练。</a:t>
            </a:r>
          </a:p>
          <a:p>
            <a:r>
              <a:rPr lang="zh-CN" altLang="en-US" dirty="0"/>
              <a:t>采样时如果将样本放回，这种方法叫作</a:t>
            </a:r>
            <a:r>
              <a:rPr lang="en-US" altLang="zh-CN" dirty="0"/>
              <a:t>bagging </a:t>
            </a:r>
            <a:r>
              <a:rPr lang="zh-CN" altLang="en-US" dirty="0" smtClean="0"/>
              <a:t>（</a:t>
            </a:r>
            <a:r>
              <a:rPr lang="en-US" altLang="zh-CN" dirty="0"/>
              <a:t>bootstrap </a:t>
            </a:r>
            <a:r>
              <a:rPr lang="en-US" altLang="zh-CN" dirty="0" smtClean="0"/>
              <a:t>aggregating</a:t>
            </a:r>
            <a:r>
              <a:rPr lang="zh-CN" altLang="en-US" dirty="0" smtClean="0"/>
              <a:t>的</a:t>
            </a:r>
            <a:r>
              <a:rPr lang="zh-CN" altLang="en-US" dirty="0"/>
              <a:t>缩写，也叫自举汇聚法）；采样时样本不放回</a:t>
            </a:r>
            <a:r>
              <a:rPr lang="zh-CN" altLang="en-US" dirty="0" smtClean="0"/>
              <a:t>，这种</a:t>
            </a:r>
            <a:r>
              <a:rPr lang="zh-CN" altLang="en-US" dirty="0"/>
              <a:t>方法则</a:t>
            </a:r>
            <a:r>
              <a:rPr lang="zh-CN" altLang="en-US" dirty="0" smtClean="0"/>
              <a:t>叫作</a:t>
            </a:r>
            <a:r>
              <a:rPr lang="en-US" altLang="zh-CN" dirty="0" smtClean="0"/>
              <a:t>pasting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79483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</a:t>
            </a:r>
            <a:r>
              <a:rPr lang="zh-CN" altLang="en-US" sz="3600" dirty="0"/>
              <a:t>和</a:t>
            </a:r>
            <a:r>
              <a:rPr lang="en-US" altLang="zh-CN" sz="3600" dirty="0"/>
              <a:t> Pasting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bagging</a:t>
            </a:r>
            <a:r>
              <a:rPr lang="zh-CN" altLang="en-US" dirty="0"/>
              <a:t>和</a:t>
            </a:r>
            <a:r>
              <a:rPr lang="en-US" altLang="zh-CN" dirty="0"/>
              <a:t>pasting</a:t>
            </a:r>
            <a:r>
              <a:rPr lang="zh-CN" altLang="en-US" dirty="0"/>
              <a:t>都允许训练实例在多个预测器中被多次</a:t>
            </a:r>
            <a:r>
              <a:rPr lang="zh-CN" altLang="en-US" dirty="0" smtClean="0"/>
              <a:t>采样，</a:t>
            </a:r>
            <a:r>
              <a:rPr lang="zh-CN" altLang="en-US" dirty="0"/>
              <a:t>但是只有</a:t>
            </a:r>
            <a:r>
              <a:rPr lang="en-US" altLang="zh-CN" dirty="0"/>
              <a:t>bagging</a:t>
            </a:r>
            <a:r>
              <a:rPr lang="zh-CN" altLang="en-US" dirty="0"/>
              <a:t>允许训练实例被同一个预测器多次采样</a:t>
            </a:r>
            <a:r>
              <a:rPr lang="zh-CN" altLang="en-US" dirty="0" smtClean="0"/>
              <a:t>。采样</a:t>
            </a:r>
            <a:r>
              <a:rPr lang="zh-CN" altLang="en-US" dirty="0"/>
              <a:t>过程和训练过程如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38789"/>
            <a:ext cx="7246769" cy="37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569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</a:t>
            </a:r>
            <a:r>
              <a:rPr lang="zh-CN" altLang="en-US" sz="3600" dirty="0"/>
              <a:t>和</a:t>
            </a:r>
            <a:r>
              <a:rPr lang="en-US" altLang="zh-CN" sz="3600" dirty="0"/>
              <a:t> Pasting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一旦预测器训练完成</a:t>
            </a:r>
            <a:r>
              <a:rPr lang="zh-CN" altLang="en-US" dirty="0" smtClean="0"/>
              <a:t>，集成</a:t>
            </a:r>
            <a:r>
              <a:rPr lang="zh-CN" altLang="en-US" dirty="0"/>
              <a:t>就可以通过简单地聚合所有预测器的预测</a:t>
            </a:r>
            <a:r>
              <a:rPr lang="zh-CN" altLang="en-US" dirty="0" smtClean="0"/>
              <a:t>，来</a:t>
            </a:r>
            <a:r>
              <a:rPr lang="zh-CN" altLang="en-US" dirty="0"/>
              <a:t>对新实例做出预测。聚合函数通常是统计法</a:t>
            </a:r>
            <a:r>
              <a:rPr lang="zh-CN" altLang="en-US" dirty="0" smtClean="0"/>
              <a:t>（即</a:t>
            </a:r>
            <a:r>
              <a:rPr lang="zh-CN" altLang="en-US" dirty="0"/>
              <a:t>最多数的预测好比硬投票分类器一样）用于分类</a:t>
            </a:r>
            <a:r>
              <a:rPr lang="zh-CN" altLang="en-US" dirty="0" smtClean="0"/>
              <a:t>，或是</a:t>
            </a:r>
            <a:r>
              <a:rPr lang="zh-CN" altLang="en-US" dirty="0"/>
              <a:t>平均法用于回归。</a:t>
            </a:r>
          </a:p>
          <a:p>
            <a:r>
              <a:rPr lang="zh-CN" altLang="en-US" dirty="0"/>
              <a:t>每个预测器单独的偏差都高于在原始训练集上训练的偏差</a:t>
            </a:r>
            <a:r>
              <a:rPr lang="zh-CN" altLang="en-US" dirty="0" smtClean="0"/>
              <a:t>，但是</a:t>
            </a:r>
            <a:r>
              <a:rPr lang="zh-CN" altLang="en-US" dirty="0"/>
              <a:t>通过聚合，同时降低了偏差和</a:t>
            </a:r>
            <a:r>
              <a:rPr lang="zh-CN" altLang="en-US" dirty="0" smtClean="0"/>
              <a:t>方差。总体</a:t>
            </a:r>
            <a:r>
              <a:rPr lang="zh-CN" altLang="en-US" dirty="0"/>
              <a:t>来说，最终结果是</a:t>
            </a:r>
            <a:r>
              <a:rPr lang="zh-CN" altLang="en-US" dirty="0" smtClean="0"/>
              <a:t>，与</a:t>
            </a:r>
            <a:r>
              <a:rPr lang="zh-CN" altLang="en-US" dirty="0"/>
              <a:t>直接在原始训练集上训练的单个预测器相比</a:t>
            </a:r>
            <a:r>
              <a:rPr lang="zh-CN" altLang="en-US" dirty="0" smtClean="0"/>
              <a:t>，集成</a:t>
            </a:r>
            <a:r>
              <a:rPr lang="zh-CN" altLang="en-US" dirty="0"/>
              <a:t>的偏差相近，但是方差更低</a:t>
            </a:r>
          </a:p>
        </p:txBody>
      </p:sp>
    </p:spTree>
    <p:extLst>
      <p:ext uri="{BB962C8B-B14F-4D97-AF65-F5344CB8AC3E}">
        <p14:creationId xmlns:p14="http://schemas.microsoft.com/office/powerpoint/2010/main" xmlns="" val="153540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</a:t>
            </a:r>
            <a:r>
              <a:rPr lang="zh-CN" altLang="en-US" sz="3600" dirty="0"/>
              <a:t>和</a:t>
            </a:r>
            <a:r>
              <a:rPr lang="en-US" altLang="zh-CN" sz="3600" dirty="0"/>
              <a:t> Pasting</a:t>
            </a:r>
          </a:p>
        </p:txBody>
      </p:sp>
      <p:pic>
        <p:nvPicPr>
          <p:cNvPr id="1026" name="Picture 2" descr="https://images2015.cnblogs.com/blog/927391/201607/927391-20160716124330623-5270644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849" y="0"/>
            <a:ext cx="725714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540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Scikit</a:t>
            </a:r>
            <a:r>
              <a:rPr lang="en-US" altLang="zh-CN" sz="3600" dirty="0"/>
              <a:t>-Learn</a:t>
            </a:r>
            <a:r>
              <a:rPr lang="zh-CN" altLang="en-US" sz="3600" dirty="0"/>
              <a:t>的</a:t>
            </a:r>
            <a:r>
              <a:rPr lang="en-US" altLang="zh-CN" sz="3600" dirty="0" smtClean="0"/>
              <a:t>Bagging</a:t>
            </a:r>
            <a:r>
              <a:rPr lang="zh-CN" altLang="en-US" sz="3600" dirty="0"/>
              <a:t>和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Pasting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提供了一个简单的</a:t>
            </a:r>
            <a:r>
              <a:rPr lang="en-US" altLang="zh-CN" dirty="0"/>
              <a:t>API</a:t>
            </a:r>
            <a:r>
              <a:rPr lang="zh-CN" altLang="en-US" dirty="0" smtClean="0"/>
              <a:t>，可用</a:t>
            </a:r>
            <a:r>
              <a:rPr lang="en-US" altLang="zh-CN" dirty="0" err="1"/>
              <a:t>BaggingClassifier</a:t>
            </a:r>
            <a:r>
              <a:rPr lang="zh-CN" altLang="en-US" dirty="0"/>
              <a:t>类进行</a:t>
            </a:r>
            <a:r>
              <a:rPr lang="en-US" altLang="zh-CN" dirty="0"/>
              <a:t>bagging</a:t>
            </a:r>
            <a:r>
              <a:rPr lang="zh-CN" altLang="en-US" dirty="0"/>
              <a:t>和</a:t>
            </a:r>
            <a:r>
              <a:rPr lang="en-US" altLang="zh-CN" dirty="0"/>
              <a:t>pasting</a:t>
            </a:r>
            <a:r>
              <a:rPr lang="zh-CN" altLang="en-US" dirty="0" smtClean="0"/>
              <a:t>（或</a:t>
            </a:r>
            <a:r>
              <a:rPr lang="en-US" altLang="zh-CN" dirty="0" err="1"/>
              <a:t>BaggingRegressor</a:t>
            </a:r>
            <a:r>
              <a:rPr lang="zh-CN" altLang="en-US" dirty="0"/>
              <a:t>用于回归）。</a:t>
            </a:r>
          </a:p>
          <a:p>
            <a:r>
              <a:rPr lang="zh-CN" altLang="en-US" sz="2800" dirty="0"/>
              <a:t>以下代码训练了一个包含</a:t>
            </a:r>
            <a:r>
              <a:rPr lang="en-US" altLang="zh-CN" sz="2800" dirty="0"/>
              <a:t>500</a:t>
            </a:r>
            <a:r>
              <a:rPr lang="zh-CN" altLang="en-US" sz="2800" dirty="0"/>
              <a:t>个决策树分类器的集成</a:t>
            </a:r>
            <a:r>
              <a:rPr lang="zh-CN" altLang="en-US" sz="2800" dirty="0" smtClean="0"/>
              <a:t>，每次</a:t>
            </a:r>
            <a:r>
              <a:rPr lang="zh-CN" altLang="en-US" sz="2800" dirty="0"/>
              <a:t>随机从训练集中采样</a:t>
            </a:r>
            <a:r>
              <a:rPr lang="en-US" altLang="zh-CN" sz="2800" dirty="0"/>
              <a:t>100</a:t>
            </a:r>
            <a:r>
              <a:rPr lang="zh-CN" altLang="en-US" sz="2800" dirty="0"/>
              <a:t>个训练实例进行训练，然后</a:t>
            </a:r>
            <a:r>
              <a:rPr lang="zh-CN" altLang="en-US" sz="2800" dirty="0" smtClean="0"/>
              <a:t>放回（</a:t>
            </a:r>
            <a:r>
              <a:rPr lang="zh-CN" altLang="en-US" sz="2800" dirty="0"/>
              <a:t>这是一个</a:t>
            </a:r>
            <a:r>
              <a:rPr lang="en-US" altLang="zh-CN" sz="2800" dirty="0"/>
              <a:t>bagging</a:t>
            </a:r>
            <a:r>
              <a:rPr lang="zh-CN" altLang="en-US" sz="2800" dirty="0"/>
              <a:t>的示例，如果你想使用</a:t>
            </a:r>
            <a:r>
              <a:rPr lang="en-US" altLang="zh-CN" sz="2800" dirty="0"/>
              <a:t>pasting</a:t>
            </a:r>
            <a:r>
              <a:rPr lang="zh-CN" altLang="en-US" sz="2800" dirty="0" smtClean="0"/>
              <a:t>，只需</a:t>
            </a:r>
            <a:r>
              <a:rPr lang="zh-CN" altLang="en-US" sz="2800" dirty="0"/>
              <a:t>要设置</a:t>
            </a:r>
            <a:r>
              <a:rPr lang="en-US" altLang="zh-CN" sz="2800" dirty="0"/>
              <a:t>bootstrap=False</a:t>
            </a:r>
            <a:r>
              <a:rPr lang="zh-CN" altLang="en-US" sz="2800" dirty="0"/>
              <a:t>即可）。参数</a:t>
            </a:r>
            <a:r>
              <a:rPr lang="en-US" altLang="zh-CN" sz="2800" dirty="0" err="1"/>
              <a:t>n_jobs</a:t>
            </a:r>
            <a:r>
              <a:rPr lang="zh-CN" altLang="en-US" sz="2800" dirty="0"/>
              <a:t>用来指示</a:t>
            </a:r>
            <a:r>
              <a:rPr lang="en-US" altLang="zh-CN" sz="2800" dirty="0" err="1" smtClean="0"/>
              <a:t>Scikit</a:t>
            </a:r>
            <a:r>
              <a:rPr lang="en-US" altLang="zh-CN" sz="2800" dirty="0" smtClean="0"/>
              <a:t>-Learn</a:t>
            </a:r>
            <a:r>
              <a:rPr lang="zh-CN" altLang="en-US" sz="2800" dirty="0"/>
              <a:t>用多少</a:t>
            </a:r>
            <a:r>
              <a:rPr lang="en-US" altLang="zh-CN" sz="2800" dirty="0"/>
              <a:t>CPU</a:t>
            </a:r>
            <a:r>
              <a:rPr lang="zh-CN" altLang="en-US" sz="2800" dirty="0"/>
              <a:t>内核进行训练和预测（</a:t>
            </a:r>
            <a:r>
              <a:rPr lang="en-US" altLang="zh-CN" sz="2800" dirty="0"/>
              <a:t>-1</a:t>
            </a:r>
            <a:r>
              <a:rPr lang="zh-CN" altLang="en-US" sz="2800" dirty="0"/>
              <a:t>表示让</a:t>
            </a:r>
            <a:r>
              <a:rPr lang="en-US" altLang="zh-CN" sz="2800" dirty="0" err="1" smtClean="0"/>
              <a:t>Scikit</a:t>
            </a:r>
            <a:r>
              <a:rPr lang="en-US" altLang="zh-CN" sz="2800" dirty="0" smtClean="0"/>
              <a:t>-Learn</a:t>
            </a:r>
            <a:r>
              <a:rPr lang="zh-CN" altLang="en-US" sz="2800" dirty="0"/>
              <a:t>使用所有可用内核）：</a:t>
            </a:r>
          </a:p>
        </p:txBody>
      </p:sp>
    </p:spTree>
    <p:extLst>
      <p:ext uri="{BB962C8B-B14F-4D97-AF65-F5344CB8AC3E}">
        <p14:creationId xmlns:p14="http://schemas.microsoft.com/office/powerpoint/2010/main" xmlns="" val="314419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Scikit</a:t>
            </a:r>
            <a:r>
              <a:rPr lang="en-US" altLang="zh-CN" sz="3600" dirty="0"/>
              <a:t>-Learn</a:t>
            </a:r>
            <a:r>
              <a:rPr lang="zh-CN" altLang="en-US" sz="3600" dirty="0"/>
              <a:t>的</a:t>
            </a:r>
            <a:r>
              <a:rPr lang="en-US" altLang="zh-CN" sz="3600" dirty="0"/>
              <a:t>Bagging</a:t>
            </a:r>
            <a:r>
              <a:rPr lang="zh-CN" altLang="en-US" sz="3600" dirty="0"/>
              <a:t>和</a:t>
            </a:r>
            <a:r>
              <a:rPr lang="en-US" altLang="zh-CN" sz="3600" dirty="0"/>
              <a:t> Pasting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sklearn.ensemble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BaggingClassifier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sklearn.tree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DecisionTreeClassifier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bag_clf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(</a:t>
            </a:r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DecisionTreeClassifier</a:t>
            </a:r>
            <a:r>
              <a:rPr lang="en-US" altLang="zh-CN" sz="2800" dirty="0"/>
              <a:t>(), 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=500,</a:t>
            </a:r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max_samples</a:t>
            </a:r>
            <a:r>
              <a:rPr lang="en-US" altLang="zh-CN" sz="2800" dirty="0" smtClean="0"/>
              <a:t>=100</a:t>
            </a:r>
            <a:r>
              <a:rPr lang="en-US" altLang="zh-CN" sz="2800" dirty="0"/>
              <a:t>, bootstrap=True, </a:t>
            </a:r>
            <a:r>
              <a:rPr lang="en-US" altLang="zh-CN" sz="2800" dirty="0" err="1"/>
              <a:t>n_jobs</a:t>
            </a:r>
            <a:r>
              <a:rPr lang="en-US" altLang="zh-CN" sz="2800" dirty="0"/>
              <a:t>=-1</a:t>
            </a:r>
          </a:p>
          <a:p>
            <a:pPr marL="0" indent="0">
              <a:buNone/>
            </a:pPr>
            <a:r>
              <a:rPr lang="en-US" altLang="zh-CN" sz="2800" dirty="0" smtClean="0"/>
              <a:t>    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bag_clf.fit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y_pred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bag_clf.predict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X_test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8371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2400" i="1" dirty="0"/>
              <a:t>A single Decision Tree versus a bagging ensemble of 500 trees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733550"/>
            <a:ext cx="9143999" cy="323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089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Scikit</a:t>
            </a:r>
            <a:r>
              <a:rPr lang="en-US" altLang="zh-CN" sz="3600" dirty="0"/>
              <a:t>-Learn</a:t>
            </a:r>
            <a:r>
              <a:rPr lang="zh-CN" altLang="en-US" sz="3600" dirty="0"/>
              <a:t>的</a:t>
            </a:r>
            <a:r>
              <a:rPr lang="en-US" altLang="zh-CN" sz="3600" dirty="0"/>
              <a:t>Bagging</a:t>
            </a:r>
            <a:r>
              <a:rPr lang="zh-CN" altLang="en-US" sz="3600" dirty="0"/>
              <a:t>和</a:t>
            </a:r>
            <a:r>
              <a:rPr lang="en-US" altLang="zh-CN" sz="3600" dirty="0"/>
              <a:t> Pasting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由于自助法给每个预测器的训练子集引入了更高的多样性</a:t>
            </a:r>
            <a:r>
              <a:rPr lang="zh-CN" altLang="en-US" sz="2800" dirty="0" smtClean="0"/>
              <a:t>，所以</a:t>
            </a:r>
            <a:r>
              <a:rPr lang="zh-CN" altLang="en-US" sz="2800" dirty="0"/>
              <a:t>最后</a:t>
            </a:r>
            <a:r>
              <a:rPr lang="en-US" altLang="zh-CN" sz="2800" dirty="0"/>
              <a:t>bagging</a:t>
            </a:r>
            <a:r>
              <a:rPr lang="zh-CN" altLang="en-US" sz="2800" dirty="0"/>
              <a:t>比</a:t>
            </a:r>
            <a:r>
              <a:rPr lang="en-US" altLang="zh-CN" sz="2800" dirty="0"/>
              <a:t>pasting</a:t>
            </a:r>
            <a:r>
              <a:rPr lang="zh-CN" altLang="en-US" sz="2800" dirty="0"/>
              <a:t>的偏差略高</a:t>
            </a:r>
            <a:r>
              <a:rPr lang="zh-CN" altLang="en-US" sz="2800" dirty="0" smtClean="0"/>
              <a:t>，但</a:t>
            </a:r>
            <a:r>
              <a:rPr lang="zh-CN" altLang="en-US" sz="2800" dirty="0"/>
              <a:t>这也意味着预测器之间的关联度更低</a:t>
            </a:r>
            <a:r>
              <a:rPr lang="zh-CN" altLang="en-US" sz="2800" dirty="0" smtClean="0"/>
              <a:t>，集成</a:t>
            </a:r>
            <a:r>
              <a:rPr lang="zh-CN" altLang="en-US" sz="2800" dirty="0"/>
              <a:t>的方差</a:t>
            </a:r>
            <a:r>
              <a:rPr lang="zh-CN" altLang="en-US" sz="2800" dirty="0" smtClean="0"/>
              <a:t>降低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总之</a:t>
            </a:r>
            <a:r>
              <a:rPr lang="zh-CN" altLang="en-US" sz="2800" dirty="0"/>
              <a:t>，</a:t>
            </a:r>
            <a:r>
              <a:rPr lang="en-US" altLang="zh-CN" sz="2800" dirty="0"/>
              <a:t>bagging</a:t>
            </a:r>
            <a:r>
              <a:rPr lang="zh-CN" altLang="en-US" sz="2800" dirty="0"/>
              <a:t>生成的模型通常更好</a:t>
            </a:r>
            <a:r>
              <a:rPr lang="zh-CN" altLang="en-US" sz="2800" dirty="0" smtClean="0"/>
              <a:t>，这</a:t>
            </a:r>
            <a:r>
              <a:rPr lang="zh-CN" altLang="en-US" sz="2800" dirty="0"/>
              <a:t>也就是为什么它更受欢迎。但是</a:t>
            </a:r>
            <a:r>
              <a:rPr lang="zh-CN" altLang="en-US" sz="2800" dirty="0" smtClean="0"/>
              <a:t>，如果</a:t>
            </a:r>
            <a:r>
              <a:rPr lang="zh-CN" altLang="en-US" sz="2800" dirty="0"/>
              <a:t>你有充足的时间和</a:t>
            </a:r>
            <a:r>
              <a:rPr lang="en-US" altLang="zh-CN" sz="2800" dirty="0"/>
              <a:t>CPU</a:t>
            </a:r>
            <a:r>
              <a:rPr lang="zh-CN" altLang="en-US" sz="2800" dirty="0"/>
              <a:t>资源</a:t>
            </a:r>
            <a:r>
              <a:rPr lang="zh-CN" altLang="en-US" sz="2800" dirty="0" smtClean="0"/>
              <a:t>，可以</a:t>
            </a:r>
            <a:r>
              <a:rPr lang="zh-CN" altLang="en-US" sz="2800" dirty="0"/>
              <a:t>使用交叉验证来对</a:t>
            </a:r>
            <a:r>
              <a:rPr lang="en-US" altLang="zh-CN" sz="2800" dirty="0"/>
              <a:t>bagging</a:t>
            </a:r>
            <a:r>
              <a:rPr lang="zh-CN" altLang="en-US" sz="2800" dirty="0"/>
              <a:t>和</a:t>
            </a:r>
            <a:r>
              <a:rPr lang="en-US" altLang="zh-CN" sz="2800" dirty="0"/>
              <a:t>pasting</a:t>
            </a:r>
            <a:r>
              <a:rPr lang="zh-CN" altLang="en-US" sz="2800" dirty="0"/>
              <a:t>的结果进行评估</a:t>
            </a:r>
            <a:r>
              <a:rPr lang="zh-CN" altLang="en-US" sz="2800" dirty="0" smtClean="0"/>
              <a:t>，再</a:t>
            </a:r>
            <a:r>
              <a:rPr lang="zh-CN" altLang="en-US" sz="2800" dirty="0"/>
              <a:t>做出最合适的选择。</a:t>
            </a:r>
          </a:p>
        </p:txBody>
      </p:sp>
    </p:spTree>
    <p:extLst>
      <p:ext uri="{BB962C8B-B14F-4D97-AF65-F5344CB8AC3E}">
        <p14:creationId xmlns:p14="http://schemas.microsoft.com/office/powerpoint/2010/main" xmlns="" val="400943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/>
              <a:t>集成学习和随机</a:t>
            </a:r>
            <a:r>
              <a:rPr lang="zh-CN" altLang="en-US" sz="3600" b="1" dirty="0" smtClean="0"/>
              <a:t>森林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你随机向几千个人询问一个复杂问题</a:t>
            </a:r>
            <a:r>
              <a:rPr lang="zh-CN" altLang="en-US" dirty="0" smtClean="0"/>
              <a:t>，然后</a:t>
            </a:r>
            <a:r>
              <a:rPr lang="zh-CN" altLang="en-US" dirty="0"/>
              <a:t>汇总他们的回答。在许多情况下，你会发现</a:t>
            </a:r>
            <a:r>
              <a:rPr lang="zh-CN" altLang="en-US" dirty="0" smtClean="0"/>
              <a:t>，这个</a:t>
            </a:r>
            <a:r>
              <a:rPr lang="zh-CN" altLang="en-US" dirty="0"/>
              <a:t>汇总的回答比专家的回答还要好。这被称为群体智慧</a:t>
            </a:r>
            <a:r>
              <a:rPr lang="zh-CN" altLang="en-US" dirty="0" smtClean="0"/>
              <a:t>。同样</a:t>
            </a:r>
            <a:r>
              <a:rPr lang="zh-CN" altLang="en-US" dirty="0"/>
              <a:t>，如果你聚合一组预测器（比如分类器或回归器）的</a:t>
            </a:r>
            <a:r>
              <a:rPr lang="zh-CN" altLang="en-US" dirty="0" smtClean="0"/>
              <a:t>预测，</a:t>
            </a:r>
            <a:r>
              <a:rPr lang="zh-CN" altLang="en-US" dirty="0"/>
              <a:t>得到的预测结果也比最好的单个预测器要好</a:t>
            </a:r>
            <a:r>
              <a:rPr lang="zh-CN" altLang="en-US" dirty="0" smtClean="0"/>
              <a:t>。这样</a:t>
            </a:r>
            <a:r>
              <a:rPr lang="zh-CN" altLang="en-US" dirty="0"/>
              <a:t>的一组预测器，我们称为集成，所以这种技术</a:t>
            </a:r>
            <a:r>
              <a:rPr lang="zh-CN" altLang="en-US" dirty="0" smtClean="0"/>
              <a:t>，也</a:t>
            </a:r>
            <a:r>
              <a:rPr lang="zh-CN" altLang="en-US" dirty="0"/>
              <a:t>被称为集成</a:t>
            </a:r>
            <a:r>
              <a:rPr lang="zh-CN" altLang="en-US" dirty="0" smtClean="0"/>
              <a:t>学习。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包外</a:t>
            </a:r>
            <a:r>
              <a:rPr lang="zh-CN" altLang="en-US" sz="3600" dirty="0" smtClean="0"/>
              <a:t>评估 </a:t>
            </a:r>
            <a:r>
              <a:rPr lang="en-US" sz="3600" dirty="0" smtClean="0"/>
              <a:t>Out-of-Bag Evaluation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对于任意给定的预测器，使用</a:t>
            </a:r>
            <a:r>
              <a:rPr lang="en-US" altLang="zh-CN" sz="2800" dirty="0"/>
              <a:t>bagging</a:t>
            </a:r>
            <a:r>
              <a:rPr lang="zh-CN" altLang="en-US" sz="2800" dirty="0" smtClean="0"/>
              <a:t>，有些</a:t>
            </a:r>
            <a:r>
              <a:rPr lang="zh-CN" altLang="en-US" sz="2800" dirty="0"/>
              <a:t>实例可能会被采样多次，而有些实例则可能根本不被</a:t>
            </a:r>
            <a:r>
              <a:rPr lang="zh-CN" altLang="en-US" sz="2800" dirty="0" smtClean="0"/>
              <a:t>采样。</a:t>
            </a:r>
            <a:r>
              <a:rPr lang="en-US" altLang="zh-CN" sz="2800" dirty="0" err="1"/>
              <a:t>BaggingClassifier</a:t>
            </a:r>
            <a:r>
              <a:rPr lang="zh-CN" altLang="en-US" sz="2800" dirty="0"/>
              <a:t>默认采样</a:t>
            </a:r>
            <a:r>
              <a:rPr lang="en-US" altLang="zh-CN" sz="2800" dirty="0"/>
              <a:t>m</a:t>
            </a:r>
            <a:r>
              <a:rPr lang="zh-CN" altLang="en-US" sz="2800" dirty="0"/>
              <a:t>个训练实例，然后放回样本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bootstrap=True</a:t>
            </a:r>
            <a:r>
              <a:rPr lang="zh-CN" altLang="en-US" sz="2800" dirty="0"/>
              <a:t>），</a:t>
            </a:r>
            <a:r>
              <a:rPr lang="en-US" altLang="zh-CN" sz="2800" dirty="0"/>
              <a:t>m</a:t>
            </a:r>
            <a:r>
              <a:rPr lang="zh-CN" altLang="en-US" sz="2800" dirty="0"/>
              <a:t>是训练集的大小</a:t>
            </a:r>
            <a:r>
              <a:rPr lang="zh-CN" altLang="en-US" sz="2800" dirty="0" smtClean="0"/>
              <a:t>。这</a:t>
            </a:r>
            <a:r>
              <a:rPr lang="zh-CN" altLang="en-US" sz="2800" dirty="0"/>
              <a:t>意味着对于每个预测器来说，平均只对</a:t>
            </a:r>
            <a:r>
              <a:rPr lang="en-US" altLang="zh-CN" sz="2800" dirty="0"/>
              <a:t>63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训练实例进行采样</a:t>
            </a:r>
            <a:r>
              <a:rPr lang="zh-CN" altLang="en-US" sz="2800" dirty="0" smtClean="0"/>
              <a:t>。剩余</a:t>
            </a:r>
            <a:r>
              <a:rPr lang="en-US" altLang="zh-CN" sz="2800" dirty="0"/>
              <a:t>37%</a:t>
            </a:r>
            <a:r>
              <a:rPr lang="zh-CN" altLang="en-US" sz="2800" dirty="0"/>
              <a:t>未被采样的训练实例称为包外（</a:t>
            </a:r>
            <a:r>
              <a:rPr lang="en-US" altLang="zh-CN" sz="2800" dirty="0" smtClean="0"/>
              <a:t>out of bag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实例。注意</a:t>
            </a:r>
            <a:r>
              <a:rPr lang="zh-CN" altLang="en-US" sz="2800" dirty="0" smtClean="0"/>
              <a:t>，对其他预测</a:t>
            </a:r>
            <a:r>
              <a:rPr lang="zh-CN" altLang="en-US" sz="2800" dirty="0"/>
              <a:t>器来说，这是不一样的</a:t>
            </a:r>
            <a:r>
              <a:rPr lang="en-US" altLang="zh-CN" sz="2800" dirty="0"/>
              <a:t>37</a:t>
            </a:r>
            <a:r>
              <a:rPr lang="en-US" altLang="zh-CN" sz="2800" dirty="0" smtClean="0"/>
              <a:t>%</a:t>
            </a:r>
          </a:p>
          <a:p>
            <a:r>
              <a:rPr lang="zh-CN" altLang="en-US" sz="2800" dirty="0"/>
              <a:t>既然预测器在训练的时候从未见过这些包外实例</a:t>
            </a:r>
            <a:r>
              <a:rPr lang="zh-CN" altLang="en-US" sz="2800" dirty="0" smtClean="0"/>
              <a:t>，正好</a:t>
            </a:r>
            <a:r>
              <a:rPr lang="zh-CN" altLang="en-US" sz="2800" dirty="0"/>
              <a:t>可以用这些实例进行评估</a:t>
            </a:r>
            <a:r>
              <a:rPr lang="zh-CN" altLang="en-US" sz="2800" dirty="0" smtClean="0"/>
              <a:t>，从而</a:t>
            </a:r>
            <a:r>
              <a:rPr lang="zh-CN" altLang="en-US" sz="2800" dirty="0"/>
              <a:t>不需要单独的验证集或是交叉验证。</a:t>
            </a:r>
          </a:p>
        </p:txBody>
      </p:sp>
    </p:spTree>
    <p:extLst>
      <p:ext uri="{BB962C8B-B14F-4D97-AF65-F5344CB8AC3E}">
        <p14:creationId xmlns:p14="http://schemas.microsoft.com/office/powerpoint/2010/main" xmlns="" val="418567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包外评估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Scikit</a:t>
            </a:r>
            <a:r>
              <a:rPr lang="en-US" altLang="zh-CN" sz="2800" dirty="0"/>
              <a:t>-Learn</a:t>
            </a:r>
            <a:r>
              <a:rPr lang="zh-CN" altLang="en-US" sz="2800" dirty="0"/>
              <a:t>中，创建</a:t>
            </a:r>
            <a:r>
              <a:rPr lang="en-US" altLang="zh-CN" sz="2800" dirty="0" err="1"/>
              <a:t>BaggingClassifier</a:t>
            </a:r>
            <a:r>
              <a:rPr lang="zh-CN" altLang="en-US" sz="2800" dirty="0"/>
              <a:t>时，设置</a:t>
            </a:r>
            <a:r>
              <a:rPr lang="en-US" altLang="zh-CN" sz="2800" dirty="0" err="1" smtClean="0"/>
              <a:t>oob_score</a:t>
            </a:r>
            <a:r>
              <a:rPr lang="en-US" altLang="zh-CN" sz="2800" dirty="0" smtClean="0"/>
              <a:t>=True</a:t>
            </a:r>
            <a:r>
              <a:rPr lang="zh-CN" altLang="en-US" sz="2800" dirty="0"/>
              <a:t>，就可以请求在训练结束后自动进行包外评估。</a:t>
            </a:r>
          </a:p>
          <a:p>
            <a:r>
              <a:rPr lang="zh-CN" altLang="en-US" sz="2800" dirty="0"/>
              <a:t>下面的代码演示了这一点。通过</a:t>
            </a:r>
            <a:r>
              <a:rPr lang="zh-CN" altLang="en-US" sz="2800" dirty="0" smtClean="0"/>
              <a:t>变量 </a:t>
            </a:r>
            <a:r>
              <a:rPr lang="en-US" altLang="zh-CN" sz="2800" dirty="0" err="1" smtClean="0"/>
              <a:t>oob_score</a:t>
            </a:r>
            <a:r>
              <a:rPr lang="en-US" altLang="zh-CN" sz="2800" dirty="0" smtClean="0"/>
              <a:t>_ </a:t>
            </a:r>
            <a:r>
              <a:rPr lang="zh-CN" altLang="en-US" sz="2800" dirty="0" smtClean="0"/>
              <a:t>可以</a:t>
            </a:r>
            <a:r>
              <a:rPr lang="zh-CN" altLang="en-US" sz="2800" dirty="0"/>
              <a:t>得到最终的评估分数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(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b="1" dirty="0" smtClean="0"/>
              <a:t>        </a:t>
            </a:r>
            <a:r>
              <a:rPr lang="en-US" altLang="zh-CN" sz="2800" dirty="0" err="1" smtClean="0"/>
              <a:t>DecisionTreeClassifier</a:t>
            </a:r>
            <a:r>
              <a:rPr lang="en-US" altLang="zh-CN" sz="2800" dirty="0"/>
              <a:t>(), 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=500,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b="1" dirty="0" smtClean="0"/>
              <a:t>        </a:t>
            </a:r>
            <a:r>
              <a:rPr lang="en-US" altLang="zh-CN" sz="2800" dirty="0" smtClean="0"/>
              <a:t>bootstrap=True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n_jobs</a:t>
            </a:r>
            <a:r>
              <a:rPr lang="en-US" altLang="zh-CN" sz="2800" dirty="0"/>
              <a:t>=-1, </a:t>
            </a:r>
            <a:r>
              <a:rPr lang="en-US" altLang="zh-CN" sz="2800" dirty="0" err="1"/>
              <a:t>oob_score</a:t>
            </a:r>
            <a:r>
              <a:rPr lang="en-US" altLang="zh-CN" sz="2800" dirty="0"/>
              <a:t>=True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bag_clf.oob_score</a:t>
            </a:r>
            <a:r>
              <a:rPr lang="en-US" altLang="zh-CN" sz="2800" dirty="0"/>
              <a:t>_</a:t>
            </a:r>
          </a:p>
          <a:p>
            <a:pPr marL="0" indent="0">
              <a:buNone/>
            </a:pPr>
            <a:r>
              <a:rPr lang="en-US" altLang="zh-CN" sz="2800" dirty="0"/>
              <a:t>0.93066666666666664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6345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包外评估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dirty="0" err="1"/>
              <a:t>bag_clf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(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b="1" dirty="0" smtClean="0"/>
              <a:t>        </a:t>
            </a:r>
            <a:r>
              <a:rPr lang="en-US" altLang="zh-CN" sz="2800" dirty="0" err="1" smtClean="0"/>
              <a:t>DecisionTreeClassifier</a:t>
            </a:r>
            <a:r>
              <a:rPr lang="en-US" altLang="zh-CN" sz="2800" dirty="0"/>
              <a:t>(), 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=500,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b="1" dirty="0" smtClean="0"/>
              <a:t>        </a:t>
            </a:r>
            <a:r>
              <a:rPr lang="en-US" altLang="zh-CN" sz="2800" dirty="0" smtClean="0"/>
              <a:t>bootstrap=True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n_jobs</a:t>
            </a:r>
            <a:r>
              <a:rPr lang="en-US" altLang="zh-CN" sz="2800" dirty="0"/>
              <a:t>=-1, </a:t>
            </a:r>
            <a:r>
              <a:rPr lang="en-US" altLang="zh-CN" sz="2800" dirty="0" err="1"/>
              <a:t>oob_score</a:t>
            </a:r>
            <a:r>
              <a:rPr lang="en-US" altLang="zh-CN" sz="2800" dirty="0"/>
              <a:t>=True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bag_clf.oob_score</a:t>
            </a:r>
            <a:r>
              <a:rPr lang="en-US" altLang="zh-CN" sz="2800" dirty="0"/>
              <a:t>_</a:t>
            </a:r>
          </a:p>
          <a:p>
            <a:pPr marL="0" indent="0">
              <a:buNone/>
            </a:pPr>
            <a:r>
              <a:rPr lang="en-US" altLang="zh-CN" sz="2800" dirty="0" smtClean="0"/>
              <a:t>0.93066666666666664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sklearn.metrics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accuracy_score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y_pred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bag_clf.predict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X_test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accuracy_score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y_test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y_pred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0.93600000000000005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2888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包外评估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每个训练实例的包外决策函数也可以通过变量</a:t>
            </a:r>
            <a:r>
              <a:rPr lang="en-US" altLang="zh-CN" sz="2800" dirty="0" err="1" smtClean="0"/>
              <a:t>oob_decision_function</a:t>
            </a:r>
            <a:r>
              <a:rPr lang="en-US" altLang="zh-CN" sz="2800" dirty="0"/>
              <a:t>_</a:t>
            </a:r>
            <a:r>
              <a:rPr lang="zh-CN" altLang="en-US" sz="2800" dirty="0"/>
              <a:t>获得。本例中（基础预测器具备</a:t>
            </a:r>
            <a:r>
              <a:rPr lang="en-US" altLang="zh-CN" sz="2800" dirty="0" err="1"/>
              <a:t>predict_proba</a:t>
            </a:r>
            <a:r>
              <a:rPr lang="zh-CN" altLang="en-US" sz="2800" dirty="0" smtClean="0"/>
              <a:t>（）方法</a:t>
            </a:r>
            <a:r>
              <a:rPr lang="zh-CN" altLang="en-US" sz="2800" dirty="0"/>
              <a:t>），决策函数返回的是每个实例的类别概率。例如</a:t>
            </a:r>
            <a:r>
              <a:rPr lang="zh-CN" altLang="en-US" sz="2800" dirty="0" smtClean="0"/>
              <a:t>，包</a:t>
            </a:r>
            <a:r>
              <a:rPr lang="zh-CN" altLang="en-US" sz="2800" dirty="0"/>
              <a:t>外评估估计，第二个训练实例有</a:t>
            </a:r>
            <a:r>
              <a:rPr lang="en-US" altLang="zh-CN" sz="2800" dirty="0"/>
              <a:t>60.6%</a:t>
            </a:r>
            <a:r>
              <a:rPr lang="zh-CN" altLang="en-US" sz="2800" dirty="0"/>
              <a:t>的概率属于正类</a:t>
            </a:r>
            <a:r>
              <a:rPr lang="zh-CN" altLang="en-US" sz="2800" dirty="0" smtClean="0"/>
              <a:t>（以及</a:t>
            </a:r>
            <a:r>
              <a:rPr lang="en-US" altLang="zh-CN" sz="2800" dirty="0"/>
              <a:t>39.4%</a:t>
            </a:r>
            <a:r>
              <a:rPr lang="zh-CN" altLang="en-US" sz="2800" dirty="0"/>
              <a:t>的概率属于负类）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5544616" cy="29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592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Random Patches</a:t>
            </a:r>
            <a:r>
              <a:rPr lang="zh-CN" altLang="en-US" sz="3600" dirty="0"/>
              <a:t>和随机子空间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err="1"/>
              <a:t>BaggingClassifier</a:t>
            </a:r>
            <a:r>
              <a:rPr lang="zh-CN" altLang="en-US" dirty="0"/>
              <a:t>也支持对特征进行抽样</a:t>
            </a:r>
            <a:r>
              <a:rPr lang="zh-CN" altLang="en-US" dirty="0" smtClean="0"/>
              <a:t>，这</a:t>
            </a:r>
            <a:r>
              <a:rPr lang="zh-CN" altLang="en-US" dirty="0"/>
              <a:t>通过两个超参数控制：</a:t>
            </a:r>
            <a:r>
              <a:rPr lang="en-US" altLang="zh-CN" dirty="0" err="1"/>
              <a:t>max_features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bootstrap_features</a:t>
            </a:r>
            <a:r>
              <a:rPr lang="zh-CN" altLang="en-US" dirty="0" smtClean="0"/>
              <a:t>。</a:t>
            </a:r>
            <a:r>
              <a:rPr lang="zh-CN" altLang="en-US" dirty="0"/>
              <a:t>它们的工作方式跟</a:t>
            </a:r>
            <a:r>
              <a:rPr lang="en-US" altLang="zh-CN" dirty="0" err="1"/>
              <a:t>max_samples</a:t>
            </a:r>
            <a:r>
              <a:rPr lang="zh-CN" altLang="en-US" dirty="0"/>
              <a:t>和</a:t>
            </a:r>
            <a:r>
              <a:rPr lang="en-US" altLang="zh-CN" dirty="0"/>
              <a:t>bootstrap</a:t>
            </a:r>
            <a:r>
              <a:rPr lang="zh-CN" altLang="en-US" dirty="0"/>
              <a:t>相同</a:t>
            </a:r>
            <a:r>
              <a:rPr lang="zh-CN" altLang="en-US" dirty="0" smtClean="0"/>
              <a:t>，只是</a:t>
            </a:r>
            <a:r>
              <a:rPr lang="zh-CN" altLang="en-US" dirty="0"/>
              <a:t>抽样对象不再是实例，而是特征。因此</a:t>
            </a:r>
            <a:r>
              <a:rPr lang="zh-CN" altLang="en-US" dirty="0" smtClean="0"/>
              <a:t>，每个</a:t>
            </a:r>
            <a:r>
              <a:rPr lang="zh-CN" altLang="en-US" dirty="0"/>
              <a:t>预测器将用输入特征的随机子集进行训练。</a:t>
            </a:r>
          </a:p>
          <a:p>
            <a:r>
              <a:rPr lang="zh-CN" altLang="en-US" dirty="0"/>
              <a:t>这对于处理高维输入（例如图像）特别有用</a:t>
            </a:r>
            <a:r>
              <a:rPr lang="zh-CN" altLang="en-US" dirty="0" smtClean="0"/>
              <a:t>。对</a:t>
            </a:r>
            <a:r>
              <a:rPr lang="zh-CN" altLang="en-US" dirty="0"/>
              <a:t>训练实例和特征都进行抽样，被称为</a:t>
            </a:r>
            <a:r>
              <a:rPr lang="en-US" altLang="zh-CN" b="1" dirty="0" smtClean="0"/>
              <a:t>Random Patches</a:t>
            </a:r>
            <a:r>
              <a:rPr lang="zh-CN" altLang="en-US" b="1" dirty="0"/>
              <a:t>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67165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Random Patches</a:t>
            </a:r>
            <a:r>
              <a:rPr lang="zh-CN" altLang="en-US" sz="3600" dirty="0"/>
              <a:t>和随机子空间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而保留所有训练实例（即</a:t>
            </a:r>
            <a:r>
              <a:rPr lang="en-US" altLang="zh-CN" dirty="0"/>
              <a:t>bootstrap=False</a:t>
            </a:r>
            <a:r>
              <a:rPr lang="zh-CN" altLang="en-US" dirty="0"/>
              <a:t>并且</a:t>
            </a:r>
            <a:r>
              <a:rPr lang="en-US" altLang="zh-CN" dirty="0" err="1" smtClean="0"/>
              <a:t>max_samples</a:t>
            </a:r>
            <a:r>
              <a:rPr lang="en-US" altLang="zh-CN" dirty="0" smtClean="0"/>
              <a:t>=1.0</a:t>
            </a:r>
            <a:r>
              <a:rPr lang="zh-CN" altLang="en-US" dirty="0"/>
              <a:t>）但是对特征进行抽样（即</a:t>
            </a:r>
            <a:r>
              <a:rPr lang="en-US" altLang="zh-CN" dirty="0" err="1"/>
              <a:t>bootstrap_features</a:t>
            </a:r>
            <a:r>
              <a:rPr lang="en-US" altLang="zh-CN" dirty="0"/>
              <a:t>=True</a:t>
            </a:r>
            <a:r>
              <a:rPr lang="zh-CN" altLang="en-US" dirty="0"/>
              <a:t>并且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max_features</a:t>
            </a:r>
            <a:r>
              <a:rPr lang="en-US" altLang="zh-CN" dirty="0" smtClean="0"/>
              <a:t>&lt;1.0</a:t>
            </a:r>
            <a:r>
              <a:rPr lang="zh-CN" altLang="en-US" dirty="0" smtClean="0"/>
              <a:t>），这被称为</a:t>
            </a:r>
            <a:r>
              <a:rPr lang="zh-CN" altLang="en-US" b="1" dirty="0" smtClean="0"/>
              <a:t>随机子空间法</a:t>
            </a:r>
            <a:r>
              <a:rPr lang="zh-CN" altLang="en-US" dirty="0" smtClean="0"/>
              <a:t>。对</a:t>
            </a:r>
            <a:r>
              <a:rPr lang="zh-CN" altLang="en-US" dirty="0"/>
              <a:t>特征抽样给预测器带来更大的多样性</a:t>
            </a:r>
            <a:r>
              <a:rPr lang="zh-CN" altLang="en-US" dirty="0" smtClean="0"/>
              <a:t>，所以</a:t>
            </a:r>
            <a:r>
              <a:rPr lang="zh-CN" altLang="en-US" dirty="0"/>
              <a:t>以略高一点的偏差换取了更低的方差。</a:t>
            </a:r>
          </a:p>
        </p:txBody>
      </p:sp>
    </p:spTree>
    <p:extLst>
      <p:ext uri="{BB962C8B-B14F-4D97-AF65-F5344CB8AC3E}">
        <p14:creationId xmlns:p14="http://schemas.microsoft.com/office/powerpoint/2010/main" xmlns="" val="286024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随机森林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前面已经提到，随机</a:t>
            </a:r>
            <a:r>
              <a:rPr lang="zh-CN" altLang="en-US" dirty="0" smtClean="0"/>
              <a:t>森林是</a:t>
            </a:r>
            <a:r>
              <a:rPr lang="zh-CN" altLang="en-US" dirty="0"/>
              <a:t>决策树的集成，通常用</a:t>
            </a:r>
            <a:r>
              <a:rPr lang="en-US" altLang="zh-CN" dirty="0"/>
              <a:t>bagging</a:t>
            </a:r>
            <a:r>
              <a:rPr lang="zh-CN" altLang="en-US" dirty="0"/>
              <a:t>（有时也可能是</a:t>
            </a:r>
            <a:r>
              <a:rPr lang="en-US" altLang="zh-CN" dirty="0"/>
              <a:t>pasting</a:t>
            </a:r>
            <a:r>
              <a:rPr lang="zh-CN" altLang="en-US" dirty="0" smtClean="0"/>
              <a:t>）方法</a:t>
            </a:r>
            <a:r>
              <a:rPr lang="zh-CN" altLang="en-US" dirty="0"/>
              <a:t>训练，训练集大小通过</a:t>
            </a:r>
            <a:r>
              <a:rPr lang="en-US" altLang="zh-CN" dirty="0" err="1"/>
              <a:t>max_samples</a:t>
            </a:r>
            <a:r>
              <a:rPr lang="zh-CN" altLang="en-US" dirty="0"/>
              <a:t>来设置</a:t>
            </a:r>
            <a:r>
              <a:rPr lang="zh-CN" altLang="en-US" dirty="0" smtClean="0"/>
              <a:t>。除了</a:t>
            </a:r>
            <a:r>
              <a:rPr lang="zh-CN" altLang="en-US" dirty="0"/>
              <a:t>先构建一个</a:t>
            </a:r>
            <a:r>
              <a:rPr lang="en-US" altLang="zh-CN" dirty="0" err="1"/>
              <a:t>BaggingClassifier</a:t>
            </a:r>
            <a:r>
              <a:rPr lang="zh-CN" altLang="en-US" dirty="0"/>
              <a:t>然后将结果传输到</a:t>
            </a:r>
            <a:r>
              <a:rPr lang="en-US" altLang="zh-CN" dirty="0" err="1" smtClean="0"/>
              <a:t>DecisionTreeClassifier</a:t>
            </a:r>
            <a:r>
              <a:rPr lang="zh-CN" altLang="en-US" dirty="0"/>
              <a:t>，还有一种方法就是使用</a:t>
            </a:r>
            <a:r>
              <a:rPr lang="en-US" altLang="zh-CN" dirty="0" err="1"/>
              <a:t>RandomForestClassifier</a:t>
            </a:r>
            <a:r>
              <a:rPr lang="zh-CN" altLang="en-US" dirty="0"/>
              <a:t>类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以下代码使用所有可用的</a:t>
            </a:r>
            <a:r>
              <a:rPr lang="en-US" altLang="zh-CN" dirty="0"/>
              <a:t>CPU</a:t>
            </a:r>
            <a:r>
              <a:rPr lang="zh-CN" altLang="en-US" dirty="0"/>
              <a:t>内核</a:t>
            </a:r>
            <a:r>
              <a:rPr lang="zh-CN" altLang="en-US" dirty="0" smtClean="0"/>
              <a:t>，训练</a:t>
            </a:r>
            <a:r>
              <a:rPr lang="zh-CN" altLang="en-US" dirty="0"/>
              <a:t>了一个拥有</a:t>
            </a:r>
            <a:r>
              <a:rPr lang="en-US" altLang="zh-CN" dirty="0"/>
              <a:t>500</a:t>
            </a:r>
            <a:r>
              <a:rPr lang="zh-CN" altLang="en-US" dirty="0"/>
              <a:t>棵树的随机森林分类器</a:t>
            </a:r>
            <a:r>
              <a:rPr lang="zh-CN" altLang="en-US" dirty="0" smtClean="0"/>
              <a:t>（每</a:t>
            </a:r>
            <a:r>
              <a:rPr lang="zh-CN" altLang="en-US" dirty="0"/>
              <a:t>棵树限制为最多</a:t>
            </a:r>
            <a:r>
              <a:rPr lang="en-US" altLang="zh-CN" dirty="0"/>
              <a:t>16</a:t>
            </a:r>
            <a:r>
              <a:rPr lang="zh-CN" altLang="en-US" dirty="0"/>
              <a:t>个叶节点）：</a:t>
            </a:r>
          </a:p>
        </p:txBody>
      </p:sp>
    </p:spTree>
    <p:extLst>
      <p:ext uri="{BB962C8B-B14F-4D97-AF65-F5344CB8AC3E}">
        <p14:creationId xmlns:p14="http://schemas.microsoft.com/office/powerpoint/2010/main" xmlns="" val="393211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随机森林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sklearn.ensemble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RandomForestClassifier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rnd_clf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RandomForestClassifier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=500, </a:t>
            </a:r>
            <a:r>
              <a:rPr lang="en-US" altLang="zh-CN" sz="2800" dirty="0" err="1"/>
              <a:t>max_leaf_nodes</a:t>
            </a:r>
            <a:r>
              <a:rPr lang="en-US" altLang="zh-CN" sz="2800" dirty="0"/>
              <a:t>=16, </a:t>
            </a:r>
            <a:r>
              <a:rPr lang="en-US" altLang="zh-CN" sz="2800" dirty="0" err="1"/>
              <a:t>n_jobs</a:t>
            </a:r>
            <a:r>
              <a:rPr lang="en-US" altLang="zh-CN" sz="2800" dirty="0"/>
              <a:t>=-1)</a:t>
            </a:r>
          </a:p>
          <a:p>
            <a:pPr marL="0" indent="0">
              <a:buNone/>
            </a:pPr>
            <a:r>
              <a:rPr lang="en-US" altLang="zh-CN" sz="2800" dirty="0" err="1"/>
              <a:t>rnd_clf.fit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y_pred_rf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rnd_clf.predict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X_test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0952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随机森林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随机森林在树的生长上引入了更多的随机性</a:t>
            </a:r>
            <a:r>
              <a:rPr lang="zh-CN" altLang="en-US" sz="2800" dirty="0" smtClean="0"/>
              <a:t>：分裂</a:t>
            </a:r>
            <a:r>
              <a:rPr lang="zh-CN" altLang="en-US" sz="2800" dirty="0"/>
              <a:t>节点时不再是搜索最好的</a:t>
            </a:r>
            <a:r>
              <a:rPr lang="zh-CN" altLang="en-US" sz="2800" dirty="0" smtClean="0"/>
              <a:t>特征，而是</a:t>
            </a:r>
            <a:r>
              <a:rPr lang="zh-CN" altLang="en-US" sz="2800" dirty="0"/>
              <a:t>在一个随机生成的特征子集里搜索最好的特征</a:t>
            </a:r>
            <a:r>
              <a:rPr lang="zh-CN" altLang="en-US" sz="2800" dirty="0" smtClean="0"/>
              <a:t>。这</a:t>
            </a:r>
            <a:r>
              <a:rPr lang="zh-CN" altLang="en-US" sz="2800" dirty="0"/>
              <a:t>导致决策树具有更大的多样性，（再一次</a:t>
            </a:r>
            <a:r>
              <a:rPr lang="zh-CN" altLang="en-US" sz="2800" dirty="0" smtClean="0"/>
              <a:t>）用</a:t>
            </a:r>
            <a:r>
              <a:rPr lang="zh-CN" altLang="en-US" sz="2800" dirty="0"/>
              <a:t>更高的偏差换取更低的方差，总之</a:t>
            </a:r>
            <a:r>
              <a:rPr lang="zh-CN" altLang="en-US" sz="2800" dirty="0" smtClean="0"/>
              <a:t>，还是</a:t>
            </a:r>
            <a:r>
              <a:rPr lang="zh-CN" altLang="en-US" sz="2800" dirty="0"/>
              <a:t>产生了一个整体性能更优的模型。</a:t>
            </a:r>
          </a:p>
          <a:p>
            <a:r>
              <a:rPr lang="zh-CN" altLang="en-US" sz="2800" dirty="0"/>
              <a:t>下面的</a:t>
            </a:r>
            <a:r>
              <a:rPr lang="en-US" altLang="zh-CN" sz="2800" dirty="0" err="1"/>
              <a:t>BaggingClassifier</a:t>
            </a:r>
            <a:r>
              <a:rPr lang="zh-CN" altLang="en-US" sz="2800" dirty="0"/>
              <a:t>大致与前面的</a:t>
            </a:r>
            <a:r>
              <a:rPr lang="en-US" altLang="zh-CN" sz="2800" dirty="0" err="1" smtClean="0"/>
              <a:t>RandomForestClassifier</a:t>
            </a:r>
            <a:r>
              <a:rPr lang="zh-CN" altLang="en-US" sz="2800" dirty="0" smtClean="0"/>
              <a:t>相同：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err="1" smtClean="0"/>
              <a:t>bag_clf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BaggingClassifier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DecisionTreeClassifier</a:t>
            </a:r>
            <a:r>
              <a:rPr lang="en-US" altLang="zh-CN" sz="2400" dirty="0" smtClean="0"/>
              <a:t>(splitter</a:t>
            </a:r>
            <a:r>
              <a:rPr lang="en-US" altLang="zh-CN" sz="2400" dirty="0"/>
              <a:t>="random", </a:t>
            </a:r>
            <a:r>
              <a:rPr lang="en-US" altLang="zh-CN" sz="2400" dirty="0" err="1"/>
              <a:t>max_leaf_nodes</a:t>
            </a:r>
            <a:r>
              <a:rPr lang="en-US" altLang="zh-CN" sz="2400" dirty="0"/>
              <a:t>=16),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n_estimators</a:t>
            </a:r>
            <a:r>
              <a:rPr lang="en-US" altLang="zh-CN" sz="2400" dirty="0" smtClean="0"/>
              <a:t>=500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max_samples</a:t>
            </a:r>
            <a:r>
              <a:rPr lang="en-US" altLang="zh-CN" sz="2400" dirty="0"/>
              <a:t>=1.0, bootstrap=True, </a:t>
            </a:r>
            <a:r>
              <a:rPr lang="en-US" altLang="zh-CN" sz="2400" dirty="0" err="1"/>
              <a:t>n_jobs</a:t>
            </a:r>
            <a:r>
              <a:rPr lang="en-US" altLang="zh-CN" sz="2400" dirty="0"/>
              <a:t>=-1</a:t>
            </a:r>
          </a:p>
          <a:p>
            <a:pPr marL="0" indent="0">
              <a:buNone/>
            </a:pP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03331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特征重要性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如果你查看单个决策树会发现</a:t>
            </a:r>
            <a:r>
              <a:rPr lang="zh-CN" altLang="en-US" sz="2800" dirty="0" smtClean="0"/>
              <a:t>，重要</a:t>
            </a:r>
            <a:r>
              <a:rPr lang="zh-CN" altLang="en-US" sz="2800" dirty="0"/>
              <a:t>的特征更可能出现在靠近根节点的位置</a:t>
            </a:r>
            <a:r>
              <a:rPr lang="zh-CN" altLang="en-US" sz="2800" dirty="0" smtClean="0"/>
              <a:t>，而</a:t>
            </a:r>
            <a:r>
              <a:rPr lang="zh-CN" altLang="en-US" sz="2800" dirty="0"/>
              <a:t>不重要的特征通常出现在靠近叶节点的位置</a:t>
            </a:r>
            <a:r>
              <a:rPr lang="zh-CN" altLang="en-US" sz="2800" dirty="0" smtClean="0"/>
              <a:t>（甚至</a:t>
            </a:r>
            <a:r>
              <a:rPr lang="zh-CN" altLang="en-US" sz="2800" dirty="0"/>
              <a:t>根本不出现）。因此，通过计算一个特征在森林中所有树上的平均深度</a:t>
            </a:r>
            <a:r>
              <a:rPr lang="zh-CN" altLang="en-US" sz="2800" dirty="0" smtClean="0"/>
              <a:t>，可以</a:t>
            </a:r>
            <a:r>
              <a:rPr lang="zh-CN" altLang="en-US" sz="2800" dirty="0"/>
              <a:t>估算出一个特征的重要程度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Scikit</a:t>
            </a:r>
            <a:r>
              <a:rPr lang="en-US" altLang="zh-CN" sz="2800" dirty="0" smtClean="0"/>
              <a:t>-Learn</a:t>
            </a:r>
            <a:r>
              <a:rPr lang="zh-CN" altLang="en-US" sz="2800" dirty="0"/>
              <a:t>在训练结束后自动计算每个特征的重要性</a:t>
            </a:r>
            <a:r>
              <a:rPr lang="zh-CN" altLang="en-US" sz="2800" dirty="0" smtClean="0"/>
              <a:t>。通过</a:t>
            </a:r>
            <a:r>
              <a:rPr lang="zh-CN" altLang="en-US" sz="2800" dirty="0"/>
              <a:t>变量</a:t>
            </a:r>
            <a:r>
              <a:rPr lang="en-US" altLang="zh-CN" sz="2800" dirty="0" err="1"/>
              <a:t>feature_importances</a:t>
            </a:r>
            <a:r>
              <a:rPr lang="en-US" altLang="zh-CN" sz="2800" dirty="0"/>
              <a:t>_</a:t>
            </a:r>
            <a:r>
              <a:rPr lang="zh-CN" altLang="en-US" sz="2800" dirty="0"/>
              <a:t>你就可以访问到这个计算</a:t>
            </a:r>
            <a:r>
              <a:rPr lang="zh-CN" altLang="en-US" sz="2800" dirty="0" smtClean="0"/>
              <a:t>结果。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841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集成学习和随机森林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例如</a:t>
            </a:r>
            <a:r>
              <a:rPr lang="zh-CN" altLang="en-US" dirty="0" smtClean="0"/>
              <a:t>，可以</a:t>
            </a:r>
            <a:r>
              <a:rPr lang="zh-CN" altLang="en-US" dirty="0"/>
              <a:t>训练一组决策树分类器</a:t>
            </a:r>
            <a:r>
              <a:rPr lang="zh-CN" altLang="en-US" dirty="0" smtClean="0"/>
              <a:t>，每</a:t>
            </a:r>
            <a:r>
              <a:rPr lang="zh-CN" altLang="en-US" dirty="0"/>
              <a:t>一棵树都基于训练集不同的随机子集进行训练。做出预测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，只需</a:t>
            </a:r>
            <a:r>
              <a:rPr lang="zh-CN" altLang="en-US" dirty="0"/>
              <a:t>要获得所有树各自的预测</a:t>
            </a:r>
            <a:r>
              <a:rPr lang="zh-CN" altLang="en-US" dirty="0" smtClean="0"/>
              <a:t>，然后</a:t>
            </a:r>
            <a:r>
              <a:rPr lang="zh-CN" altLang="en-US" dirty="0"/>
              <a:t>给出得票最多的类别作为预测</a:t>
            </a:r>
            <a:r>
              <a:rPr lang="zh-CN" altLang="en-US" dirty="0" smtClean="0"/>
              <a:t>结果。</a:t>
            </a:r>
            <a:endParaRPr lang="en-US" altLang="zh-CN" dirty="0" smtClean="0"/>
          </a:p>
          <a:p>
            <a:r>
              <a:rPr lang="zh-CN" altLang="en-US" dirty="0" smtClean="0"/>
              <a:t>这样</a:t>
            </a:r>
            <a:r>
              <a:rPr lang="zh-CN" altLang="en-US" dirty="0"/>
              <a:t>一组决策树的集成被称为</a:t>
            </a:r>
            <a:r>
              <a:rPr lang="zh-CN" altLang="en-US" b="1" dirty="0"/>
              <a:t>随机森林</a:t>
            </a:r>
            <a:r>
              <a:rPr lang="zh-CN" altLang="en-US" dirty="0"/>
              <a:t>，尽管很简单</a:t>
            </a:r>
            <a:r>
              <a:rPr lang="zh-CN" altLang="en-US" dirty="0" smtClean="0"/>
              <a:t>，但</a:t>
            </a:r>
            <a:r>
              <a:rPr lang="zh-CN" altLang="en-US" dirty="0"/>
              <a:t>它是迄今可用的最强大的机器学习算法</a:t>
            </a:r>
            <a:r>
              <a:rPr lang="zh-CN" altLang="en-US" dirty="0" smtClean="0"/>
              <a:t>之一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586984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特征重要性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sklearn.datasets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load_iris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iris = </a:t>
            </a:r>
            <a:r>
              <a:rPr lang="en-US" altLang="zh-CN" sz="2400" dirty="0" err="1"/>
              <a:t>load_iris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rnd_clf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RandomForestClassifier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=500, </a:t>
            </a:r>
            <a:r>
              <a:rPr lang="en-US" altLang="zh-CN" sz="2400" dirty="0" err="1"/>
              <a:t>n_jobs</a:t>
            </a:r>
            <a:r>
              <a:rPr lang="en-US" altLang="zh-CN" sz="2400" dirty="0"/>
              <a:t>=-1)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rnd_clf.fit</a:t>
            </a:r>
            <a:r>
              <a:rPr lang="en-US" altLang="zh-CN" sz="2400" dirty="0"/>
              <a:t>(iris["data"], iris["target"])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000" b="1" dirty="0"/>
              <a:t>for </a:t>
            </a:r>
            <a:r>
              <a:rPr lang="en-US" altLang="zh-CN" sz="2000" dirty="0"/>
              <a:t>name, score </a:t>
            </a:r>
            <a:r>
              <a:rPr lang="en-US" altLang="zh-CN" sz="2000" b="1" dirty="0"/>
              <a:t>in </a:t>
            </a:r>
            <a:r>
              <a:rPr lang="en-US" altLang="zh-CN" sz="2000" dirty="0"/>
              <a:t>zip(iris["</a:t>
            </a:r>
            <a:r>
              <a:rPr lang="en-US" altLang="zh-CN" sz="2000" dirty="0" err="1"/>
              <a:t>feature_names</a:t>
            </a:r>
            <a:r>
              <a:rPr lang="en-US" altLang="zh-CN" sz="2000" dirty="0"/>
              <a:t>"], </a:t>
            </a:r>
            <a:r>
              <a:rPr lang="en-US" altLang="zh-CN" sz="2000" dirty="0" err="1"/>
              <a:t>rnd_clf.feature_importances</a:t>
            </a:r>
            <a:r>
              <a:rPr lang="en-US" altLang="zh-CN" sz="2000" dirty="0"/>
              <a:t>_):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smtClean="0"/>
              <a:t>        print</a:t>
            </a:r>
            <a:r>
              <a:rPr lang="en-US" altLang="zh-CN" sz="2400" dirty="0" smtClean="0"/>
              <a:t>(name</a:t>
            </a:r>
            <a:r>
              <a:rPr lang="en-US" altLang="zh-CN" sz="2400" dirty="0"/>
              <a:t>, score)</a:t>
            </a:r>
          </a:p>
          <a:p>
            <a:pPr marL="0" indent="0">
              <a:buNone/>
            </a:pPr>
            <a:r>
              <a:rPr lang="en-US" altLang="zh-CN" sz="2400" dirty="0"/>
              <a:t>sepal length (cm) </a:t>
            </a:r>
            <a:r>
              <a:rPr lang="en-US" altLang="zh-CN" sz="2400" dirty="0" smtClean="0"/>
              <a:t>0.112492250999</a:t>
            </a:r>
          </a:p>
          <a:p>
            <a:pPr marL="0" indent="0">
              <a:buNone/>
            </a:pPr>
            <a:r>
              <a:rPr lang="en-US" altLang="zh-CN" sz="2400" dirty="0"/>
              <a:t>sepal width (cm) 0.0231192882825</a:t>
            </a:r>
          </a:p>
          <a:p>
            <a:pPr marL="0" indent="0">
              <a:buNone/>
            </a:pPr>
            <a:r>
              <a:rPr lang="en-US" altLang="zh-CN" sz="2400" dirty="0"/>
              <a:t>petal length (cm) 0.441030464364</a:t>
            </a:r>
          </a:p>
          <a:p>
            <a:pPr marL="0" indent="0">
              <a:buNone/>
            </a:pPr>
            <a:r>
              <a:rPr lang="en-US" altLang="zh-CN" sz="2400" dirty="0"/>
              <a:t>petal width (cm) 0.423357996355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6570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2400" i="1" dirty="0"/>
              <a:t>MNIST pixel importance (according to a Random Forest classifier)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sklearn.datasets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load_iris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iris = </a:t>
            </a:r>
            <a:r>
              <a:rPr lang="en-US" altLang="zh-CN" sz="2400" dirty="0" err="1"/>
              <a:t>load_iris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rnd_clf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RandomForestClassifier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=500, </a:t>
            </a:r>
            <a:r>
              <a:rPr lang="en-US" altLang="zh-CN" sz="2400" dirty="0" err="1"/>
              <a:t>n_jobs</a:t>
            </a:r>
            <a:r>
              <a:rPr lang="en-US" altLang="zh-CN" sz="2400" dirty="0"/>
              <a:t>=-1)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rnd_clf.fit</a:t>
            </a:r>
            <a:r>
              <a:rPr lang="en-US" altLang="zh-CN" sz="2400" dirty="0"/>
              <a:t>(iris["data"], iris["target"])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000" b="1" dirty="0"/>
              <a:t>for </a:t>
            </a:r>
            <a:r>
              <a:rPr lang="en-US" altLang="zh-CN" sz="2000" dirty="0"/>
              <a:t>name, score </a:t>
            </a:r>
            <a:r>
              <a:rPr lang="en-US" altLang="zh-CN" sz="2000" b="1" dirty="0"/>
              <a:t>in </a:t>
            </a:r>
            <a:r>
              <a:rPr lang="en-US" altLang="zh-CN" sz="2000" dirty="0"/>
              <a:t>zip(iris["</a:t>
            </a:r>
            <a:r>
              <a:rPr lang="en-US" altLang="zh-CN" sz="2000" dirty="0" err="1"/>
              <a:t>feature_names</a:t>
            </a:r>
            <a:r>
              <a:rPr lang="en-US" altLang="zh-CN" sz="2000" dirty="0"/>
              <a:t>"], </a:t>
            </a:r>
            <a:r>
              <a:rPr lang="en-US" altLang="zh-CN" sz="2000" dirty="0" err="1"/>
              <a:t>rnd_clf.feature_importances</a:t>
            </a:r>
            <a:r>
              <a:rPr lang="en-US" altLang="zh-CN" sz="2000" dirty="0"/>
              <a:t>_):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smtClean="0"/>
              <a:t>        print</a:t>
            </a:r>
            <a:r>
              <a:rPr lang="en-US" altLang="zh-CN" sz="2400" dirty="0" smtClean="0"/>
              <a:t>(name</a:t>
            </a:r>
            <a:r>
              <a:rPr lang="en-US" altLang="zh-CN" sz="2400" dirty="0"/>
              <a:t>, score)</a:t>
            </a:r>
          </a:p>
          <a:p>
            <a:pPr marL="0" indent="0">
              <a:buNone/>
            </a:pPr>
            <a:r>
              <a:rPr lang="en-US" altLang="zh-CN" sz="2400" dirty="0"/>
              <a:t>sepal length (cm) </a:t>
            </a:r>
            <a:r>
              <a:rPr lang="en-US" altLang="zh-CN" sz="2400" dirty="0" smtClean="0"/>
              <a:t>0.112492250999</a:t>
            </a:r>
          </a:p>
          <a:p>
            <a:pPr marL="0" indent="0">
              <a:buNone/>
            </a:pPr>
            <a:r>
              <a:rPr lang="en-US" altLang="zh-CN" sz="2400" dirty="0"/>
              <a:t>sepal width (cm) 0.0231192882825</a:t>
            </a:r>
          </a:p>
          <a:p>
            <a:pPr marL="0" indent="0">
              <a:buNone/>
            </a:pPr>
            <a:r>
              <a:rPr lang="en-US" altLang="zh-CN" sz="2400" dirty="0"/>
              <a:t>petal length (cm) 0.441030464364</a:t>
            </a:r>
          </a:p>
          <a:p>
            <a:pPr marL="0" indent="0">
              <a:buNone/>
            </a:pPr>
            <a:r>
              <a:rPr lang="en-US" altLang="zh-CN" sz="2400" dirty="0"/>
              <a:t>petal width (cm) 0.423357996355</a:t>
            </a: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024" y="692696"/>
            <a:ext cx="8892480" cy="613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76118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极端随机</a:t>
            </a:r>
            <a:r>
              <a:rPr lang="zh-CN" altLang="en-US" sz="3600" dirty="0" smtClean="0"/>
              <a:t>树 </a:t>
            </a:r>
            <a:r>
              <a:rPr lang="en-US" altLang="zh-CN" sz="3600" dirty="0" smtClean="0"/>
              <a:t>Extra-Trees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随机森林里单棵树的生长过程中</a:t>
            </a:r>
            <a:r>
              <a:rPr lang="zh-CN" altLang="en-US" sz="2800" dirty="0" smtClean="0"/>
              <a:t>，每个</a:t>
            </a:r>
            <a:r>
              <a:rPr lang="zh-CN" altLang="en-US" sz="2800" dirty="0"/>
              <a:t>节点在分裂时仅考虑到了一个随机子集所包含的特征</a:t>
            </a:r>
            <a:r>
              <a:rPr lang="zh-CN" altLang="en-US" sz="2800" dirty="0" smtClean="0"/>
              <a:t>。如果</a:t>
            </a:r>
            <a:r>
              <a:rPr lang="zh-CN" altLang="en-US" sz="2800" dirty="0"/>
              <a:t>我们对每个特征使用随机阈值</a:t>
            </a:r>
            <a:r>
              <a:rPr lang="zh-CN" altLang="en-US" sz="2800" dirty="0" smtClean="0"/>
              <a:t>，而</a:t>
            </a:r>
            <a:r>
              <a:rPr lang="zh-CN" altLang="en-US" sz="2800" dirty="0"/>
              <a:t>不是搜索得出的最佳阈值（如常规决策树</a:t>
            </a:r>
            <a:r>
              <a:rPr lang="zh-CN" altLang="en-US" sz="2800" dirty="0" smtClean="0"/>
              <a:t>），则</a:t>
            </a:r>
            <a:r>
              <a:rPr lang="zh-CN" altLang="en-US" sz="2800" dirty="0"/>
              <a:t>可能让决策树生长得更加随机。</a:t>
            </a:r>
          </a:p>
          <a:p>
            <a:r>
              <a:rPr lang="zh-CN" altLang="en-US" sz="2800" dirty="0"/>
              <a:t>这种极端随机的决策树组成的森林，被称为极端随机</a:t>
            </a:r>
            <a:r>
              <a:rPr lang="zh-CN" altLang="en-US" sz="2800" dirty="0" smtClean="0"/>
              <a:t>树集成（</a:t>
            </a:r>
            <a:r>
              <a:rPr lang="zh-CN" altLang="en-US" sz="2800" dirty="0"/>
              <a:t>或简称</a:t>
            </a:r>
            <a:r>
              <a:rPr lang="en-US" altLang="zh-CN" sz="2800" dirty="0"/>
              <a:t>Extra-Trees</a:t>
            </a:r>
            <a:r>
              <a:rPr lang="zh-CN" altLang="en-US" sz="2800" dirty="0"/>
              <a:t>）。同样</a:t>
            </a:r>
            <a:r>
              <a:rPr lang="zh-CN" altLang="en-US" sz="2800" dirty="0" smtClean="0"/>
              <a:t>，它</a:t>
            </a:r>
            <a:r>
              <a:rPr lang="zh-CN" altLang="en-US" sz="2800" dirty="0"/>
              <a:t>也是以更高的偏差换取了更低的方差</a:t>
            </a:r>
            <a:r>
              <a:rPr lang="zh-CN" altLang="en-US" sz="2800" dirty="0" smtClean="0"/>
              <a:t>。极端</a:t>
            </a:r>
            <a:r>
              <a:rPr lang="zh-CN" altLang="en-US" sz="2800" dirty="0"/>
              <a:t>随机树训练起来比常规随机森林要快很多</a:t>
            </a:r>
            <a:r>
              <a:rPr lang="zh-CN" altLang="en-US" sz="2800" dirty="0" smtClean="0"/>
              <a:t>，因为</a:t>
            </a:r>
            <a:r>
              <a:rPr lang="zh-CN" altLang="en-US" sz="2800" dirty="0"/>
              <a:t>在每个节点上找到每个特征的最佳阈值是决策树生长中</a:t>
            </a:r>
            <a:r>
              <a:rPr lang="zh-CN" altLang="en-US" sz="2800" dirty="0" smtClean="0"/>
              <a:t>最耗时</a:t>
            </a:r>
            <a:r>
              <a:rPr lang="zh-CN" altLang="en-US" sz="2800" dirty="0"/>
              <a:t>的任务之一。</a:t>
            </a:r>
          </a:p>
          <a:p>
            <a:r>
              <a:rPr lang="zh-CN" altLang="en-US" sz="2800" dirty="0"/>
              <a:t>使用</a:t>
            </a:r>
            <a:r>
              <a:rPr lang="en-US" altLang="zh-CN" sz="2800" dirty="0" err="1" smtClean="0"/>
              <a:t>Scikit</a:t>
            </a:r>
            <a:r>
              <a:rPr lang="en-US" altLang="zh-CN" sz="2800" dirty="0" smtClean="0"/>
              <a:t>-Learn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ExtraTreesClassifier</a:t>
            </a:r>
            <a:r>
              <a:rPr lang="zh-CN" altLang="en-US" sz="2800" dirty="0"/>
              <a:t>可以创建一个极端随机树分类器</a:t>
            </a:r>
            <a:r>
              <a:rPr lang="zh-CN" altLang="en-US" sz="2800" dirty="0" smtClean="0"/>
              <a:t>。它</a:t>
            </a:r>
            <a:r>
              <a:rPr lang="zh-CN" altLang="en-US" sz="2800" dirty="0"/>
              <a:t>的</a:t>
            </a:r>
            <a:r>
              <a:rPr lang="en-US" altLang="zh-CN" sz="2800" dirty="0"/>
              <a:t>API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RandomForestClassifier</a:t>
            </a:r>
            <a:r>
              <a:rPr lang="zh-CN" altLang="en-US" sz="2800" dirty="0"/>
              <a:t>相</a:t>
            </a:r>
          </a:p>
        </p:txBody>
      </p:sp>
    </p:spTree>
    <p:extLst>
      <p:ext uri="{BB962C8B-B14F-4D97-AF65-F5344CB8AC3E}">
        <p14:creationId xmlns:p14="http://schemas.microsoft.com/office/powerpoint/2010/main" xmlns="" val="1498792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提升</a:t>
            </a:r>
            <a:r>
              <a:rPr lang="zh-CN" altLang="en-US" sz="3600" dirty="0" smtClean="0"/>
              <a:t>法 </a:t>
            </a:r>
            <a:r>
              <a:rPr lang="en-US" altLang="zh-CN" sz="3600" dirty="0" smtClean="0"/>
              <a:t>Boosting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提升法（</a:t>
            </a:r>
            <a:r>
              <a:rPr lang="en-US" altLang="zh-CN" sz="2800" dirty="0" smtClean="0"/>
              <a:t>Boosting</a:t>
            </a:r>
            <a:r>
              <a:rPr lang="zh-CN" altLang="en-US" sz="2800" dirty="0" smtClean="0"/>
              <a:t>）是</a:t>
            </a:r>
            <a:r>
              <a:rPr lang="zh-CN" altLang="en-US" sz="2800" dirty="0"/>
              <a:t>指可以将几个弱学习器结合成一个强学习器的任意集成</a:t>
            </a:r>
            <a:r>
              <a:rPr lang="zh-CN" altLang="en-US" sz="2800" dirty="0" smtClean="0"/>
              <a:t>方法。</a:t>
            </a:r>
            <a:r>
              <a:rPr lang="zh-CN" altLang="en-US" sz="2800" dirty="0"/>
              <a:t>大多数提升法的总体思路是循环训练预测器</a:t>
            </a:r>
            <a:r>
              <a:rPr lang="zh-CN" altLang="en-US" sz="2800" dirty="0" smtClean="0"/>
              <a:t>，每</a:t>
            </a:r>
            <a:r>
              <a:rPr lang="zh-CN" altLang="en-US" sz="2800" dirty="0"/>
              <a:t>一次都对其前序做出一些改正。可用的提升法有很多</a:t>
            </a:r>
            <a:r>
              <a:rPr lang="zh-CN" altLang="en-US" sz="2800" dirty="0" smtClean="0"/>
              <a:t>，但</a:t>
            </a:r>
            <a:r>
              <a:rPr lang="zh-CN" altLang="en-US" sz="2800" dirty="0"/>
              <a:t>目前最流行的方法是</a:t>
            </a:r>
            <a:r>
              <a:rPr lang="en-US" altLang="zh-CN" sz="2800" dirty="0" err="1" smtClean="0"/>
              <a:t>AdaBoost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自适应提升法，</a:t>
            </a:r>
            <a:r>
              <a:rPr lang="en-US" altLang="zh-CN" sz="2800" dirty="0" smtClean="0"/>
              <a:t>Adaptive Boosting</a:t>
            </a:r>
            <a:r>
              <a:rPr lang="zh-CN" altLang="en-US" sz="2800" dirty="0"/>
              <a:t>的缩写）和梯度提升。我们先从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开始介绍。</a:t>
            </a:r>
          </a:p>
        </p:txBody>
      </p:sp>
    </p:spTree>
    <p:extLst>
      <p:ext uri="{BB962C8B-B14F-4D97-AF65-F5344CB8AC3E}">
        <p14:creationId xmlns:p14="http://schemas.microsoft.com/office/powerpoint/2010/main" xmlns="" val="346328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新预测器对其前序进行纠正的办法之一</a:t>
            </a:r>
            <a:r>
              <a:rPr lang="zh-CN" altLang="en-US" sz="2800" dirty="0" smtClean="0"/>
              <a:t>，就是</a:t>
            </a:r>
            <a:r>
              <a:rPr lang="zh-CN" altLang="en-US" sz="2800" dirty="0"/>
              <a:t>更多地关注前序拟合不足的训练实例</a:t>
            </a:r>
            <a:r>
              <a:rPr lang="zh-CN" altLang="en-US" sz="2800" dirty="0" smtClean="0"/>
              <a:t>。从而</a:t>
            </a:r>
            <a:r>
              <a:rPr lang="zh-CN" altLang="en-US" sz="2800" dirty="0"/>
              <a:t>使新的预测器不断地越来越专注于难缠的问题</a:t>
            </a:r>
            <a:r>
              <a:rPr lang="zh-CN" altLang="en-US" sz="2800" dirty="0" smtClean="0"/>
              <a:t>，这</a:t>
            </a:r>
            <a:r>
              <a:rPr lang="zh-CN" altLang="en-US" sz="2800" dirty="0"/>
              <a:t>就是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使用的</a:t>
            </a:r>
            <a:r>
              <a:rPr lang="zh-CN" altLang="en-US" sz="2800" dirty="0" smtClean="0"/>
              <a:t>技术。</a:t>
            </a:r>
            <a:endParaRPr lang="en-US" altLang="zh-CN" sz="2800" dirty="0" smtClean="0"/>
          </a:p>
          <a:p>
            <a:r>
              <a:rPr lang="zh-CN" altLang="en-US" sz="2800" dirty="0"/>
              <a:t>例如，要构建一个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分类器</a:t>
            </a:r>
            <a:r>
              <a:rPr lang="zh-CN" altLang="en-US" sz="2800" dirty="0" smtClean="0"/>
              <a:t>，首先</a:t>
            </a:r>
            <a:r>
              <a:rPr lang="zh-CN" altLang="en-US" sz="2800" dirty="0"/>
              <a:t>需要训练一个基础分类器（比如决策树</a:t>
            </a:r>
            <a:r>
              <a:rPr lang="zh-CN" altLang="en-US" sz="2800" dirty="0" smtClean="0"/>
              <a:t>），用</a:t>
            </a:r>
            <a:r>
              <a:rPr lang="zh-CN" altLang="en-US" sz="2800" dirty="0"/>
              <a:t>它对训练集进行预测</a:t>
            </a:r>
            <a:r>
              <a:rPr lang="zh-CN" altLang="en-US" sz="2800" dirty="0" smtClean="0"/>
              <a:t>。然后</a:t>
            </a:r>
            <a:r>
              <a:rPr lang="zh-CN" altLang="en-US" sz="2800" dirty="0"/>
              <a:t>对错误分类的训练实例增加其相对权重，接着</a:t>
            </a:r>
            <a:r>
              <a:rPr lang="zh-CN" altLang="en-US" sz="2800" dirty="0" smtClean="0"/>
              <a:t>，使用</a:t>
            </a:r>
            <a:r>
              <a:rPr lang="zh-CN" altLang="en-US" sz="2800" dirty="0"/>
              <a:t>这个最新的权重对第二个分类器进行训练</a:t>
            </a:r>
            <a:r>
              <a:rPr lang="zh-CN" altLang="en-US" sz="2800" dirty="0" smtClean="0"/>
              <a:t>，然后</a:t>
            </a:r>
            <a:r>
              <a:rPr lang="zh-CN" altLang="en-US" sz="2800" dirty="0"/>
              <a:t>再次对训练集进行预测，继续更新权重，并不断循环</a:t>
            </a:r>
            <a:r>
              <a:rPr lang="zh-CN" altLang="en-US" sz="2800" dirty="0" smtClean="0"/>
              <a:t>向前。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3268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One way for a new predictor to correct its predecessor is to pay a bit more </a:t>
            </a:r>
            <a:r>
              <a:rPr lang="en-US" altLang="zh-CN" sz="2800" dirty="0" smtClean="0"/>
              <a:t>attention to </a:t>
            </a:r>
            <a:r>
              <a:rPr lang="en-US" altLang="zh-CN" sz="2800" dirty="0"/>
              <a:t>the training instances that the predecessor </a:t>
            </a:r>
            <a:r>
              <a:rPr lang="en-US" altLang="zh-CN" sz="2800" dirty="0" err="1"/>
              <a:t>underfitted</a:t>
            </a:r>
            <a:r>
              <a:rPr lang="en-US" altLang="zh-CN" sz="2800" dirty="0"/>
              <a:t>. This results in new </a:t>
            </a:r>
            <a:r>
              <a:rPr lang="en-US" altLang="zh-CN" sz="2800" dirty="0" smtClean="0"/>
              <a:t>predictors focusing </a:t>
            </a:r>
            <a:r>
              <a:rPr lang="en-US" altLang="zh-CN" sz="2800" dirty="0"/>
              <a:t>more and more on the hard cases. This is the technique used by </a:t>
            </a:r>
            <a:r>
              <a:rPr lang="en-US" altLang="zh-CN" sz="2800" dirty="0" err="1" smtClean="0"/>
              <a:t>AdaBoost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For example, to build an </a:t>
            </a:r>
            <a:r>
              <a:rPr lang="en-US" altLang="zh-CN" sz="2800" dirty="0" err="1"/>
              <a:t>AdaBoost</a:t>
            </a:r>
            <a:r>
              <a:rPr lang="en-US" altLang="zh-CN" sz="2800" dirty="0"/>
              <a:t> classifier, a first base classifier (such as a </a:t>
            </a:r>
            <a:r>
              <a:rPr lang="en-US" altLang="zh-CN" sz="2800" dirty="0" smtClean="0"/>
              <a:t>Decision Tree</a:t>
            </a:r>
            <a:r>
              <a:rPr lang="en-US" altLang="zh-CN" sz="2800" dirty="0"/>
              <a:t>) is trained and used to make predictions on the training set. The relative </a:t>
            </a:r>
            <a:r>
              <a:rPr lang="en-US" altLang="zh-CN" sz="2800" dirty="0" smtClean="0"/>
              <a:t>weight of </a:t>
            </a:r>
            <a:r>
              <a:rPr lang="en-US" altLang="zh-CN" sz="2800" dirty="0"/>
              <a:t>misclassified training instances is then increased. A second classifier is </a:t>
            </a:r>
            <a:r>
              <a:rPr lang="en-US" altLang="zh-CN" sz="2800" dirty="0" smtClean="0"/>
              <a:t>trained using </a:t>
            </a:r>
            <a:r>
              <a:rPr lang="en-US" altLang="zh-CN" sz="2800" dirty="0"/>
              <a:t>the updated weights and again it makes predictions on the training set, </a:t>
            </a:r>
            <a:r>
              <a:rPr lang="en-US" altLang="zh-CN" sz="2800" dirty="0" smtClean="0"/>
              <a:t>weights are </a:t>
            </a:r>
            <a:r>
              <a:rPr lang="en-US" altLang="zh-CN" sz="2800" dirty="0"/>
              <a:t>updated, and </a:t>
            </a:r>
            <a:r>
              <a:rPr lang="en-US" altLang="zh-CN" sz="2800"/>
              <a:t>so </a:t>
            </a:r>
            <a:r>
              <a:rPr lang="en-US" altLang="zh-CN" sz="2800" smtClean="0"/>
              <a:t>on</a:t>
            </a:r>
            <a:r>
              <a:rPr lang="en-US" altLang="zh-CN" sz="2800"/>
              <a:t>.</a:t>
            </a:r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36711"/>
            <a:ext cx="9144000" cy="534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6177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altLang="zh-CN" sz="3600" i="1" dirty="0"/>
              <a:t>Decision boundaries of consecutive predictors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316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0495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我们来仔细看看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算法。每个实例的权重</a:t>
            </a:r>
            <a:r>
              <a:rPr lang="en-US" altLang="zh-CN" sz="2800" dirty="0" smtClean="0"/>
              <a:t>w</a:t>
            </a:r>
            <a:r>
              <a:rPr lang="en-US" altLang="zh-CN" sz="2800" baseline="30000" dirty="0" smtClean="0"/>
              <a:t>(</a:t>
            </a:r>
            <a:r>
              <a:rPr lang="en-US" altLang="zh-CN" sz="2800" baseline="30000" dirty="0" err="1" smtClean="0"/>
              <a:t>i</a:t>
            </a:r>
            <a:r>
              <a:rPr lang="en-US" altLang="zh-CN" sz="2800" baseline="30000" dirty="0" smtClean="0"/>
              <a:t>)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最初</a:t>
            </a:r>
            <a:r>
              <a:rPr lang="zh-CN" altLang="en-US" sz="2800" dirty="0"/>
              <a:t>设置</a:t>
            </a:r>
            <a:r>
              <a:rPr lang="zh-CN" altLang="en-US" sz="2800" dirty="0" smtClean="0"/>
              <a:t>为 </a:t>
            </a:r>
            <a:r>
              <a:rPr lang="en-US" altLang="zh-CN" sz="2800" dirty="0" smtClean="0"/>
              <a:t>1/m</a:t>
            </a:r>
            <a:r>
              <a:rPr lang="zh-CN" altLang="en-US" sz="2800" dirty="0"/>
              <a:t>。第一个预测器训练后，计算其加权误差率</a:t>
            </a:r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见公式</a:t>
            </a:r>
            <a:r>
              <a:rPr lang="en-US" altLang="zh-CN" sz="2800" dirty="0"/>
              <a:t>7-1</a:t>
            </a:r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05" y="2924944"/>
            <a:ext cx="9157005" cy="250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2664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预测器的权重</a:t>
            </a:r>
            <a:r>
              <a:rPr lang="en-US" altLang="zh-CN" sz="2800" dirty="0"/>
              <a:t>α </a:t>
            </a:r>
            <a:r>
              <a:rPr lang="en-US" altLang="zh-CN" sz="2800" baseline="-25000" dirty="0" smtClean="0"/>
              <a:t>j </a:t>
            </a:r>
            <a:r>
              <a:rPr lang="zh-CN" altLang="en-US" sz="2800" dirty="0" smtClean="0"/>
              <a:t>通过</a:t>
            </a:r>
            <a:r>
              <a:rPr lang="zh-CN" altLang="en-US" sz="2800" dirty="0"/>
              <a:t>公式</a:t>
            </a:r>
            <a:r>
              <a:rPr lang="en-US" altLang="zh-CN" sz="2800" dirty="0"/>
              <a:t>7-2</a:t>
            </a:r>
            <a:r>
              <a:rPr lang="zh-CN" altLang="en-US" sz="2800" dirty="0"/>
              <a:t>来计算，</a:t>
            </a:r>
            <a:r>
              <a:rPr lang="zh-CN" altLang="en-US" sz="2800" dirty="0" smtClean="0"/>
              <a:t>其中</a:t>
            </a:r>
            <a:r>
              <a:rPr lang="en-US" altLang="zh-CN" sz="2800" dirty="0"/>
              <a:t>η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学习率超参数（默认为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）。</a:t>
            </a:r>
            <a:r>
              <a:rPr lang="zh-CN" altLang="en-US" sz="2800" dirty="0"/>
              <a:t>预测器的准确率越高，其权重就越高。如果它只是随机猜测</a:t>
            </a:r>
            <a:r>
              <a:rPr lang="zh-CN" altLang="en-US" sz="2800" dirty="0" smtClean="0"/>
              <a:t>，则</a:t>
            </a:r>
            <a:r>
              <a:rPr lang="zh-CN" altLang="en-US" sz="2800" dirty="0"/>
              <a:t>其权重接近于零。但是，如果大部分情况下它都是错的</a:t>
            </a:r>
            <a:r>
              <a:rPr lang="zh-CN" altLang="en-US" sz="2800" dirty="0" smtClean="0"/>
              <a:t>（也就是</a:t>
            </a:r>
            <a:r>
              <a:rPr lang="zh-CN" altLang="en-US" sz="2800" dirty="0"/>
              <a:t>准确率比随机猜测还低），那么它的权重为</a:t>
            </a:r>
            <a:r>
              <a:rPr lang="zh-CN" altLang="en-US" sz="2800" dirty="0" smtClean="0"/>
              <a:t>负</a:t>
            </a:r>
            <a:r>
              <a:rPr lang="zh-CN" altLang="en-US" sz="2800" dirty="0"/>
              <a:t>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0904"/>
            <a:ext cx="4176464" cy="166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173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接下来，使用公式</a:t>
            </a:r>
            <a:r>
              <a:rPr lang="en-US" altLang="zh-CN" sz="2800" dirty="0"/>
              <a:t>7-3</a:t>
            </a:r>
            <a:r>
              <a:rPr lang="zh-CN" altLang="en-US" sz="2800" dirty="0"/>
              <a:t>，对实例的权重进行更新</a:t>
            </a:r>
            <a:r>
              <a:rPr lang="zh-CN" altLang="en-US" sz="2800" dirty="0" smtClean="0"/>
              <a:t>，也就是</a:t>
            </a:r>
            <a:r>
              <a:rPr lang="zh-CN" altLang="en-US" sz="2800" dirty="0"/>
              <a:t>提升被错误分类的实例的</a:t>
            </a:r>
            <a:r>
              <a:rPr lang="zh-CN" altLang="en-US" sz="2800" dirty="0" smtClean="0"/>
              <a:t>权重。</a:t>
            </a:r>
            <a:endParaRPr lang="zh-CN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7"/>
            <a:ext cx="5760640" cy="289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873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集成学习和随机森林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你</a:t>
            </a:r>
            <a:r>
              <a:rPr lang="zh-CN" altLang="en-US" dirty="0"/>
              <a:t>可能已经构建好了一些不错的预测器</a:t>
            </a:r>
            <a:r>
              <a:rPr lang="zh-CN" altLang="en-US" dirty="0" smtClean="0"/>
              <a:t>，这时</a:t>
            </a:r>
            <a:r>
              <a:rPr lang="zh-CN" altLang="en-US" dirty="0"/>
              <a:t>你就可以通过集成方法，将它们组合成一个更强的预测</a:t>
            </a:r>
            <a:r>
              <a:rPr lang="zh-CN" altLang="en-US" dirty="0" smtClean="0"/>
              <a:t>器。</a:t>
            </a:r>
            <a:r>
              <a:rPr lang="zh-CN" altLang="en-US" dirty="0"/>
              <a:t>事实上</a:t>
            </a:r>
            <a:r>
              <a:rPr lang="zh-CN" altLang="en-US" dirty="0" smtClean="0"/>
              <a:t>，在</a:t>
            </a:r>
            <a:r>
              <a:rPr lang="zh-CN" altLang="en-US" dirty="0"/>
              <a:t>机器学习竞赛中获胜的解决方案通常都涉及多种集成</a:t>
            </a:r>
            <a:r>
              <a:rPr lang="zh-CN" altLang="en-US" dirty="0" smtClean="0"/>
              <a:t>方法。</a:t>
            </a:r>
            <a:endParaRPr lang="zh-CN" altLang="en-US" dirty="0"/>
          </a:p>
          <a:p>
            <a:r>
              <a:rPr lang="zh-CN" altLang="en-US" dirty="0"/>
              <a:t>本章我们将探讨最流行的几种集成方法，包括</a:t>
            </a:r>
            <a:r>
              <a:rPr lang="en-US" altLang="zh-CN" dirty="0"/>
              <a:t>bagging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boosting</a:t>
            </a:r>
            <a:r>
              <a:rPr lang="zh-CN" altLang="en-US" dirty="0"/>
              <a:t>、</a:t>
            </a:r>
            <a:r>
              <a:rPr lang="en-US" altLang="zh-CN" dirty="0"/>
              <a:t>stacking</a:t>
            </a:r>
            <a:r>
              <a:rPr lang="zh-CN" altLang="en-US" dirty="0"/>
              <a:t>等，也将探索随机森林。</a:t>
            </a:r>
          </a:p>
        </p:txBody>
      </p:sp>
    </p:spTree>
    <p:extLst>
      <p:ext uri="{BB962C8B-B14F-4D97-AF65-F5344CB8AC3E}">
        <p14:creationId xmlns:p14="http://schemas.microsoft.com/office/powerpoint/2010/main" xmlns="" val="1476253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最后，使用更新后的权重训练一个新的预测器</a:t>
            </a:r>
            <a:r>
              <a:rPr lang="zh-CN" altLang="en-US" sz="2800" dirty="0" smtClean="0"/>
              <a:t>，然后</a:t>
            </a:r>
            <a:r>
              <a:rPr lang="zh-CN" altLang="en-US" sz="2800" dirty="0"/>
              <a:t>重复整个过程（计算新预测器的权重，更新实例权重</a:t>
            </a:r>
            <a:r>
              <a:rPr lang="zh-CN" altLang="en-US" sz="2800" dirty="0" smtClean="0"/>
              <a:t>，然后</a:t>
            </a:r>
            <a:r>
              <a:rPr lang="zh-CN" altLang="en-US" sz="2800" dirty="0"/>
              <a:t>对另一个预测器进行训练，等等）</a:t>
            </a:r>
            <a:r>
              <a:rPr lang="zh-CN" altLang="en-US" sz="2800" dirty="0" smtClean="0"/>
              <a:t>。当</a:t>
            </a:r>
            <a:r>
              <a:rPr lang="zh-CN" altLang="en-US" sz="2800" dirty="0"/>
              <a:t>到达所需数量的预测器，或得到完美的预测器时，算法</a:t>
            </a:r>
            <a:r>
              <a:rPr lang="zh-CN" altLang="en-US" sz="2800" dirty="0" smtClean="0"/>
              <a:t>停止。</a:t>
            </a:r>
            <a:endParaRPr lang="zh-CN" altLang="en-US" sz="2800" dirty="0"/>
          </a:p>
          <a:p>
            <a:r>
              <a:rPr lang="zh-CN" altLang="en-US" sz="2800" dirty="0"/>
              <a:t>预测的时候，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就是简单地计算所有预测器的预测</a:t>
            </a:r>
            <a:r>
              <a:rPr lang="zh-CN" altLang="en-US" sz="2800" dirty="0" smtClean="0"/>
              <a:t>结果，</a:t>
            </a:r>
            <a:r>
              <a:rPr lang="zh-CN" altLang="en-US" sz="2800" dirty="0"/>
              <a:t>并使用预测器权重</a:t>
            </a:r>
            <a:r>
              <a:rPr lang="en-US" altLang="zh-CN" sz="2800" dirty="0"/>
              <a:t>α </a:t>
            </a:r>
            <a:r>
              <a:rPr lang="en-US" altLang="zh-CN" sz="2800" baseline="-25000" dirty="0" smtClean="0"/>
              <a:t>j</a:t>
            </a:r>
            <a:r>
              <a:rPr lang="zh-CN" altLang="en-US" sz="2800" dirty="0" smtClean="0"/>
              <a:t>对</a:t>
            </a:r>
            <a:r>
              <a:rPr lang="zh-CN" altLang="en-US" sz="2800" dirty="0"/>
              <a:t>它们进行加权。最后</a:t>
            </a:r>
            <a:r>
              <a:rPr lang="zh-CN" altLang="en-US" sz="2800" dirty="0" smtClean="0"/>
              <a:t>，得到</a:t>
            </a:r>
            <a:r>
              <a:rPr lang="zh-CN" altLang="en-US" sz="2800" dirty="0"/>
              <a:t>大多数加权投票的类别就是预测器给出的预测类别</a:t>
            </a:r>
            <a:r>
              <a:rPr lang="zh-CN" altLang="en-US" sz="2800" dirty="0" smtClean="0"/>
              <a:t>（见</a:t>
            </a:r>
            <a:r>
              <a:rPr lang="zh-CN" altLang="en-US" sz="2800" dirty="0"/>
              <a:t>公式</a:t>
            </a:r>
            <a:r>
              <a:rPr lang="en-US" altLang="zh-CN" sz="2800" dirty="0"/>
              <a:t>7-4</a:t>
            </a:r>
            <a:r>
              <a:rPr lang="zh-CN" altLang="en-US" sz="2800" dirty="0"/>
              <a:t>）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98402"/>
            <a:ext cx="7632848" cy="175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422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sklearn.ensemble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AdaBoostClassifier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ada_clf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AdaBoostClassifier</a:t>
            </a:r>
            <a:r>
              <a:rPr lang="en-US" altLang="zh-CN" sz="2800" dirty="0"/>
              <a:t>(</a:t>
            </a:r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DecisionTreeClassifier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max_depth</a:t>
            </a:r>
            <a:r>
              <a:rPr lang="en-US" altLang="zh-CN" sz="2800" dirty="0" smtClean="0"/>
              <a:t>=1</a:t>
            </a:r>
            <a:r>
              <a:rPr lang="en-US" altLang="zh-CN" sz="2800" dirty="0"/>
              <a:t>), 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=200,</a:t>
            </a:r>
          </a:p>
          <a:p>
            <a:pPr marL="0" indent="0">
              <a:buNone/>
            </a:pPr>
            <a:r>
              <a:rPr lang="en-US" altLang="zh-CN" sz="2800" dirty="0" smtClean="0"/>
              <a:t>        algorithm</a:t>
            </a:r>
            <a:r>
              <a:rPr lang="en-US" altLang="zh-CN" sz="2800" dirty="0"/>
              <a:t>="SAMME.R", </a:t>
            </a:r>
            <a:r>
              <a:rPr lang="en-US" altLang="zh-CN" sz="2800" dirty="0" err="1" smtClean="0"/>
              <a:t>learning_rate</a:t>
            </a:r>
            <a:r>
              <a:rPr lang="en-US" altLang="zh-CN" sz="2800" dirty="0" smtClean="0"/>
              <a:t>=0.5)</a:t>
            </a:r>
            <a:endParaRPr lang="en-US" altLang="zh-CN" sz="2800" dirty="0"/>
          </a:p>
          <a:p>
            <a:r>
              <a:rPr lang="en-US" altLang="zh-CN" sz="2800" dirty="0" err="1"/>
              <a:t>ada_clf.fit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Scikit</a:t>
            </a:r>
            <a:r>
              <a:rPr lang="en-US" altLang="zh-CN" sz="2800" dirty="0" smtClean="0"/>
              <a:t>-Learn</a:t>
            </a:r>
            <a:r>
              <a:rPr lang="zh-CN" altLang="en-US" sz="2800" dirty="0"/>
              <a:t>使用的其实是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的一个多分类版本，</a:t>
            </a:r>
          </a:p>
          <a:p>
            <a:pPr marL="0" indent="0">
              <a:buNone/>
            </a:pPr>
            <a:r>
              <a:rPr lang="zh-CN" altLang="en-US" sz="2800" dirty="0"/>
              <a:t>叫作</a:t>
            </a:r>
            <a:r>
              <a:rPr lang="en-US" altLang="zh-CN" sz="2800" dirty="0" smtClean="0"/>
              <a:t>SAMME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基于多类指数损失函数的逐步添加模型）。</a:t>
            </a:r>
          </a:p>
          <a:p>
            <a:pPr marL="0" indent="0">
              <a:buNone/>
            </a:pPr>
            <a:r>
              <a:rPr lang="zh-CN" altLang="en-US" sz="2800" dirty="0"/>
              <a:t>当只有两个类别时，</a:t>
            </a:r>
            <a:r>
              <a:rPr lang="en-US" altLang="zh-CN" sz="2800" dirty="0"/>
              <a:t>SAMME</a:t>
            </a:r>
            <a:r>
              <a:rPr lang="zh-CN" altLang="en-US" sz="2800" dirty="0"/>
              <a:t>即等同于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。此外，</a:t>
            </a:r>
          </a:p>
          <a:p>
            <a:pPr marL="0" indent="0">
              <a:buNone/>
            </a:pPr>
            <a:r>
              <a:rPr lang="zh-CN" altLang="en-US" sz="2800" dirty="0"/>
              <a:t>如果预测器可以估算类别</a:t>
            </a:r>
            <a:r>
              <a:rPr lang="zh-CN" altLang="en-US" sz="2800" dirty="0" smtClean="0"/>
              <a:t>概率，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</a:t>
            </a:r>
            <a:r>
              <a:rPr lang="zh-CN" altLang="en-US" sz="2800" dirty="0"/>
              <a:t>会使用一种</a:t>
            </a:r>
            <a:r>
              <a:rPr lang="en-US" altLang="zh-CN" sz="2800" dirty="0"/>
              <a:t>SAMME</a:t>
            </a:r>
            <a:r>
              <a:rPr lang="zh-CN" altLang="en-US" sz="2800" dirty="0"/>
              <a:t>的变体，称为</a:t>
            </a:r>
            <a:r>
              <a:rPr lang="en-US" altLang="zh-CN" sz="2800" dirty="0"/>
              <a:t>SAMME.R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R</a:t>
            </a:r>
            <a:r>
              <a:rPr lang="zh-CN" altLang="en-US" sz="2800" dirty="0"/>
              <a:t>代表“</a:t>
            </a:r>
            <a:r>
              <a:rPr lang="en-US" altLang="zh-CN" sz="2800" dirty="0"/>
              <a:t>Real”</a:t>
            </a:r>
            <a:r>
              <a:rPr lang="zh-CN" altLang="en-US" sz="2800" dirty="0"/>
              <a:t>），它依赖的是类别概率而不是类别预测</a:t>
            </a:r>
            <a:r>
              <a:rPr lang="zh-CN" altLang="en-US" sz="2800" dirty="0" smtClean="0"/>
              <a:t>，通常</a:t>
            </a:r>
            <a:r>
              <a:rPr lang="zh-CN" altLang="en-US" sz="2800" dirty="0"/>
              <a:t>表现更好。</a:t>
            </a:r>
          </a:p>
        </p:txBody>
      </p:sp>
    </p:spTree>
    <p:extLst>
      <p:ext uri="{BB962C8B-B14F-4D97-AF65-F5344CB8AC3E}">
        <p14:creationId xmlns:p14="http://schemas.microsoft.com/office/powerpoint/2010/main" xmlns="" val="1605360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梯度</a:t>
            </a:r>
            <a:r>
              <a:rPr lang="zh-CN" altLang="en-US" sz="3600" dirty="0" smtClean="0"/>
              <a:t>提升 </a:t>
            </a:r>
            <a:r>
              <a:rPr lang="en-US" altLang="zh-CN" sz="3600" dirty="0" smtClean="0"/>
              <a:t>Gradient </a:t>
            </a:r>
            <a:r>
              <a:rPr lang="en-US" altLang="zh-CN" sz="3600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一个非常受欢迎的提升法是梯度提升（</a:t>
            </a:r>
            <a:r>
              <a:rPr lang="en-US" altLang="zh-CN" sz="2800" dirty="0" smtClean="0"/>
              <a:t>Gradient Boosting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。跟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一样，梯度</a:t>
            </a:r>
            <a:r>
              <a:rPr lang="zh-CN" altLang="en-US" sz="2800" dirty="0" smtClean="0"/>
              <a:t>提升也</a:t>
            </a:r>
            <a:r>
              <a:rPr lang="zh-CN" altLang="en-US" sz="2800" dirty="0"/>
              <a:t>是逐步在集成中添加预测器，每一个都对其前序做出</a:t>
            </a:r>
            <a:r>
              <a:rPr lang="zh-CN" altLang="en-US" sz="2800" dirty="0" smtClean="0"/>
              <a:t>改正。</a:t>
            </a:r>
            <a:r>
              <a:rPr lang="zh-CN" altLang="en-US" sz="2800" dirty="0"/>
              <a:t>不同之处在于</a:t>
            </a:r>
            <a:r>
              <a:rPr lang="zh-CN" altLang="en-US" sz="2800" dirty="0" smtClean="0"/>
              <a:t>，它</a:t>
            </a:r>
            <a:r>
              <a:rPr lang="zh-CN" altLang="en-US" sz="2800" dirty="0"/>
              <a:t>不是像</a:t>
            </a:r>
            <a:r>
              <a:rPr lang="en-US" altLang="zh-CN" sz="2800" dirty="0" err="1"/>
              <a:t>AdaBoost</a:t>
            </a:r>
            <a:r>
              <a:rPr lang="zh-CN" altLang="en-US" sz="2800" dirty="0"/>
              <a:t>那样在每个迭代中调整</a:t>
            </a:r>
            <a:r>
              <a:rPr lang="zh-CN" altLang="en-US" sz="2800" dirty="0" smtClean="0"/>
              <a:t>实例权重</a:t>
            </a:r>
            <a:r>
              <a:rPr lang="zh-CN" altLang="en-US" sz="2800" dirty="0" smtClean="0"/>
              <a:t>，而是</a:t>
            </a:r>
            <a:r>
              <a:rPr lang="zh-CN" altLang="en-US" sz="2800" dirty="0"/>
              <a:t>让新的预测器针对前一个预测器的</a:t>
            </a:r>
            <a:r>
              <a:rPr lang="zh-CN" altLang="en-US" sz="2800" dirty="0" smtClean="0"/>
              <a:t>残差进行</a:t>
            </a:r>
            <a:r>
              <a:rPr lang="zh-CN" altLang="en-US" sz="2800" dirty="0" smtClean="0"/>
              <a:t>拟合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9713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梯度</a:t>
            </a:r>
            <a:r>
              <a:rPr lang="zh-CN" altLang="en-US" sz="3600" dirty="0" smtClean="0"/>
              <a:t>提升 </a:t>
            </a:r>
            <a:r>
              <a:rPr lang="en-US" altLang="zh-CN" sz="3600" dirty="0" smtClean="0"/>
              <a:t>Gradient </a:t>
            </a:r>
            <a:r>
              <a:rPr lang="en-US" altLang="zh-CN" sz="3600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我们来看一个简单的回归示例，使用决策树作为基础预测器</a:t>
            </a:r>
            <a:r>
              <a:rPr lang="zh-CN" altLang="en-US" sz="2800" dirty="0" smtClean="0"/>
              <a:t>（梯度</a:t>
            </a:r>
            <a:r>
              <a:rPr lang="zh-CN" altLang="en-US" sz="2800" dirty="0"/>
              <a:t>提升当然也适用于回归任务</a:t>
            </a:r>
            <a:r>
              <a:rPr lang="zh-CN" altLang="en-US" sz="2800" dirty="0" smtClean="0"/>
              <a:t>），这</a:t>
            </a:r>
            <a:r>
              <a:rPr lang="zh-CN" altLang="en-US" sz="2800" dirty="0"/>
              <a:t>被称为梯度树提升或者是梯度提升回归树（</a:t>
            </a:r>
            <a:r>
              <a:rPr lang="en-US" altLang="zh-CN" sz="2800" dirty="0"/>
              <a:t>GBRT</a:t>
            </a:r>
            <a:r>
              <a:rPr lang="zh-CN" altLang="en-US" sz="2800" dirty="0"/>
              <a:t>）。</a:t>
            </a:r>
            <a:r>
              <a:rPr lang="zh-CN" altLang="en-US" sz="2800" dirty="0" smtClean="0"/>
              <a:t>首先，</a:t>
            </a:r>
            <a:r>
              <a:rPr lang="zh-CN" altLang="en-US" sz="2800" dirty="0"/>
              <a:t>在训练集（比如带噪声的二次训练集</a:t>
            </a:r>
            <a:r>
              <a:rPr lang="zh-CN" altLang="en-US" sz="2800" dirty="0" smtClean="0"/>
              <a:t>）上</a:t>
            </a:r>
            <a:r>
              <a:rPr lang="zh-CN" altLang="en-US" sz="2800" dirty="0"/>
              <a:t>拟合一个</a:t>
            </a:r>
            <a:r>
              <a:rPr lang="en-US" altLang="zh-CN" sz="2800" dirty="0" err="1"/>
              <a:t>DecisionTreeRegressor</a:t>
            </a:r>
            <a:r>
              <a:rPr lang="zh-CN" altLang="en-US" sz="28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xmlns="" val="32227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梯度</a:t>
            </a:r>
            <a:r>
              <a:rPr lang="zh-CN" altLang="en-US" sz="3600" dirty="0" smtClean="0"/>
              <a:t>提升 </a:t>
            </a:r>
            <a:r>
              <a:rPr lang="en-US" altLang="zh-CN" sz="3600" dirty="0" smtClean="0"/>
              <a:t>Gradient </a:t>
            </a:r>
            <a:r>
              <a:rPr lang="en-US" altLang="zh-CN" sz="3600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sklearn.tree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DecisionTreeRegressor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tree_reg1 = </a:t>
            </a:r>
            <a:r>
              <a:rPr lang="en-US" altLang="zh-CN" sz="2400" dirty="0" err="1"/>
              <a:t>DecisionTreeRegressor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=2)</a:t>
            </a:r>
          </a:p>
          <a:p>
            <a:pPr marL="0" indent="0">
              <a:buNone/>
            </a:pPr>
            <a:r>
              <a:rPr lang="en-US" altLang="zh-CN" sz="2400" dirty="0"/>
              <a:t>tree_reg1.fit(X, y)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y2 </a:t>
            </a:r>
            <a:r>
              <a:rPr lang="en-US" altLang="zh-CN" sz="2400" dirty="0"/>
              <a:t>= y - tree_reg1.predict(X)</a:t>
            </a:r>
          </a:p>
          <a:p>
            <a:pPr marL="0" indent="0">
              <a:buNone/>
            </a:pPr>
            <a:r>
              <a:rPr lang="en-US" altLang="zh-CN" sz="2400" dirty="0"/>
              <a:t>tree_reg2 = </a:t>
            </a:r>
            <a:r>
              <a:rPr lang="en-US" altLang="zh-CN" sz="2400" dirty="0" err="1"/>
              <a:t>DecisionTreeRegressor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=2)</a:t>
            </a:r>
          </a:p>
          <a:p>
            <a:pPr marL="0" indent="0">
              <a:buNone/>
            </a:pPr>
            <a:r>
              <a:rPr lang="en-US" altLang="zh-CN" sz="2400" dirty="0"/>
              <a:t>tree_reg2.fit(X, y2)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y3 </a:t>
            </a:r>
            <a:r>
              <a:rPr lang="en-US" altLang="zh-CN" sz="2400" dirty="0"/>
              <a:t>= y2 - tree_reg2.predict(X)</a:t>
            </a:r>
          </a:p>
          <a:p>
            <a:pPr marL="0" indent="0">
              <a:buNone/>
            </a:pPr>
            <a:r>
              <a:rPr lang="en-US" altLang="zh-CN" sz="2400" dirty="0"/>
              <a:t>tree_reg3 = </a:t>
            </a:r>
            <a:r>
              <a:rPr lang="en-US" altLang="zh-CN" sz="2400" dirty="0" err="1"/>
              <a:t>DecisionTreeRegressor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=2)</a:t>
            </a:r>
          </a:p>
          <a:p>
            <a:pPr marL="0" indent="0">
              <a:buNone/>
            </a:pPr>
            <a:r>
              <a:rPr lang="en-US" altLang="zh-CN" sz="2400" dirty="0"/>
              <a:t>tree_reg3.fit(X, y3)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b="1" dirty="0" err="1" smtClean="0"/>
              <a:t>y_pred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sum(</a:t>
            </a:r>
            <a:r>
              <a:rPr lang="en-US" altLang="zh-CN" sz="2000" b="1" dirty="0" err="1"/>
              <a:t>tree.predict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X_new</a:t>
            </a:r>
            <a:r>
              <a:rPr lang="en-US" altLang="zh-CN" sz="2000" b="1" dirty="0"/>
              <a:t>) for tree in (tree_reg1, tree_reg2, tree_reg3))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9000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Gradient Boosting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5687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97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梯度</a:t>
            </a:r>
            <a:r>
              <a:rPr lang="zh-CN" altLang="en-US" sz="3600" dirty="0" smtClean="0"/>
              <a:t>提升 </a:t>
            </a:r>
            <a:r>
              <a:rPr lang="en-US" altLang="zh-CN" sz="3600" dirty="0" smtClean="0"/>
              <a:t>Gradient </a:t>
            </a:r>
            <a:r>
              <a:rPr lang="en-US" altLang="zh-CN" sz="3600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sklearn.ensemble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GradientBoostingRegressor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b="1" dirty="0" err="1"/>
              <a:t>gbrt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GradientBoostingRegressor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max_depth</a:t>
            </a:r>
            <a:r>
              <a:rPr lang="en-US" altLang="zh-CN" sz="2000" b="1" dirty="0"/>
              <a:t>=2, </a:t>
            </a:r>
            <a:r>
              <a:rPr lang="en-US" altLang="zh-CN" sz="2000" b="1" dirty="0" err="1"/>
              <a:t>n_estimators</a:t>
            </a:r>
            <a:r>
              <a:rPr lang="en-US" altLang="zh-CN" sz="2000" b="1" dirty="0"/>
              <a:t>=3, </a:t>
            </a:r>
            <a:r>
              <a:rPr lang="en-US" altLang="zh-CN" sz="2000" b="1" dirty="0" err="1"/>
              <a:t>learning_rate</a:t>
            </a:r>
            <a:r>
              <a:rPr lang="en-US" altLang="zh-CN" sz="2000" b="1" dirty="0"/>
              <a:t>=1.0)</a:t>
            </a:r>
          </a:p>
          <a:p>
            <a:pPr marL="0" indent="0">
              <a:buNone/>
            </a:pPr>
            <a:r>
              <a:rPr lang="en-US" altLang="zh-CN" sz="2400" dirty="0" err="1"/>
              <a:t>gbrt.fit</a:t>
            </a:r>
            <a:r>
              <a:rPr lang="en-US" altLang="zh-CN" sz="2400" dirty="0"/>
              <a:t>(X, y)</a:t>
            </a:r>
            <a:endParaRPr lang="zh-CN" altLang="en-US" sz="20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37" y="2708920"/>
            <a:ext cx="9110864" cy="32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765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梯度</a:t>
            </a:r>
            <a:r>
              <a:rPr lang="zh-CN" altLang="en-US" sz="3600" dirty="0" smtClean="0"/>
              <a:t>提升 </a:t>
            </a:r>
            <a:r>
              <a:rPr lang="en-US" altLang="zh-CN" sz="3600" dirty="0" smtClean="0"/>
              <a:t>Gradient </a:t>
            </a:r>
            <a:r>
              <a:rPr lang="en-US" altLang="zh-CN" sz="3600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sklearn.model_selection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train_test_split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sklearn.metrics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mean_squared_error</a:t>
            </a:r>
            <a:endParaRPr lang="en-US" altLang="zh-CN" sz="2400" dirty="0"/>
          </a:p>
          <a:p>
            <a:pPr marL="0" indent="0">
              <a:buNone/>
            </a:pPr>
            <a:r>
              <a:rPr lang="fr-FR" altLang="zh-CN" sz="2400" dirty="0"/>
              <a:t>X_train, X_val, y_train, y_val = train_test_split(X, y)</a:t>
            </a:r>
          </a:p>
          <a:p>
            <a:pPr marL="0" indent="0">
              <a:buNone/>
            </a:pPr>
            <a:r>
              <a:rPr lang="en-US" altLang="zh-CN" sz="2400" dirty="0" err="1"/>
              <a:t>gbrt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GradientBoostingRegressor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=2, 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=120)</a:t>
            </a:r>
          </a:p>
          <a:p>
            <a:pPr marL="0" indent="0">
              <a:buNone/>
            </a:pPr>
            <a:r>
              <a:rPr lang="en-US" altLang="zh-CN" sz="2400" dirty="0" err="1"/>
              <a:t>gbrt.fit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errors = [</a:t>
            </a:r>
            <a:r>
              <a:rPr lang="en-US" altLang="zh-CN" sz="2400" dirty="0" err="1"/>
              <a:t>mean_squared_error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y_val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y_pred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                     for </a:t>
            </a:r>
            <a:r>
              <a:rPr lang="en-US" altLang="zh-CN" sz="2400" dirty="0" err="1"/>
              <a:t>y_pred</a:t>
            </a:r>
            <a:r>
              <a:rPr lang="en-US" altLang="zh-CN" sz="2400" dirty="0"/>
              <a:t> </a:t>
            </a:r>
            <a:r>
              <a:rPr lang="en-US" altLang="zh-CN" sz="2400" b="1" dirty="0"/>
              <a:t>in </a:t>
            </a:r>
            <a:r>
              <a:rPr lang="en-US" altLang="zh-CN" sz="2400" dirty="0" err="1"/>
              <a:t>gbrt.staged_predict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X_val</a:t>
            </a:r>
            <a:r>
              <a:rPr lang="en-US" altLang="zh-CN" sz="2400" dirty="0"/>
              <a:t>)]</a:t>
            </a:r>
          </a:p>
          <a:p>
            <a:pPr marL="0" indent="0">
              <a:buNone/>
            </a:pPr>
            <a:r>
              <a:rPr lang="en-US" altLang="zh-CN" sz="2400" dirty="0" err="1"/>
              <a:t>bst_n_estimators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np.argmin</a:t>
            </a:r>
            <a:r>
              <a:rPr lang="en-US" altLang="zh-CN" sz="2400" dirty="0"/>
              <a:t>(errors)</a:t>
            </a:r>
          </a:p>
          <a:p>
            <a:pPr marL="0" indent="0">
              <a:buNone/>
            </a:pPr>
            <a:r>
              <a:rPr lang="en-US" altLang="zh-CN" sz="1800" b="1" dirty="0" err="1"/>
              <a:t>gbrt_best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GradientBoostingRegressor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max_depth</a:t>
            </a:r>
            <a:r>
              <a:rPr lang="en-US" altLang="zh-CN" sz="1800" b="1" dirty="0"/>
              <a:t>=2,n_estimators=</a:t>
            </a:r>
            <a:r>
              <a:rPr lang="en-US" altLang="zh-CN" sz="1800" b="1" dirty="0" err="1"/>
              <a:t>bst_n_estimators</a:t>
            </a:r>
            <a:r>
              <a:rPr lang="en-US" altLang="zh-CN" sz="1800" b="1" dirty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gbrt_best.fit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简单的实现方法就是</a:t>
            </a:r>
            <a:r>
              <a:rPr lang="zh-CN" altLang="en-US" sz="2400" dirty="0" smtClean="0"/>
              <a:t>使用 </a:t>
            </a:r>
            <a:r>
              <a:rPr lang="en-US" altLang="zh-CN" sz="2400" dirty="0" err="1" smtClean="0"/>
              <a:t>staged_predict</a:t>
            </a:r>
            <a:r>
              <a:rPr lang="zh-CN" altLang="en-US" sz="2400" dirty="0"/>
              <a:t>（）方法</a:t>
            </a:r>
            <a:r>
              <a:rPr lang="zh-CN" altLang="en-US" sz="2400" dirty="0" smtClean="0"/>
              <a:t>：它</a:t>
            </a:r>
            <a:r>
              <a:rPr lang="zh-CN" altLang="en-US" sz="2400" dirty="0"/>
              <a:t>在训练的每个阶段（一棵树时，两棵树</a:t>
            </a:r>
            <a:r>
              <a:rPr lang="zh-CN" altLang="en-US" sz="2400" dirty="0" smtClean="0"/>
              <a:t>时等等）都</a:t>
            </a:r>
            <a:r>
              <a:rPr lang="zh-CN" altLang="en-US" sz="2400" dirty="0"/>
              <a:t>对集成的预测</a:t>
            </a:r>
            <a:r>
              <a:rPr lang="zh-CN" altLang="en-US" sz="2400" dirty="0" smtClean="0"/>
              <a:t>返回迭代</a:t>
            </a:r>
            <a:r>
              <a:rPr lang="zh-CN" altLang="en-US" sz="2400" dirty="0"/>
              <a:t>器。</a:t>
            </a:r>
          </a:p>
        </p:txBody>
      </p:sp>
    </p:spTree>
    <p:extLst>
      <p:ext uri="{BB962C8B-B14F-4D97-AF65-F5344CB8AC3E}">
        <p14:creationId xmlns:p14="http://schemas.microsoft.com/office/powerpoint/2010/main" xmlns="" val="16923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altLang="zh-CN" sz="3600" i="1" dirty="0"/>
              <a:t>Tuning the number of trees using early stopping</a:t>
            </a:r>
            <a:endParaRPr lang="en-US" altLang="zh-CN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738314"/>
            <a:ext cx="9144000" cy="321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30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梯度</a:t>
            </a:r>
            <a:r>
              <a:rPr lang="zh-CN" altLang="en-US" sz="3600" dirty="0" smtClean="0"/>
              <a:t>提升 </a:t>
            </a:r>
            <a:r>
              <a:rPr lang="en-US" altLang="zh-CN" sz="3600" dirty="0" smtClean="0"/>
              <a:t>Gradient </a:t>
            </a:r>
            <a:r>
              <a:rPr lang="en-US" altLang="zh-CN" sz="3600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GradientBoostingRegressor</a:t>
            </a:r>
            <a:r>
              <a:rPr lang="zh-CN" altLang="en-US" sz="2800" dirty="0"/>
              <a:t>类还可以支持超参数</a:t>
            </a:r>
            <a:r>
              <a:rPr lang="en-US" altLang="zh-CN" sz="2800" dirty="0"/>
              <a:t>subsample</a:t>
            </a:r>
            <a:r>
              <a:rPr lang="zh-CN" altLang="en-US" sz="2800" dirty="0" smtClean="0"/>
              <a:t>，指定</a:t>
            </a:r>
            <a:r>
              <a:rPr lang="zh-CN" altLang="en-US" sz="2800" dirty="0"/>
              <a:t>用于训练每棵树的实例的比例。例如，如果</a:t>
            </a:r>
            <a:r>
              <a:rPr lang="en-US" altLang="zh-CN" sz="2800" dirty="0" smtClean="0"/>
              <a:t>subsample=0.25</a:t>
            </a:r>
            <a:r>
              <a:rPr lang="zh-CN" altLang="en-US" sz="2800" dirty="0"/>
              <a:t>，则每棵树用</a:t>
            </a:r>
            <a:r>
              <a:rPr lang="en-US" altLang="zh-CN" sz="2800" dirty="0"/>
              <a:t>25%</a:t>
            </a:r>
            <a:r>
              <a:rPr lang="zh-CN" altLang="en-US" sz="2800" dirty="0"/>
              <a:t>的随机选择的实例进行训练</a:t>
            </a:r>
            <a:r>
              <a:rPr lang="zh-CN" altLang="en-US" sz="2800" dirty="0" smtClean="0"/>
              <a:t>。现在</a:t>
            </a:r>
            <a:r>
              <a:rPr lang="zh-CN" altLang="en-US" sz="2800" dirty="0"/>
              <a:t>你可以猜到，这也是用更高的偏差换取了更低的方差</a:t>
            </a:r>
            <a:r>
              <a:rPr lang="zh-CN" altLang="en-US" sz="2800" dirty="0" smtClean="0"/>
              <a:t>，同时</a:t>
            </a:r>
            <a:r>
              <a:rPr lang="zh-CN" altLang="en-US" sz="2800" dirty="0"/>
              <a:t>在相当大的程度上加速了训练过程</a:t>
            </a:r>
            <a:r>
              <a:rPr lang="zh-CN" altLang="en-US" sz="2800" dirty="0" smtClean="0"/>
              <a:t>。这种</a:t>
            </a:r>
            <a:r>
              <a:rPr lang="zh-CN" altLang="en-US" sz="2800" dirty="0"/>
              <a:t>技术被称为</a:t>
            </a:r>
            <a:r>
              <a:rPr lang="zh-CN" altLang="en-US" sz="2800" b="1" dirty="0"/>
              <a:t>随机梯度</a:t>
            </a:r>
            <a:r>
              <a:rPr lang="zh-CN" altLang="en-US" sz="2800" b="1" dirty="0" smtClean="0"/>
              <a:t>提升</a:t>
            </a:r>
            <a:r>
              <a:rPr lang="zh-CN" altLang="en-US" sz="2400" dirty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9972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投票分类器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假设你已经训练好了一些分类器，每个分类器的准确率约为</a:t>
            </a:r>
            <a:r>
              <a:rPr lang="en-US" altLang="zh-CN" dirty="0" smtClean="0"/>
              <a:t>80%</a:t>
            </a:r>
            <a:r>
              <a:rPr lang="zh-CN" altLang="en-US" dirty="0"/>
              <a:t>。大概包括：一个逻辑回归分类器、一个</a:t>
            </a:r>
            <a:r>
              <a:rPr lang="en-US" altLang="zh-CN" dirty="0"/>
              <a:t>SVM</a:t>
            </a:r>
            <a:r>
              <a:rPr lang="zh-CN" altLang="en-US" dirty="0"/>
              <a:t>分类器</a:t>
            </a:r>
            <a:r>
              <a:rPr lang="zh-CN" altLang="en-US" dirty="0" smtClean="0"/>
              <a:t>、一</a:t>
            </a:r>
            <a:r>
              <a:rPr lang="zh-CN" altLang="en-US" dirty="0"/>
              <a:t>个随机森林分类器、一个</a:t>
            </a:r>
            <a:r>
              <a:rPr lang="en-US" altLang="zh-CN" dirty="0"/>
              <a:t>K-</a:t>
            </a:r>
            <a:r>
              <a:rPr lang="zh-CN" altLang="en-US" dirty="0"/>
              <a:t>近邻分类器，或许还有更多</a:t>
            </a:r>
            <a:r>
              <a:rPr lang="zh-CN" altLang="en-US" dirty="0" smtClean="0"/>
              <a:t>（见图）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088" y="3582879"/>
            <a:ext cx="7596336" cy="329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03021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堆叠</a:t>
            </a:r>
            <a:r>
              <a:rPr lang="zh-CN" altLang="en-US" sz="3600" dirty="0" smtClean="0"/>
              <a:t>法 </a:t>
            </a:r>
            <a:r>
              <a:rPr lang="en-US" altLang="zh-CN" sz="3600" dirty="0" smtClean="0"/>
              <a:t>Stacking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我们</a:t>
            </a:r>
            <a:r>
              <a:rPr lang="zh-CN" altLang="en-US" sz="2800" dirty="0"/>
              <a:t>要讨论的最后一个集成方法叫作堆叠法（</a:t>
            </a:r>
            <a:r>
              <a:rPr lang="en-US" altLang="zh-CN" sz="2800" dirty="0"/>
              <a:t>stacking</a:t>
            </a:r>
            <a:r>
              <a:rPr lang="zh-CN" altLang="en-US" sz="2800" dirty="0" smtClean="0"/>
              <a:t>），</a:t>
            </a:r>
            <a:r>
              <a:rPr lang="zh-CN" altLang="en-US" sz="2800" dirty="0"/>
              <a:t>又称层叠泛化</a:t>
            </a:r>
            <a:r>
              <a:rPr lang="zh-CN" altLang="en-US" sz="2800" dirty="0" smtClean="0"/>
              <a:t>法。它</a:t>
            </a:r>
            <a:r>
              <a:rPr lang="zh-CN" altLang="en-US" sz="2800" dirty="0"/>
              <a:t>基于一个简单的想法：与其使用一些简单的函数</a:t>
            </a:r>
            <a:r>
              <a:rPr lang="zh-CN" altLang="en-US" sz="2800" dirty="0" smtClean="0"/>
              <a:t>（比如</a:t>
            </a:r>
            <a:r>
              <a:rPr lang="zh-CN" altLang="en-US" sz="2800" dirty="0"/>
              <a:t>硬投票）来聚合集成中所有预测器的预测</a:t>
            </a:r>
            <a:r>
              <a:rPr lang="zh-CN" altLang="en-US" sz="2800" dirty="0" smtClean="0"/>
              <a:t>，我们</a:t>
            </a:r>
            <a:r>
              <a:rPr lang="zh-CN" altLang="en-US" sz="2800" dirty="0"/>
              <a:t>为什么不训练一个模型来执行这个聚合呢？图</a:t>
            </a:r>
            <a:r>
              <a:rPr lang="en-US" altLang="zh-CN" sz="2800" dirty="0" smtClean="0"/>
              <a:t>7-12</a:t>
            </a:r>
            <a:r>
              <a:rPr lang="zh-CN" altLang="en-US" sz="2800" dirty="0"/>
              <a:t>显示了在新实例上执行回归任务的这样一个集成</a:t>
            </a:r>
            <a:r>
              <a:rPr lang="zh-CN" altLang="en-US" sz="2800" dirty="0" smtClean="0"/>
              <a:t>。底部</a:t>
            </a:r>
            <a:r>
              <a:rPr lang="zh-CN" altLang="en-US" sz="2800" dirty="0"/>
              <a:t>的三个预测器分别预测了不同的值（</a:t>
            </a:r>
            <a:r>
              <a:rPr lang="en-US" altLang="zh-CN" sz="2800" dirty="0"/>
              <a:t>3.1</a:t>
            </a:r>
            <a:r>
              <a:rPr lang="zh-CN" altLang="en-US" sz="2800" dirty="0"/>
              <a:t>、</a:t>
            </a:r>
            <a:r>
              <a:rPr lang="en-US" altLang="zh-CN" sz="2800" dirty="0"/>
              <a:t>2.7</a:t>
            </a:r>
            <a:r>
              <a:rPr lang="zh-CN" altLang="en-US" sz="2800" dirty="0"/>
              <a:t>和</a:t>
            </a:r>
            <a:r>
              <a:rPr lang="en-US" altLang="zh-CN" sz="2800" dirty="0"/>
              <a:t>2.9</a:t>
            </a:r>
            <a:r>
              <a:rPr lang="zh-CN" altLang="en-US" sz="2800" dirty="0" smtClean="0"/>
              <a:t>），然后</a:t>
            </a:r>
            <a:r>
              <a:rPr lang="zh-CN" altLang="en-US" sz="2800" dirty="0"/>
              <a:t>最终的预测器（称为混合器或元学习器</a:t>
            </a:r>
            <a:r>
              <a:rPr lang="zh-CN" altLang="en-US" sz="2800" dirty="0" smtClean="0"/>
              <a:t>）将</a:t>
            </a:r>
            <a:r>
              <a:rPr lang="zh-CN" altLang="en-US" sz="2800" dirty="0"/>
              <a:t>这些预测作为输入，进行最终预测（</a:t>
            </a:r>
            <a:r>
              <a:rPr lang="en-US" altLang="zh-CN" sz="2800" dirty="0"/>
              <a:t>3.0</a:t>
            </a:r>
            <a:r>
              <a:rPr lang="zh-CN" altLang="en-US" sz="2800" dirty="0"/>
              <a:t>）。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7865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last Ensemble method we will discuss in this chapter is called </a:t>
            </a:r>
            <a:r>
              <a:rPr lang="en-US" altLang="zh-CN" sz="2800" i="1" dirty="0"/>
              <a:t>stacking </a:t>
            </a:r>
            <a:r>
              <a:rPr lang="en-US" altLang="zh-CN" sz="2800" dirty="0"/>
              <a:t>(short </a:t>
            </a:r>
            <a:r>
              <a:rPr lang="en-US" altLang="zh-CN" sz="2800" dirty="0" smtClean="0"/>
              <a:t>for </a:t>
            </a:r>
            <a:r>
              <a:rPr lang="en-US" altLang="zh-CN" sz="2800" i="1" dirty="0" smtClean="0"/>
              <a:t>stacked </a:t>
            </a:r>
            <a:r>
              <a:rPr lang="en-US" altLang="zh-CN" sz="2800" i="1" dirty="0"/>
              <a:t>generalization</a:t>
            </a:r>
            <a:r>
              <a:rPr lang="en-US" altLang="zh-CN" sz="2800" dirty="0" smtClean="0"/>
              <a:t>). </a:t>
            </a:r>
            <a:r>
              <a:rPr lang="en-US" altLang="zh-CN" sz="2800" dirty="0"/>
              <a:t>It is based on a simple idea: instead of using trivial </a:t>
            </a:r>
            <a:r>
              <a:rPr lang="en-US" altLang="zh-CN" sz="2800" dirty="0" smtClean="0"/>
              <a:t>functions (such </a:t>
            </a:r>
            <a:r>
              <a:rPr lang="en-US" altLang="zh-CN" sz="2800" dirty="0"/>
              <a:t>as hard voting) to aggregate the predictions of all predictors in an </a:t>
            </a:r>
            <a:r>
              <a:rPr lang="en-US" altLang="zh-CN" sz="2800" dirty="0" smtClean="0"/>
              <a:t>ensemble, why </a:t>
            </a:r>
            <a:r>
              <a:rPr lang="en-US" altLang="zh-CN" sz="2800" dirty="0"/>
              <a:t>don’t we train a model to perform this aggregation? Figure 7-12 shows such </a:t>
            </a:r>
            <a:r>
              <a:rPr lang="en-US" altLang="zh-CN" sz="2800" dirty="0" smtClean="0"/>
              <a:t>an ensemble </a:t>
            </a:r>
            <a:r>
              <a:rPr lang="en-US" altLang="zh-CN" sz="2800" dirty="0"/>
              <a:t>performing a regression task on a new instance. Each of the bottom </a:t>
            </a:r>
            <a:r>
              <a:rPr lang="en-US" altLang="zh-CN" sz="2800" dirty="0" smtClean="0"/>
              <a:t>three predictors </a:t>
            </a:r>
            <a:r>
              <a:rPr lang="en-US" altLang="zh-CN" sz="2800" dirty="0"/>
              <a:t>predicts a different value (3.1, 2.7, and 2.9), and then the </a:t>
            </a:r>
            <a:r>
              <a:rPr lang="en-US" altLang="zh-CN" sz="2800"/>
              <a:t>final </a:t>
            </a:r>
            <a:r>
              <a:rPr lang="en-US" altLang="zh-CN" sz="2800" smtClean="0"/>
              <a:t>predictor (called </a:t>
            </a:r>
            <a:r>
              <a:rPr lang="en-US" altLang="zh-CN" sz="2800" dirty="0"/>
              <a:t>a </a:t>
            </a:r>
            <a:r>
              <a:rPr lang="en-US" altLang="zh-CN" sz="2800" i="1" dirty="0"/>
              <a:t>blender</a:t>
            </a:r>
            <a:r>
              <a:rPr lang="en-US" altLang="zh-CN" sz="2800" dirty="0"/>
              <a:t>, or a </a:t>
            </a:r>
            <a:r>
              <a:rPr lang="en-US" altLang="zh-CN" sz="2800" i="1" dirty="0"/>
              <a:t>meta learner</a:t>
            </a:r>
            <a:r>
              <a:rPr lang="en-US" altLang="zh-CN" sz="2800" dirty="0"/>
              <a:t>) takes these predictions as inputs and </a:t>
            </a:r>
            <a:r>
              <a:rPr lang="en-US" altLang="zh-CN" sz="2800"/>
              <a:t>makes </a:t>
            </a:r>
            <a:r>
              <a:rPr lang="en-US" altLang="zh-CN" sz="2800" smtClean="0"/>
              <a:t>the final </a:t>
            </a:r>
            <a:r>
              <a:rPr lang="en-US" altLang="zh-CN" sz="2800" dirty="0"/>
              <a:t>prediction (3.0).</a:t>
            </a:r>
            <a:endParaRPr lang="zh-CN" altLang="en-US" sz="24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644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736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堆叠</a:t>
            </a:r>
            <a:r>
              <a:rPr lang="zh-CN" altLang="en-US" sz="3600" dirty="0" smtClean="0"/>
              <a:t>法 </a:t>
            </a:r>
            <a:r>
              <a:rPr lang="en-US" altLang="zh-CN" sz="3600" dirty="0" smtClean="0"/>
              <a:t>Stacking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训练混合器的常用方法是使用留存集</a:t>
            </a:r>
            <a:r>
              <a:rPr lang="zh-CN" altLang="en-US" sz="2800" dirty="0" smtClean="0"/>
              <a:t>。我们</a:t>
            </a:r>
            <a:r>
              <a:rPr lang="zh-CN" altLang="en-US" sz="2800" dirty="0"/>
              <a:t>看看它是如何工作的。首先，将训练集分为两个子集</a:t>
            </a:r>
            <a:r>
              <a:rPr lang="zh-CN" altLang="en-US" sz="2800" dirty="0" smtClean="0"/>
              <a:t>，第一</a:t>
            </a:r>
            <a:r>
              <a:rPr lang="zh-CN" altLang="en-US" sz="2800" dirty="0"/>
              <a:t>个子集用来训练第一层的预测器（见</a:t>
            </a:r>
            <a:r>
              <a:rPr lang="zh-CN" altLang="en-US" sz="2800" dirty="0" smtClean="0"/>
              <a:t>图）。</a:t>
            </a:r>
            <a:endParaRPr lang="zh-CN" altLang="en-US" sz="2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696744" cy="429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34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98" y="-1"/>
            <a:ext cx="729000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98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堆叠</a:t>
            </a:r>
            <a:r>
              <a:rPr lang="zh-CN" altLang="en-US" sz="3600" dirty="0" smtClean="0"/>
              <a:t>法 </a:t>
            </a:r>
            <a:r>
              <a:rPr lang="en-US" altLang="zh-CN" sz="3600" dirty="0" smtClean="0"/>
              <a:t>Stacking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事实上，通过这种方法可以训练多种不同的混合器（例如</a:t>
            </a:r>
            <a:r>
              <a:rPr lang="zh-CN" altLang="en-US" sz="2800" dirty="0" smtClean="0"/>
              <a:t>，一</a:t>
            </a:r>
            <a:r>
              <a:rPr lang="zh-CN" altLang="en-US" sz="2800" dirty="0"/>
              <a:t>个使用线性回归，另一个使用随机森林回归，等等）</a:t>
            </a:r>
            <a:r>
              <a:rPr lang="zh-CN" altLang="en-US" sz="2800" dirty="0" smtClean="0"/>
              <a:t>：于是</a:t>
            </a:r>
            <a:r>
              <a:rPr lang="zh-CN" altLang="en-US" sz="2800" dirty="0"/>
              <a:t>我们可以得到一个混合器层。</a:t>
            </a:r>
          </a:p>
          <a:p>
            <a:r>
              <a:rPr lang="zh-CN" altLang="en-US" sz="2800" dirty="0"/>
              <a:t>诀窍在于将训练集分为三个子集：第一个用来训练第一层</a:t>
            </a:r>
            <a:r>
              <a:rPr lang="zh-CN" altLang="en-US" sz="2800" dirty="0" smtClean="0"/>
              <a:t>，第二</a:t>
            </a:r>
            <a:r>
              <a:rPr lang="zh-CN" altLang="en-US" sz="2800" dirty="0"/>
              <a:t>个用来创造训练第二层的新训练集（使用第一层的预测</a:t>
            </a:r>
            <a:r>
              <a:rPr lang="zh-CN" altLang="en-US" sz="2800" dirty="0" smtClean="0"/>
              <a:t>），</a:t>
            </a:r>
            <a:r>
              <a:rPr lang="zh-CN" altLang="en-US" sz="2800" dirty="0"/>
              <a:t>而第三个用来创造训练第三层的新训练集</a:t>
            </a:r>
            <a:r>
              <a:rPr lang="zh-CN" altLang="en-US" sz="2800" dirty="0" smtClean="0"/>
              <a:t>（使用</a:t>
            </a:r>
            <a:r>
              <a:rPr lang="zh-CN" altLang="en-US" sz="2800" dirty="0"/>
              <a:t>第二层的预测）。一旦训练完成</a:t>
            </a:r>
            <a:r>
              <a:rPr lang="zh-CN" altLang="en-US" sz="2800" dirty="0" smtClean="0"/>
              <a:t>，我们</a:t>
            </a:r>
            <a:r>
              <a:rPr lang="zh-CN" altLang="en-US" sz="2800" dirty="0"/>
              <a:t>可以按照顺序遍历每层来对新实例进行</a:t>
            </a:r>
            <a:r>
              <a:rPr lang="zh-CN" altLang="en-US" sz="2800" dirty="0" smtClean="0"/>
              <a:t>预测。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0426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9" y="0"/>
            <a:ext cx="7127151" cy="689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15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投票分类器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要创建出一个更好的分类器</a:t>
            </a:r>
            <a:r>
              <a:rPr lang="zh-CN" altLang="en-US" dirty="0" smtClean="0"/>
              <a:t>，最</a:t>
            </a:r>
            <a:r>
              <a:rPr lang="zh-CN" altLang="en-US" dirty="0"/>
              <a:t>简单的办法就是聚合每个分类器的预测</a:t>
            </a:r>
            <a:r>
              <a:rPr lang="zh-CN" altLang="en-US" dirty="0" smtClean="0"/>
              <a:t>，然后</a:t>
            </a:r>
            <a:r>
              <a:rPr lang="zh-CN" altLang="en-US" dirty="0"/>
              <a:t>将得票最多的结果作为预测类别</a:t>
            </a:r>
            <a:r>
              <a:rPr lang="zh-CN" altLang="en-US" dirty="0" smtClean="0"/>
              <a:t>。这种</a:t>
            </a:r>
            <a:r>
              <a:rPr lang="zh-CN" altLang="en-US" dirty="0"/>
              <a:t>大多数投票分类器被称为</a:t>
            </a:r>
            <a:r>
              <a:rPr lang="zh-CN" altLang="en-US" b="1" dirty="0"/>
              <a:t>硬投票分类器</a:t>
            </a:r>
            <a:r>
              <a:rPr lang="zh-CN" altLang="en-US" dirty="0"/>
              <a:t>（见</a:t>
            </a:r>
            <a:r>
              <a:rPr lang="zh-CN" altLang="en-US" dirty="0" smtClean="0"/>
              <a:t>图）</a:t>
            </a:r>
            <a:r>
              <a:rPr lang="zh-CN" altLang="en-US" dirty="0"/>
              <a:t>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37505"/>
            <a:ext cx="6768752" cy="362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135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投票分类器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这个投票法分类器的准确率通常比集成中最好的分类器还要</a:t>
            </a:r>
            <a:r>
              <a:rPr lang="zh-CN" altLang="en-US" dirty="0" smtClean="0"/>
              <a:t>高。</a:t>
            </a:r>
            <a:r>
              <a:rPr lang="zh-CN" altLang="en-US" dirty="0"/>
              <a:t>事实上，即使每个分类器都是</a:t>
            </a:r>
            <a:r>
              <a:rPr lang="zh-CN" altLang="en-US" b="1" dirty="0"/>
              <a:t>弱学习器</a:t>
            </a:r>
            <a:r>
              <a:rPr lang="zh-CN" altLang="en-US" dirty="0" smtClean="0"/>
              <a:t>（意味着</a:t>
            </a:r>
            <a:r>
              <a:rPr lang="zh-CN" altLang="en-US" dirty="0"/>
              <a:t>它仅比随机猜测好一点</a:t>
            </a:r>
            <a:r>
              <a:rPr lang="zh-CN" altLang="en-US" dirty="0" smtClean="0"/>
              <a:t>），通过</a:t>
            </a:r>
            <a:r>
              <a:rPr lang="zh-CN" altLang="en-US" dirty="0"/>
              <a:t>集成依然可以实现一个</a:t>
            </a:r>
            <a:r>
              <a:rPr lang="zh-CN" altLang="en-US" b="1" dirty="0"/>
              <a:t>强学习器</a:t>
            </a:r>
            <a:r>
              <a:rPr lang="zh-CN" altLang="en-US" dirty="0"/>
              <a:t>（高准确率</a:t>
            </a:r>
            <a:r>
              <a:rPr lang="zh-CN" altLang="en-US" dirty="0" smtClean="0"/>
              <a:t>），只要</a:t>
            </a:r>
            <a:r>
              <a:rPr lang="zh-CN" altLang="en-US" dirty="0"/>
              <a:t>有足够大数量并且足够多种类的弱学习器就</a:t>
            </a:r>
            <a:r>
              <a:rPr lang="zh-CN" altLang="en-US" dirty="0" smtClean="0"/>
              <a:t>可以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68440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投票分类器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它们很可能会犯相同的错误</a:t>
            </a:r>
            <a:r>
              <a:rPr lang="zh-CN" altLang="en-US" dirty="0" smtClean="0"/>
              <a:t>，所以</a:t>
            </a:r>
            <a:r>
              <a:rPr lang="zh-CN" altLang="en-US" dirty="0"/>
              <a:t>也会有很多次大多数投给了错误的类别</a:t>
            </a:r>
            <a:r>
              <a:rPr lang="zh-CN" altLang="en-US" dirty="0" smtClean="0"/>
              <a:t>，导致</a:t>
            </a:r>
            <a:r>
              <a:rPr lang="zh-CN" altLang="en-US" dirty="0"/>
              <a:t>集成的准确率有所降低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预测器尽可能互相独立时，集成方法的效果最优</a:t>
            </a:r>
            <a:r>
              <a:rPr lang="zh-CN" altLang="en-US" dirty="0" smtClean="0"/>
              <a:t>。获得</a:t>
            </a:r>
            <a:r>
              <a:rPr lang="zh-CN" altLang="en-US" dirty="0"/>
              <a:t>多种分类器的方法之一就是使用不同的算法进行训练</a:t>
            </a:r>
            <a:r>
              <a:rPr lang="zh-CN" altLang="en-US" dirty="0" smtClean="0"/>
              <a:t>。这会</a:t>
            </a:r>
            <a:r>
              <a:rPr lang="zh-CN" altLang="en-US" dirty="0"/>
              <a:t>增加它们犯不同类型错误的机会，从而提升集成的</a:t>
            </a:r>
            <a:r>
              <a:rPr lang="zh-CN" altLang="en-US" dirty="0" smtClean="0"/>
              <a:t>准确率。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00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/>
              <a:t>投票分类器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sklearn.ensemble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RandomForestClassifier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sklearn.ensemble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VotingClassifier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sklearn.linear_model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LogisticRegression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sklearn.svm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SVC</a:t>
            </a:r>
          </a:p>
          <a:p>
            <a:pPr marL="0" indent="0">
              <a:buNone/>
            </a:pPr>
            <a:r>
              <a:rPr lang="en-US" altLang="zh-CN" sz="2400" dirty="0" err="1"/>
              <a:t>log_clf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LogisticRegression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err="1"/>
              <a:t>rnd_clf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RandomForestClassifier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err="1"/>
              <a:t>svm_clf</a:t>
            </a:r>
            <a:r>
              <a:rPr lang="en-US" altLang="zh-CN" sz="2400" dirty="0"/>
              <a:t> = SVC()</a:t>
            </a:r>
          </a:p>
          <a:p>
            <a:pPr marL="0" indent="0">
              <a:buNone/>
            </a:pPr>
            <a:r>
              <a:rPr lang="en-US" altLang="zh-CN" sz="2400" dirty="0" err="1"/>
              <a:t>voting_clf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VotingClassifier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 smtClean="0"/>
              <a:t>        estimators</a:t>
            </a:r>
            <a:r>
              <a:rPr lang="en-US" altLang="zh-CN" sz="2400" dirty="0"/>
              <a:t>=[('</a:t>
            </a:r>
            <a:r>
              <a:rPr lang="en-US" altLang="zh-CN" sz="2400" dirty="0" err="1"/>
              <a:t>lr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log_clf</a:t>
            </a:r>
            <a:r>
              <a:rPr lang="en-US" altLang="zh-CN" sz="2400" dirty="0"/>
              <a:t>), ('</a:t>
            </a:r>
            <a:r>
              <a:rPr lang="en-US" altLang="zh-CN" sz="2400" dirty="0" err="1"/>
              <a:t>rf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rnd_clf</a:t>
            </a:r>
            <a:r>
              <a:rPr lang="en-US" altLang="zh-CN" sz="2400" dirty="0"/>
              <a:t>), ('svc', </a:t>
            </a:r>
            <a:r>
              <a:rPr lang="en-US" altLang="zh-CN" sz="2400" dirty="0" err="1"/>
              <a:t>svm_clf</a:t>
            </a:r>
            <a:r>
              <a:rPr lang="en-US" altLang="zh-CN" sz="2400" dirty="0"/>
              <a:t>)],</a:t>
            </a:r>
          </a:p>
          <a:p>
            <a:pPr marL="0" indent="0">
              <a:buNone/>
            </a:pPr>
            <a:r>
              <a:rPr lang="en-US" altLang="zh-CN" sz="2400" dirty="0" smtClean="0"/>
              <a:t>        voting</a:t>
            </a:r>
            <a:r>
              <a:rPr lang="en-US" altLang="zh-CN" sz="2400" dirty="0"/>
              <a:t>='hard'</a:t>
            </a:r>
          </a:p>
          <a:p>
            <a:pPr marL="0" indent="0">
              <a:buNone/>
            </a:pPr>
            <a:r>
              <a:rPr lang="en-US" altLang="zh-CN" sz="2400" dirty="0" smtClean="0"/>
              <a:t>    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voting_clf.fit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627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3814</Words>
  <Application>Microsoft Office PowerPoint</Application>
  <PresentationFormat>全屏显示(4:3)</PresentationFormat>
  <Paragraphs>229</Paragraphs>
  <Slides>55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Hands-On Machine Learning with Scikit-Learn and TensorFlow </vt:lpstr>
      <vt:lpstr>CHAPTER 7</vt:lpstr>
      <vt:lpstr>集成学习和随机森林</vt:lpstr>
      <vt:lpstr>集成学习和随机森林</vt:lpstr>
      <vt:lpstr>投票分类器</vt:lpstr>
      <vt:lpstr>投票分类器</vt:lpstr>
      <vt:lpstr>投票分类器</vt:lpstr>
      <vt:lpstr>投票分类器</vt:lpstr>
      <vt:lpstr>投票分类器</vt:lpstr>
      <vt:lpstr>投票分类器</vt:lpstr>
      <vt:lpstr>投票分类器</vt:lpstr>
      <vt:lpstr>Bagging和 Pasting</vt:lpstr>
      <vt:lpstr>Bagging和 Pasting</vt:lpstr>
      <vt:lpstr>Bagging和 Pasting</vt:lpstr>
      <vt:lpstr>Bagging和 Pasting</vt:lpstr>
      <vt:lpstr>Scikit-Learn的Bagging和 Pasting</vt:lpstr>
      <vt:lpstr>Scikit-Learn的Bagging和 Pasting</vt:lpstr>
      <vt:lpstr>A single Decision Tree versus a bagging ensemble of 500 trees</vt:lpstr>
      <vt:lpstr>Scikit-Learn的Bagging和 Pasting</vt:lpstr>
      <vt:lpstr>包外评估 Out-of-Bag Evaluation</vt:lpstr>
      <vt:lpstr>包外评估</vt:lpstr>
      <vt:lpstr>包外评估</vt:lpstr>
      <vt:lpstr>包外评估</vt:lpstr>
      <vt:lpstr>Random Patches和随机子空间</vt:lpstr>
      <vt:lpstr>Random Patches和随机子空间</vt:lpstr>
      <vt:lpstr>随机森林</vt:lpstr>
      <vt:lpstr>随机森林</vt:lpstr>
      <vt:lpstr>随机森林</vt:lpstr>
      <vt:lpstr>特征重要性</vt:lpstr>
      <vt:lpstr>特征重要性</vt:lpstr>
      <vt:lpstr>MNIST pixel importance (according to a Random Forest classifier)</vt:lpstr>
      <vt:lpstr>极端随机树 Extra-Trees</vt:lpstr>
      <vt:lpstr>提升法 Boosting</vt:lpstr>
      <vt:lpstr>AdaBoost</vt:lpstr>
      <vt:lpstr>AdaBoost</vt:lpstr>
      <vt:lpstr>Decision boundaries of consecutive predictors</vt:lpstr>
      <vt:lpstr>AdaBoost</vt:lpstr>
      <vt:lpstr>AdaBoost</vt:lpstr>
      <vt:lpstr>AdaBoost</vt:lpstr>
      <vt:lpstr>AdaBoost</vt:lpstr>
      <vt:lpstr>AdaBoost</vt:lpstr>
      <vt:lpstr>梯度提升 Gradient Boosting</vt:lpstr>
      <vt:lpstr>梯度提升 Gradient Boosting</vt:lpstr>
      <vt:lpstr>梯度提升 Gradient Boosting</vt:lpstr>
      <vt:lpstr>Gradient Boosting</vt:lpstr>
      <vt:lpstr>梯度提升 Gradient Boosting</vt:lpstr>
      <vt:lpstr>梯度提升 Gradient Boosting</vt:lpstr>
      <vt:lpstr>Tuning the number of trees using early stopping</vt:lpstr>
      <vt:lpstr>梯度提升 Gradient Boosting</vt:lpstr>
      <vt:lpstr>堆叠法 Stacking</vt:lpstr>
      <vt:lpstr>Stacking</vt:lpstr>
      <vt:lpstr>堆叠法 Stacking</vt:lpstr>
      <vt:lpstr>Stacking</vt:lpstr>
      <vt:lpstr>堆叠法 Stacking</vt:lpstr>
      <vt:lpstr>Stacking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DC</cp:lastModifiedBy>
  <cp:revision>145</cp:revision>
  <dcterms:created xsi:type="dcterms:W3CDTF">2017-08-17T13:43:52Z</dcterms:created>
  <dcterms:modified xsi:type="dcterms:W3CDTF">2019-11-07T13:40:33Z</dcterms:modified>
</cp:coreProperties>
</file>