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959" autoAdjust="0"/>
  </p:normalViewPr>
  <p:slideViewPr>
    <p:cSldViewPr>
      <p:cViewPr varScale="1">
        <p:scale>
          <a:sx n="63" d="100"/>
          <a:sy n="63" d="100"/>
        </p:scale>
        <p:origin x="-1288" y="-1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B457-678B-4B95-BD07-5A0E057ADAAA}" type="datetimeFigureOut">
              <a:rPr lang="zh-CN" altLang="en-US" smtClean="0"/>
              <a:pPr/>
              <a:t>2019/11/7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5B41E-4864-49C4-A06E-5CA43416E172}" type="slidenum">
              <a:rPr lang="zh-CN" altLang="en-US" smtClean="0"/>
              <a:pPr/>
              <a:t>‹#›</a:t>
            </a:fld>
            <a:endParaRPr lang="zh-CN" altLang="en-US"/>
          </a:p>
        </p:txBody>
      </p:sp>
    </p:spTree>
    <p:extLst>
      <p:ext uri="{BB962C8B-B14F-4D97-AF65-F5344CB8AC3E}">
        <p14:creationId xmlns:p14="http://schemas.microsoft.com/office/powerpoint/2010/main" xmlns="" val="3143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EC5B41E-4864-49C4-A06E-5CA43416E172}"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xmlns=""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投影</a:t>
            </a:r>
            <a:endParaRPr lang="en-US" altLang="zh-CN" b="1" dirty="0" smtClean="0"/>
          </a:p>
          <a:p>
            <a:r>
              <a:rPr lang="zh-CN" altLang="en-US" sz="2800" dirty="0" smtClean="0"/>
              <a:t>注意看，所有的训练实例都紧挨着一个平面：这就是高维（</a:t>
            </a:r>
            <a:r>
              <a:rPr lang="en-US" altLang="zh-CN" sz="2800" dirty="0" smtClean="0"/>
              <a:t>3D</a:t>
            </a:r>
            <a:r>
              <a:rPr lang="zh-CN" altLang="en-US" sz="2800" dirty="0" smtClean="0"/>
              <a:t>）空间的低维（</a:t>
            </a:r>
            <a:r>
              <a:rPr lang="en-US" altLang="zh-CN" sz="2800" dirty="0" smtClean="0"/>
              <a:t>2D</a:t>
            </a:r>
            <a:r>
              <a:rPr lang="zh-CN" altLang="en-US" sz="2800" dirty="0" smtClean="0"/>
              <a:t>）子空间。现在，如果我们将每个训练实例垂直投影到这个子空间（如图中实例到平面之间的短线所示），我们将得到如图</a:t>
            </a:r>
            <a:r>
              <a:rPr lang="en-US" altLang="zh-CN" sz="2800" dirty="0" smtClean="0"/>
              <a:t>8-3</a:t>
            </a:r>
            <a:r>
              <a:rPr lang="zh-CN" altLang="en-US" sz="2800" dirty="0" smtClean="0"/>
              <a:t>所示的新</a:t>
            </a:r>
            <a:r>
              <a:rPr lang="en-US" altLang="zh-CN" sz="2800" dirty="0" smtClean="0"/>
              <a:t>2D</a:t>
            </a:r>
            <a:r>
              <a:rPr lang="zh-CN" altLang="en-US" sz="2800" dirty="0" smtClean="0"/>
              <a:t>数据集。我们已经将数据集维度从三维降到了二维。注意，图中的轴对应的是新特征</a:t>
            </a:r>
            <a:r>
              <a:rPr lang="en-US" altLang="zh-CN" sz="2800" dirty="0" smtClean="0"/>
              <a:t>z</a:t>
            </a:r>
            <a:r>
              <a:rPr lang="zh-CN" altLang="en-US" sz="2800" baseline="-25000" dirty="0" smtClean="0"/>
              <a:t> </a:t>
            </a:r>
            <a:r>
              <a:rPr lang="en-US" altLang="zh-CN" sz="2800" baseline="-25000" dirty="0" smtClean="0"/>
              <a:t>1 </a:t>
            </a:r>
            <a:r>
              <a:rPr lang="zh-CN" altLang="en-US" sz="2800" dirty="0" smtClean="0"/>
              <a:t>和</a:t>
            </a:r>
            <a:r>
              <a:rPr lang="en-US" altLang="zh-CN" sz="2800" dirty="0" smtClean="0"/>
              <a:t>z</a:t>
            </a:r>
            <a:r>
              <a:rPr lang="zh-CN" altLang="en-US" sz="2800" baseline="-25000" dirty="0" smtClean="0"/>
              <a:t> </a:t>
            </a:r>
            <a:r>
              <a:rPr lang="en-US" altLang="zh-CN" sz="2800" baseline="-25000" dirty="0" smtClean="0"/>
              <a:t>2 </a:t>
            </a:r>
            <a:r>
              <a:rPr lang="zh-CN" altLang="en-US" sz="2800" dirty="0" smtClean="0"/>
              <a:t>（平面上投影的坐标）。</a:t>
            </a:r>
            <a:endParaRPr lang="en-US" altLang="zh-CN" sz="2800" dirty="0" smtClean="0"/>
          </a:p>
        </p:txBody>
      </p:sp>
    </p:spTree>
    <p:extLst>
      <p:ext uri="{BB962C8B-B14F-4D97-AF65-F5344CB8AC3E}">
        <p14:creationId xmlns:p14="http://schemas.microsoft.com/office/powerpoint/2010/main" xmlns="" val="15352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投影</a:t>
            </a:r>
            <a:endParaRPr lang="en-US" altLang="zh-CN" b="1" dirty="0" smtClean="0"/>
          </a:p>
          <a:p>
            <a:endParaRPr lang="en-US" altLang="zh-CN" sz="2800" dirty="0" smtClean="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1537712"/>
            <a:ext cx="6373637" cy="5301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061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投影</a:t>
            </a:r>
            <a:endParaRPr lang="en-US" altLang="zh-CN" b="1" dirty="0" smtClean="0"/>
          </a:p>
          <a:p>
            <a:r>
              <a:rPr lang="zh-CN" altLang="en-US" sz="2800" dirty="0" smtClean="0"/>
              <a:t>不过投影并不总是降维的最佳方法。在许多情况下，子空间可能会弯曲或转动，比如图</a:t>
            </a:r>
            <a:r>
              <a:rPr lang="en-US" altLang="zh-CN" sz="2800" dirty="0" smtClean="0"/>
              <a:t>8-4</a:t>
            </a:r>
            <a:r>
              <a:rPr lang="zh-CN" altLang="en-US" sz="2800" dirty="0" smtClean="0"/>
              <a:t>所示的著名的瑞士卷玩具数据集。</a:t>
            </a:r>
            <a:endParaRPr lang="en-US" altLang="zh-CN" sz="2800" dirty="0" smtClean="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27963" y="3435778"/>
            <a:ext cx="4488160" cy="3422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2638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投影</a:t>
            </a:r>
            <a:endParaRPr lang="en-US" altLang="zh-CN" b="1" dirty="0" smtClean="0"/>
          </a:p>
          <a:p>
            <a:r>
              <a:rPr lang="en-US" altLang="zh-CN" sz="2800" dirty="0"/>
              <a:t>However, projection is not always the best approach to dimensionality reduction. </a:t>
            </a:r>
            <a:r>
              <a:rPr lang="en-US" altLang="zh-CN" sz="2800" dirty="0" smtClean="0"/>
              <a:t>In many </a:t>
            </a:r>
            <a:r>
              <a:rPr lang="en-US" altLang="zh-CN" sz="2800" dirty="0"/>
              <a:t>cases the subspace may twist and turn, such as in the famous </a:t>
            </a:r>
            <a:r>
              <a:rPr lang="en-US" altLang="zh-CN" sz="2800" i="1" dirty="0"/>
              <a:t>Swiss roll </a:t>
            </a:r>
            <a:r>
              <a:rPr lang="en-US" altLang="zh-CN" sz="2800" dirty="0"/>
              <a:t>toy </a:t>
            </a:r>
            <a:r>
              <a:rPr lang="en-US" altLang="zh-CN" sz="2800" dirty="0" smtClean="0"/>
              <a:t>dataset represented </a:t>
            </a:r>
            <a:r>
              <a:rPr lang="en-US" altLang="zh-CN" sz="2800" dirty="0"/>
              <a:t>in Figure 8-4.</a:t>
            </a:r>
            <a:endParaRPr lang="en-US" altLang="zh-CN" sz="2800" dirty="0" smtClean="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628799"/>
            <a:ext cx="9144000" cy="3283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702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流形学习</a:t>
            </a:r>
            <a:endParaRPr lang="en-US" altLang="zh-CN" b="1" dirty="0" smtClean="0"/>
          </a:p>
          <a:p>
            <a:r>
              <a:rPr lang="zh-CN" altLang="en-US" sz="2800" dirty="0" smtClean="0"/>
              <a:t>瑞士卷就是二维流形的一个例子。简单地说，</a:t>
            </a:r>
            <a:r>
              <a:rPr lang="en-US" altLang="zh-CN" sz="2800" dirty="0" smtClean="0"/>
              <a:t>2D</a:t>
            </a:r>
            <a:r>
              <a:rPr lang="zh-CN" altLang="en-US" sz="2800" dirty="0" smtClean="0"/>
              <a:t>流形就是一个能够在更高维空间里面弯曲和扭转的</a:t>
            </a:r>
            <a:r>
              <a:rPr lang="en-US" altLang="zh-CN" sz="2800" dirty="0" smtClean="0"/>
              <a:t>2D</a:t>
            </a:r>
            <a:r>
              <a:rPr lang="zh-CN" altLang="en-US" sz="2800" dirty="0" smtClean="0"/>
              <a:t>形状。更概括地说，</a:t>
            </a:r>
            <a:r>
              <a:rPr lang="en-US" altLang="zh-CN" sz="2800" dirty="0" smtClean="0"/>
              <a:t>d</a:t>
            </a:r>
            <a:r>
              <a:rPr lang="zh-CN" altLang="en-US" sz="2800" dirty="0" smtClean="0"/>
              <a:t>维流形就是</a:t>
            </a:r>
            <a:r>
              <a:rPr lang="en-US" altLang="zh-CN" sz="2800" dirty="0" smtClean="0"/>
              <a:t>n</a:t>
            </a:r>
            <a:r>
              <a:rPr lang="zh-CN" altLang="en-US" sz="2800" dirty="0" smtClean="0"/>
              <a:t>（其中，</a:t>
            </a:r>
            <a:r>
              <a:rPr lang="en-US" altLang="zh-CN" sz="2800" dirty="0" smtClean="0"/>
              <a:t>d</a:t>
            </a:r>
            <a:r>
              <a:rPr lang="zh-CN" altLang="en-US" sz="2800" dirty="0" smtClean="0"/>
              <a:t>＜</a:t>
            </a:r>
            <a:r>
              <a:rPr lang="en-US" altLang="zh-CN" sz="2800" dirty="0" smtClean="0"/>
              <a:t>n</a:t>
            </a:r>
            <a:r>
              <a:rPr lang="zh-CN" altLang="en-US" sz="2800" dirty="0" smtClean="0"/>
              <a:t>）维空间的一部分，局部类似于一个</a:t>
            </a:r>
            <a:r>
              <a:rPr lang="en-US" altLang="zh-CN" sz="2800" dirty="0" smtClean="0"/>
              <a:t>d</a:t>
            </a:r>
            <a:r>
              <a:rPr lang="zh-CN" altLang="en-US" sz="2800" dirty="0" smtClean="0"/>
              <a:t>维超平面。在瑞士卷的例子中，</a:t>
            </a:r>
            <a:r>
              <a:rPr lang="en-US" altLang="zh-CN" sz="2800" dirty="0" smtClean="0"/>
              <a:t>d=2</a:t>
            </a:r>
            <a:r>
              <a:rPr lang="zh-CN" altLang="en-US" sz="2800" dirty="0" smtClean="0"/>
              <a:t>，</a:t>
            </a:r>
            <a:r>
              <a:rPr lang="en-US" altLang="zh-CN" sz="2800" dirty="0" smtClean="0"/>
              <a:t>n=3</a:t>
            </a:r>
            <a:r>
              <a:rPr lang="zh-CN" altLang="en-US" sz="2800" dirty="0" smtClean="0"/>
              <a:t>：它局部类似于一个</a:t>
            </a:r>
            <a:r>
              <a:rPr lang="en-US" altLang="zh-CN" sz="2800" dirty="0" smtClean="0"/>
              <a:t>2D</a:t>
            </a:r>
            <a:r>
              <a:rPr lang="zh-CN" altLang="en-US" sz="2800" dirty="0" smtClean="0"/>
              <a:t>平面，但是在第三个维度上卷起。 </a:t>
            </a:r>
            <a:r>
              <a:rPr lang="en-US" altLang="zh-CN" sz="2800" dirty="0" smtClean="0"/>
              <a:t>	</a:t>
            </a:r>
          </a:p>
        </p:txBody>
      </p:sp>
    </p:spTree>
    <p:extLst>
      <p:ext uri="{BB962C8B-B14F-4D97-AF65-F5344CB8AC3E}">
        <p14:creationId xmlns:p14="http://schemas.microsoft.com/office/powerpoint/2010/main" xmlns="" val="346743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流形学习</a:t>
            </a:r>
            <a:endParaRPr lang="en-US" altLang="zh-CN" dirty="0" smtClean="0"/>
          </a:p>
          <a:p>
            <a:r>
              <a:rPr lang="zh-CN" altLang="en-US" sz="2800" dirty="0" smtClean="0"/>
              <a:t>许多降维算法是通过对训练实例进行流形建模来实现的，这被称为流形学习。它依赖于流形假设，也称为流形假说，认为大多数现实世界的高维度数据集存在一个低维度的流形来重新表示。这个假设通常是凭经验观察的。</a:t>
            </a:r>
            <a:endParaRPr lang="en-US" altLang="zh-CN" sz="2800" dirty="0" smtClean="0"/>
          </a:p>
        </p:txBody>
      </p:sp>
    </p:spTree>
    <p:extLst>
      <p:ext uri="{BB962C8B-B14F-4D97-AF65-F5344CB8AC3E}">
        <p14:creationId xmlns:p14="http://schemas.microsoft.com/office/powerpoint/2010/main" xmlns="" val="158628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流形学习</a:t>
            </a:r>
            <a:endParaRPr lang="en-US" altLang="zh-CN" dirty="0" smtClean="0"/>
          </a:p>
          <a:p>
            <a:r>
              <a:rPr lang="zh-CN" altLang="en-US" sz="2800" dirty="0" smtClean="0"/>
              <a:t>流形假设通常还伴随着一个隐含的假设：如果能用低维空间的流形表示，手头的任务（例如分类或者回归）将变得更简单。例如，图</a:t>
            </a:r>
            <a:r>
              <a:rPr lang="en-US" altLang="zh-CN" sz="2800" dirty="0" smtClean="0"/>
              <a:t>8-6</a:t>
            </a:r>
            <a:r>
              <a:rPr lang="zh-CN" altLang="en-US" sz="2800" dirty="0" smtClean="0"/>
              <a:t>的上面一行，瑞士卷被分为两类：</a:t>
            </a:r>
            <a:r>
              <a:rPr lang="en-US" altLang="zh-CN" sz="2800" dirty="0" smtClean="0"/>
              <a:t>3D</a:t>
            </a:r>
            <a:r>
              <a:rPr lang="zh-CN" altLang="en-US" sz="2800" dirty="0" smtClean="0"/>
              <a:t>空间中（左上）决策边界将会相当复杂，但是在展开的</a:t>
            </a:r>
            <a:r>
              <a:rPr lang="en-US" altLang="zh-CN" sz="2800" dirty="0" smtClean="0"/>
              <a:t>2D</a:t>
            </a:r>
            <a:r>
              <a:rPr lang="zh-CN" altLang="en-US" sz="2800" dirty="0" smtClean="0"/>
              <a:t>流形空间（右上），决策边界是一条简单的直线。</a:t>
            </a:r>
            <a:endParaRPr lang="en-US" altLang="zh-CN" sz="2800" dirty="0" smtClean="0"/>
          </a:p>
        </p:txBody>
      </p:sp>
    </p:spTree>
    <p:extLst>
      <p:ext uri="{BB962C8B-B14F-4D97-AF65-F5344CB8AC3E}">
        <p14:creationId xmlns:p14="http://schemas.microsoft.com/office/powerpoint/2010/main" xmlns="" val="3100818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流形学习</a:t>
            </a:r>
            <a:endParaRPr lang="en-US" altLang="zh-CN" b="1" dirty="0" smtClean="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1680" y="1484784"/>
            <a:ext cx="6704043" cy="5373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344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en-US" altLang="zh-CN" sz="3200" dirty="0"/>
              <a:t>PCA</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主成分分析（</a:t>
            </a:r>
            <a:r>
              <a:rPr lang="en-US" altLang="zh-CN" dirty="0" smtClean="0"/>
              <a:t>PCA</a:t>
            </a:r>
            <a:r>
              <a:rPr lang="zh-CN" altLang="en-US" dirty="0" smtClean="0"/>
              <a:t>）是迄今为止最流行的降维算法。它先是识别出最接近数据的超平面，然后将数据投影其上。</a:t>
            </a:r>
            <a:endParaRPr lang="en-US" altLang="zh-CN" b="1" dirty="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0687" y="3086100"/>
            <a:ext cx="7734300" cy="377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616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主成分</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主成分分析（</a:t>
            </a:r>
            <a:r>
              <a:rPr lang="en-US" altLang="zh-CN" dirty="0" smtClean="0"/>
              <a:t>PCA</a:t>
            </a:r>
            <a:r>
              <a:rPr lang="zh-CN" altLang="en-US" dirty="0" smtClean="0"/>
              <a:t>）可以在训练集中识别出哪条轴对差异性的贡献度最高。在图</a:t>
            </a:r>
            <a:r>
              <a:rPr lang="en-US" altLang="zh-CN" dirty="0" smtClean="0"/>
              <a:t>8-7</a:t>
            </a:r>
            <a:r>
              <a:rPr lang="zh-CN" altLang="en-US" dirty="0" smtClean="0"/>
              <a:t>中，即是由实线表示的轴。同时它也找出了第二条轴，它对剩余差异性的贡献度最高，与第一条轴垂直。因为这个例子是二维的，所以除了这条点线再没有其他。如果是在更高维数据集中，</a:t>
            </a:r>
            <a:r>
              <a:rPr lang="en-US" altLang="zh-CN" dirty="0" smtClean="0"/>
              <a:t>PCA</a:t>
            </a:r>
            <a:r>
              <a:rPr lang="zh-CN" altLang="en-US" dirty="0" smtClean="0"/>
              <a:t>还会找到与前两条都正交的第三条轴，以及第四条、第五条，等等</a:t>
            </a:r>
            <a:r>
              <a:rPr lang="en-US" altLang="zh-CN" dirty="0" smtClean="0"/>
              <a:t>—</a:t>
            </a:r>
            <a:r>
              <a:rPr lang="zh-CN" altLang="en-US" dirty="0" smtClean="0"/>
              <a:t>轴的数量与数据集维度数量相同。</a:t>
            </a:r>
            <a:endParaRPr lang="en-US" altLang="zh-CN" b="1" dirty="0" smtClean="0"/>
          </a:p>
        </p:txBody>
      </p:sp>
    </p:spTree>
    <p:extLst>
      <p:ext uri="{BB962C8B-B14F-4D97-AF65-F5344CB8AC3E}">
        <p14:creationId xmlns:p14="http://schemas.microsoft.com/office/powerpoint/2010/main" xmlns="" val="175880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8</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marL="0" indent="0">
              <a:buNone/>
            </a:pPr>
            <a:r>
              <a:rPr lang="zh-CN" altLang="en-US" sz="3600" b="1" dirty="0"/>
              <a:t>降</a:t>
            </a:r>
            <a:r>
              <a:rPr lang="zh-CN" altLang="en-US" sz="3600" b="1" dirty="0" smtClean="0"/>
              <a:t>维</a:t>
            </a:r>
            <a:endParaRPr lang="en-US" altLang="zh-CN" sz="3600" b="1" dirty="0" smtClean="0"/>
          </a:p>
          <a:p>
            <a:r>
              <a:rPr lang="zh-CN" altLang="en-US" dirty="0"/>
              <a:t>许多机器学习问题涉及训练实例的几千甚至上百万个特征</a:t>
            </a:r>
            <a:r>
              <a:rPr lang="zh-CN" altLang="en-US" dirty="0" smtClean="0"/>
              <a:t>。后面</a:t>
            </a:r>
            <a:r>
              <a:rPr lang="zh-CN" altLang="en-US" dirty="0"/>
              <a:t>我们将会看到，这不仅导致训练非常缓慢</a:t>
            </a:r>
            <a:r>
              <a:rPr lang="zh-CN" altLang="en-US" dirty="0" smtClean="0"/>
              <a:t>，也</a:t>
            </a:r>
            <a:r>
              <a:rPr lang="zh-CN" altLang="en-US" dirty="0"/>
              <a:t>让我们更加难以找到好的解决方案</a:t>
            </a:r>
            <a:r>
              <a:rPr lang="zh-CN" altLang="en-US" dirty="0" smtClean="0"/>
              <a:t>。这个</a:t>
            </a:r>
            <a:r>
              <a:rPr lang="zh-CN" altLang="en-US" dirty="0"/>
              <a:t>问题通常被称为维度的</a:t>
            </a:r>
            <a:r>
              <a:rPr lang="zh-CN" altLang="en-US" dirty="0" smtClean="0"/>
              <a:t>诅咒。</a:t>
            </a:r>
            <a:endParaRPr lang="en-US" altLang="zh-CN" dirty="0" smtClean="0"/>
          </a:p>
          <a:p>
            <a:r>
              <a:rPr lang="zh-CN" altLang="en-US" dirty="0"/>
              <a:t>我们一般可以大量减少特征的数量，将棘手的问题转化成容易解决的问题。例如，</a:t>
            </a:r>
            <a:r>
              <a:rPr lang="en-US" altLang="zh-CN" dirty="0"/>
              <a:t>MNIST</a:t>
            </a:r>
            <a:r>
              <a:rPr lang="zh-CN" altLang="en-US" dirty="0"/>
              <a:t>图像：图像边框的像素位上几乎全是白色，所以我们完全可以在训练集中抛弃这些像素位，也不会丢失太多信息。</a:t>
            </a:r>
            <a:endParaRPr lang="en-US" altLang="zh-CN" dirty="0"/>
          </a:p>
          <a:p>
            <a:pPr marL="0" indent="0">
              <a:buNone/>
            </a:pPr>
            <a:endParaRPr lang="zh-CN" altLang="en-US" b="1" dirty="0"/>
          </a:p>
        </p:txBody>
      </p:sp>
    </p:spTree>
    <p:extLst>
      <p:ext uri="{BB962C8B-B14F-4D97-AF65-F5344CB8AC3E}">
        <p14:creationId xmlns:p14="http://schemas.microsoft.com/office/powerpoint/2010/main" xmlns=""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主成分</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所以怎么找到训练集的主成分呢？还好有一种标准矩阵分解技术，叫作奇异值分解（</a:t>
            </a:r>
            <a:r>
              <a:rPr lang="en-US" altLang="zh-CN" dirty="0" smtClean="0"/>
              <a:t>SVD</a:t>
            </a:r>
            <a:r>
              <a:rPr lang="zh-CN" altLang="en-US" dirty="0" smtClean="0"/>
              <a:t>）。它可以将训练集矩阵</a:t>
            </a:r>
            <a:r>
              <a:rPr lang="en-US" altLang="zh-CN" dirty="0" smtClean="0"/>
              <a:t>X</a:t>
            </a:r>
            <a:r>
              <a:rPr lang="zh-CN" altLang="en-US" dirty="0" smtClean="0"/>
              <a:t>分解成三个矩阵的点积</a:t>
            </a:r>
            <a:r>
              <a:rPr lang="en-US" altLang="zh-CN" b="1" dirty="0" smtClean="0"/>
              <a:t>U </a:t>
            </a:r>
            <a:r>
              <a:rPr lang="zh-CN" altLang="el-GR" dirty="0" smtClean="0"/>
              <a:t>・ </a:t>
            </a:r>
            <a:r>
              <a:rPr lang="el-GR" altLang="zh-CN" dirty="0"/>
              <a:t>Σ </a:t>
            </a:r>
            <a:r>
              <a:rPr lang="zh-CN" altLang="el-GR" dirty="0"/>
              <a:t>・ </a:t>
            </a:r>
            <a:r>
              <a:rPr lang="en-US" altLang="zh-CN" b="1" dirty="0"/>
              <a:t>V</a:t>
            </a:r>
            <a:r>
              <a:rPr lang="en-US" altLang="zh-CN" i="1" baseline="30000" dirty="0"/>
              <a:t>T</a:t>
            </a:r>
            <a:r>
              <a:rPr lang="en-US" altLang="zh-CN" dirty="0"/>
              <a:t>, </a:t>
            </a:r>
            <a:r>
              <a:rPr lang="zh-CN" altLang="en-US" dirty="0" smtClean="0"/>
              <a:t>其中的 </a:t>
            </a:r>
            <a:r>
              <a:rPr lang="en-US" altLang="zh-CN" b="1" dirty="0" smtClean="0"/>
              <a:t>V</a:t>
            </a:r>
            <a:r>
              <a:rPr lang="en-US" altLang="zh-CN" i="1" baseline="30000" dirty="0" smtClean="0"/>
              <a:t>T </a:t>
            </a:r>
            <a:r>
              <a:rPr lang="zh-CN" altLang="en-US" dirty="0" smtClean="0"/>
              <a:t>正包含我们想要的所有主成分，如公式</a:t>
            </a:r>
            <a:r>
              <a:rPr lang="en-US" altLang="zh-CN" dirty="0" smtClean="0"/>
              <a:t>8-1</a:t>
            </a:r>
            <a:r>
              <a:rPr lang="zh-CN" altLang="en-US" dirty="0" smtClean="0"/>
              <a:t>所示。</a:t>
            </a:r>
            <a:endParaRPr lang="en-US" altLang="zh-CN" b="1" dirty="0" smtClean="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7664" y="4417294"/>
            <a:ext cx="6319223" cy="24304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1743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主成分</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pPr marL="0" indent="0">
              <a:buNone/>
            </a:pPr>
            <a:r>
              <a:rPr lang="en-US" altLang="zh-CN" dirty="0" err="1"/>
              <a:t>X_centered</a:t>
            </a:r>
            <a:r>
              <a:rPr lang="en-US" altLang="zh-CN" dirty="0"/>
              <a:t> = X - </a:t>
            </a:r>
            <a:r>
              <a:rPr lang="en-US" altLang="zh-CN" dirty="0" err="1"/>
              <a:t>X.mean</a:t>
            </a:r>
            <a:r>
              <a:rPr lang="en-US" altLang="zh-CN" dirty="0"/>
              <a:t>(axis=0)</a:t>
            </a:r>
          </a:p>
          <a:p>
            <a:pPr marL="0" indent="0">
              <a:buNone/>
            </a:pPr>
            <a:r>
              <a:rPr lang="en-US" altLang="zh-CN" dirty="0"/>
              <a:t>U, s, V = </a:t>
            </a:r>
            <a:r>
              <a:rPr lang="en-US" altLang="zh-CN" dirty="0" err="1"/>
              <a:t>np.linalg.svd</a:t>
            </a:r>
            <a:r>
              <a:rPr lang="en-US" altLang="zh-CN" dirty="0"/>
              <a:t>(</a:t>
            </a:r>
            <a:r>
              <a:rPr lang="en-US" altLang="zh-CN" dirty="0" err="1"/>
              <a:t>X_centered</a:t>
            </a:r>
            <a:r>
              <a:rPr lang="en-US" altLang="zh-CN" dirty="0"/>
              <a:t>)</a:t>
            </a:r>
          </a:p>
          <a:p>
            <a:pPr marL="0" indent="0">
              <a:buNone/>
            </a:pPr>
            <a:r>
              <a:rPr lang="en-US" altLang="zh-CN" dirty="0"/>
              <a:t>c1 = V.T[:, 0]</a:t>
            </a:r>
          </a:p>
          <a:p>
            <a:pPr marL="0" indent="0">
              <a:buNone/>
            </a:pPr>
            <a:r>
              <a:rPr lang="en-US" altLang="zh-CN" dirty="0"/>
              <a:t>c2 = V.T[:, 1]</a:t>
            </a:r>
            <a:endParaRPr lang="en-US" altLang="zh-CN" b="1" dirty="0" smtClean="0"/>
          </a:p>
        </p:txBody>
      </p:sp>
    </p:spTree>
    <p:extLst>
      <p:ext uri="{BB962C8B-B14F-4D97-AF65-F5344CB8AC3E}">
        <p14:creationId xmlns:p14="http://schemas.microsoft.com/office/powerpoint/2010/main" xmlns="" val="85188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低维度投影</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一旦确定了所有主成分，就可以将数据集投影到由前</a:t>
            </a:r>
            <a:r>
              <a:rPr lang="en-US" altLang="zh-CN" dirty="0" smtClean="0"/>
              <a:t>d</a:t>
            </a:r>
            <a:r>
              <a:rPr lang="zh-CN" altLang="en-US" dirty="0" smtClean="0"/>
              <a:t>个主成分定义的超平面上，从而将数据集的维度降到</a:t>
            </a:r>
            <a:r>
              <a:rPr lang="en-US" altLang="zh-CN" dirty="0" smtClean="0"/>
              <a:t>d</a:t>
            </a:r>
            <a:r>
              <a:rPr lang="zh-CN" altLang="en-US" dirty="0" smtClean="0"/>
              <a:t>维。这个超平面的选择，能确保投影保留尽可能多的差异性。例如，在图</a:t>
            </a:r>
            <a:r>
              <a:rPr lang="en-US" altLang="zh-CN" dirty="0" smtClean="0"/>
              <a:t>8-2</a:t>
            </a:r>
            <a:r>
              <a:rPr lang="zh-CN" altLang="en-US" dirty="0" smtClean="0"/>
              <a:t>中，</a:t>
            </a:r>
            <a:r>
              <a:rPr lang="en-US" altLang="zh-CN" dirty="0" smtClean="0"/>
              <a:t>3D</a:t>
            </a:r>
            <a:r>
              <a:rPr lang="zh-CN" altLang="en-US" dirty="0" smtClean="0"/>
              <a:t>数据集投影到由前两个主成分定义的</a:t>
            </a:r>
            <a:r>
              <a:rPr lang="en-US" altLang="zh-CN" dirty="0" smtClean="0"/>
              <a:t>2D</a:t>
            </a:r>
            <a:r>
              <a:rPr lang="zh-CN" altLang="en-US" dirty="0" smtClean="0"/>
              <a:t>平面上，就保留了原始数据集的大部分差异。因此，</a:t>
            </a:r>
            <a:r>
              <a:rPr lang="en-US" altLang="zh-CN" dirty="0" smtClean="0"/>
              <a:t>2D</a:t>
            </a:r>
            <a:r>
              <a:rPr lang="zh-CN" altLang="en-US" dirty="0" smtClean="0"/>
              <a:t>投影看起来非常像原始的</a:t>
            </a:r>
            <a:r>
              <a:rPr lang="en-US" altLang="zh-CN" dirty="0" smtClean="0"/>
              <a:t>3D</a:t>
            </a:r>
            <a:r>
              <a:rPr lang="zh-CN" altLang="en-US" dirty="0" smtClean="0"/>
              <a:t>数据集。</a:t>
            </a:r>
            <a:endParaRPr lang="en-US" altLang="zh-CN" b="1" dirty="0" smtClean="0"/>
          </a:p>
        </p:txBody>
      </p:sp>
    </p:spTree>
    <p:extLst>
      <p:ext uri="{BB962C8B-B14F-4D97-AF65-F5344CB8AC3E}">
        <p14:creationId xmlns:p14="http://schemas.microsoft.com/office/powerpoint/2010/main" xmlns="" val="2066389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低维度投影</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要将训练集投影到超平面上，简单地计算训练集矩阵 </a:t>
            </a:r>
            <a:r>
              <a:rPr lang="en-US" altLang="zh-CN" b="1" dirty="0" smtClean="0"/>
              <a:t>X </a:t>
            </a:r>
            <a:r>
              <a:rPr lang="zh-CN" altLang="en-US" dirty="0" smtClean="0"/>
              <a:t>和矩阵</a:t>
            </a:r>
            <a:r>
              <a:rPr lang="en-US" altLang="zh-CN" dirty="0" smtClean="0"/>
              <a:t> </a:t>
            </a:r>
            <a:r>
              <a:rPr lang="en-US" altLang="zh-CN" b="1" dirty="0" smtClean="0"/>
              <a:t>W</a:t>
            </a:r>
            <a:r>
              <a:rPr lang="en-US" altLang="zh-CN" i="1" baseline="-25000" dirty="0" smtClean="0"/>
              <a:t>d</a:t>
            </a:r>
            <a:r>
              <a:rPr lang="en-US" altLang="zh-CN" dirty="0" smtClean="0"/>
              <a:t>,</a:t>
            </a:r>
            <a:r>
              <a:rPr lang="zh-CN" altLang="en-US" dirty="0" smtClean="0"/>
              <a:t>的点积即可。</a:t>
            </a:r>
            <a:r>
              <a:rPr lang="en-US" altLang="zh-CN" b="1" dirty="0" smtClean="0"/>
              <a:t> W</a:t>
            </a:r>
            <a:r>
              <a:rPr lang="en-US" altLang="zh-CN" i="1" baseline="-25000" dirty="0" smtClean="0"/>
              <a:t>d</a:t>
            </a:r>
            <a:r>
              <a:rPr lang="en-US" altLang="zh-CN" dirty="0" smtClean="0"/>
              <a:t> </a:t>
            </a:r>
            <a:r>
              <a:rPr lang="zh-CN" altLang="en-US" dirty="0" smtClean="0"/>
              <a:t>是是包含前</a:t>
            </a:r>
            <a:r>
              <a:rPr lang="en-US" altLang="zh-CN" dirty="0" smtClean="0"/>
              <a:t>d</a:t>
            </a:r>
            <a:r>
              <a:rPr lang="zh-CN" altLang="en-US" dirty="0" smtClean="0"/>
              <a:t>个主成分的矩阵（即由矩阵 </a:t>
            </a:r>
            <a:r>
              <a:rPr lang="en-US" altLang="zh-CN" b="1" dirty="0" smtClean="0"/>
              <a:t>V</a:t>
            </a:r>
            <a:r>
              <a:rPr lang="en-US" altLang="zh-CN" i="1" baseline="30000" dirty="0" smtClean="0"/>
              <a:t>T </a:t>
            </a:r>
            <a:r>
              <a:rPr lang="zh-CN" altLang="en-US" dirty="0" smtClean="0"/>
              <a:t>的前</a:t>
            </a:r>
            <a:r>
              <a:rPr lang="en-US" altLang="zh-CN" dirty="0" smtClean="0"/>
              <a:t>d</a:t>
            </a:r>
            <a:r>
              <a:rPr lang="zh-CN" altLang="en-US" dirty="0" smtClean="0"/>
              <a:t>列组成的矩阵），参见公式</a:t>
            </a:r>
            <a:r>
              <a:rPr lang="en-US" altLang="zh-CN" dirty="0" smtClean="0"/>
              <a:t>8-2</a:t>
            </a:r>
            <a:r>
              <a:rPr lang="zh-CN" altLang="en-US" dirty="0" smtClean="0"/>
              <a:t>。</a:t>
            </a:r>
            <a:endParaRPr lang="en-US" altLang="zh-CN" b="1" dirty="0"/>
          </a:p>
          <a:p>
            <a:endParaRPr lang="en-US" altLang="zh-CN" b="1" dirty="0" smtClean="0"/>
          </a:p>
          <a:p>
            <a:pPr marL="0" indent="0">
              <a:buNone/>
            </a:pPr>
            <a:endParaRPr lang="en-US" altLang="zh-CN" sz="2400" dirty="0" smtClean="0"/>
          </a:p>
          <a:p>
            <a:pPr marL="0" indent="0">
              <a:buNone/>
            </a:pPr>
            <a:r>
              <a:rPr lang="en-US" altLang="zh-CN" dirty="0" smtClean="0"/>
              <a:t>W2 </a:t>
            </a:r>
            <a:r>
              <a:rPr lang="en-US" altLang="zh-CN" dirty="0"/>
              <a:t>= V.T[:, :2]</a:t>
            </a:r>
          </a:p>
          <a:p>
            <a:pPr marL="0" indent="0">
              <a:buNone/>
            </a:pPr>
            <a:r>
              <a:rPr lang="en-US" altLang="zh-CN" dirty="0"/>
              <a:t>X2D = X_centered.dot(W2)</a:t>
            </a:r>
            <a:endParaRPr lang="en-US" altLang="zh-CN"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4149080"/>
            <a:ext cx="8892480" cy="1370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4602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低维度投影</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en-US" altLang="zh-CN" dirty="0" err="1" smtClean="0"/>
              <a:t>Scikit</a:t>
            </a:r>
            <a:r>
              <a:rPr lang="en-US" altLang="zh-CN" dirty="0" smtClean="0"/>
              <a:t>-Learn</a:t>
            </a:r>
            <a:r>
              <a:rPr lang="zh-CN" altLang="en-US" dirty="0" smtClean="0"/>
              <a:t>的</a:t>
            </a:r>
            <a:r>
              <a:rPr lang="en-US" altLang="zh-CN" dirty="0" smtClean="0"/>
              <a:t>PCA</a:t>
            </a:r>
            <a:r>
              <a:rPr lang="zh-CN" altLang="en-US" dirty="0" smtClean="0"/>
              <a:t>类也使用</a:t>
            </a:r>
            <a:r>
              <a:rPr lang="en-US" altLang="zh-CN" dirty="0" smtClean="0"/>
              <a:t>SVD</a:t>
            </a:r>
            <a:r>
              <a:rPr lang="zh-CN" altLang="en-US" dirty="0" smtClean="0"/>
              <a:t>分解来实现主成分分析。以下代码应用</a:t>
            </a:r>
            <a:r>
              <a:rPr lang="en-US" altLang="zh-CN" dirty="0" smtClean="0"/>
              <a:t>PCA</a:t>
            </a:r>
            <a:r>
              <a:rPr lang="zh-CN" altLang="en-US" dirty="0" smtClean="0"/>
              <a:t>将数据集的维度降到二维（注意它会自动处理数据集中）： </a:t>
            </a:r>
            <a:endParaRPr lang="en-US" altLang="zh-CN" dirty="0" smtClean="0"/>
          </a:p>
          <a:p>
            <a:pPr>
              <a:buNone/>
            </a:pPr>
            <a:endParaRPr lang="en-US" altLang="zh-CN" sz="2800" b="1" dirty="0" smtClean="0"/>
          </a:p>
          <a:p>
            <a:pPr>
              <a:buNone/>
            </a:pPr>
            <a:r>
              <a:rPr lang="en-US" altLang="zh-CN" sz="2800" b="1" dirty="0" smtClean="0"/>
              <a:t>from </a:t>
            </a:r>
            <a:r>
              <a:rPr lang="en-US" altLang="zh-CN" sz="2800" b="1" dirty="0" err="1"/>
              <a:t>sklearn.decomposition</a:t>
            </a:r>
            <a:r>
              <a:rPr lang="en-US" altLang="zh-CN" sz="2800" b="1" dirty="0"/>
              <a:t> import </a:t>
            </a:r>
            <a:r>
              <a:rPr lang="en-US" altLang="zh-CN" sz="2800" dirty="0"/>
              <a:t>PCA</a:t>
            </a:r>
          </a:p>
          <a:p>
            <a:pPr marL="0" indent="0">
              <a:buNone/>
            </a:pPr>
            <a:r>
              <a:rPr lang="en-US" altLang="zh-CN" sz="2800" dirty="0" err="1"/>
              <a:t>pca</a:t>
            </a:r>
            <a:r>
              <a:rPr lang="en-US" altLang="zh-CN" sz="2800" dirty="0"/>
              <a:t> = PCA(</a:t>
            </a:r>
            <a:r>
              <a:rPr lang="en-US" altLang="zh-CN" sz="2800" dirty="0" err="1"/>
              <a:t>n_components</a:t>
            </a:r>
            <a:r>
              <a:rPr lang="en-US" altLang="zh-CN" sz="2800" dirty="0"/>
              <a:t> = 2)</a:t>
            </a:r>
          </a:p>
          <a:p>
            <a:pPr marL="0" indent="0">
              <a:buNone/>
            </a:pPr>
            <a:r>
              <a:rPr lang="en-US" altLang="zh-CN" sz="2800" dirty="0"/>
              <a:t>X2D = </a:t>
            </a:r>
            <a:r>
              <a:rPr lang="en-US" altLang="zh-CN" sz="2800" dirty="0" err="1"/>
              <a:t>pca.fit_transform</a:t>
            </a:r>
            <a:r>
              <a:rPr lang="en-US" altLang="zh-CN" sz="2800" dirty="0"/>
              <a:t>(X</a:t>
            </a:r>
            <a:r>
              <a:rPr lang="en-US" altLang="zh-CN" sz="2800" dirty="0" smtClean="0"/>
              <a:t>)</a:t>
            </a:r>
          </a:p>
          <a:p>
            <a:r>
              <a:rPr lang="zh-CN" altLang="en-US" dirty="0" smtClean="0"/>
              <a:t>第一个主成分即等于 </a:t>
            </a:r>
            <a:r>
              <a:rPr lang="en-US" altLang="zh-CN" dirty="0" err="1" smtClean="0"/>
              <a:t>pca.components</a:t>
            </a:r>
            <a:r>
              <a:rPr lang="en-US" altLang="zh-CN" dirty="0" err="1"/>
              <a:t>_.T</a:t>
            </a:r>
            <a:r>
              <a:rPr lang="en-US" altLang="zh-CN" dirty="0" smtClean="0"/>
              <a:t>[:, 0</a:t>
            </a:r>
            <a:r>
              <a:rPr lang="en-US" altLang="zh-CN" dirty="0"/>
              <a:t>]).</a:t>
            </a:r>
            <a:endParaRPr lang="en-US" altLang="zh-CN" b="1" dirty="0" smtClean="0"/>
          </a:p>
        </p:txBody>
      </p:sp>
    </p:spTree>
    <p:extLst>
      <p:ext uri="{BB962C8B-B14F-4D97-AF65-F5344CB8AC3E}">
        <p14:creationId xmlns:p14="http://schemas.microsoft.com/office/powerpoint/2010/main" xmlns="" val="48563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方差解释率</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另一个非常有用的信息是每个主成分的方差解释率，它可以通过变量</a:t>
            </a:r>
            <a:r>
              <a:rPr lang="en-US" altLang="zh-CN" dirty="0" err="1" smtClean="0"/>
              <a:t>explained_variance_ratio</a:t>
            </a:r>
            <a:r>
              <a:rPr lang="en-US" altLang="zh-CN" dirty="0" smtClean="0"/>
              <a:t>_</a:t>
            </a:r>
            <a:r>
              <a:rPr lang="zh-CN" altLang="en-US" dirty="0" smtClean="0"/>
              <a:t>获得。它表示每个主成分轴对整个数据集的方差的贡献度。例如，我们看图</a:t>
            </a:r>
            <a:r>
              <a:rPr lang="en-US" altLang="zh-CN" dirty="0" smtClean="0"/>
              <a:t>8-2</a:t>
            </a:r>
            <a:r>
              <a:rPr lang="zh-CN" altLang="en-US" dirty="0" smtClean="0"/>
              <a:t>所示的</a:t>
            </a:r>
            <a:r>
              <a:rPr lang="en-US" altLang="zh-CN" dirty="0" smtClean="0"/>
              <a:t>3D</a:t>
            </a:r>
            <a:r>
              <a:rPr lang="zh-CN" altLang="en-US" dirty="0" smtClean="0"/>
              <a:t>数据集中前两个主成分的方差解释率： </a:t>
            </a:r>
            <a:endParaRPr lang="en-US" altLang="zh-CN" dirty="0" smtClean="0"/>
          </a:p>
          <a:p>
            <a:endParaRPr lang="en-US" altLang="zh-CN" b="1" dirty="0" smtClean="0"/>
          </a:p>
          <a:p>
            <a:pPr>
              <a:buNone/>
            </a:pPr>
            <a:r>
              <a:rPr lang="en-US" altLang="zh-CN" b="1" dirty="0" smtClean="0"/>
              <a:t>&gt;&gt;&gt; </a:t>
            </a:r>
            <a:r>
              <a:rPr lang="en-US" altLang="zh-CN" b="1" dirty="0"/>
              <a:t>print</a:t>
            </a:r>
            <a:r>
              <a:rPr lang="en-US" altLang="zh-CN" dirty="0"/>
              <a:t>(</a:t>
            </a:r>
            <a:r>
              <a:rPr lang="en-US" altLang="zh-CN" dirty="0" err="1"/>
              <a:t>pca.explained_variance_ratio</a:t>
            </a:r>
            <a:r>
              <a:rPr lang="en-US" altLang="zh-CN" dirty="0"/>
              <a:t>_)</a:t>
            </a:r>
          </a:p>
          <a:p>
            <a:pPr marL="0" indent="0">
              <a:buNone/>
            </a:pPr>
            <a:r>
              <a:rPr lang="en-US" altLang="zh-CN" dirty="0"/>
              <a:t>array([ 0.84248607, 0.14631839])</a:t>
            </a:r>
            <a:endParaRPr lang="en-US" altLang="zh-CN" b="1" dirty="0" smtClean="0"/>
          </a:p>
        </p:txBody>
      </p:sp>
    </p:spTree>
    <p:extLst>
      <p:ext uri="{BB962C8B-B14F-4D97-AF65-F5344CB8AC3E}">
        <p14:creationId xmlns:p14="http://schemas.microsoft.com/office/powerpoint/2010/main" xmlns="" val="1448182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选择正确数量的维度</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除了武断地选择要降至的维度数量，通常来说更好的办法是将靠前的主成分方差解释率依次相加，直到得到足够大比例的方差（例如</a:t>
            </a:r>
            <a:r>
              <a:rPr lang="en-US" altLang="zh-CN" dirty="0" smtClean="0"/>
              <a:t>95%</a:t>
            </a:r>
            <a:r>
              <a:rPr lang="zh-CN" altLang="en-US" dirty="0" smtClean="0"/>
              <a:t>），这时的维度数量就是很好的选择。</a:t>
            </a:r>
            <a:endParaRPr lang="en-US" altLang="zh-CN" dirty="0" smtClean="0"/>
          </a:p>
          <a:p>
            <a:endParaRPr lang="en-US" altLang="zh-CN" sz="2800" dirty="0"/>
          </a:p>
          <a:p>
            <a:pPr marL="0" indent="0">
              <a:buNone/>
            </a:pPr>
            <a:r>
              <a:rPr lang="en-US" altLang="zh-CN" sz="2800" dirty="0" err="1" smtClean="0"/>
              <a:t>pca</a:t>
            </a:r>
            <a:r>
              <a:rPr lang="en-US" altLang="zh-CN" sz="2800" dirty="0" smtClean="0"/>
              <a:t> </a:t>
            </a:r>
            <a:r>
              <a:rPr lang="en-US" altLang="zh-CN" sz="2800" dirty="0"/>
              <a:t>= PCA()</a:t>
            </a:r>
          </a:p>
          <a:p>
            <a:pPr marL="0" indent="0">
              <a:buNone/>
            </a:pPr>
            <a:r>
              <a:rPr lang="en-US" altLang="zh-CN" sz="2800" dirty="0" err="1"/>
              <a:t>pca.fit</a:t>
            </a:r>
            <a:r>
              <a:rPr lang="en-US" altLang="zh-CN" sz="2800" dirty="0"/>
              <a:t>(X)</a:t>
            </a:r>
          </a:p>
          <a:p>
            <a:pPr marL="0" indent="0">
              <a:buNone/>
            </a:pPr>
            <a:r>
              <a:rPr lang="en-US" altLang="zh-CN" sz="2800" dirty="0" err="1"/>
              <a:t>cumsum</a:t>
            </a:r>
            <a:r>
              <a:rPr lang="en-US" altLang="zh-CN" sz="2800" dirty="0"/>
              <a:t> = </a:t>
            </a:r>
            <a:r>
              <a:rPr lang="en-US" altLang="zh-CN" sz="2800" dirty="0" err="1"/>
              <a:t>np.cumsum</a:t>
            </a:r>
            <a:r>
              <a:rPr lang="en-US" altLang="zh-CN" sz="2800" dirty="0"/>
              <a:t>(</a:t>
            </a:r>
            <a:r>
              <a:rPr lang="en-US" altLang="zh-CN" sz="2800" dirty="0" err="1"/>
              <a:t>pca.explained_variance_ratio</a:t>
            </a:r>
            <a:r>
              <a:rPr lang="en-US" altLang="zh-CN" sz="2800" dirty="0"/>
              <a:t>_)</a:t>
            </a:r>
          </a:p>
          <a:p>
            <a:pPr marL="0" indent="0">
              <a:buNone/>
            </a:pPr>
            <a:r>
              <a:rPr lang="en-US" altLang="zh-CN" sz="2800" dirty="0"/>
              <a:t>d = </a:t>
            </a:r>
            <a:r>
              <a:rPr lang="en-US" altLang="zh-CN" sz="2800" dirty="0" err="1"/>
              <a:t>np.argmax</a:t>
            </a:r>
            <a:r>
              <a:rPr lang="en-US" altLang="zh-CN" sz="2800" dirty="0"/>
              <a:t>(</a:t>
            </a:r>
            <a:r>
              <a:rPr lang="en-US" altLang="zh-CN" sz="2800" dirty="0" err="1"/>
              <a:t>cumsum</a:t>
            </a:r>
            <a:r>
              <a:rPr lang="en-US" altLang="zh-CN" sz="2800" dirty="0"/>
              <a:t> &gt;= 0.95) + 1</a:t>
            </a:r>
            <a:endParaRPr lang="en-US" altLang="zh-CN" b="1" dirty="0" smtClean="0"/>
          </a:p>
        </p:txBody>
      </p:sp>
    </p:spTree>
    <p:extLst>
      <p:ext uri="{BB962C8B-B14F-4D97-AF65-F5344CB8AC3E}">
        <p14:creationId xmlns:p14="http://schemas.microsoft.com/office/powerpoint/2010/main" xmlns="" val="222494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选择正确数量的维度</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还有一个更好的方法：不需要指定保留主成分的数量，你可以直接将</a:t>
            </a:r>
            <a:r>
              <a:rPr lang="en-US" altLang="zh-CN" dirty="0" err="1" smtClean="0"/>
              <a:t>n_components</a:t>
            </a:r>
            <a:r>
              <a:rPr lang="zh-CN" altLang="en-US" dirty="0" smtClean="0"/>
              <a:t>设置为</a:t>
            </a:r>
            <a:r>
              <a:rPr lang="en-US" altLang="zh-CN" dirty="0" smtClean="0"/>
              <a:t>0.0</a:t>
            </a:r>
            <a:r>
              <a:rPr lang="zh-CN" altLang="en-US" dirty="0" smtClean="0"/>
              <a:t>到</a:t>
            </a:r>
            <a:r>
              <a:rPr lang="en-US" altLang="zh-CN" dirty="0" smtClean="0"/>
              <a:t>1.0</a:t>
            </a:r>
            <a:r>
              <a:rPr lang="zh-CN" altLang="en-US" dirty="0" smtClean="0"/>
              <a:t>之间的浮点数，表示希望保留的方差比：</a:t>
            </a:r>
            <a:endParaRPr lang="en-US" altLang="zh-CN" dirty="0" smtClean="0"/>
          </a:p>
          <a:p>
            <a:endParaRPr lang="en-US" altLang="zh-CN" b="1" dirty="0" smtClean="0"/>
          </a:p>
          <a:p>
            <a:endParaRPr lang="en-US" altLang="zh-CN" b="1" dirty="0"/>
          </a:p>
          <a:p>
            <a:pPr marL="0" indent="0">
              <a:buNone/>
            </a:pPr>
            <a:r>
              <a:rPr lang="en-US" altLang="zh-CN" dirty="0" err="1"/>
              <a:t>pca</a:t>
            </a:r>
            <a:r>
              <a:rPr lang="en-US" altLang="zh-CN" dirty="0"/>
              <a:t> = PCA(</a:t>
            </a:r>
            <a:r>
              <a:rPr lang="en-US" altLang="zh-CN" dirty="0" err="1"/>
              <a:t>n_components</a:t>
            </a:r>
            <a:r>
              <a:rPr lang="en-US" altLang="zh-CN" dirty="0"/>
              <a:t>=0.95)</a:t>
            </a:r>
          </a:p>
          <a:p>
            <a:pPr marL="0" indent="0">
              <a:buNone/>
            </a:pPr>
            <a:r>
              <a:rPr lang="en-US" altLang="zh-CN" dirty="0" err="1"/>
              <a:t>X_reduced</a:t>
            </a:r>
            <a:r>
              <a:rPr lang="en-US" altLang="zh-CN" dirty="0"/>
              <a:t> = </a:t>
            </a:r>
            <a:r>
              <a:rPr lang="en-US" altLang="zh-CN" dirty="0" err="1"/>
              <a:t>pca.fit_transform</a:t>
            </a:r>
            <a:r>
              <a:rPr lang="en-US" altLang="zh-CN" dirty="0"/>
              <a:t>(X)</a:t>
            </a:r>
            <a:endParaRPr lang="en-US" altLang="zh-CN" b="1" dirty="0" smtClean="0"/>
          </a:p>
        </p:txBody>
      </p:sp>
    </p:spTree>
    <p:extLst>
      <p:ext uri="{BB962C8B-B14F-4D97-AF65-F5344CB8AC3E}">
        <p14:creationId xmlns:p14="http://schemas.microsoft.com/office/powerpoint/2010/main" xmlns="" val="525235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选择正确数量的维度</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另外，还可以将解释方差绘制成关于维度数量的函数（绘制</a:t>
            </a:r>
            <a:r>
              <a:rPr lang="en-US" altLang="zh-CN" dirty="0" err="1" smtClean="0"/>
              <a:t>cumsum</a:t>
            </a:r>
            <a:r>
              <a:rPr lang="zh-CN" altLang="en-US" dirty="0" smtClean="0"/>
              <a:t>即可，见图</a:t>
            </a:r>
            <a:r>
              <a:rPr lang="en-US" altLang="zh-CN" dirty="0" smtClean="0"/>
              <a:t>8-8</a:t>
            </a:r>
            <a:r>
              <a:rPr lang="zh-CN" altLang="en-US" dirty="0" smtClean="0"/>
              <a:t>）。曲线通常都会有一个拐点，说明方差停止快速增长。你可以将其视为数据集的本征维数。从本例中可以看出，将维度数量降低至</a:t>
            </a:r>
            <a:r>
              <a:rPr lang="en-US" altLang="zh-CN" dirty="0" smtClean="0"/>
              <a:t>100</a:t>
            </a:r>
            <a:r>
              <a:rPr lang="zh-CN" altLang="en-US" dirty="0" smtClean="0"/>
              <a:t>维，不会损失太多的解释方差。</a:t>
            </a:r>
            <a:endParaRPr lang="en-US" altLang="zh-CN" b="1" dirty="0" smtClean="0"/>
          </a:p>
        </p:txBody>
      </p:sp>
    </p:spTree>
    <p:extLst>
      <p:ext uri="{BB962C8B-B14F-4D97-AF65-F5344CB8AC3E}">
        <p14:creationId xmlns:p14="http://schemas.microsoft.com/office/powerpoint/2010/main" xmlns="" val="424098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选择正确数量的维度</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en-US" altLang="zh-CN" dirty="0"/>
              <a:t>Yet another option is to plot the explained variance as a function of the number </a:t>
            </a:r>
            <a:r>
              <a:rPr lang="en-US" altLang="zh-CN" dirty="0" smtClean="0"/>
              <a:t>of dimensions </a:t>
            </a:r>
            <a:r>
              <a:rPr lang="en-US" altLang="zh-CN" dirty="0"/>
              <a:t>(simply plot </a:t>
            </a:r>
            <a:r>
              <a:rPr lang="en-US" altLang="zh-CN" dirty="0" err="1"/>
              <a:t>cumsum</a:t>
            </a:r>
            <a:r>
              <a:rPr lang="en-US" altLang="zh-CN" dirty="0"/>
              <a:t>; see Figure 8-8). There will usually be an elbow in </a:t>
            </a:r>
            <a:r>
              <a:rPr lang="en-US" altLang="zh-CN" dirty="0" smtClean="0"/>
              <a:t>the curve</a:t>
            </a:r>
            <a:r>
              <a:rPr lang="en-US" altLang="zh-CN" dirty="0"/>
              <a:t>, where the explained variance stops growing fast. You can think of this as </a:t>
            </a:r>
            <a:r>
              <a:rPr lang="en-US" altLang="zh-CN" dirty="0" smtClean="0"/>
              <a:t>the intrinsic </a:t>
            </a:r>
            <a:r>
              <a:rPr lang="en-US" altLang="zh-CN" dirty="0"/>
              <a:t>dimensionality of the dataset. In this case, you can see that </a:t>
            </a:r>
            <a:r>
              <a:rPr lang="en-US" altLang="zh-CN"/>
              <a:t>reducing </a:t>
            </a:r>
            <a:r>
              <a:rPr lang="en-US" altLang="zh-CN" smtClean="0"/>
              <a:t>the dimensionality </a:t>
            </a:r>
            <a:r>
              <a:rPr lang="en-US" altLang="zh-CN" dirty="0"/>
              <a:t>down to about 100 dimensions wouldn’t lose too much explained variance.</a:t>
            </a:r>
            <a:endParaRPr lang="en-US" altLang="zh-CN"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130" y="1052736"/>
            <a:ext cx="9157130" cy="5681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021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8</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marL="0" indent="0">
              <a:buNone/>
            </a:pPr>
            <a:r>
              <a:rPr lang="zh-CN" altLang="en-US" sz="3600" b="1" dirty="0"/>
              <a:t>降维</a:t>
            </a:r>
            <a:endParaRPr lang="en-US" altLang="zh-CN" sz="3600" b="1" dirty="0"/>
          </a:p>
          <a:p>
            <a:r>
              <a:rPr lang="zh-CN" altLang="en-US" dirty="0" smtClean="0"/>
              <a:t>本章</a:t>
            </a:r>
            <a:r>
              <a:rPr lang="zh-CN" altLang="en-US" dirty="0"/>
              <a:t>将探讨维度的诅咒，大致了解高维空间中发生的事情</a:t>
            </a:r>
            <a:r>
              <a:rPr lang="zh-CN" altLang="en-US" dirty="0" smtClean="0"/>
              <a:t>。然后</a:t>
            </a:r>
            <a:r>
              <a:rPr lang="zh-CN" altLang="en-US" dirty="0"/>
              <a:t>，我们将介绍两种主要的数据降维方法（投影和流形</a:t>
            </a:r>
            <a:r>
              <a:rPr lang="zh-CN" altLang="en-US" dirty="0" smtClean="0"/>
              <a:t>学习），</a:t>
            </a:r>
            <a:r>
              <a:rPr lang="zh-CN" altLang="en-US" dirty="0"/>
              <a:t>并学习现在最流行的三种数据降维技术：</a:t>
            </a:r>
            <a:r>
              <a:rPr lang="en-US" altLang="zh-CN" dirty="0"/>
              <a:t>PCA</a:t>
            </a:r>
            <a:r>
              <a:rPr lang="zh-CN" altLang="en-US" dirty="0"/>
              <a:t>、</a:t>
            </a:r>
            <a:r>
              <a:rPr lang="en-US" altLang="zh-CN" dirty="0" err="1" smtClean="0"/>
              <a:t>Kernal</a:t>
            </a:r>
            <a:r>
              <a:rPr lang="en-US" altLang="zh-CN" dirty="0" smtClean="0"/>
              <a:t> PCA</a:t>
            </a:r>
            <a:r>
              <a:rPr lang="zh-CN" altLang="en-US" dirty="0"/>
              <a:t>以及</a:t>
            </a:r>
            <a:r>
              <a:rPr lang="en-US" altLang="zh-CN" dirty="0" smtClean="0"/>
              <a:t>LLE</a:t>
            </a:r>
            <a:r>
              <a:rPr lang="zh-CN" altLang="en-US" dirty="0"/>
              <a:t> 。</a:t>
            </a:r>
            <a:endParaRPr lang="en-US" altLang="zh-CN" dirty="0" smtClean="0"/>
          </a:p>
        </p:txBody>
      </p:sp>
    </p:spTree>
    <p:extLst>
      <p:ext uri="{BB962C8B-B14F-4D97-AF65-F5344CB8AC3E}">
        <p14:creationId xmlns:p14="http://schemas.microsoft.com/office/powerpoint/2010/main" xmlns="" val="670868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en-US" sz="3200" dirty="0" smtClean="0"/>
              <a:t>PCA</a:t>
            </a:r>
            <a:r>
              <a:rPr lang="zh-CN" altLang="en-US" sz="3200" dirty="0" smtClean="0"/>
              <a:t>压缩</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显然，降维之后训练集占用的空间要小得多。例如，对</a:t>
            </a:r>
            <a:r>
              <a:rPr lang="en-US" altLang="zh-CN" dirty="0" smtClean="0"/>
              <a:t>MNIST</a:t>
            </a:r>
            <a:r>
              <a:rPr lang="zh-CN" altLang="en-US" dirty="0" smtClean="0"/>
              <a:t>数据集应用主成分分析，然后保留其方差的</a:t>
            </a:r>
            <a:r>
              <a:rPr lang="en-US" altLang="zh-CN" dirty="0" smtClean="0"/>
              <a:t>95%</a:t>
            </a:r>
            <a:r>
              <a:rPr lang="zh-CN" altLang="en-US" dirty="0" smtClean="0"/>
              <a:t>。你会发现，原来每个实例的</a:t>
            </a:r>
            <a:r>
              <a:rPr lang="en-US" altLang="zh-CN" dirty="0" smtClean="0"/>
              <a:t>784</a:t>
            </a:r>
            <a:r>
              <a:rPr lang="zh-CN" altLang="en-US" dirty="0" smtClean="0"/>
              <a:t>个特征变得只有</a:t>
            </a:r>
            <a:r>
              <a:rPr lang="en-US" altLang="zh-CN" dirty="0" smtClean="0"/>
              <a:t>150</a:t>
            </a:r>
            <a:r>
              <a:rPr lang="zh-CN" altLang="en-US" dirty="0" smtClean="0"/>
              <a:t>多个特征。所以这保留了绝大部分差异性的同时，数据集的大小变为不到原始的</a:t>
            </a:r>
            <a:r>
              <a:rPr lang="en-US" altLang="zh-CN" dirty="0" smtClean="0"/>
              <a:t>20%</a:t>
            </a:r>
            <a:r>
              <a:rPr lang="zh-CN" altLang="en-US" dirty="0" smtClean="0"/>
              <a:t>！这是一个合理的压缩比，你可以看看它如何极大提升分类算法（例如</a:t>
            </a:r>
            <a:r>
              <a:rPr lang="en-US" altLang="zh-CN" dirty="0" smtClean="0"/>
              <a:t>SVM</a:t>
            </a:r>
            <a:r>
              <a:rPr lang="zh-CN" altLang="en-US" dirty="0" smtClean="0"/>
              <a:t>分类器）的速度。</a:t>
            </a:r>
            <a:endParaRPr lang="en-US" altLang="zh-CN" b="1" dirty="0" smtClean="0"/>
          </a:p>
        </p:txBody>
      </p:sp>
    </p:spTree>
    <p:extLst>
      <p:ext uri="{BB962C8B-B14F-4D97-AF65-F5344CB8AC3E}">
        <p14:creationId xmlns:p14="http://schemas.microsoft.com/office/powerpoint/2010/main" xmlns="" val="383912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en-US" sz="3200" dirty="0" smtClean="0"/>
              <a:t>PCA</a:t>
            </a:r>
            <a:r>
              <a:rPr lang="zh-CN" altLang="en-US" sz="3200" dirty="0" smtClean="0"/>
              <a:t>压缩</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在</a:t>
            </a:r>
            <a:r>
              <a:rPr lang="en-US" altLang="zh-CN" dirty="0" smtClean="0"/>
              <a:t>PCA</a:t>
            </a:r>
            <a:r>
              <a:rPr lang="zh-CN" altLang="en-US" dirty="0" smtClean="0"/>
              <a:t>投影上运行投影的逆转换，也可以将缩小的数据集解压缩回</a:t>
            </a:r>
            <a:r>
              <a:rPr lang="en-US" altLang="zh-CN" dirty="0" smtClean="0"/>
              <a:t>784</a:t>
            </a:r>
            <a:r>
              <a:rPr lang="zh-CN" altLang="en-US" dirty="0" smtClean="0"/>
              <a:t>维数据集。当然，你得到的并非原始的数据，因为投影时损失了一部分信息（</a:t>
            </a:r>
            <a:r>
              <a:rPr lang="en-US" altLang="zh-CN" dirty="0" smtClean="0"/>
              <a:t>5%</a:t>
            </a:r>
            <a:r>
              <a:rPr lang="zh-CN" altLang="en-US" dirty="0" smtClean="0"/>
              <a:t>被丢弃的方差），但是它很大可能非常接近于原始数据。原始数据和重建数据（压缩之后解压缩）之间的均方距离，被称为</a:t>
            </a:r>
            <a:r>
              <a:rPr lang="zh-CN" altLang="en-US" b="1" dirty="0" smtClean="0"/>
              <a:t>重建误差</a:t>
            </a:r>
            <a:r>
              <a:rPr lang="zh-CN" altLang="en-US" dirty="0" smtClean="0"/>
              <a:t>。</a:t>
            </a:r>
            <a:endParaRPr lang="en-US" altLang="zh-CN" b="1" dirty="0" smtClean="0"/>
          </a:p>
        </p:txBody>
      </p:sp>
    </p:spTree>
    <p:extLst>
      <p:ext uri="{BB962C8B-B14F-4D97-AF65-F5344CB8AC3E}">
        <p14:creationId xmlns:p14="http://schemas.microsoft.com/office/powerpoint/2010/main" xmlns="" val="3939702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en-US" altLang="zh-CN" sz="2800" i="1" dirty="0"/>
              <a:t>MNIST compression preserving 95% of the variance</a:t>
            </a:r>
            <a:endParaRPr lang="zh-CN" altLang="en-US" sz="2800" dirty="0"/>
          </a:p>
        </p:txBody>
      </p:sp>
      <p:sp>
        <p:nvSpPr>
          <p:cNvPr id="3" name="内容占位符 2"/>
          <p:cNvSpPr>
            <a:spLocks noGrp="1"/>
          </p:cNvSpPr>
          <p:nvPr>
            <p:ph idx="1"/>
          </p:nvPr>
        </p:nvSpPr>
        <p:spPr>
          <a:xfrm>
            <a:off x="107504" y="980728"/>
            <a:ext cx="9036496" cy="5141168"/>
          </a:xfrm>
        </p:spPr>
        <p:txBody>
          <a:bodyPr>
            <a:noAutofit/>
          </a:bodyPr>
          <a:lstStyle/>
          <a:p>
            <a:pPr marL="0" indent="0">
              <a:buNone/>
            </a:pPr>
            <a:r>
              <a:rPr lang="en-US" altLang="zh-CN" sz="2400" dirty="0" err="1"/>
              <a:t>pca</a:t>
            </a:r>
            <a:r>
              <a:rPr lang="en-US" altLang="zh-CN" sz="2400" dirty="0"/>
              <a:t> = PCA(</a:t>
            </a:r>
            <a:r>
              <a:rPr lang="en-US" altLang="zh-CN" sz="2400" dirty="0" err="1"/>
              <a:t>n_components</a:t>
            </a:r>
            <a:r>
              <a:rPr lang="en-US" altLang="zh-CN" sz="2400" dirty="0"/>
              <a:t> = 154)</a:t>
            </a:r>
          </a:p>
          <a:p>
            <a:pPr marL="0" indent="0">
              <a:buNone/>
            </a:pPr>
            <a:r>
              <a:rPr lang="en-US" altLang="zh-CN" sz="2400" dirty="0" err="1"/>
              <a:t>X_mnist_reduced</a:t>
            </a:r>
            <a:r>
              <a:rPr lang="en-US" altLang="zh-CN" sz="2400" dirty="0"/>
              <a:t> = </a:t>
            </a:r>
            <a:r>
              <a:rPr lang="en-US" altLang="zh-CN" sz="2400" dirty="0" err="1"/>
              <a:t>pca.fit_transform</a:t>
            </a:r>
            <a:r>
              <a:rPr lang="en-US" altLang="zh-CN" sz="2400" dirty="0"/>
              <a:t>(</a:t>
            </a:r>
            <a:r>
              <a:rPr lang="en-US" altLang="zh-CN" sz="2400" dirty="0" err="1"/>
              <a:t>X_mnist</a:t>
            </a:r>
            <a:r>
              <a:rPr lang="en-US" altLang="zh-CN" sz="2400" dirty="0"/>
              <a:t>)</a:t>
            </a:r>
          </a:p>
          <a:p>
            <a:pPr marL="0" indent="0">
              <a:buNone/>
            </a:pPr>
            <a:r>
              <a:rPr lang="en-US" altLang="zh-CN" sz="2400" dirty="0" err="1"/>
              <a:t>X_mnist_recovered</a:t>
            </a:r>
            <a:r>
              <a:rPr lang="en-US" altLang="zh-CN" sz="2400" dirty="0"/>
              <a:t> = </a:t>
            </a:r>
            <a:r>
              <a:rPr lang="en-US" altLang="zh-CN" sz="2400" dirty="0" err="1"/>
              <a:t>pca.inverse_transform</a:t>
            </a:r>
            <a:r>
              <a:rPr lang="en-US" altLang="zh-CN" sz="2400" dirty="0"/>
              <a:t>(</a:t>
            </a:r>
            <a:r>
              <a:rPr lang="en-US" altLang="zh-CN" sz="2400" dirty="0" err="1"/>
              <a:t>X_mnist_reduced</a:t>
            </a:r>
            <a:r>
              <a:rPr lang="en-US" altLang="zh-CN" sz="2400" dirty="0"/>
              <a:t>)</a:t>
            </a:r>
            <a:endParaRPr lang="en-US" altLang="zh-CN" sz="2400" b="1"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2420888"/>
            <a:ext cx="8781354" cy="4437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12077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600" dirty="0" smtClean="0"/>
              <a:t>增量</a:t>
            </a:r>
            <a:r>
              <a:rPr lang="en-US" sz="3600" dirty="0" smtClean="0"/>
              <a:t>PCA</a:t>
            </a:r>
            <a:endParaRPr lang="zh-CN" altLang="en-US" sz="36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sz="2800" dirty="0" smtClean="0"/>
              <a:t>前面关于主成分分析的种种实现，问题在于，它需要整个训练集都进入内存，才能运行</a:t>
            </a:r>
            <a:r>
              <a:rPr lang="en-US" altLang="zh-CN" sz="2800" dirty="0" smtClean="0"/>
              <a:t>SVD</a:t>
            </a:r>
            <a:r>
              <a:rPr lang="zh-CN" altLang="en-US" sz="2800" dirty="0" smtClean="0"/>
              <a:t>算法。幸运的是，我们有增量主成分分析（</a:t>
            </a:r>
            <a:r>
              <a:rPr lang="en-US" altLang="zh-CN" sz="2800" dirty="0" smtClean="0"/>
              <a:t>IPCA</a:t>
            </a:r>
            <a:r>
              <a:rPr lang="zh-CN" altLang="en-US" sz="2800" dirty="0" smtClean="0"/>
              <a:t>）算法：你可以将训练集分成一个个小批量，一次给</a:t>
            </a:r>
            <a:r>
              <a:rPr lang="en-US" altLang="zh-CN" sz="2800" dirty="0" smtClean="0"/>
              <a:t>IPCA</a:t>
            </a:r>
            <a:r>
              <a:rPr lang="zh-CN" altLang="en-US" sz="2800" dirty="0" smtClean="0"/>
              <a:t>算法喂一个。对于大型训练集来说，这个方法很有用，并且还可以在线应用</a:t>
            </a:r>
            <a:r>
              <a:rPr lang="en-US" altLang="zh-CN" sz="2800" dirty="0" smtClean="0"/>
              <a:t>PCA</a:t>
            </a:r>
            <a:r>
              <a:rPr lang="zh-CN" altLang="en-US" sz="2800" dirty="0" smtClean="0"/>
              <a:t>（也就是新实例产生时，算法开始运行）。</a:t>
            </a:r>
            <a:endParaRPr lang="en-US" altLang="zh-CN" sz="2800" b="1" dirty="0" smtClean="0"/>
          </a:p>
        </p:txBody>
      </p:sp>
    </p:spTree>
    <p:extLst>
      <p:ext uri="{BB962C8B-B14F-4D97-AF65-F5344CB8AC3E}">
        <p14:creationId xmlns:p14="http://schemas.microsoft.com/office/powerpoint/2010/main" xmlns="" val="1131694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600" dirty="0" smtClean="0"/>
              <a:t>增量</a:t>
            </a:r>
            <a:r>
              <a:rPr lang="en-US" sz="3600" dirty="0" smtClean="0"/>
              <a:t>PCA</a:t>
            </a:r>
            <a:endParaRPr lang="zh-CN" altLang="en-US" sz="3600" dirty="0"/>
          </a:p>
        </p:txBody>
      </p:sp>
      <p:sp>
        <p:nvSpPr>
          <p:cNvPr id="3" name="内容占位符 2"/>
          <p:cNvSpPr>
            <a:spLocks noGrp="1"/>
          </p:cNvSpPr>
          <p:nvPr>
            <p:ph idx="1"/>
          </p:nvPr>
        </p:nvSpPr>
        <p:spPr>
          <a:xfrm>
            <a:off x="107504" y="980728"/>
            <a:ext cx="9036496" cy="5141168"/>
          </a:xfrm>
        </p:spPr>
        <p:txBody>
          <a:bodyPr>
            <a:noAutofit/>
          </a:bodyPr>
          <a:lstStyle/>
          <a:p>
            <a:pPr marL="0" indent="0">
              <a:buNone/>
            </a:pPr>
            <a:r>
              <a:rPr lang="en-US" altLang="zh-CN" sz="2800" b="1" dirty="0"/>
              <a:t>from </a:t>
            </a:r>
            <a:r>
              <a:rPr lang="en-US" altLang="zh-CN" sz="2800" b="1" dirty="0" err="1"/>
              <a:t>sklearn.decomposition</a:t>
            </a:r>
            <a:r>
              <a:rPr lang="en-US" altLang="zh-CN" sz="2800" b="1" dirty="0"/>
              <a:t> import </a:t>
            </a:r>
            <a:r>
              <a:rPr lang="en-US" altLang="zh-CN" sz="2800" dirty="0" err="1" smtClean="0"/>
              <a:t>IncrementalPCA</a:t>
            </a:r>
            <a:endParaRPr lang="en-US" altLang="zh-CN" sz="2800" dirty="0" smtClean="0"/>
          </a:p>
          <a:p>
            <a:pPr marL="0" indent="0">
              <a:buNone/>
            </a:pPr>
            <a:r>
              <a:rPr lang="en-US" altLang="zh-CN" sz="2800" dirty="0" err="1" smtClean="0"/>
              <a:t>n_batches</a:t>
            </a:r>
            <a:r>
              <a:rPr lang="en-US" altLang="zh-CN" sz="2800" dirty="0" smtClean="0"/>
              <a:t> </a:t>
            </a:r>
            <a:r>
              <a:rPr lang="en-US" altLang="zh-CN" sz="2800" dirty="0"/>
              <a:t>= </a:t>
            </a:r>
            <a:r>
              <a:rPr lang="en-US" altLang="zh-CN" sz="2800" dirty="0" smtClean="0"/>
              <a:t>100</a:t>
            </a:r>
          </a:p>
          <a:p>
            <a:pPr marL="0" indent="0">
              <a:buNone/>
            </a:pPr>
            <a:r>
              <a:rPr lang="en-US" altLang="zh-CN" sz="2800" dirty="0" err="1" smtClean="0"/>
              <a:t>inc_pca</a:t>
            </a:r>
            <a:r>
              <a:rPr lang="en-US" altLang="zh-CN" sz="2800" dirty="0" smtClean="0"/>
              <a:t> </a:t>
            </a:r>
            <a:r>
              <a:rPr lang="en-US" altLang="zh-CN" sz="2800" dirty="0"/>
              <a:t>= </a:t>
            </a:r>
            <a:r>
              <a:rPr lang="en-US" altLang="zh-CN" sz="2800" dirty="0" err="1"/>
              <a:t>IncrementalPCA</a:t>
            </a:r>
            <a:r>
              <a:rPr lang="en-US" altLang="zh-CN" sz="2800" dirty="0"/>
              <a:t>(</a:t>
            </a:r>
            <a:r>
              <a:rPr lang="en-US" altLang="zh-CN" sz="2800" dirty="0" err="1"/>
              <a:t>n_components</a:t>
            </a:r>
            <a:r>
              <a:rPr lang="en-US" altLang="zh-CN" sz="2800" dirty="0"/>
              <a:t>=154)</a:t>
            </a:r>
          </a:p>
          <a:p>
            <a:pPr marL="0" indent="0">
              <a:buNone/>
            </a:pPr>
            <a:r>
              <a:rPr lang="en-US" altLang="zh-CN" sz="2800" b="1" dirty="0"/>
              <a:t>for </a:t>
            </a:r>
            <a:r>
              <a:rPr lang="en-US" altLang="zh-CN" sz="2800" dirty="0" err="1"/>
              <a:t>X_batch</a:t>
            </a:r>
            <a:r>
              <a:rPr lang="en-US" altLang="zh-CN" sz="2800" dirty="0"/>
              <a:t> </a:t>
            </a:r>
            <a:r>
              <a:rPr lang="en-US" altLang="zh-CN" sz="2800" b="1" dirty="0"/>
              <a:t>in </a:t>
            </a:r>
            <a:r>
              <a:rPr lang="en-US" altLang="zh-CN" sz="2800" dirty="0" err="1"/>
              <a:t>np.array_split</a:t>
            </a:r>
            <a:r>
              <a:rPr lang="en-US" altLang="zh-CN" sz="2800" dirty="0"/>
              <a:t>(</a:t>
            </a:r>
            <a:r>
              <a:rPr lang="en-US" altLang="zh-CN" sz="2800" dirty="0" err="1"/>
              <a:t>X_mnist</a:t>
            </a:r>
            <a:r>
              <a:rPr lang="en-US" altLang="zh-CN" sz="2800" dirty="0"/>
              <a:t>, </a:t>
            </a:r>
            <a:r>
              <a:rPr lang="en-US" altLang="zh-CN" sz="2800" dirty="0" err="1"/>
              <a:t>n_batches</a:t>
            </a:r>
            <a:r>
              <a:rPr lang="en-US" altLang="zh-CN" sz="2800" dirty="0"/>
              <a:t>):</a:t>
            </a:r>
          </a:p>
          <a:p>
            <a:pPr marL="0" indent="0">
              <a:buNone/>
            </a:pPr>
            <a:r>
              <a:rPr lang="en-US" altLang="zh-CN" sz="2800" dirty="0" smtClean="0"/>
              <a:t>    </a:t>
            </a:r>
            <a:r>
              <a:rPr lang="en-US" altLang="zh-CN" sz="2800" dirty="0" err="1" smtClean="0"/>
              <a:t>inc_pca.partial_fit</a:t>
            </a:r>
            <a:r>
              <a:rPr lang="en-US" altLang="zh-CN" sz="2800" dirty="0" smtClean="0"/>
              <a:t>(</a:t>
            </a:r>
            <a:r>
              <a:rPr lang="en-US" altLang="zh-CN" sz="2800" dirty="0" err="1" smtClean="0"/>
              <a:t>X_batch</a:t>
            </a:r>
            <a:r>
              <a:rPr lang="en-US" altLang="zh-CN" sz="2800" dirty="0" smtClean="0"/>
              <a:t>)</a:t>
            </a:r>
          </a:p>
          <a:p>
            <a:pPr marL="0" indent="0">
              <a:buNone/>
            </a:pPr>
            <a:r>
              <a:rPr lang="en-US" altLang="zh-CN" sz="2800" dirty="0" err="1" smtClean="0"/>
              <a:t>X_mnist_reduced</a:t>
            </a:r>
            <a:r>
              <a:rPr lang="en-US" altLang="zh-CN" sz="2800" dirty="0" smtClean="0"/>
              <a:t> </a:t>
            </a:r>
            <a:r>
              <a:rPr lang="en-US" altLang="zh-CN" sz="2800" dirty="0"/>
              <a:t>= </a:t>
            </a:r>
            <a:r>
              <a:rPr lang="en-US" altLang="zh-CN" sz="2800" dirty="0" err="1"/>
              <a:t>inc_pca.transform</a:t>
            </a:r>
            <a:r>
              <a:rPr lang="en-US" altLang="zh-CN" sz="2800" dirty="0"/>
              <a:t>(</a:t>
            </a:r>
            <a:r>
              <a:rPr lang="en-US" altLang="zh-CN" sz="2800" dirty="0" err="1"/>
              <a:t>X_mnist</a:t>
            </a:r>
            <a:r>
              <a:rPr lang="en-US" altLang="zh-CN" sz="2800" dirty="0" smtClean="0"/>
              <a:t>)</a:t>
            </a:r>
          </a:p>
          <a:p>
            <a:pPr marL="0" indent="0">
              <a:buNone/>
            </a:pPr>
            <a:endParaRPr lang="en-US" altLang="zh-CN" sz="2800" b="1" dirty="0"/>
          </a:p>
          <a:p>
            <a:pPr marL="0" indent="0">
              <a:buNone/>
            </a:pPr>
            <a:r>
              <a:rPr lang="en-US" altLang="zh-CN" sz="2000" dirty="0" err="1"/>
              <a:t>X_mm</a:t>
            </a:r>
            <a:r>
              <a:rPr lang="en-US" altLang="zh-CN" sz="2000" dirty="0"/>
              <a:t> = </a:t>
            </a:r>
            <a:r>
              <a:rPr lang="en-US" altLang="zh-CN" sz="2000" dirty="0" err="1"/>
              <a:t>np.memmap</a:t>
            </a:r>
            <a:r>
              <a:rPr lang="en-US" altLang="zh-CN" sz="2000" dirty="0"/>
              <a:t>(filename, </a:t>
            </a:r>
            <a:r>
              <a:rPr lang="en-US" altLang="zh-CN" sz="2000" dirty="0" err="1"/>
              <a:t>dtype</a:t>
            </a:r>
            <a:r>
              <a:rPr lang="en-US" altLang="zh-CN" sz="2000" dirty="0"/>
              <a:t>="float32", mode="</a:t>
            </a:r>
            <a:r>
              <a:rPr lang="en-US" altLang="zh-CN" sz="2000" dirty="0" err="1"/>
              <a:t>readonly</a:t>
            </a:r>
            <a:r>
              <a:rPr lang="en-US" altLang="zh-CN" sz="2000" dirty="0"/>
              <a:t>", shape=(m, n))</a:t>
            </a:r>
          </a:p>
          <a:p>
            <a:pPr marL="0" indent="0">
              <a:buNone/>
            </a:pPr>
            <a:r>
              <a:rPr lang="en-US" altLang="zh-CN" sz="2400" dirty="0" err="1"/>
              <a:t>batch_size</a:t>
            </a:r>
            <a:r>
              <a:rPr lang="en-US" altLang="zh-CN" sz="2400" dirty="0"/>
              <a:t> = m // </a:t>
            </a:r>
            <a:r>
              <a:rPr lang="en-US" altLang="zh-CN" sz="2400" dirty="0" err="1"/>
              <a:t>n_batches</a:t>
            </a:r>
            <a:endParaRPr lang="en-US" altLang="zh-CN" sz="2400" dirty="0"/>
          </a:p>
          <a:p>
            <a:pPr marL="0" indent="0">
              <a:buNone/>
            </a:pPr>
            <a:r>
              <a:rPr lang="en-US" altLang="zh-CN" sz="2400" dirty="0" err="1"/>
              <a:t>inc_pca</a:t>
            </a:r>
            <a:r>
              <a:rPr lang="en-US" altLang="zh-CN" sz="2400" dirty="0"/>
              <a:t> = </a:t>
            </a:r>
            <a:r>
              <a:rPr lang="en-US" altLang="zh-CN" sz="2400" dirty="0" err="1"/>
              <a:t>IncrementalPCA</a:t>
            </a:r>
            <a:r>
              <a:rPr lang="en-US" altLang="zh-CN" sz="2400" dirty="0"/>
              <a:t>(</a:t>
            </a:r>
            <a:r>
              <a:rPr lang="en-US" altLang="zh-CN" sz="2400" dirty="0" err="1"/>
              <a:t>n_components</a:t>
            </a:r>
            <a:r>
              <a:rPr lang="en-US" altLang="zh-CN" sz="2400" dirty="0"/>
              <a:t>=154, </a:t>
            </a:r>
            <a:r>
              <a:rPr lang="en-US" altLang="zh-CN" sz="2400" dirty="0" err="1"/>
              <a:t>batch_size</a:t>
            </a:r>
            <a:r>
              <a:rPr lang="en-US" altLang="zh-CN" sz="2400" dirty="0"/>
              <a:t>=</a:t>
            </a:r>
            <a:r>
              <a:rPr lang="en-US" altLang="zh-CN" sz="2400" dirty="0" err="1"/>
              <a:t>batch_size</a:t>
            </a:r>
            <a:r>
              <a:rPr lang="en-US" altLang="zh-CN" sz="2400" dirty="0"/>
              <a:t>)</a:t>
            </a:r>
          </a:p>
          <a:p>
            <a:pPr marL="0" indent="0">
              <a:buNone/>
            </a:pPr>
            <a:r>
              <a:rPr lang="en-US" altLang="zh-CN" sz="2400" dirty="0" err="1"/>
              <a:t>inc_pca.fit</a:t>
            </a:r>
            <a:r>
              <a:rPr lang="en-US" altLang="zh-CN" sz="2400" dirty="0"/>
              <a:t>(</a:t>
            </a:r>
            <a:r>
              <a:rPr lang="en-US" altLang="zh-CN" sz="2400" dirty="0" err="1"/>
              <a:t>X_mm</a:t>
            </a:r>
            <a:r>
              <a:rPr lang="en-US" altLang="zh-CN" sz="2400" dirty="0"/>
              <a:t>)</a:t>
            </a:r>
            <a:endParaRPr lang="en-US" altLang="zh-CN" sz="2800" b="1" dirty="0" smtClean="0"/>
          </a:p>
        </p:txBody>
      </p:sp>
    </p:spTree>
    <p:extLst>
      <p:ext uri="{BB962C8B-B14F-4D97-AF65-F5344CB8AC3E}">
        <p14:creationId xmlns:p14="http://schemas.microsoft.com/office/powerpoint/2010/main" xmlns="" val="418351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600" dirty="0" smtClean="0"/>
              <a:t>随机</a:t>
            </a:r>
            <a:r>
              <a:rPr lang="en-US" sz="3600" dirty="0" smtClean="0"/>
              <a:t>PCA</a:t>
            </a:r>
            <a:endParaRPr lang="zh-CN" altLang="en-US" sz="3600" dirty="0"/>
          </a:p>
        </p:txBody>
      </p:sp>
      <p:sp>
        <p:nvSpPr>
          <p:cNvPr id="3" name="内容占位符 2"/>
          <p:cNvSpPr>
            <a:spLocks noGrp="1"/>
          </p:cNvSpPr>
          <p:nvPr>
            <p:ph idx="1"/>
          </p:nvPr>
        </p:nvSpPr>
        <p:spPr>
          <a:xfrm>
            <a:off x="107504" y="980728"/>
            <a:ext cx="9036496" cy="5141168"/>
          </a:xfrm>
        </p:spPr>
        <p:txBody>
          <a:bodyPr>
            <a:noAutofit/>
          </a:bodyPr>
          <a:lstStyle/>
          <a:p>
            <a:r>
              <a:rPr lang="en-US" altLang="zh-CN" sz="2800" dirty="0" err="1" smtClean="0"/>
              <a:t>Scikit</a:t>
            </a:r>
            <a:r>
              <a:rPr lang="en-US" altLang="zh-CN" sz="2800" dirty="0" smtClean="0"/>
              <a:t>-Learn</a:t>
            </a:r>
            <a:r>
              <a:rPr lang="zh-CN" altLang="en-US" sz="2800" dirty="0" smtClean="0"/>
              <a:t>还提供了另一种实施</a:t>
            </a:r>
            <a:r>
              <a:rPr lang="en-US" altLang="zh-CN" sz="2800" dirty="0" smtClean="0"/>
              <a:t>PCA</a:t>
            </a:r>
            <a:r>
              <a:rPr lang="zh-CN" altLang="en-US" sz="2800" dirty="0" smtClean="0"/>
              <a:t>的选项，称为随机</a:t>
            </a:r>
            <a:r>
              <a:rPr lang="en-US" altLang="zh-CN" sz="2800" dirty="0" smtClean="0"/>
              <a:t>PCA</a:t>
            </a:r>
            <a:r>
              <a:rPr lang="zh-CN" altLang="en-US" sz="2800" dirty="0" smtClean="0"/>
              <a:t>。这是一个随机算法，可以快速找到前</a:t>
            </a:r>
            <a:r>
              <a:rPr lang="en-US" altLang="zh-CN" sz="2800" dirty="0" smtClean="0"/>
              <a:t>d</a:t>
            </a:r>
            <a:r>
              <a:rPr lang="zh-CN" altLang="en-US" sz="2800" dirty="0" smtClean="0"/>
              <a:t>个主成分的近似值。它的计算复杂度是 </a:t>
            </a:r>
            <a:r>
              <a:rPr lang="en-US" altLang="zh-CN" sz="2800" i="1" dirty="0" smtClean="0"/>
              <a:t>O</a:t>
            </a:r>
            <a:r>
              <a:rPr lang="en-US" altLang="zh-CN" sz="2800" dirty="0" smtClean="0"/>
              <a:t>(</a:t>
            </a:r>
            <a:r>
              <a:rPr lang="en-US" altLang="zh-CN" sz="2800" i="1" dirty="0" smtClean="0"/>
              <a:t>m </a:t>
            </a:r>
            <a:r>
              <a:rPr lang="en-US" altLang="zh-CN" sz="2800" dirty="0"/>
              <a:t>× </a:t>
            </a:r>
            <a:r>
              <a:rPr lang="en-US" altLang="zh-CN" sz="2800" i="1" dirty="0"/>
              <a:t>d</a:t>
            </a:r>
            <a:r>
              <a:rPr lang="en-US" altLang="zh-CN" sz="2800" baseline="30000" dirty="0"/>
              <a:t>2</a:t>
            </a:r>
            <a:r>
              <a:rPr lang="en-US" altLang="zh-CN" sz="2800" dirty="0"/>
              <a:t>) + </a:t>
            </a:r>
            <a:r>
              <a:rPr lang="en-US" altLang="zh-CN" sz="2800" i="1" dirty="0"/>
              <a:t>O</a:t>
            </a:r>
            <a:r>
              <a:rPr lang="en-US" altLang="zh-CN" sz="2800" dirty="0"/>
              <a:t>(</a:t>
            </a:r>
            <a:r>
              <a:rPr lang="en-US" altLang="zh-CN" sz="2800" i="1" dirty="0"/>
              <a:t>d</a:t>
            </a:r>
            <a:r>
              <a:rPr lang="en-US" altLang="zh-CN" sz="2800" baseline="30000" dirty="0"/>
              <a:t>3</a:t>
            </a:r>
            <a:r>
              <a:rPr lang="en-US" altLang="zh-CN" sz="2800" dirty="0" smtClean="0"/>
              <a:t>),</a:t>
            </a:r>
            <a:r>
              <a:rPr lang="zh-CN" altLang="en-US" sz="2800" dirty="0" smtClean="0"/>
              <a:t>而不是 </a:t>
            </a:r>
            <a:r>
              <a:rPr lang="en-US" altLang="zh-CN" sz="2800" i="1" dirty="0" smtClean="0"/>
              <a:t>O</a:t>
            </a:r>
            <a:r>
              <a:rPr lang="en-US" altLang="zh-CN" sz="2800" dirty="0" smtClean="0"/>
              <a:t>(</a:t>
            </a:r>
            <a:r>
              <a:rPr lang="en-US" altLang="zh-CN" sz="2800" i="1" dirty="0" smtClean="0"/>
              <a:t>m </a:t>
            </a:r>
            <a:r>
              <a:rPr lang="en-US" altLang="zh-CN" sz="2800" dirty="0"/>
              <a:t>× </a:t>
            </a:r>
            <a:r>
              <a:rPr lang="en-US" altLang="zh-CN" sz="2800" i="1" dirty="0"/>
              <a:t>n</a:t>
            </a:r>
            <a:r>
              <a:rPr lang="en-US" altLang="zh-CN" sz="2800" baseline="30000" dirty="0"/>
              <a:t>2</a:t>
            </a:r>
            <a:r>
              <a:rPr lang="en-US" altLang="zh-CN" sz="2800" dirty="0" smtClean="0"/>
              <a:t>) + </a:t>
            </a:r>
            <a:r>
              <a:rPr lang="en-US" altLang="zh-CN" sz="2800" i="1" dirty="0"/>
              <a:t>O</a:t>
            </a:r>
            <a:r>
              <a:rPr lang="en-US" altLang="zh-CN" sz="2800" dirty="0"/>
              <a:t>(</a:t>
            </a:r>
            <a:r>
              <a:rPr lang="en-US" altLang="zh-CN" sz="2800" i="1" dirty="0"/>
              <a:t>n</a:t>
            </a:r>
            <a:r>
              <a:rPr lang="en-US" altLang="zh-CN" sz="2800" baseline="30000" dirty="0"/>
              <a:t>3</a:t>
            </a:r>
            <a:r>
              <a:rPr lang="en-US" altLang="zh-CN" sz="2800" dirty="0" smtClean="0"/>
              <a:t>), </a:t>
            </a:r>
            <a:r>
              <a:rPr lang="zh-CN" altLang="en-US" sz="2800" dirty="0" smtClean="0"/>
              <a:t>所以当</a:t>
            </a:r>
            <a:r>
              <a:rPr lang="en-US" altLang="zh-CN" sz="2800" dirty="0" smtClean="0"/>
              <a:t>d</a:t>
            </a:r>
            <a:r>
              <a:rPr lang="zh-CN" altLang="en-US" sz="2800" dirty="0" smtClean="0"/>
              <a:t>远小于</a:t>
            </a:r>
            <a:r>
              <a:rPr lang="en-US" altLang="zh-CN" sz="2800" dirty="0" smtClean="0"/>
              <a:t>n</a:t>
            </a:r>
            <a:r>
              <a:rPr lang="zh-CN" altLang="en-US" sz="2800" dirty="0" smtClean="0"/>
              <a:t>时，它比前面提到的算法要快得多。</a:t>
            </a:r>
            <a:endParaRPr lang="en-US" altLang="zh-CN" sz="2800" dirty="0" smtClean="0"/>
          </a:p>
          <a:p>
            <a:endParaRPr lang="en-US" altLang="zh-CN" sz="2800" b="1" dirty="0"/>
          </a:p>
          <a:p>
            <a:pPr marL="0" indent="0">
              <a:buNone/>
            </a:pPr>
            <a:r>
              <a:rPr lang="en-US" altLang="zh-CN" sz="2400" dirty="0" err="1"/>
              <a:t>rnd_pca</a:t>
            </a:r>
            <a:r>
              <a:rPr lang="en-US" altLang="zh-CN" sz="2400" dirty="0"/>
              <a:t> = PCA(</a:t>
            </a:r>
            <a:r>
              <a:rPr lang="en-US" altLang="zh-CN" sz="2400" dirty="0" err="1"/>
              <a:t>n_components</a:t>
            </a:r>
            <a:r>
              <a:rPr lang="en-US" altLang="zh-CN" sz="2400" dirty="0"/>
              <a:t>=154, </a:t>
            </a:r>
            <a:r>
              <a:rPr lang="en-US" altLang="zh-CN" sz="2400" dirty="0" err="1"/>
              <a:t>svd_solver</a:t>
            </a:r>
            <a:r>
              <a:rPr lang="en-US" altLang="zh-CN" sz="2400" dirty="0"/>
              <a:t>="randomized")</a:t>
            </a:r>
          </a:p>
          <a:p>
            <a:pPr marL="0" indent="0">
              <a:buNone/>
            </a:pPr>
            <a:r>
              <a:rPr lang="en-US" altLang="zh-CN" sz="2400" dirty="0" err="1"/>
              <a:t>X_reduced</a:t>
            </a:r>
            <a:r>
              <a:rPr lang="en-US" altLang="zh-CN" sz="2400" dirty="0"/>
              <a:t> = </a:t>
            </a:r>
            <a:r>
              <a:rPr lang="en-US" altLang="zh-CN" sz="2400" dirty="0" err="1"/>
              <a:t>rnd_pca.fit_transform</a:t>
            </a:r>
            <a:r>
              <a:rPr lang="en-US" altLang="zh-CN" sz="2400" dirty="0"/>
              <a:t>(</a:t>
            </a:r>
            <a:r>
              <a:rPr lang="en-US" altLang="zh-CN" sz="2400" dirty="0" err="1"/>
              <a:t>X_mnist</a:t>
            </a:r>
            <a:r>
              <a:rPr lang="en-US" altLang="zh-CN" sz="2400" dirty="0"/>
              <a:t>)</a:t>
            </a:r>
            <a:endParaRPr lang="en-US" altLang="zh-CN" sz="2800" b="1" dirty="0" smtClean="0"/>
          </a:p>
        </p:txBody>
      </p:sp>
    </p:spTree>
    <p:extLst>
      <p:ext uri="{BB962C8B-B14F-4D97-AF65-F5344CB8AC3E}">
        <p14:creationId xmlns:p14="http://schemas.microsoft.com/office/powerpoint/2010/main" xmlns="" val="990656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600" dirty="0" smtClean="0"/>
              <a:t>核主成分分析</a:t>
            </a:r>
            <a:endParaRPr lang="zh-CN" altLang="en-US" sz="36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sz="2800" dirty="0" smtClean="0"/>
              <a:t>第</a:t>
            </a:r>
            <a:r>
              <a:rPr lang="en-US" altLang="zh-CN" sz="2800" dirty="0" smtClean="0"/>
              <a:t>5</a:t>
            </a:r>
            <a:r>
              <a:rPr lang="zh-CN" altLang="en-US" sz="2800" dirty="0" smtClean="0"/>
              <a:t>章讨论了核技巧，它是一种数学技巧，隐性地将实例映射到非常高维的空间（称为特征空间），从而使支持向量机能够进行非线性分类和回归。回想一下，高维特征空间的线性决策边界如何对应于原始空间中复杂的非线性决策边界。</a:t>
            </a:r>
          </a:p>
          <a:p>
            <a:r>
              <a:rPr lang="zh-CN" altLang="en-US" sz="2800" dirty="0" smtClean="0"/>
              <a:t>事实证明，同样的技巧也可应用于</a:t>
            </a:r>
            <a:r>
              <a:rPr lang="en-US" altLang="zh-CN" sz="2800" dirty="0" smtClean="0"/>
              <a:t>PCA</a:t>
            </a:r>
            <a:r>
              <a:rPr lang="zh-CN" altLang="en-US" sz="2800" dirty="0" smtClean="0"/>
              <a:t>，使复杂的非线性投影降维成为可能。这就是所谓的</a:t>
            </a:r>
            <a:r>
              <a:rPr lang="zh-CN" altLang="en-US" sz="2800" b="1" dirty="0" smtClean="0"/>
              <a:t>核主成分分析（</a:t>
            </a:r>
            <a:r>
              <a:rPr lang="en-US" altLang="zh-CN" sz="2800" b="1" dirty="0" err="1" smtClean="0"/>
              <a:t>kPCA</a:t>
            </a:r>
            <a:r>
              <a:rPr lang="zh-CN" altLang="en-US" sz="2800" b="1" dirty="0" smtClean="0"/>
              <a:t>）</a:t>
            </a:r>
            <a:r>
              <a:rPr lang="zh-CN" altLang="en-US" sz="2800" dirty="0" smtClean="0"/>
              <a:t>。它擅长在投影后保留实例的集群，有时甚至也能展开近似于一个扭曲流形的数据集。</a:t>
            </a:r>
            <a:endParaRPr lang="zh-CN" altLang="en-US" sz="2800" dirty="0"/>
          </a:p>
        </p:txBody>
      </p:sp>
    </p:spTree>
    <p:extLst>
      <p:ext uri="{BB962C8B-B14F-4D97-AF65-F5344CB8AC3E}">
        <p14:creationId xmlns:p14="http://schemas.microsoft.com/office/powerpoint/2010/main" xmlns="" val="217364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600" dirty="0" smtClean="0"/>
              <a:t>核主成分分析</a:t>
            </a:r>
            <a:endParaRPr lang="zh-CN" altLang="en-US" sz="3600" dirty="0"/>
          </a:p>
        </p:txBody>
      </p:sp>
      <p:sp>
        <p:nvSpPr>
          <p:cNvPr id="3" name="内容占位符 2"/>
          <p:cNvSpPr>
            <a:spLocks noGrp="1"/>
          </p:cNvSpPr>
          <p:nvPr>
            <p:ph idx="1"/>
          </p:nvPr>
        </p:nvSpPr>
        <p:spPr>
          <a:xfrm>
            <a:off x="107504" y="980728"/>
            <a:ext cx="9036496" cy="5141168"/>
          </a:xfrm>
        </p:spPr>
        <p:txBody>
          <a:bodyPr>
            <a:noAutofit/>
          </a:bodyPr>
          <a:lstStyle/>
          <a:p>
            <a:pPr marL="0" indent="0">
              <a:buNone/>
            </a:pPr>
            <a:r>
              <a:rPr lang="en-US" altLang="zh-CN" sz="2400" b="1" dirty="0"/>
              <a:t>from </a:t>
            </a:r>
            <a:r>
              <a:rPr lang="en-US" altLang="zh-CN" sz="2400" b="1" dirty="0" err="1"/>
              <a:t>sklearn.decomposition</a:t>
            </a:r>
            <a:r>
              <a:rPr lang="en-US" altLang="zh-CN" sz="2400" b="1" dirty="0"/>
              <a:t> import </a:t>
            </a:r>
            <a:r>
              <a:rPr lang="en-US" altLang="zh-CN" sz="2400" dirty="0" err="1"/>
              <a:t>KernelPCA</a:t>
            </a:r>
            <a:endParaRPr lang="en-US" altLang="zh-CN" sz="2400" dirty="0"/>
          </a:p>
          <a:p>
            <a:pPr marL="0" indent="0">
              <a:buNone/>
            </a:pPr>
            <a:r>
              <a:rPr lang="en-US" altLang="zh-CN" sz="2400" dirty="0" err="1"/>
              <a:t>rbf_pca</a:t>
            </a:r>
            <a:r>
              <a:rPr lang="en-US" altLang="zh-CN" sz="2400" dirty="0"/>
              <a:t> = </a:t>
            </a:r>
            <a:r>
              <a:rPr lang="en-US" altLang="zh-CN" sz="2400" dirty="0" err="1"/>
              <a:t>KernelPCA</a:t>
            </a:r>
            <a:r>
              <a:rPr lang="en-US" altLang="zh-CN" sz="2400" dirty="0"/>
              <a:t>(</a:t>
            </a:r>
            <a:r>
              <a:rPr lang="en-US" altLang="zh-CN" sz="2400" dirty="0" err="1"/>
              <a:t>n_components</a:t>
            </a:r>
            <a:r>
              <a:rPr lang="en-US" altLang="zh-CN" sz="2400" dirty="0"/>
              <a:t> = 2, kernel="</a:t>
            </a:r>
            <a:r>
              <a:rPr lang="en-US" altLang="zh-CN" sz="2400" dirty="0" err="1"/>
              <a:t>rbf</a:t>
            </a:r>
            <a:r>
              <a:rPr lang="en-US" altLang="zh-CN" sz="2400" dirty="0"/>
              <a:t>", gamma=0.04)</a:t>
            </a:r>
          </a:p>
          <a:p>
            <a:pPr marL="0" indent="0">
              <a:buNone/>
            </a:pPr>
            <a:r>
              <a:rPr lang="en-US" altLang="zh-CN" sz="2400" dirty="0" err="1"/>
              <a:t>X_reduced</a:t>
            </a:r>
            <a:r>
              <a:rPr lang="en-US" altLang="zh-CN" sz="2400" dirty="0"/>
              <a:t> = </a:t>
            </a:r>
            <a:r>
              <a:rPr lang="en-US" altLang="zh-CN" sz="2400" dirty="0" err="1"/>
              <a:t>rbf_pca.fit_transform</a:t>
            </a:r>
            <a:r>
              <a:rPr lang="en-US" altLang="zh-CN" sz="2400" dirty="0"/>
              <a:t>(X)</a:t>
            </a:r>
            <a:endParaRPr lang="en-US" altLang="zh-CN" sz="2400"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852936"/>
            <a:ext cx="9144000" cy="32230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94239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smtClean="0"/>
              <a:t>选择核函数和调整超参数</a:t>
            </a:r>
            <a:endParaRPr lang="zh-CN" altLang="en-US" sz="3200" dirty="0"/>
          </a:p>
        </p:txBody>
      </p:sp>
      <p:sp>
        <p:nvSpPr>
          <p:cNvPr id="3" name="内容占位符 2"/>
          <p:cNvSpPr>
            <a:spLocks noGrp="1"/>
          </p:cNvSpPr>
          <p:nvPr>
            <p:ph idx="1"/>
          </p:nvPr>
        </p:nvSpPr>
        <p:spPr>
          <a:xfrm>
            <a:off x="107504" y="980728"/>
            <a:ext cx="9036496" cy="5141168"/>
          </a:xfrm>
        </p:spPr>
        <p:txBody>
          <a:bodyPr>
            <a:noAutofit/>
          </a:bodyPr>
          <a:lstStyle/>
          <a:p>
            <a:r>
              <a:rPr lang="zh-CN" altLang="en-US" sz="2800" dirty="0" smtClean="0"/>
              <a:t>由于</a:t>
            </a:r>
            <a:r>
              <a:rPr lang="en-US" altLang="zh-CN" sz="2800" dirty="0" err="1" smtClean="0"/>
              <a:t>kPCA</a:t>
            </a:r>
            <a:r>
              <a:rPr lang="zh-CN" altLang="en-US" sz="2800" dirty="0" smtClean="0"/>
              <a:t>是一种无监督的学习算法，因此没有明显的性能指标来帮你选择最佳的核函数和超参数值。而降维通常是监督式学习任务（例如分类）的准备步骤，所以可以使用网格搜索，来找到使任务性能最佳的核和超参数。例如，下面的代码创建了一个两步流水线，首先使用</a:t>
            </a:r>
            <a:r>
              <a:rPr lang="en-US" altLang="zh-CN" sz="2800" dirty="0" err="1" smtClean="0"/>
              <a:t>kPCA</a:t>
            </a:r>
            <a:r>
              <a:rPr lang="zh-CN" altLang="en-US" sz="2800" dirty="0" smtClean="0"/>
              <a:t>将维度降至二维，然后应用逻辑回归进行分类。接下来使用</a:t>
            </a:r>
            <a:r>
              <a:rPr lang="en-US" altLang="zh-CN" sz="2800" dirty="0" err="1" smtClean="0"/>
              <a:t>GridSearchCV</a:t>
            </a:r>
            <a:r>
              <a:rPr lang="zh-CN" altLang="en-US" sz="2800" dirty="0" smtClean="0"/>
              <a:t>为</a:t>
            </a:r>
            <a:r>
              <a:rPr lang="en-US" altLang="zh-CN" sz="2800" dirty="0" err="1" smtClean="0"/>
              <a:t>kPCA</a:t>
            </a:r>
            <a:r>
              <a:rPr lang="zh-CN" altLang="en-US" sz="2800" dirty="0" smtClean="0"/>
              <a:t>找到最佳的核和</a:t>
            </a:r>
            <a:r>
              <a:rPr lang="en-US" altLang="zh-CN" sz="2800" dirty="0" smtClean="0"/>
              <a:t>gamma</a:t>
            </a:r>
            <a:r>
              <a:rPr lang="zh-CN" altLang="en-US" sz="2800" dirty="0" smtClean="0"/>
              <a:t>值，从而在流水线最后获得最准确的分类：</a:t>
            </a:r>
            <a:endParaRPr lang="en-US" altLang="zh-CN" sz="2800" b="1" dirty="0" smtClean="0"/>
          </a:p>
        </p:txBody>
      </p:sp>
    </p:spTree>
    <p:extLst>
      <p:ext uri="{BB962C8B-B14F-4D97-AF65-F5344CB8AC3E}">
        <p14:creationId xmlns:p14="http://schemas.microsoft.com/office/powerpoint/2010/main" xmlns="" val="3202474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858000"/>
          </a:xfrm>
        </p:spPr>
        <p:txBody>
          <a:bodyPr>
            <a:noAutofit/>
          </a:bodyPr>
          <a:lstStyle/>
          <a:p>
            <a:pPr marL="0" indent="0">
              <a:buNone/>
            </a:pPr>
            <a:r>
              <a:rPr lang="en-US" altLang="zh-CN" sz="2400" b="1" dirty="0"/>
              <a:t>from </a:t>
            </a:r>
            <a:r>
              <a:rPr lang="en-US" altLang="zh-CN" sz="2400" b="1" dirty="0" err="1"/>
              <a:t>sklearn.model_selection</a:t>
            </a:r>
            <a:r>
              <a:rPr lang="en-US" altLang="zh-CN" sz="2400" b="1" dirty="0"/>
              <a:t> import </a:t>
            </a:r>
            <a:r>
              <a:rPr lang="en-US" altLang="zh-CN" sz="2400" dirty="0" err="1"/>
              <a:t>GridSearchCV</a:t>
            </a:r>
            <a:endParaRPr lang="en-US" altLang="zh-CN" sz="2400" dirty="0"/>
          </a:p>
          <a:p>
            <a:pPr marL="0" indent="0">
              <a:buNone/>
            </a:pPr>
            <a:r>
              <a:rPr lang="en-US" altLang="zh-CN" sz="2400" b="1" dirty="0"/>
              <a:t>from </a:t>
            </a:r>
            <a:r>
              <a:rPr lang="en-US" altLang="zh-CN" sz="2400" b="1" dirty="0" err="1"/>
              <a:t>sklearn.linear_model</a:t>
            </a:r>
            <a:r>
              <a:rPr lang="en-US" altLang="zh-CN" sz="2400" b="1" dirty="0"/>
              <a:t> import </a:t>
            </a:r>
            <a:r>
              <a:rPr lang="en-US" altLang="zh-CN" sz="2400" dirty="0" err="1"/>
              <a:t>LogisticRegression</a:t>
            </a:r>
            <a:endParaRPr lang="en-US" altLang="zh-CN" sz="2400" dirty="0"/>
          </a:p>
          <a:p>
            <a:pPr marL="0" indent="0">
              <a:buNone/>
            </a:pPr>
            <a:r>
              <a:rPr lang="en-US" altLang="zh-CN" sz="2400" b="1" dirty="0"/>
              <a:t>from </a:t>
            </a:r>
            <a:r>
              <a:rPr lang="en-US" altLang="zh-CN" sz="2400" b="1" dirty="0" err="1"/>
              <a:t>sklearn.pipeline</a:t>
            </a:r>
            <a:r>
              <a:rPr lang="en-US" altLang="zh-CN" sz="2400" b="1" dirty="0"/>
              <a:t> import </a:t>
            </a:r>
            <a:r>
              <a:rPr lang="en-US" altLang="zh-CN" sz="2400" dirty="0"/>
              <a:t>Pipeline</a:t>
            </a:r>
          </a:p>
          <a:p>
            <a:pPr marL="0" indent="0">
              <a:buNone/>
            </a:pPr>
            <a:r>
              <a:rPr lang="en-US" altLang="zh-CN" sz="2400" dirty="0" err="1"/>
              <a:t>clf</a:t>
            </a:r>
            <a:r>
              <a:rPr lang="en-US" altLang="zh-CN" sz="2400" dirty="0"/>
              <a:t> = Pipeline([</a:t>
            </a:r>
          </a:p>
          <a:p>
            <a:pPr marL="0" indent="0">
              <a:buNone/>
            </a:pPr>
            <a:r>
              <a:rPr lang="en-US" altLang="zh-CN" sz="2400" dirty="0" smtClean="0"/>
              <a:t>        ("</a:t>
            </a:r>
            <a:r>
              <a:rPr lang="en-US" altLang="zh-CN" sz="2400" dirty="0" err="1"/>
              <a:t>kpca</a:t>
            </a:r>
            <a:r>
              <a:rPr lang="en-US" altLang="zh-CN" sz="2400" dirty="0"/>
              <a:t>", </a:t>
            </a:r>
            <a:r>
              <a:rPr lang="en-US" altLang="zh-CN" sz="2400" dirty="0" err="1"/>
              <a:t>KernelPCA</a:t>
            </a:r>
            <a:r>
              <a:rPr lang="en-US" altLang="zh-CN" sz="2400" dirty="0"/>
              <a:t>(</a:t>
            </a:r>
            <a:r>
              <a:rPr lang="en-US" altLang="zh-CN" sz="2400" dirty="0" err="1"/>
              <a:t>n_components</a:t>
            </a:r>
            <a:r>
              <a:rPr lang="en-US" altLang="zh-CN" sz="2400" dirty="0"/>
              <a:t>=2)),</a:t>
            </a:r>
          </a:p>
          <a:p>
            <a:pPr marL="0" indent="0">
              <a:buNone/>
            </a:pPr>
            <a:r>
              <a:rPr lang="en-US" altLang="zh-CN" sz="2400" dirty="0" smtClean="0"/>
              <a:t>        ("</a:t>
            </a:r>
            <a:r>
              <a:rPr lang="en-US" altLang="zh-CN" sz="2400" dirty="0" err="1"/>
              <a:t>log_reg</a:t>
            </a:r>
            <a:r>
              <a:rPr lang="en-US" altLang="zh-CN" sz="2400" dirty="0"/>
              <a:t>", </a:t>
            </a:r>
            <a:r>
              <a:rPr lang="en-US" altLang="zh-CN" sz="2400" dirty="0" err="1"/>
              <a:t>LogisticRegression</a:t>
            </a:r>
            <a:r>
              <a:rPr lang="en-US" altLang="zh-CN" sz="2400" dirty="0"/>
              <a:t>())</a:t>
            </a:r>
          </a:p>
          <a:p>
            <a:pPr marL="0" indent="0">
              <a:buNone/>
            </a:pPr>
            <a:r>
              <a:rPr lang="en-US" altLang="zh-CN" sz="2400" dirty="0" smtClean="0"/>
              <a:t>    ])</a:t>
            </a:r>
            <a:endParaRPr lang="en-US" altLang="zh-CN" sz="2400" dirty="0"/>
          </a:p>
          <a:p>
            <a:pPr marL="0" indent="0">
              <a:buNone/>
            </a:pPr>
            <a:r>
              <a:rPr lang="en-US" altLang="zh-CN" sz="2400" dirty="0" err="1"/>
              <a:t>param_grid</a:t>
            </a:r>
            <a:r>
              <a:rPr lang="en-US" altLang="zh-CN" sz="2400" dirty="0"/>
              <a:t> = [{</a:t>
            </a:r>
          </a:p>
          <a:p>
            <a:pPr marL="0" indent="0">
              <a:buNone/>
            </a:pPr>
            <a:r>
              <a:rPr lang="en-US" altLang="zh-CN" sz="2400" dirty="0" smtClean="0"/>
              <a:t>        "</a:t>
            </a:r>
            <a:r>
              <a:rPr lang="en-US" altLang="zh-CN" sz="2400" dirty="0" err="1"/>
              <a:t>kpca</a:t>
            </a:r>
            <a:r>
              <a:rPr lang="en-US" altLang="zh-CN" sz="2400" dirty="0"/>
              <a:t>__gamma": </a:t>
            </a:r>
            <a:r>
              <a:rPr lang="en-US" altLang="zh-CN" sz="2400" dirty="0" err="1"/>
              <a:t>np.linspace</a:t>
            </a:r>
            <a:r>
              <a:rPr lang="en-US" altLang="zh-CN" sz="2400" dirty="0"/>
              <a:t>(0.03, 0.05, 10),</a:t>
            </a:r>
          </a:p>
          <a:p>
            <a:pPr marL="0" indent="0">
              <a:buNone/>
            </a:pPr>
            <a:r>
              <a:rPr lang="en-US" altLang="zh-CN" sz="2400" dirty="0" smtClean="0"/>
              <a:t>        "</a:t>
            </a:r>
            <a:r>
              <a:rPr lang="en-US" altLang="zh-CN" sz="2400" dirty="0" err="1"/>
              <a:t>kpca</a:t>
            </a:r>
            <a:r>
              <a:rPr lang="en-US" altLang="zh-CN" sz="2400" dirty="0"/>
              <a:t>__kernel": ["</a:t>
            </a:r>
            <a:r>
              <a:rPr lang="en-US" altLang="zh-CN" sz="2400" dirty="0" err="1"/>
              <a:t>rbf</a:t>
            </a:r>
            <a:r>
              <a:rPr lang="en-US" altLang="zh-CN" sz="2400" dirty="0"/>
              <a:t>", "sigmoid"]</a:t>
            </a:r>
          </a:p>
          <a:p>
            <a:pPr marL="0" indent="0">
              <a:buNone/>
            </a:pPr>
            <a:r>
              <a:rPr lang="en-US" altLang="zh-CN" sz="2400" dirty="0" smtClean="0"/>
              <a:t>    }]</a:t>
            </a:r>
            <a:endParaRPr lang="en-US" altLang="zh-CN" sz="2400" dirty="0"/>
          </a:p>
          <a:p>
            <a:pPr marL="0" indent="0">
              <a:buNone/>
            </a:pPr>
            <a:r>
              <a:rPr lang="en-US" altLang="zh-CN" sz="2400" dirty="0" err="1"/>
              <a:t>grid_search</a:t>
            </a:r>
            <a:r>
              <a:rPr lang="en-US" altLang="zh-CN" sz="2400" dirty="0"/>
              <a:t> = </a:t>
            </a:r>
            <a:r>
              <a:rPr lang="en-US" altLang="zh-CN" sz="2400" dirty="0" err="1"/>
              <a:t>GridSearchCV</a:t>
            </a:r>
            <a:r>
              <a:rPr lang="en-US" altLang="zh-CN" sz="2400" dirty="0"/>
              <a:t>(</a:t>
            </a:r>
            <a:r>
              <a:rPr lang="en-US" altLang="zh-CN" sz="2400" dirty="0" err="1"/>
              <a:t>clf</a:t>
            </a:r>
            <a:r>
              <a:rPr lang="en-US" altLang="zh-CN" sz="2400" dirty="0"/>
              <a:t>, </a:t>
            </a:r>
            <a:r>
              <a:rPr lang="en-US" altLang="zh-CN" sz="2400" dirty="0" err="1"/>
              <a:t>param_grid</a:t>
            </a:r>
            <a:r>
              <a:rPr lang="en-US" altLang="zh-CN" sz="2400" dirty="0"/>
              <a:t>, cv=3)</a:t>
            </a:r>
          </a:p>
          <a:p>
            <a:pPr marL="0" indent="0">
              <a:buNone/>
            </a:pPr>
            <a:r>
              <a:rPr lang="en-US" altLang="zh-CN" sz="2400" dirty="0" err="1"/>
              <a:t>grid_search.fit</a:t>
            </a:r>
            <a:r>
              <a:rPr lang="en-US" altLang="zh-CN" sz="2400" dirty="0"/>
              <a:t>(X, y</a:t>
            </a:r>
            <a:r>
              <a:rPr lang="en-US" altLang="zh-CN" sz="2400" dirty="0" smtClean="0"/>
              <a:t>)</a:t>
            </a:r>
          </a:p>
          <a:p>
            <a:pPr marL="0" indent="0">
              <a:buNone/>
            </a:pPr>
            <a:r>
              <a:rPr lang="en-US" altLang="zh-CN" sz="2400" b="1" dirty="0" smtClean="0"/>
              <a:t>&gt;&gt;&gt; </a:t>
            </a:r>
            <a:r>
              <a:rPr lang="en-US" altLang="zh-CN" sz="2400" b="1" dirty="0"/>
              <a:t>print</a:t>
            </a:r>
            <a:r>
              <a:rPr lang="en-US" altLang="zh-CN" sz="2400" dirty="0"/>
              <a:t>(</a:t>
            </a:r>
            <a:r>
              <a:rPr lang="en-US" altLang="zh-CN" sz="2400" dirty="0" err="1"/>
              <a:t>grid_search.best_params</a:t>
            </a:r>
            <a:r>
              <a:rPr lang="en-US" altLang="zh-CN" sz="2400" dirty="0"/>
              <a:t>_)</a:t>
            </a:r>
          </a:p>
          <a:p>
            <a:pPr marL="0" indent="0">
              <a:buNone/>
            </a:pPr>
            <a:r>
              <a:rPr lang="en-US" altLang="zh-CN" sz="2400" dirty="0"/>
              <a:t>{'</a:t>
            </a:r>
            <a:r>
              <a:rPr lang="en-US" altLang="zh-CN" sz="2400" dirty="0" err="1"/>
              <a:t>kpca</a:t>
            </a:r>
            <a:r>
              <a:rPr lang="en-US" altLang="zh-CN" sz="2400" dirty="0"/>
              <a:t>__gamma': 0.043333333333333335, '</a:t>
            </a:r>
            <a:r>
              <a:rPr lang="en-US" altLang="zh-CN" sz="2400" dirty="0" err="1"/>
              <a:t>kpca</a:t>
            </a:r>
            <a:r>
              <a:rPr lang="en-US" altLang="zh-CN" sz="2400" dirty="0"/>
              <a:t>__kernel': '</a:t>
            </a:r>
            <a:r>
              <a:rPr lang="en-US" altLang="zh-CN" sz="2400" dirty="0" err="1"/>
              <a:t>rbf</a:t>
            </a:r>
            <a:r>
              <a:rPr lang="en-US" altLang="zh-CN" sz="2400" dirty="0"/>
              <a:t>'}</a:t>
            </a:r>
            <a:endParaRPr lang="en-US" altLang="zh-CN" sz="2400" b="1" dirty="0" smtClean="0"/>
          </a:p>
        </p:txBody>
      </p:sp>
    </p:spTree>
    <p:extLst>
      <p:ext uri="{BB962C8B-B14F-4D97-AF65-F5344CB8AC3E}">
        <p14:creationId xmlns:p14="http://schemas.microsoft.com/office/powerpoint/2010/main" xmlns="" val="237076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维度的诅咒</a:t>
            </a:r>
          </a:p>
        </p:txBody>
      </p:sp>
      <p:sp>
        <p:nvSpPr>
          <p:cNvPr id="3" name="内容占位符 2"/>
          <p:cNvSpPr>
            <a:spLocks noGrp="1"/>
          </p:cNvSpPr>
          <p:nvPr>
            <p:ph idx="1"/>
          </p:nvPr>
        </p:nvSpPr>
        <p:spPr>
          <a:xfrm>
            <a:off x="107504" y="1600200"/>
            <a:ext cx="9036496" cy="5141168"/>
          </a:xfrm>
        </p:spPr>
        <p:txBody>
          <a:bodyPr>
            <a:noAutofit/>
          </a:bodyPr>
          <a:lstStyle/>
          <a:p>
            <a:r>
              <a:rPr lang="zh-CN" altLang="en-US" sz="3600" dirty="0"/>
              <a:t>我们太习惯三维空间的</a:t>
            </a:r>
            <a:r>
              <a:rPr lang="zh-CN" altLang="en-US" sz="3600" dirty="0" smtClean="0"/>
              <a:t>生活，</a:t>
            </a:r>
            <a:r>
              <a:rPr lang="zh-CN" altLang="en-US" sz="3600" dirty="0"/>
              <a:t>所以当我们试图去想象一个高维空间时</a:t>
            </a:r>
            <a:r>
              <a:rPr lang="zh-CN" altLang="en-US" sz="3600" dirty="0" smtClean="0"/>
              <a:t>，我们</a:t>
            </a:r>
            <a:r>
              <a:rPr lang="zh-CN" altLang="en-US" sz="3600" dirty="0"/>
              <a:t>的直觉思维很难成功。即使是一个基本的四维超</a:t>
            </a:r>
            <a:r>
              <a:rPr lang="zh-CN" altLang="en-US" sz="3600" dirty="0" smtClean="0"/>
              <a:t>立方体，</a:t>
            </a:r>
            <a:r>
              <a:rPr lang="zh-CN" altLang="en-US" sz="3600" dirty="0"/>
              <a:t>我们也很难在脑海中想象出来</a:t>
            </a:r>
            <a:r>
              <a:rPr lang="zh-CN" altLang="en-US" sz="3600" dirty="0" smtClean="0"/>
              <a:t>，更</a:t>
            </a:r>
            <a:r>
              <a:rPr lang="zh-CN" altLang="en-US" sz="3600" dirty="0"/>
              <a:t>不用说在一个千维空间中弯曲的</a:t>
            </a:r>
            <a:r>
              <a:rPr lang="en-US" altLang="zh-CN" sz="3600" dirty="0"/>
              <a:t>200</a:t>
            </a:r>
            <a:r>
              <a:rPr lang="zh-CN" altLang="en-US" sz="3600" dirty="0"/>
              <a:t>维椭圆体。</a:t>
            </a:r>
            <a:endParaRPr lang="en-US" altLang="zh-CN" dirty="0" smtClean="0"/>
          </a:p>
        </p:txBody>
      </p:sp>
    </p:spTree>
    <p:extLst>
      <p:ext uri="{BB962C8B-B14F-4D97-AF65-F5344CB8AC3E}">
        <p14:creationId xmlns:p14="http://schemas.microsoft.com/office/powerpoint/2010/main" xmlns="" val="3559533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36" y="-243408"/>
            <a:ext cx="8229600" cy="1143000"/>
          </a:xfrm>
        </p:spPr>
        <p:txBody>
          <a:bodyPr>
            <a:noAutofit/>
          </a:bodyPr>
          <a:lstStyle/>
          <a:p>
            <a:r>
              <a:rPr lang="en-US" sz="2800" dirty="0" smtClean="0"/>
              <a:t>Kernel PCA</a:t>
            </a:r>
            <a:r>
              <a:rPr lang="zh-CN" altLang="en-US" sz="2800" dirty="0" smtClean="0"/>
              <a:t>和重建原像误差</a:t>
            </a:r>
            <a:endParaRPr lang="zh-CN" altLang="en-US"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7389" y="548681"/>
            <a:ext cx="7907059" cy="6309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17113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36" y="-162272"/>
            <a:ext cx="8229600" cy="1143000"/>
          </a:xfrm>
        </p:spPr>
        <p:txBody>
          <a:bodyPr>
            <a:noAutofit/>
          </a:bodyPr>
          <a:lstStyle/>
          <a:p>
            <a:r>
              <a:rPr lang="en-US" sz="2800" dirty="0" smtClean="0"/>
              <a:t>Kernel PCA</a:t>
            </a:r>
            <a:r>
              <a:rPr lang="zh-CN" altLang="en-US" sz="2800" dirty="0" smtClean="0"/>
              <a:t>和重建原像误差</a:t>
            </a:r>
            <a:endParaRPr lang="zh-CN" altLang="en-US" sz="3200" dirty="0"/>
          </a:p>
        </p:txBody>
      </p:sp>
      <p:sp>
        <p:nvSpPr>
          <p:cNvPr id="4" name="内容占位符 2"/>
          <p:cNvSpPr>
            <a:spLocks noGrp="1"/>
          </p:cNvSpPr>
          <p:nvPr>
            <p:ph idx="1"/>
          </p:nvPr>
        </p:nvSpPr>
        <p:spPr>
          <a:xfrm>
            <a:off x="107504" y="908720"/>
            <a:ext cx="9036496" cy="5949280"/>
          </a:xfrm>
        </p:spPr>
        <p:txBody>
          <a:bodyPr>
            <a:noAutofit/>
          </a:bodyPr>
          <a:lstStyle/>
          <a:p>
            <a:pPr marL="0" indent="0">
              <a:buNone/>
            </a:pPr>
            <a:r>
              <a:rPr lang="en-US" altLang="zh-CN" sz="2400" dirty="0" err="1"/>
              <a:t>rbf_pca</a:t>
            </a:r>
            <a:r>
              <a:rPr lang="en-US" altLang="zh-CN" sz="2400" dirty="0"/>
              <a:t> = </a:t>
            </a:r>
            <a:r>
              <a:rPr lang="en-US" altLang="zh-CN" sz="2400" dirty="0" err="1"/>
              <a:t>KernelPCA</a:t>
            </a:r>
            <a:r>
              <a:rPr lang="en-US" altLang="zh-CN" sz="2400" dirty="0"/>
              <a:t>(</a:t>
            </a:r>
            <a:r>
              <a:rPr lang="en-US" altLang="zh-CN" sz="2400" dirty="0" err="1"/>
              <a:t>n_components</a:t>
            </a:r>
            <a:r>
              <a:rPr lang="en-US" altLang="zh-CN" sz="2400" dirty="0"/>
              <a:t> = 2, kernel="</a:t>
            </a:r>
            <a:r>
              <a:rPr lang="en-US" altLang="zh-CN" sz="2400" dirty="0" err="1"/>
              <a:t>rbf</a:t>
            </a:r>
            <a:r>
              <a:rPr lang="en-US" altLang="zh-CN" sz="2400" dirty="0"/>
              <a:t>", gamma=0.0433,</a:t>
            </a:r>
          </a:p>
          <a:p>
            <a:pPr marL="0" indent="0">
              <a:buNone/>
            </a:pPr>
            <a:r>
              <a:rPr lang="en-US" altLang="zh-CN" sz="2400" dirty="0" err="1"/>
              <a:t>fit_inverse_transform</a:t>
            </a:r>
            <a:r>
              <a:rPr lang="en-US" altLang="zh-CN" sz="2400" dirty="0"/>
              <a:t>=True)</a:t>
            </a:r>
          </a:p>
          <a:p>
            <a:pPr marL="0" indent="0">
              <a:buNone/>
            </a:pPr>
            <a:r>
              <a:rPr lang="en-US" altLang="zh-CN" sz="2400" dirty="0" err="1"/>
              <a:t>X_reduced</a:t>
            </a:r>
            <a:r>
              <a:rPr lang="en-US" altLang="zh-CN" sz="2400" dirty="0"/>
              <a:t> = </a:t>
            </a:r>
            <a:r>
              <a:rPr lang="en-US" altLang="zh-CN" sz="2400" dirty="0" err="1"/>
              <a:t>rbf_pca.fit_transform</a:t>
            </a:r>
            <a:r>
              <a:rPr lang="en-US" altLang="zh-CN" sz="2400" dirty="0"/>
              <a:t>(X)</a:t>
            </a:r>
          </a:p>
          <a:p>
            <a:pPr marL="0" indent="0">
              <a:buNone/>
            </a:pPr>
            <a:r>
              <a:rPr lang="en-US" altLang="zh-CN" sz="2400" dirty="0" err="1"/>
              <a:t>X_preimage</a:t>
            </a:r>
            <a:r>
              <a:rPr lang="en-US" altLang="zh-CN" sz="2400" dirty="0"/>
              <a:t> = </a:t>
            </a:r>
            <a:r>
              <a:rPr lang="en-US" altLang="zh-CN" sz="2400" dirty="0" err="1"/>
              <a:t>rbf_pca.inverse_transform</a:t>
            </a:r>
            <a:r>
              <a:rPr lang="en-US" altLang="zh-CN" sz="2400" dirty="0"/>
              <a:t>(</a:t>
            </a:r>
            <a:r>
              <a:rPr lang="en-US" altLang="zh-CN" sz="2400" dirty="0" err="1"/>
              <a:t>X_reduced</a:t>
            </a:r>
            <a:r>
              <a:rPr lang="en-US" altLang="zh-CN" sz="2400" dirty="0" smtClean="0"/>
              <a:t>)</a:t>
            </a:r>
          </a:p>
          <a:p>
            <a:pPr marL="0" indent="0">
              <a:buNone/>
            </a:pPr>
            <a:endParaRPr lang="en-US" altLang="zh-CN" sz="2400" b="1" dirty="0"/>
          </a:p>
          <a:p>
            <a:pPr marL="0" indent="0">
              <a:buNone/>
            </a:pPr>
            <a:r>
              <a:rPr lang="en-US" altLang="zh-CN" sz="2400" b="1" dirty="0"/>
              <a:t>&gt;&gt;&gt; from </a:t>
            </a:r>
            <a:r>
              <a:rPr lang="en-US" altLang="zh-CN" sz="2400" b="1" dirty="0" err="1"/>
              <a:t>sklearn.metrics</a:t>
            </a:r>
            <a:r>
              <a:rPr lang="en-US" altLang="zh-CN" sz="2400" b="1" dirty="0"/>
              <a:t> import </a:t>
            </a:r>
            <a:r>
              <a:rPr lang="en-US" altLang="zh-CN" sz="2400" dirty="0" err="1"/>
              <a:t>mean_squared_error</a:t>
            </a:r>
            <a:endParaRPr lang="en-US" altLang="zh-CN" sz="2400" dirty="0"/>
          </a:p>
          <a:p>
            <a:pPr marL="0" indent="0">
              <a:buNone/>
            </a:pPr>
            <a:r>
              <a:rPr lang="en-US" altLang="zh-CN" sz="2400" b="1" dirty="0"/>
              <a:t>&gt;&gt;&gt; </a:t>
            </a:r>
            <a:r>
              <a:rPr lang="en-US" altLang="zh-CN" sz="2400" dirty="0" err="1"/>
              <a:t>mean_squared_error</a:t>
            </a:r>
            <a:r>
              <a:rPr lang="en-US" altLang="zh-CN" sz="2400" dirty="0"/>
              <a:t>(X, </a:t>
            </a:r>
            <a:r>
              <a:rPr lang="en-US" altLang="zh-CN" sz="2400" dirty="0" err="1"/>
              <a:t>X_preimage</a:t>
            </a:r>
            <a:r>
              <a:rPr lang="en-US" altLang="zh-CN" sz="2400" dirty="0"/>
              <a:t>)</a:t>
            </a:r>
          </a:p>
          <a:p>
            <a:pPr marL="0" indent="0">
              <a:buNone/>
            </a:pPr>
            <a:r>
              <a:rPr lang="en-US" altLang="zh-CN" sz="2400" dirty="0"/>
              <a:t>32.786308795766132</a:t>
            </a:r>
            <a:endParaRPr lang="en-US" altLang="zh-CN" sz="2400" b="1" dirty="0" smtClean="0"/>
          </a:p>
        </p:txBody>
      </p:sp>
    </p:spTree>
    <p:extLst>
      <p:ext uri="{BB962C8B-B14F-4D97-AF65-F5344CB8AC3E}">
        <p14:creationId xmlns:p14="http://schemas.microsoft.com/office/powerpoint/2010/main" xmlns="" val="380016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36" y="-162272"/>
            <a:ext cx="8229600" cy="1143000"/>
          </a:xfrm>
        </p:spPr>
        <p:txBody>
          <a:bodyPr>
            <a:noAutofit/>
          </a:bodyPr>
          <a:lstStyle/>
          <a:p>
            <a:r>
              <a:rPr lang="zh-CN" altLang="en-US" sz="2800" dirty="0" smtClean="0"/>
              <a:t>局部线性嵌入 </a:t>
            </a:r>
            <a:r>
              <a:rPr lang="en-US" altLang="zh-CN" sz="2800" dirty="0" smtClean="0"/>
              <a:t>LLE</a:t>
            </a:r>
            <a:endParaRPr lang="zh-CN" altLang="en-US" sz="3200" dirty="0"/>
          </a:p>
        </p:txBody>
      </p:sp>
      <p:sp>
        <p:nvSpPr>
          <p:cNvPr id="4" name="内容占位符 2"/>
          <p:cNvSpPr>
            <a:spLocks noGrp="1"/>
          </p:cNvSpPr>
          <p:nvPr>
            <p:ph idx="1"/>
          </p:nvPr>
        </p:nvSpPr>
        <p:spPr>
          <a:xfrm>
            <a:off x="107504" y="908720"/>
            <a:ext cx="9036496" cy="5949280"/>
          </a:xfrm>
        </p:spPr>
        <p:txBody>
          <a:bodyPr>
            <a:noAutofit/>
          </a:bodyPr>
          <a:lstStyle/>
          <a:p>
            <a:r>
              <a:rPr lang="zh-CN" altLang="en-US" sz="2800" dirty="0" smtClean="0"/>
              <a:t>局部线性嵌入（</a:t>
            </a:r>
            <a:r>
              <a:rPr lang="en-US" altLang="zh-CN" sz="2800" dirty="0" smtClean="0"/>
              <a:t>LLE</a:t>
            </a:r>
            <a:r>
              <a:rPr lang="zh-CN" altLang="en-US" sz="2800" dirty="0" smtClean="0"/>
              <a:t>）是另一种非常强大的非线性降维（</a:t>
            </a:r>
            <a:r>
              <a:rPr lang="en-US" altLang="zh-CN" sz="2800" dirty="0" smtClean="0"/>
              <a:t>NLDR</a:t>
            </a:r>
            <a:r>
              <a:rPr lang="zh-CN" altLang="en-US" sz="2800" dirty="0" smtClean="0"/>
              <a:t>）技术。不像之前的算法依赖于投影，它是一种流形学习技术。简单来说，</a:t>
            </a:r>
            <a:r>
              <a:rPr lang="en-US" altLang="zh-CN" sz="2800" dirty="0" smtClean="0"/>
              <a:t>LLE</a:t>
            </a:r>
            <a:r>
              <a:rPr lang="zh-CN" altLang="en-US" sz="2800" dirty="0" smtClean="0"/>
              <a:t>首先测量每个算法如何与其最近的邻居（</a:t>
            </a:r>
            <a:r>
              <a:rPr lang="en-US" altLang="zh-CN" sz="2800" dirty="0" err="1" smtClean="0"/>
              <a:t>c.n</a:t>
            </a:r>
            <a:r>
              <a:rPr lang="en-US" altLang="zh-CN" sz="2800" dirty="0" smtClean="0"/>
              <a:t>.</a:t>
            </a:r>
            <a:r>
              <a:rPr lang="zh-CN" altLang="en-US" sz="2800" dirty="0" smtClean="0"/>
              <a:t>）线性相关，然后为训练集寻找一个能最大程度保留这些局部关系的低维表示（细节稍后解释）。这使得它特别擅长展开弯曲的流形，特别是没有太多噪声时。</a:t>
            </a:r>
            <a:endParaRPr lang="en-US" altLang="zh-CN" sz="2800" b="1" dirty="0" smtClean="0"/>
          </a:p>
        </p:txBody>
      </p:sp>
    </p:spTree>
    <p:extLst>
      <p:ext uri="{BB962C8B-B14F-4D97-AF65-F5344CB8AC3E}">
        <p14:creationId xmlns:p14="http://schemas.microsoft.com/office/powerpoint/2010/main" xmlns="" val="1753085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36" y="-162272"/>
            <a:ext cx="8229600" cy="1143000"/>
          </a:xfrm>
        </p:spPr>
        <p:txBody>
          <a:bodyPr>
            <a:noAutofit/>
          </a:bodyPr>
          <a:lstStyle/>
          <a:p>
            <a:r>
              <a:rPr lang="zh-CN" altLang="en-US" sz="2800" dirty="0" smtClean="0"/>
              <a:t>局部线性嵌入 </a:t>
            </a:r>
            <a:r>
              <a:rPr lang="en-US" altLang="zh-CN" sz="2800" dirty="0" smtClean="0"/>
              <a:t>LLE</a:t>
            </a:r>
            <a:endParaRPr lang="zh-CN" altLang="en-US" sz="3200" dirty="0"/>
          </a:p>
        </p:txBody>
      </p:sp>
      <p:sp>
        <p:nvSpPr>
          <p:cNvPr id="4" name="内容占位符 2"/>
          <p:cNvSpPr>
            <a:spLocks noGrp="1"/>
          </p:cNvSpPr>
          <p:nvPr>
            <p:ph idx="1"/>
          </p:nvPr>
        </p:nvSpPr>
        <p:spPr>
          <a:xfrm>
            <a:off x="107504" y="908720"/>
            <a:ext cx="9036496" cy="5949280"/>
          </a:xfrm>
        </p:spPr>
        <p:txBody>
          <a:bodyPr>
            <a:noAutofit/>
          </a:bodyPr>
          <a:lstStyle/>
          <a:p>
            <a:pPr marL="0" indent="0">
              <a:buNone/>
            </a:pPr>
            <a:r>
              <a:rPr lang="en-US" altLang="zh-CN" sz="2800" b="1" dirty="0"/>
              <a:t>from </a:t>
            </a:r>
            <a:r>
              <a:rPr lang="en-US" altLang="zh-CN" sz="2800" b="1" dirty="0" err="1"/>
              <a:t>sklearn.manifold</a:t>
            </a:r>
            <a:r>
              <a:rPr lang="en-US" altLang="zh-CN" sz="2800" b="1" dirty="0"/>
              <a:t> import </a:t>
            </a:r>
            <a:r>
              <a:rPr lang="en-US" altLang="zh-CN" sz="2800" dirty="0" err="1"/>
              <a:t>LocallyLinearEmbedding</a:t>
            </a:r>
            <a:endParaRPr lang="en-US" altLang="zh-CN" sz="2800" dirty="0"/>
          </a:p>
          <a:p>
            <a:pPr marL="0" indent="0">
              <a:buNone/>
            </a:pPr>
            <a:r>
              <a:rPr lang="en-US" altLang="zh-CN" sz="2400" dirty="0" err="1"/>
              <a:t>lle</a:t>
            </a:r>
            <a:r>
              <a:rPr lang="en-US" altLang="zh-CN" sz="2400" dirty="0"/>
              <a:t> = </a:t>
            </a:r>
            <a:r>
              <a:rPr lang="en-US" altLang="zh-CN" sz="2400" dirty="0" err="1"/>
              <a:t>LocallyLinearEmbedding</a:t>
            </a:r>
            <a:r>
              <a:rPr lang="en-US" altLang="zh-CN" sz="2400" dirty="0"/>
              <a:t>(</a:t>
            </a:r>
            <a:r>
              <a:rPr lang="en-US" altLang="zh-CN" sz="2400" dirty="0" err="1"/>
              <a:t>n_components</a:t>
            </a:r>
            <a:r>
              <a:rPr lang="en-US" altLang="zh-CN" sz="2400" dirty="0"/>
              <a:t>=2, </a:t>
            </a:r>
            <a:r>
              <a:rPr lang="en-US" altLang="zh-CN" sz="2400" dirty="0" err="1"/>
              <a:t>n_neighbors</a:t>
            </a:r>
            <a:r>
              <a:rPr lang="en-US" altLang="zh-CN" sz="2400" dirty="0"/>
              <a:t>=10)</a:t>
            </a:r>
          </a:p>
          <a:p>
            <a:pPr marL="0" indent="0">
              <a:buNone/>
            </a:pPr>
            <a:r>
              <a:rPr lang="en-US" altLang="zh-CN" sz="2800" dirty="0" err="1"/>
              <a:t>X_reduced</a:t>
            </a:r>
            <a:r>
              <a:rPr lang="en-US" altLang="zh-CN" sz="2800" dirty="0"/>
              <a:t> = </a:t>
            </a:r>
            <a:r>
              <a:rPr lang="en-US" altLang="zh-CN" sz="2800" dirty="0" err="1"/>
              <a:t>lle.fit_transform</a:t>
            </a:r>
            <a:r>
              <a:rPr lang="en-US" altLang="zh-CN" sz="2800" dirty="0"/>
              <a:t>(X)</a:t>
            </a:r>
            <a:endParaRPr lang="en-US" altLang="zh-CN" sz="2800" b="1"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2346802"/>
            <a:ext cx="6912768" cy="4512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3421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36" y="-162272"/>
            <a:ext cx="8229600" cy="1143000"/>
          </a:xfrm>
        </p:spPr>
        <p:txBody>
          <a:bodyPr>
            <a:noAutofit/>
          </a:bodyPr>
          <a:lstStyle/>
          <a:p>
            <a:r>
              <a:rPr lang="zh-CN" altLang="en-US" sz="2800" dirty="0" smtClean="0"/>
              <a:t>局部线性嵌入 </a:t>
            </a:r>
            <a:r>
              <a:rPr lang="en-US" altLang="zh-CN" sz="2800" dirty="0" smtClean="0"/>
              <a:t>LLE</a:t>
            </a:r>
            <a:endParaRPr lang="zh-CN" altLang="en-US" sz="3200" dirty="0"/>
          </a:p>
        </p:txBody>
      </p:sp>
      <p:sp>
        <p:nvSpPr>
          <p:cNvPr id="4" name="内容占位符 2"/>
          <p:cNvSpPr>
            <a:spLocks noGrp="1"/>
          </p:cNvSpPr>
          <p:nvPr>
            <p:ph idx="1"/>
          </p:nvPr>
        </p:nvSpPr>
        <p:spPr>
          <a:xfrm>
            <a:off x="107504" y="836712"/>
            <a:ext cx="9036496" cy="5949280"/>
          </a:xfrm>
        </p:spPr>
        <p:txBody>
          <a:bodyPr>
            <a:noAutofit/>
          </a:bodyPr>
          <a:lstStyle/>
          <a:p>
            <a:r>
              <a:rPr lang="zh-CN" altLang="en-US" sz="2800" dirty="0" smtClean="0"/>
              <a:t>首先，对于每个训练实例</a:t>
            </a:r>
            <a:r>
              <a:rPr lang="en-US" altLang="zh-CN" sz="2800" dirty="0" smtClean="0"/>
              <a:t>x</a:t>
            </a:r>
            <a:r>
              <a:rPr lang="en-US" altLang="zh-CN" sz="2800" baseline="30000" dirty="0" smtClean="0"/>
              <a:t>(</a:t>
            </a:r>
            <a:r>
              <a:rPr lang="en-US" altLang="zh-CN" sz="2800" baseline="30000" dirty="0" err="1" smtClean="0"/>
              <a:t>i</a:t>
            </a:r>
            <a:r>
              <a:rPr lang="en-US" altLang="zh-CN" sz="2800" baseline="30000" dirty="0" smtClean="0"/>
              <a:t>)</a:t>
            </a:r>
            <a:r>
              <a:rPr lang="zh-CN" altLang="en-US" sz="2800" baseline="30000" dirty="0" smtClean="0"/>
              <a:t> </a:t>
            </a:r>
            <a:r>
              <a:rPr lang="zh-CN" altLang="en-US" sz="2800" dirty="0" smtClean="0"/>
              <a:t>，算法会识别出离它最近的</a:t>
            </a:r>
            <a:r>
              <a:rPr lang="en-US" altLang="zh-CN" sz="2800" dirty="0" smtClean="0"/>
              <a:t>k</a:t>
            </a:r>
            <a:r>
              <a:rPr lang="zh-CN" altLang="en-US" sz="2800" dirty="0" smtClean="0"/>
              <a:t>个邻居（</a:t>
            </a:r>
            <a:r>
              <a:rPr lang="en-US" altLang="zh-CN" sz="2800" dirty="0" smtClean="0"/>
              <a:t>k=10</a:t>
            </a:r>
            <a:r>
              <a:rPr lang="zh-CN" altLang="en-US" sz="2800" dirty="0" smtClean="0"/>
              <a:t>），将</a:t>
            </a:r>
            <a:r>
              <a:rPr lang="en-US" altLang="zh-CN" sz="2800" dirty="0" smtClean="0"/>
              <a:t>x</a:t>
            </a:r>
            <a:r>
              <a:rPr lang="zh-CN" altLang="en-US" sz="2800" baseline="30000" dirty="0" smtClean="0"/>
              <a:t> </a:t>
            </a:r>
            <a:r>
              <a:rPr lang="en-US" altLang="zh-CN" sz="2800" baseline="30000" dirty="0" smtClean="0"/>
              <a:t>(</a:t>
            </a:r>
            <a:r>
              <a:rPr lang="en-US" altLang="zh-CN" sz="2800" baseline="30000" dirty="0" err="1" smtClean="0"/>
              <a:t>i</a:t>
            </a:r>
            <a:r>
              <a:rPr lang="en-US" altLang="zh-CN" sz="2800" baseline="30000" dirty="0" smtClean="0"/>
              <a:t>)</a:t>
            </a:r>
            <a:r>
              <a:rPr lang="zh-CN" altLang="en-US" sz="2800" baseline="30000" dirty="0" smtClean="0"/>
              <a:t> </a:t>
            </a:r>
            <a:r>
              <a:rPr lang="zh-CN" altLang="en-US" sz="2800" dirty="0" smtClean="0"/>
              <a:t>重建为这些邻居的线性函数。也就是要找到权重</a:t>
            </a:r>
            <a:r>
              <a:rPr lang="en-US" altLang="zh-CN" sz="2800" dirty="0" err="1" smtClean="0"/>
              <a:t>w</a:t>
            </a:r>
            <a:r>
              <a:rPr lang="en-US" altLang="zh-CN" sz="2800" baseline="-25000" dirty="0" err="1" smtClean="0"/>
              <a:t>I,j</a:t>
            </a:r>
            <a:r>
              <a:rPr lang="en-US" altLang="zh-CN" sz="2800" baseline="-25000" dirty="0" smtClean="0"/>
              <a:t> </a:t>
            </a:r>
            <a:r>
              <a:rPr lang="zh-CN" altLang="en-US" sz="2800" dirty="0" smtClean="0"/>
              <a:t>使实例</a:t>
            </a:r>
            <a:r>
              <a:rPr lang="en-US" altLang="zh-CN" sz="2800" dirty="0" smtClean="0"/>
              <a:t>x</a:t>
            </a:r>
            <a:r>
              <a:rPr lang="zh-CN" altLang="en-US" sz="2800" baseline="30000" dirty="0" smtClean="0"/>
              <a:t> </a:t>
            </a:r>
            <a:r>
              <a:rPr lang="en-US" altLang="zh-CN" sz="2800" baseline="30000" dirty="0" smtClean="0"/>
              <a:t>(</a:t>
            </a:r>
            <a:r>
              <a:rPr lang="en-US" altLang="zh-CN" sz="2800" baseline="30000" dirty="0" err="1" smtClean="0"/>
              <a:t>i</a:t>
            </a:r>
            <a:r>
              <a:rPr lang="en-US" altLang="zh-CN" sz="2800" baseline="30000" dirty="0" smtClean="0"/>
              <a:t>)</a:t>
            </a:r>
            <a:r>
              <a:rPr lang="zh-CN" altLang="en-US" sz="2800" baseline="30000" dirty="0" smtClean="0"/>
              <a:t> </a:t>
            </a:r>
            <a:r>
              <a:rPr lang="zh-CN" altLang="en-US" sz="2800" dirty="0" smtClean="0"/>
              <a:t>和                  之间的距离平方最小，如果实例</a:t>
            </a:r>
            <a:r>
              <a:rPr lang="en-US" altLang="zh-CN" sz="2800" dirty="0" smtClean="0"/>
              <a:t>x</a:t>
            </a:r>
            <a:r>
              <a:rPr lang="zh-CN" altLang="en-US" sz="2800" baseline="30000" dirty="0" smtClean="0"/>
              <a:t> </a:t>
            </a:r>
            <a:r>
              <a:rPr lang="en-US" altLang="zh-CN" sz="2800" baseline="30000" dirty="0" smtClean="0"/>
              <a:t>(j)</a:t>
            </a:r>
            <a:r>
              <a:rPr lang="zh-CN" altLang="en-US" sz="2800" baseline="30000" dirty="0" smtClean="0"/>
              <a:t> </a:t>
            </a:r>
            <a:r>
              <a:rPr lang="zh-CN" altLang="en-US" sz="2800" dirty="0" smtClean="0"/>
              <a:t>不是实例</a:t>
            </a:r>
            <a:r>
              <a:rPr lang="en-US" altLang="zh-CN" sz="2800" dirty="0" smtClean="0"/>
              <a:t>x</a:t>
            </a:r>
            <a:r>
              <a:rPr lang="zh-CN" altLang="en-US" sz="2800" baseline="30000" dirty="0" smtClean="0"/>
              <a:t> </a:t>
            </a:r>
            <a:r>
              <a:rPr lang="en-US" altLang="zh-CN" sz="2800" baseline="30000" dirty="0" smtClean="0"/>
              <a:t>(</a:t>
            </a:r>
            <a:r>
              <a:rPr lang="en-US" altLang="zh-CN" sz="2800" baseline="30000" dirty="0" err="1" smtClean="0"/>
              <a:t>i</a:t>
            </a:r>
            <a:r>
              <a:rPr lang="en-US" altLang="zh-CN" sz="2800" baseline="30000" dirty="0" smtClean="0"/>
              <a:t>)</a:t>
            </a:r>
            <a:r>
              <a:rPr lang="zh-CN" altLang="en-US" sz="2800" baseline="30000" dirty="0" smtClean="0"/>
              <a:t> </a:t>
            </a:r>
            <a:r>
              <a:rPr lang="zh-CN" altLang="en-US" sz="2800" dirty="0" smtClean="0"/>
              <a:t>的</a:t>
            </a:r>
            <a:r>
              <a:rPr lang="en-US" altLang="zh-CN" sz="2800" dirty="0" smtClean="0"/>
              <a:t>k</a:t>
            </a:r>
            <a:r>
              <a:rPr lang="zh-CN" altLang="en-US" sz="2800" dirty="0" smtClean="0"/>
              <a:t>个最近的邻居之一，</a:t>
            </a:r>
            <a:r>
              <a:rPr lang="en-US" altLang="zh-CN" sz="2800" dirty="0" err="1" smtClean="0"/>
              <a:t>w</a:t>
            </a:r>
            <a:r>
              <a:rPr lang="en-US" altLang="zh-CN" sz="2800" baseline="-25000" dirty="0" err="1" smtClean="0"/>
              <a:t>I,j</a:t>
            </a:r>
            <a:r>
              <a:rPr lang="en-US" altLang="zh-CN" sz="2800" baseline="-25000" dirty="0" smtClean="0"/>
              <a:t> </a:t>
            </a:r>
            <a:r>
              <a:rPr lang="zh-CN" altLang="en-US" sz="2800" dirty="0" smtClean="0"/>
              <a:t>＝</a:t>
            </a:r>
            <a:r>
              <a:rPr lang="en-US" altLang="zh-CN" sz="2800" dirty="0" smtClean="0"/>
              <a:t>0</a:t>
            </a:r>
            <a:r>
              <a:rPr lang="zh-CN" altLang="en-US" sz="2800" dirty="0" smtClean="0"/>
              <a:t>。因此，</a:t>
            </a:r>
            <a:r>
              <a:rPr lang="en-US" altLang="zh-CN" sz="2800" dirty="0" smtClean="0"/>
              <a:t>LLE</a:t>
            </a:r>
            <a:r>
              <a:rPr lang="zh-CN" altLang="en-US" sz="2800" dirty="0" smtClean="0"/>
              <a:t>的第一步就是公式</a:t>
            </a:r>
            <a:r>
              <a:rPr lang="en-US" altLang="zh-CN" sz="2800" dirty="0" smtClean="0"/>
              <a:t>8-4</a:t>
            </a:r>
            <a:r>
              <a:rPr lang="zh-CN" altLang="en-US" sz="2800" dirty="0" smtClean="0"/>
              <a:t>所示的约束优化问题，其中</a:t>
            </a:r>
            <a:r>
              <a:rPr lang="en-US" altLang="zh-CN" sz="2800" dirty="0" smtClean="0"/>
              <a:t>W</a:t>
            </a:r>
            <a:r>
              <a:rPr lang="zh-CN" altLang="en-US" sz="2800" dirty="0" smtClean="0"/>
              <a:t>是包含所有权重</a:t>
            </a:r>
            <a:r>
              <a:rPr lang="en-US" altLang="zh-CN" sz="2800" dirty="0" err="1" smtClean="0"/>
              <a:t>w</a:t>
            </a:r>
            <a:r>
              <a:rPr lang="en-US" altLang="zh-CN" sz="2800" baseline="-25000" dirty="0" err="1" smtClean="0"/>
              <a:t>I,j</a:t>
            </a:r>
            <a:r>
              <a:rPr lang="zh-CN" altLang="en-US" sz="2800" dirty="0" smtClean="0"/>
              <a:t>的权重矩阵，第二个约束则是简单地对每个训练实例</a:t>
            </a:r>
            <a:r>
              <a:rPr lang="en-US" altLang="zh-CN" sz="2800" dirty="0" smtClean="0"/>
              <a:t>x</a:t>
            </a:r>
            <a:r>
              <a:rPr lang="en-US" altLang="zh-CN" sz="2800" baseline="30000" dirty="0" smtClean="0"/>
              <a:t>(</a:t>
            </a:r>
            <a:r>
              <a:rPr lang="en-US" altLang="zh-CN" sz="2800" baseline="30000" dirty="0" err="1" smtClean="0"/>
              <a:t>i</a:t>
            </a:r>
            <a:r>
              <a:rPr lang="en-US" altLang="zh-CN" sz="2800" baseline="30000" dirty="0" smtClean="0"/>
              <a:t>)</a:t>
            </a:r>
            <a:r>
              <a:rPr lang="zh-CN" altLang="en-US" sz="2800" dirty="0" smtClean="0"/>
              <a:t>的权重进行归一。</a:t>
            </a:r>
            <a:endParaRPr lang="en-US" altLang="zh-CN" sz="2800"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38948" y="1653098"/>
            <a:ext cx="1456162"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55168" y="3965564"/>
            <a:ext cx="7488832" cy="28924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168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36" y="-162272"/>
            <a:ext cx="8229600" cy="1143000"/>
          </a:xfrm>
        </p:spPr>
        <p:txBody>
          <a:bodyPr>
            <a:noAutofit/>
          </a:bodyPr>
          <a:lstStyle/>
          <a:p>
            <a:r>
              <a:rPr lang="zh-CN" altLang="en-US" sz="2800" dirty="0" smtClean="0"/>
              <a:t>局部线性嵌入 </a:t>
            </a:r>
            <a:r>
              <a:rPr lang="en-US" altLang="zh-CN" sz="2800" dirty="0" smtClean="0"/>
              <a:t>LLE</a:t>
            </a:r>
            <a:endParaRPr lang="zh-CN" altLang="en-US" sz="3200" dirty="0"/>
          </a:p>
        </p:txBody>
      </p:sp>
      <p:sp>
        <p:nvSpPr>
          <p:cNvPr id="4" name="内容占位符 2"/>
          <p:cNvSpPr>
            <a:spLocks noGrp="1"/>
          </p:cNvSpPr>
          <p:nvPr>
            <p:ph idx="1"/>
          </p:nvPr>
        </p:nvSpPr>
        <p:spPr>
          <a:xfrm>
            <a:off x="107504" y="836712"/>
            <a:ext cx="9036496" cy="5949280"/>
          </a:xfrm>
        </p:spPr>
        <p:txBody>
          <a:bodyPr>
            <a:noAutofit/>
          </a:bodyPr>
          <a:lstStyle/>
          <a:p>
            <a:r>
              <a:rPr lang="zh-CN" altLang="en-US" sz="2800" dirty="0" smtClean="0"/>
              <a:t>这一步完成后，权重矩阵</a:t>
            </a:r>
            <a:r>
              <a:rPr lang="en-US" altLang="zh-CN" sz="2800" b="1" dirty="0" smtClean="0"/>
              <a:t>W</a:t>
            </a:r>
            <a:r>
              <a:rPr lang="zh-CN" altLang="en-US" sz="2800" dirty="0" smtClean="0"/>
              <a:t>对训练实例之间的局部线性关系进行编码。现在，第二步就是要将训练实例映射到一个</a:t>
            </a:r>
            <a:r>
              <a:rPr lang="en-US" altLang="zh-CN" sz="2800" dirty="0" smtClean="0"/>
              <a:t>d</a:t>
            </a:r>
            <a:r>
              <a:rPr lang="zh-CN" altLang="en-US" sz="2800" dirty="0" smtClean="0"/>
              <a:t>维空间（</a:t>
            </a:r>
            <a:r>
              <a:rPr lang="en-US" altLang="zh-CN" sz="2800" dirty="0" smtClean="0"/>
              <a:t>d</a:t>
            </a:r>
            <a:r>
              <a:rPr lang="zh-CN" altLang="en-US" sz="2800" dirty="0" smtClean="0"/>
              <a:t>＜</a:t>
            </a:r>
            <a:r>
              <a:rPr lang="en-US" altLang="zh-CN" sz="2800" dirty="0" smtClean="0"/>
              <a:t>n</a:t>
            </a:r>
            <a:r>
              <a:rPr lang="zh-CN" altLang="en-US" sz="2800" dirty="0" smtClean="0"/>
              <a:t>），同时尽可能保留这些局部关系。如果</a:t>
            </a:r>
            <a:r>
              <a:rPr lang="en-US" altLang="zh-CN" sz="2800" b="1" dirty="0" smtClean="0"/>
              <a:t>z</a:t>
            </a:r>
            <a:r>
              <a:rPr lang="en-US" altLang="zh-CN" sz="2800" i="1" baseline="30000" dirty="0" smtClean="0"/>
              <a:t>(</a:t>
            </a:r>
            <a:r>
              <a:rPr lang="en-US" altLang="zh-CN" sz="2800" i="1" baseline="30000" dirty="0" err="1" smtClean="0"/>
              <a:t>i</a:t>
            </a:r>
            <a:r>
              <a:rPr lang="en-US" altLang="zh-CN" sz="2800" i="1" baseline="30000" dirty="0" smtClean="0"/>
              <a:t>)</a:t>
            </a:r>
            <a:r>
              <a:rPr lang="zh-CN" altLang="en-US" sz="2800" dirty="0" smtClean="0"/>
              <a:t>是实例</a:t>
            </a:r>
            <a:r>
              <a:rPr lang="en-US" altLang="zh-CN" sz="2800" b="1" dirty="0" smtClean="0"/>
              <a:t>x</a:t>
            </a:r>
            <a:r>
              <a:rPr lang="en-US" altLang="zh-CN" sz="2800" i="1" baseline="30000" dirty="0" smtClean="0"/>
              <a:t>(</a:t>
            </a:r>
            <a:r>
              <a:rPr lang="en-US" altLang="zh-CN" sz="2800" i="1" baseline="30000" dirty="0" err="1" smtClean="0"/>
              <a:t>i</a:t>
            </a:r>
            <a:r>
              <a:rPr lang="en-US" altLang="zh-CN" sz="2800" i="1" baseline="30000" dirty="0" smtClean="0"/>
              <a:t>)</a:t>
            </a:r>
            <a:r>
              <a:rPr lang="zh-CN" altLang="en-US" sz="2800" dirty="0" smtClean="0"/>
              <a:t>在这个</a:t>
            </a:r>
            <a:r>
              <a:rPr lang="en-US" altLang="zh-CN" sz="2800" dirty="0" smtClean="0"/>
              <a:t>d</a:t>
            </a:r>
            <a:r>
              <a:rPr lang="zh-CN" altLang="en-US" sz="2800" dirty="0" smtClean="0"/>
              <a:t>维空间的映像，那么我们希望从</a:t>
            </a:r>
            <a:r>
              <a:rPr lang="en-US" altLang="zh-CN" sz="2800" b="1" dirty="0" smtClean="0"/>
              <a:t>z</a:t>
            </a:r>
            <a:r>
              <a:rPr lang="en-US" altLang="zh-CN" sz="2800" i="1" baseline="30000" dirty="0" smtClean="0"/>
              <a:t>(</a:t>
            </a:r>
            <a:r>
              <a:rPr lang="en-US" altLang="zh-CN" sz="2800" i="1" baseline="30000" dirty="0" err="1" smtClean="0"/>
              <a:t>i</a:t>
            </a:r>
            <a:r>
              <a:rPr lang="en-US" altLang="zh-CN" sz="2800" i="1" baseline="30000" dirty="0" smtClean="0"/>
              <a:t>)</a:t>
            </a:r>
            <a:r>
              <a:rPr lang="zh-CN" altLang="en-US" sz="2800" dirty="0" smtClean="0"/>
              <a:t>到                   之间的平方距离尽可能小。这个想法产生了如公式</a:t>
            </a:r>
            <a:r>
              <a:rPr lang="en-US" altLang="zh-CN" sz="2800" dirty="0" smtClean="0"/>
              <a:t>8-5</a:t>
            </a:r>
            <a:r>
              <a:rPr lang="zh-CN" altLang="en-US" sz="2800" dirty="0" smtClean="0"/>
              <a:t>描述的一个无约束优化问题</a:t>
            </a:r>
            <a:r>
              <a:rPr lang="zh-CN" altLang="en-US" sz="2800" dirty="0" smtClean="0"/>
              <a:t>。</a:t>
            </a:r>
            <a:endParaRPr lang="en-US" altLang="zh-CN" sz="2800" b="1"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5984" y="2571744"/>
            <a:ext cx="1512168" cy="457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1" y="4071942"/>
            <a:ext cx="9143089" cy="15763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31663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36" y="-162272"/>
            <a:ext cx="8229600" cy="1143000"/>
          </a:xfrm>
        </p:spPr>
        <p:txBody>
          <a:bodyPr>
            <a:noAutofit/>
          </a:bodyPr>
          <a:lstStyle/>
          <a:p>
            <a:r>
              <a:rPr lang="zh-CN" altLang="en-US" sz="3200" dirty="0" smtClean="0"/>
              <a:t>其他降维技巧</a:t>
            </a:r>
            <a:endParaRPr lang="zh-CN" altLang="en-US" sz="3600" dirty="0"/>
          </a:p>
        </p:txBody>
      </p:sp>
      <p:sp>
        <p:nvSpPr>
          <p:cNvPr id="4" name="内容占位符 2"/>
          <p:cNvSpPr>
            <a:spLocks noGrp="1"/>
          </p:cNvSpPr>
          <p:nvPr>
            <p:ph idx="1"/>
          </p:nvPr>
        </p:nvSpPr>
        <p:spPr>
          <a:xfrm>
            <a:off x="107504" y="836712"/>
            <a:ext cx="9036496" cy="5949280"/>
          </a:xfrm>
        </p:spPr>
        <p:txBody>
          <a:bodyPr>
            <a:noAutofit/>
          </a:bodyPr>
          <a:lstStyle/>
          <a:p>
            <a:r>
              <a:rPr lang="zh-CN" altLang="en-US" sz="2800" dirty="0" smtClean="0"/>
              <a:t>多维缩放（</a:t>
            </a:r>
            <a:r>
              <a:rPr lang="en-US" altLang="zh-CN" sz="2800" dirty="0" smtClean="0"/>
              <a:t>MDS</a:t>
            </a:r>
            <a:r>
              <a:rPr lang="zh-CN" altLang="en-US" sz="2800" dirty="0" smtClean="0"/>
              <a:t>）算法，保持实例间距离，降低维度。</a:t>
            </a:r>
          </a:p>
          <a:p>
            <a:r>
              <a:rPr lang="zh-CN" altLang="en-US" sz="2800" dirty="0" smtClean="0"/>
              <a:t>等度量映射（</a:t>
            </a:r>
            <a:r>
              <a:rPr lang="en-US" altLang="zh-CN" sz="2800" dirty="0" err="1" smtClean="0"/>
              <a:t>Isomap</a:t>
            </a:r>
            <a:r>
              <a:rPr lang="zh-CN" altLang="en-US" sz="2800" dirty="0" smtClean="0"/>
              <a:t>）算法，将每个实例与其最近的邻居连接起来，创建连接图形，然后保留实例之间的这个测地距离，降低维度。</a:t>
            </a:r>
          </a:p>
          <a:p>
            <a:r>
              <a:rPr lang="en-US" altLang="zh-CN" sz="2800" dirty="0" smtClean="0"/>
              <a:t>t-</a:t>
            </a:r>
            <a:r>
              <a:rPr lang="zh-CN" altLang="en-US" sz="2800" dirty="0" smtClean="0"/>
              <a:t>分布随机近邻嵌入（</a:t>
            </a:r>
            <a:r>
              <a:rPr lang="en-US" altLang="zh-CN" sz="2800" dirty="0" smtClean="0"/>
              <a:t>t-SNE</a:t>
            </a:r>
            <a:r>
              <a:rPr lang="zh-CN" altLang="en-US" sz="2800" dirty="0" smtClean="0"/>
              <a:t>）算法在降低维度时，试图让相似的实例彼此靠近，不相似的实例彼此远离。它主要用于可视化，尤其是将高维空间中的实例集群可视化（例如，对</a:t>
            </a:r>
            <a:r>
              <a:rPr lang="en-US" altLang="zh-CN" sz="2800" dirty="0" smtClean="0"/>
              <a:t>MNIST</a:t>
            </a:r>
            <a:r>
              <a:rPr lang="zh-CN" altLang="en-US" sz="2800" dirty="0" smtClean="0"/>
              <a:t>图像进行二维可视化）。</a:t>
            </a:r>
          </a:p>
          <a:p>
            <a:r>
              <a:rPr lang="zh-CN" altLang="en-US" sz="2800" dirty="0" smtClean="0"/>
              <a:t>线性判别（</a:t>
            </a:r>
            <a:r>
              <a:rPr lang="en-US" altLang="zh-CN" sz="2800" dirty="0" smtClean="0"/>
              <a:t>LDA</a:t>
            </a:r>
            <a:r>
              <a:rPr lang="zh-CN" altLang="en-US" sz="2800" dirty="0" smtClean="0"/>
              <a:t>）实际上是一种分类算法，但是在训练过程中，它会学习类别之间最有区别的轴，而这个轴正好可以用来定义投影数据的超平面。这样做的好处在于投影上的类别之间会尽可能的分开。</a:t>
            </a:r>
          </a:p>
          <a:p>
            <a:endParaRPr lang="zh-CN" altLang="en-US" sz="2800" dirty="0"/>
          </a:p>
        </p:txBody>
      </p:sp>
    </p:spTree>
    <p:extLst>
      <p:ext uri="{BB962C8B-B14F-4D97-AF65-F5344CB8AC3E}">
        <p14:creationId xmlns:p14="http://schemas.microsoft.com/office/powerpoint/2010/main" xmlns="" val="188450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a:t>维度的诅咒</a:t>
            </a:r>
          </a:p>
        </p:txBody>
      </p:sp>
      <p:sp>
        <p:nvSpPr>
          <p:cNvPr id="3" name="内容占位符 2"/>
          <p:cNvSpPr>
            <a:spLocks noGrp="1"/>
          </p:cNvSpPr>
          <p:nvPr>
            <p:ph idx="1"/>
          </p:nvPr>
        </p:nvSpPr>
        <p:spPr>
          <a:xfrm>
            <a:off x="107504" y="1196752"/>
            <a:ext cx="9036496" cy="5141168"/>
          </a:xfrm>
        </p:spPr>
        <p:txBody>
          <a:bodyPr>
            <a:noAutofit/>
          </a:bodyPr>
          <a:lstStyle/>
          <a:p>
            <a:r>
              <a:rPr lang="zh-CN" altLang="en-US" dirty="0"/>
              <a:t>事实证明，在高维空间中，许多事物的行为都迥然不同。</a:t>
            </a:r>
            <a:r>
              <a:rPr lang="zh-CN" altLang="en-US" dirty="0" smtClean="0"/>
              <a:t>例如，</a:t>
            </a:r>
            <a:r>
              <a:rPr lang="zh-CN" altLang="en-US" dirty="0"/>
              <a:t>如果你在一个单位平面（</a:t>
            </a:r>
            <a:r>
              <a:rPr lang="en-US" altLang="zh-CN" dirty="0"/>
              <a:t>1×1</a:t>
            </a:r>
            <a:r>
              <a:rPr lang="zh-CN" altLang="en-US" dirty="0"/>
              <a:t>的正方形）内随机选择一个</a:t>
            </a:r>
            <a:r>
              <a:rPr lang="zh-CN" altLang="en-US" dirty="0" smtClean="0"/>
              <a:t>点，</a:t>
            </a:r>
            <a:r>
              <a:rPr lang="zh-CN" altLang="en-US" dirty="0"/>
              <a:t>那么这个点离边界的距离小于</a:t>
            </a:r>
            <a:r>
              <a:rPr lang="en-US" altLang="zh-CN" dirty="0"/>
              <a:t>0.001</a:t>
            </a:r>
            <a:r>
              <a:rPr lang="zh-CN" altLang="en-US" dirty="0"/>
              <a:t>的概率只有约</a:t>
            </a:r>
            <a:r>
              <a:rPr lang="en-US" altLang="zh-CN" dirty="0"/>
              <a:t>0.4%</a:t>
            </a:r>
            <a:r>
              <a:rPr lang="zh-CN" altLang="en-US" dirty="0" smtClean="0"/>
              <a:t>（也就是说</a:t>
            </a:r>
            <a:r>
              <a:rPr lang="zh-CN" altLang="en-US" dirty="0"/>
              <a:t>，一个随机的点不大可能刚好位于某个维度的</a:t>
            </a:r>
            <a:r>
              <a:rPr lang="zh-CN" altLang="en-US" dirty="0" smtClean="0"/>
              <a:t>“极端”）</a:t>
            </a:r>
            <a:r>
              <a:rPr lang="zh-CN" altLang="en-US" dirty="0"/>
              <a:t>。但是，在一个</a:t>
            </a:r>
            <a:r>
              <a:rPr lang="en-US" altLang="zh-CN" dirty="0"/>
              <a:t>10000</a:t>
            </a:r>
            <a:r>
              <a:rPr lang="zh-CN" altLang="en-US" dirty="0"/>
              <a:t>维的单位超立方体（</a:t>
            </a:r>
            <a:r>
              <a:rPr lang="en-US" altLang="zh-CN" dirty="0"/>
              <a:t>1×1…×1</a:t>
            </a:r>
            <a:r>
              <a:rPr lang="zh-CN" altLang="en-US" dirty="0" smtClean="0"/>
              <a:t>立方体，</a:t>
            </a:r>
            <a:r>
              <a:rPr lang="zh-CN" altLang="en-US" dirty="0"/>
              <a:t>一万个</a:t>
            </a:r>
            <a:r>
              <a:rPr lang="en-US" altLang="zh-CN" dirty="0"/>
              <a:t>1</a:t>
            </a:r>
            <a:r>
              <a:rPr lang="zh-CN" altLang="en-US" dirty="0"/>
              <a:t>）中，这个概率大于</a:t>
            </a:r>
            <a:r>
              <a:rPr lang="en-US" altLang="zh-CN" dirty="0"/>
              <a:t>99.999999%</a:t>
            </a:r>
            <a:r>
              <a:rPr lang="zh-CN" altLang="en-US" dirty="0"/>
              <a:t>。</a:t>
            </a:r>
            <a:endParaRPr lang="en-US" altLang="zh-CN" sz="2800" dirty="0" smtClean="0"/>
          </a:p>
        </p:txBody>
      </p:sp>
    </p:spTree>
    <p:extLst>
      <p:ext uri="{BB962C8B-B14F-4D97-AF65-F5344CB8AC3E}">
        <p14:creationId xmlns:p14="http://schemas.microsoft.com/office/powerpoint/2010/main" xmlns="" val="142583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a:t>维度的诅咒</a:t>
            </a:r>
          </a:p>
        </p:txBody>
      </p:sp>
      <p:sp>
        <p:nvSpPr>
          <p:cNvPr id="3" name="内容占位符 2"/>
          <p:cNvSpPr>
            <a:spLocks noGrp="1"/>
          </p:cNvSpPr>
          <p:nvPr>
            <p:ph idx="1"/>
          </p:nvPr>
        </p:nvSpPr>
        <p:spPr>
          <a:xfrm>
            <a:off x="107504" y="1196752"/>
            <a:ext cx="9036496" cy="5141168"/>
          </a:xfrm>
        </p:spPr>
        <p:txBody>
          <a:bodyPr>
            <a:noAutofit/>
          </a:bodyPr>
          <a:lstStyle/>
          <a:p>
            <a:r>
              <a:rPr lang="zh-CN" altLang="en-US" dirty="0"/>
              <a:t>还有一个更麻烦的区别：如果你在单位平面中随机挑两个点，这两个点之间的平均距离大约为</a:t>
            </a:r>
            <a:r>
              <a:rPr lang="en-US" altLang="zh-CN" dirty="0"/>
              <a:t>0.52</a:t>
            </a:r>
            <a:r>
              <a:rPr lang="zh-CN" altLang="en-US" dirty="0"/>
              <a:t>。如果在三维的单位立方体中随机挑两个点，两点之间的平均距离大约为</a:t>
            </a:r>
            <a:r>
              <a:rPr lang="en-US" altLang="zh-CN" dirty="0"/>
              <a:t>0.66</a:t>
            </a:r>
            <a:r>
              <a:rPr lang="zh-CN" altLang="en-US" dirty="0"/>
              <a:t>。但是，如果在一个</a:t>
            </a:r>
            <a:r>
              <a:rPr lang="en-US" altLang="zh-CN" dirty="0"/>
              <a:t>100</a:t>
            </a:r>
            <a:r>
              <a:rPr lang="zh-CN" altLang="en-US" dirty="0"/>
              <a:t>万维的超立方体中随机挑两个点呢？</a:t>
            </a:r>
          </a:p>
          <a:p>
            <a:r>
              <a:rPr lang="zh-CN" altLang="en-US" dirty="0"/>
              <a:t>平均距离大约为</a:t>
            </a:r>
            <a:r>
              <a:rPr lang="en-US" altLang="zh-CN" dirty="0" smtClean="0"/>
              <a:t>408.25 (</a:t>
            </a:r>
            <a:r>
              <a:rPr lang="zh-CN" altLang="en-US" dirty="0" smtClean="0"/>
              <a:t>约等于</a:t>
            </a:r>
            <a:r>
              <a:rPr lang="en-US" altLang="zh-CN" dirty="0" err="1" smtClean="0"/>
              <a:t>sqrt</a:t>
            </a:r>
            <a:r>
              <a:rPr lang="en-US" altLang="zh-CN" dirty="0" smtClean="0"/>
              <a:t>(1000,000/6))</a:t>
            </a:r>
            <a:r>
              <a:rPr lang="zh-CN" altLang="en-US" dirty="0"/>
              <a:t>这个事实</a:t>
            </a:r>
            <a:r>
              <a:rPr lang="zh-CN" altLang="en-US" dirty="0" smtClean="0"/>
              <a:t>说明大多数</a:t>
            </a:r>
            <a:r>
              <a:rPr lang="zh-CN" altLang="en-US" dirty="0"/>
              <a:t>训练实例可能彼此之间相距很远</a:t>
            </a:r>
            <a:r>
              <a:rPr lang="zh-CN" altLang="en-US" dirty="0" smtClean="0"/>
              <a:t>。这</a:t>
            </a:r>
            <a:r>
              <a:rPr lang="zh-CN" altLang="en-US" dirty="0"/>
              <a:t>也意味着新的实例很可能远离任何一个训练实例</a:t>
            </a:r>
            <a:r>
              <a:rPr lang="zh-CN" altLang="en-US" dirty="0" smtClean="0"/>
              <a:t>，导致</a:t>
            </a:r>
            <a:r>
              <a:rPr lang="zh-CN" altLang="en-US" dirty="0"/>
              <a:t>预测跟低维度相比，更加</a:t>
            </a:r>
            <a:r>
              <a:rPr lang="zh-CN" altLang="en-US" dirty="0" smtClean="0"/>
              <a:t>不可靠。</a:t>
            </a:r>
            <a:r>
              <a:rPr lang="zh-CN" altLang="en-US" dirty="0"/>
              <a:t>简而言之，训练集的维度越高</a:t>
            </a:r>
            <a:r>
              <a:rPr lang="zh-CN" altLang="en-US" dirty="0" smtClean="0"/>
              <a:t>，过度</a:t>
            </a:r>
            <a:r>
              <a:rPr lang="zh-CN" altLang="en-US" dirty="0"/>
              <a:t>拟合的风险就越</a:t>
            </a:r>
            <a:r>
              <a:rPr lang="zh-CN" altLang="en-US" dirty="0" smtClean="0"/>
              <a:t>大</a:t>
            </a:r>
            <a:r>
              <a:rPr lang="zh-CN" altLang="en-US" sz="2800" dirty="0"/>
              <a:t>。</a:t>
            </a:r>
            <a:endParaRPr lang="en-US" altLang="zh-CN" sz="2800" dirty="0" smtClean="0"/>
          </a:p>
        </p:txBody>
      </p:sp>
    </p:spTree>
    <p:extLst>
      <p:ext uri="{BB962C8B-B14F-4D97-AF65-F5344CB8AC3E}">
        <p14:creationId xmlns:p14="http://schemas.microsoft.com/office/powerpoint/2010/main" xmlns="" val="425781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a:t>维度的诅咒</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a:t>理论上来说，通过增大训练集，使训练实例达到足够的密度</a:t>
            </a:r>
            <a:r>
              <a:rPr lang="zh-CN" altLang="en-US" dirty="0" smtClean="0"/>
              <a:t>，是</a:t>
            </a:r>
            <a:r>
              <a:rPr lang="zh-CN" altLang="en-US" dirty="0"/>
              <a:t>可以解开维度的诅咒的。然而不幸的是，实践中</a:t>
            </a:r>
            <a:r>
              <a:rPr lang="zh-CN" altLang="en-US" dirty="0" smtClean="0"/>
              <a:t>，要</a:t>
            </a:r>
            <a:r>
              <a:rPr lang="zh-CN" altLang="en-US" dirty="0"/>
              <a:t>达到给定密度所需要的训练实例数量随着维度增加呈指数</a:t>
            </a:r>
            <a:r>
              <a:rPr lang="zh-CN" altLang="en-US" dirty="0" smtClean="0"/>
              <a:t>式上升</a:t>
            </a:r>
            <a:r>
              <a:rPr lang="zh-CN" altLang="en-US" dirty="0"/>
              <a:t>。仅仅</a:t>
            </a:r>
            <a:r>
              <a:rPr lang="en-US" altLang="zh-CN" dirty="0"/>
              <a:t>100</a:t>
            </a:r>
            <a:r>
              <a:rPr lang="zh-CN" altLang="en-US" dirty="0"/>
              <a:t>个特征下（远小于</a:t>
            </a:r>
            <a:r>
              <a:rPr lang="en-US" altLang="zh-CN" dirty="0"/>
              <a:t>MNIST</a:t>
            </a:r>
            <a:r>
              <a:rPr lang="zh-CN" altLang="en-US" dirty="0"/>
              <a:t>问题</a:t>
            </a:r>
            <a:r>
              <a:rPr lang="zh-CN" altLang="en-US" dirty="0" smtClean="0"/>
              <a:t>），要</a:t>
            </a:r>
            <a:r>
              <a:rPr lang="zh-CN" altLang="en-US" dirty="0"/>
              <a:t>让所有训练实例（假设在所有维度上平均分布</a:t>
            </a:r>
            <a:r>
              <a:rPr lang="zh-CN" altLang="en-US" dirty="0" smtClean="0"/>
              <a:t>）之间</a:t>
            </a:r>
            <a:r>
              <a:rPr lang="zh-CN" altLang="en-US" dirty="0"/>
              <a:t>的平均距离小于</a:t>
            </a:r>
            <a:r>
              <a:rPr lang="en-US" altLang="zh-CN" dirty="0"/>
              <a:t>0.1</a:t>
            </a:r>
            <a:r>
              <a:rPr lang="zh-CN" altLang="en-US" dirty="0" smtClean="0"/>
              <a:t>，你</a:t>
            </a:r>
            <a:r>
              <a:rPr lang="zh-CN" altLang="en-US" dirty="0"/>
              <a:t>需要的训练实例数量就比可观察宇宙中的原子数量还要</a:t>
            </a:r>
            <a:r>
              <a:rPr lang="zh-CN" altLang="en-US" dirty="0" smtClean="0"/>
              <a:t>多</a:t>
            </a:r>
            <a:r>
              <a:rPr lang="zh-CN" altLang="en-US" sz="2800" dirty="0"/>
              <a:t>。</a:t>
            </a:r>
            <a:endParaRPr lang="en-US" altLang="zh-CN" sz="2800" dirty="0" smtClean="0"/>
          </a:p>
        </p:txBody>
      </p:sp>
    </p:spTree>
    <p:extLst>
      <p:ext uri="{BB962C8B-B14F-4D97-AF65-F5344CB8AC3E}">
        <p14:creationId xmlns:p14="http://schemas.microsoft.com/office/powerpoint/2010/main" xmlns="" val="311846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投影</a:t>
            </a:r>
            <a:endParaRPr lang="en-US" altLang="zh-CN" b="1" dirty="0" smtClean="0"/>
          </a:p>
          <a:p>
            <a:r>
              <a:rPr lang="zh-CN" altLang="en-US" sz="2800" dirty="0" smtClean="0"/>
              <a:t>在大多数现实世界的问题里，训练实例在所有维度上并不是均匀分布的。许多特征几乎是不变的，也有许多特征是高度相关联的（如前面讨论的</a:t>
            </a:r>
            <a:r>
              <a:rPr lang="en-US" altLang="zh-CN" sz="2800" dirty="0" smtClean="0"/>
              <a:t>MNIST</a:t>
            </a:r>
            <a:r>
              <a:rPr lang="zh-CN" altLang="en-US" sz="2800" dirty="0" smtClean="0"/>
              <a:t>数据集）。因此，高维空间的所有训练实例实际上（或近似于）受一个低得多的低维子空间所影响。这听起来很抽象，所以我们来看一个例子。在图</a:t>
            </a:r>
            <a:r>
              <a:rPr lang="en-US" altLang="zh-CN" sz="2800" dirty="0" smtClean="0"/>
              <a:t>8-2</a:t>
            </a:r>
            <a:r>
              <a:rPr lang="zh-CN" altLang="en-US" sz="2800" dirty="0" smtClean="0"/>
              <a:t>中，你可以看到一个由圆圈表示的</a:t>
            </a:r>
            <a:r>
              <a:rPr lang="en-US" altLang="zh-CN" sz="2800" dirty="0" smtClean="0"/>
              <a:t>3D</a:t>
            </a:r>
            <a:r>
              <a:rPr lang="zh-CN" altLang="en-US" sz="2800" dirty="0" smtClean="0"/>
              <a:t>数据集。</a:t>
            </a:r>
            <a:endParaRPr lang="en-US" altLang="zh-CN" sz="2800" dirty="0" smtClean="0"/>
          </a:p>
        </p:txBody>
      </p:sp>
    </p:spTree>
    <p:extLst>
      <p:ext uri="{BB962C8B-B14F-4D97-AF65-F5344CB8AC3E}">
        <p14:creationId xmlns:p14="http://schemas.microsoft.com/office/powerpoint/2010/main" xmlns="" val="95203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zh-CN" altLang="en-US" sz="3200" dirty="0"/>
              <a:t>数据降维的主要方法</a:t>
            </a:r>
          </a:p>
        </p:txBody>
      </p:sp>
      <p:sp>
        <p:nvSpPr>
          <p:cNvPr id="3" name="内容占位符 2"/>
          <p:cNvSpPr>
            <a:spLocks noGrp="1"/>
          </p:cNvSpPr>
          <p:nvPr>
            <p:ph idx="1"/>
          </p:nvPr>
        </p:nvSpPr>
        <p:spPr>
          <a:xfrm>
            <a:off x="107504" y="980728"/>
            <a:ext cx="9036496" cy="5141168"/>
          </a:xfrm>
        </p:spPr>
        <p:txBody>
          <a:bodyPr>
            <a:noAutofit/>
          </a:bodyPr>
          <a:lstStyle/>
          <a:p>
            <a:r>
              <a:rPr lang="zh-CN" altLang="en-US" dirty="0" smtClean="0"/>
              <a:t>投影</a:t>
            </a:r>
            <a:endParaRPr lang="en-US" altLang="zh-CN" b="1" dirty="0" smtClean="0"/>
          </a:p>
          <a:p>
            <a:endParaRPr lang="en-US" altLang="zh-CN" b="1" dirty="0" smtClean="0"/>
          </a:p>
          <a:p>
            <a:r>
              <a:rPr lang="en-US" altLang="zh-CN" sz="2800" dirty="0"/>
              <a:t>In most real-world problems, training instances are </a:t>
            </a:r>
            <a:r>
              <a:rPr lang="en-US" altLang="zh-CN" sz="2800" i="1" dirty="0"/>
              <a:t>not </a:t>
            </a:r>
            <a:r>
              <a:rPr lang="en-US" altLang="zh-CN" sz="2800" dirty="0"/>
              <a:t>spread out uniformly </a:t>
            </a:r>
            <a:r>
              <a:rPr lang="en-US" altLang="zh-CN" sz="2800" dirty="0" smtClean="0"/>
              <a:t>across all </a:t>
            </a:r>
            <a:r>
              <a:rPr lang="en-US" altLang="zh-CN" sz="2800" dirty="0"/>
              <a:t>dimensions. Many features are almost constant, while others are highly </a:t>
            </a:r>
            <a:r>
              <a:rPr lang="en-US" altLang="zh-CN" sz="2800" dirty="0" smtClean="0"/>
              <a:t>correlated (as </a:t>
            </a:r>
            <a:r>
              <a:rPr lang="en-US" altLang="zh-CN" sz="2800" dirty="0"/>
              <a:t>discussed earlier for MNIST). As a result, all training </a:t>
            </a:r>
            <a:r>
              <a:rPr lang="en-US" altLang="zh-CN" sz="2800" dirty="0" smtClean="0"/>
              <a:t>instances </a:t>
            </a:r>
            <a:r>
              <a:rPr lang="en-US" altLang="zh-CN" sz="2800" dirty="0"/>
              <a:t>actually lie </a:t>
            </a:r>
            <a:r>
              <a:rPr lang="en-US" altLang="zh-CN" sz="2800" dirty="0" smtClean="0"/>
              <a:t>within (or </a:t>
            </a:r>
            <a:r>
              <a:rPr lang="en-US" altLang="zh-CN" sz="2800" dirty="0"/>
              <a:t>close to) a much lower-dimensional </a:t>
            </a:r>
            <a:r>
              <a:rPr lang="en-US" altLang="zh-CN" sz="2800" i="1" dirty="0"/>
              <a:t>subspace </a:t>
            </a:r>
            <a:r>
              <a:rPr lang="en-US" altLang="zh-CN" sz="2800" dirty="0"/>
              <a:t>of the high-dimensional space. </a:t>
            </a:r>
            <a:r>
              <a:rPr lang="en-US" altLang="zh-CN" sz="2800" dirty="0" smtClean="0"/>
              <a:t>This sounds </a:t>
            </a:r>
            <a:r>
              <a:rPr lang="en-US" altLang="zh-CN" sz="2800" dirty="0"/>
              <a:t>very abstract, so let’s look at an example. In Figure 8-2 you can see a 3D </a:t>
            </a:r>
            <a:r>
              <a:rPr lang="en-US" altLang="zh-CN" sz="2800" dirty="0" smtClean="0"/>
              <a:t>dataset represented </a:t>
            </a:r>
            <a:r>
              <a:rPr lang="en-US" altLang="zh-CN" sz="2800" dirty="0"/>
              <a:t>by the circles.</a:t>
            </a:r>
            <a:endParaRPr lang="en-US" altLang="zh-CN" sz="2800" dirty="0" smtClean="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1628800"/>
            <a:ext cx="8856984" cy="52174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27397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2788</TotalTime>
  <Words>3446</Words>
  <Application>Microsoft Office PowerPoint</Application>
  <PresentationFormat>全屏显示(4:3)</PresentationFormat>
  <Paragraphs>172</Paragraphs>
  <Slides>46</Slides>
  <Notes>1</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Hands-On Machine Learning with Scikit-Learn and TensorFlow </vt:lpstr>
      <vt:lpstr>CHAPTER 8</vt:lpstr>
      <vt:lpstr>CHAPTER 8</vt:lpstr>
      <vt:lpstr>维度的诅咒</vt:lpstr>
      <vt:lpstr>维度的诅咒</vt:lpstr>
      <vt:lpstr>维度的诅咒</vt:lpstr>
      <vt:lpstr>维度的诅咒</vt:lpstr>
      <vt:lpstr>数据降维的主要方法</vt:lpstr>
      <vt:lpstr>数据降维的主要方法</vt:lpstr>
      <vt:lpstr>数据降维的主要方法</vt:lpstr>
      <vt:lpstr>数据降维的主要方法</vt:lpstr>
      <vt:lpstr>数据降维的主要方法</vt:lpstr>
      <vt:lpstr>数据降维的主要方法</vt:lpstr>
      <vt:lpstr>数据降维的主要方法</vt:lpstr>
      <vt:lpstr>数据降维的主要方法</vt:lpstr>
      <vt:lpstr>数据降维的主要方法</vt:lpstr>
      <vt:lpstr>数据降维的主要方法</vt:lpstr>
      <vt:lpstr>PCA</vt:lpstr>
      <vt:lpstr>主成分</vt:lpstr>
      <vt:lpstr>主成分</vt:lpstr>
      <vt:lpstr>主成分</vt:lpstr>
      <vt:lpstr>低维度投影</vt:lpstr>
      <vt:lpstr>低维度投影</vt:lpstr>
      <vt:lpstr>低维度投影</vt:lpstr>
      <vt:lpstr>方差解释率</vt:lpstr>
      <vt:lpstr>选择正确数量的维度</vt:lpstr>
      <vt:lpstr>选择正确数量的维度</vt:lpstr>
      <vt:lpstr>选择正确数量的维度</vt:lpstr>
      <vt:lpstr>选择正确数量的维度</vt:lpstr>
      <vt:lpstr>PCA压缩</vt:lpstr>
      <vt:lpstr>PCA压缩</vt:lpstr>
      <vt:lpstr>MNIST compression preserving 95% of the variance</vt:lpstr>
      <vt:lpstr>增量PCA</vt:lpstr>
      <vt:lpstr>增量PCA</vt:lpstr>
      <vt:lpstr>随机PCA</vt:lpstr>
      <vt:lpstr>核主成分分析</vt:lpstr>
      <vt:lpstr>核主成分分析</vt:lpstr>
      <vt:lpstr>选择核函数和调整超参数</vt:lpstr>
      <vt:lpstr>幻灯片 39</vt:lpstr>
      <vt:lpstr>Kernel PCA和重建原像误差</vt:lpstr>
      <vt:lpstr>Kernel PCA和重建原像误差</vt:lpstr>
      <vt:lpstr>局部线性嵌入 LLE</vt:lpstr>
      <vt:lpstr>局部线性嵌入 LLE</vt:lpstr>
      <vt:lpstr>局部线性嵌入 LLE</vt:lpstr>
      <vt:lpstr>局部线性嵌入 LLE</vt:lpstr>
      <vt:lpstr>其他降维技巧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DC</cp:lastModifiedBy>
  <cp:revision>163</cp:revision>
  <dcterms:created xsi:type="dcterms:W3CDTF">2017-08-17T13:43:52Z</dcterms:created>
  <dcterms:modified xsi:type="dcterms:W3CDTF">2019-11-07T14:12:41Z</dcterms:modified>
</cp:coreProperties>
</file>