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9" autoAdjust="0"/>
  </p:normalViewPr>
  <p:slideViewPr>
    <p:cSldViewPr>
      <p:cViewPr varScale="1">
        <p:scale>
          <a:sx n="91" d="100"/>
          <a:sy n="91" d="100"/>
        </p:scale>
        <p:origin x="1210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管理图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&gt;&gt;&gt; x1 = </a:t>
            </a:r>
            <a:r>
              <a:rPr lang="en-US" altLang="zh-CN" sz="2800" b="1" dirty="0" err="1" smtClean="0"/>
              <a:t>tf.Variable</a:t>
            </a:r>
            <a:r>
              <a:rPr lang="en-US" altLang="zh-CN" sz="2800" b="1" dirty="0" smtClean="0"/>
              <a:t>(1)</a:t>
            </a:r>
          </a:p>
          <a:p>
            <a:pPr>
              <a:buNone/>
            </a:pPr>
            <a:r>
              <a:rPr lang="en-US" altLang="zh-CN" sz="2800" b="1" dirty="0" smtClean="0"/>
              <a:t>&gt;&gt;&gt; x1.graph is </a:t>
            </a:r>
            <a:r>
              <a:rPr lang="en-US" altLang="zh-CN" sz="2800" b="1" dirty="0" err="1" smtClean="0"/>
              <a:t>tf.get_default_graph</a:t>
            </a:r>
            <a:r>
              <a:rPr lang="en-US" altLang="zh-CN" sz="2800" b="1" dirty="0" smtClean="0"/>
              <a:t>()</a:t>
            </a:r>
          </a:p>
          <a:p>
            <a:pPr>
              <a:buNone/>
            </a:pPr>
            <a:r>
              <a:rPr lang="en-US" altLang="zh-CN" sz="2800" dirty="0" smtClean="0"/>
              <a:t>True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&gt;&gt;&gt; graph = </a:t>
            </a:r>
            <a:r>
              <a:rPr lang="en-US" altLang="zh-CN" sz="2800" b="1" dirty="0" err="1" smtClean="0"/>
              <a:t>tf.Graph</a:t>
            </a:r>
            <a:r>
              <a:rPr lang="en-US" altLang="zh-CN" sz="2800" b="1" dirty="0" smtClean="0"/>
              <a:t>()</a:t>
            </a:r>
          </a:p>
          <a:p>
            <a:pPr>
              <a:buNone/>
            </a:pPr>
            <a:r>
              <a:rPr lang="en-US" altLang="zh-CN" sz="2800" b="1" dirty="0" smtClean="0"/>
              <a:t>&gt;&gt;&gt; with </a:t>
            </a:r>
            <a:r>
              <a:rPr lang="en-US" altLang="zh-CN" sz="2800" b="1" dirty="0" err="1" smtClean="0"/>
              <a:t>graph.as_default</a:t>
            </a:r>
            <a:r>
              <a:rPr lang="en-US" altLang="zh-CN" sz="2800" b="1" dirty="0" smtClean="0"/>
              <a:t>():</a:t>
            </a:r>
          </a:p>
          <a:p>
            <a:pPr>
              <a:buNone/>
            </a:pPr>
            <a:r>
              <a:rPr lang="en-US" altLang="zh-CN" sz="2800" b="1" dirty="0" smtClean="0"/>
              <a:t>... x2 = </a:t>
            </a:r>
            <a:r>
              <a:rPr lang="en-US" altLang="zh-CN" sz="2800" b="1" dirty="0" err="1" smtClean="0"/>
              <a:t>tf.Variable</a:t>
            </a:r>
            <a:r>
              <a:rPr lang="en-US" altLang="zh-CN" sz="2800" b="1" dirty="0" smtClean="0"/>
              <a:t>(2)</a:t>
            </a:r>
          </a:p>
          <a:p>
            <a:pPr>
              <a:buNone/>
            </a:pPr>
            <a:r>
              <a:rPr lang="en-US" altLang="zh-CN" sz="2800" b="1" dirty="0" smtClean="0"/>
              <a:t>...</a:t>
            </a:r>
          </a:p>
          <a:p>
            <a:pPr>
              <a:buNone/>
            </a:pPr>
            <a:r>
              <a:rPr lang="en-US" altLang="zh-CN" sz="2800" b="1" dirty="0" smtClean="0"/>
              <a:t>&gt;&gt;&gt; x2.graph is graph</a:t>
            </a:r>
          </a:p>
          <a:p>
            <a:pPr>
              <a:buNone/>
            </a:pPr>
            <a:r>
              <a:rPr lang="en-US" altLang="zh-CN" sz="2800" dirty="0" smtClean="0"/>
              <a:t>True</a:t>
            </a:r>
          </a:p>
          <a:p>
            <a:pPr>
              <a:buNone/>
            </a:pPr>
            <a:r>
              <a:rPr lang="en-US" altLang="zh-CN" sz="2800" b="1" dirty="0" smtClean="0"/>
              <a:t>&gt;&gt;&gt; x2.graph is </a:t>
            </a:r>
            <a:r>
              <a:rPr lang="en-US" altLang="zh-CN" sz="2800" b="1" dirty="0" err="1" smtClean="0"/>
              <a:t>tf.get_default_graph</a:t>
            </a:r>
            <a:r>
              <a:rPr lang="en-US" altLang="zh-CN" sz="2800" b="1" dirty="0" smtClean="0"/>
              <a:t>()</a:t>
            </a:r>
          </a:p>
          <a:p>
            <a:pPr>
              <a:buNone/>
            </a:pPr>
            <a:r>
              <a:rPr lang="en-US" altLang="zh-CN" sz="2800" dirty="0" smtClean="0"/>
              <a:t>False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节点值的生命周期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w = </a:t>
            </a:r>
            <a:r>
              <a:rPr lang="en-US" altLang="zh-CN" sz="2800" dirty="0" err="1" smtClean="0"/>
              <a:t>tf.constant</a:t>
            </a:r>
            <a:r>
              <a:rPr lang="en-US" altLang="zh-CN" sz="2800" dirty="0" smtClean="0"/>
              <a:t>(3)</a:t>
            </a:r>
          </a:p>
          <a:p>
            <a:pPr>
              <a:buNone/>
            </a:pPr>
            <a:r>
              <a:rPr lang="en-US" altLang="zh-CN" sz="2800" dirty="0" smtClean="0"/>
              <a:t>x = w + 2</a:t>
            </a:r>
          </a:p>
          <a:p>
            <a:pPr>
              <a:buNone/>
            </a:pPr>
            <a:r>
              <a:rPr lang="en-US" altLang="zh-CN" sz="2800" dirty="0" smtClean="0"/>
              <a:t>y = x + 5</a:t>
            </a:r>
          </a:p>
          <a:p>
            <a:pPr>
              <a:buNone/>
            </a:pPr>
            <a:r>
              <a:rPr lang="en-US" altLang="zh-CN" sz="2800" dirty="0" smtClean="0"/>
              <a:t>z = x * 3</a:t>
            </a:r>
          </a:p>
          <a:p>
            <a:pPr>
              <a:buNone/>
            </a:pPr>
            <a:r>
              <a:rPr lang="en-US" altLang="zh-CN" sz="2800" b="1" dirty="0" smtClean="0"/>
              <a:t>with </a:t>
            </a:r>
            <a:r>
              <a:rPr lang="en-US" altLang="zh-CN" sz="2800" b="1" dirty="0" err="1" smtClean="0"/>
              <a:t>tf.Session</a:t>
            </a:r>
            <a:r>
              <a:rPr lang="en-US" altLang="zh-CN" sz="2800" b="1" dirty="0" smtClean="0"/>
              <a:t>() as </a:t>
            </a:r>
            <a:r>
              <a:rPr lang="en-US" altLang="zh-CN" sz="2800" b="1" dirty="0" err="1" smtClean="0"/>
              <a:t>sess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r>
              <a:rPr lang="en-US" altLang="zh-CN" sz="2800" b="1" dirty="0" smtClean="0"/>
              <a:t>    print(</a:t>
            </a:r>
            <a:r>
              <a:rPr lang="en-US" altLang="zh-CN" sz="2800" b="1" dirty="0" err="1" smtClean="0"/>
              <a:t>y.eval</a:t>
            </a:r>
            <a:r>
              <a:rPr lang="en-US" altLang="zh-CN" sz="2800" b="1" dirty="0" smtClean="0"/>
              <a:t>()) </a:t>
            </a:r>
            <a:r>
              <a:rPr lang="en-US" altLang="zh-CN" sz="2800" b="1" i="1" dirty="0" smtClean="0"/>
              <a:t># 10</a:t>
            </a:r>
          </a:p>
          <a:p>
            <a:pPr>
              <a:buNone/>
            </a:pPr>
            <a:r>
              <a:rPr lang="en-US" altLang="zh-CN" sz="2800" b="1" dirty="0" smtClean="0"/>
              <a:t>    print(</a:t>
            </a:r>
            <a:r>
              <a:rPr lang="en-US" altLang="zh-CN" sz="2800" b="1" dirty="0" err="1" smtClean="0"/>
              <a:t>z.eval</a:t>
            </a:r>
            <a:r>
              <a:rPr lang="en-US" altLang="zh-CN" sz="2800" b="1" dirty="0" smtClean="0"/>
              <a:t>()) </a:t>
            </a:r>
            <a:r>
              <a:rPr lang="en-US" altLang="zh-CN" sz="2800" b="1" i="1" dirty="0" smtClean="0"/>
              <a:t># 15</a:t>
            </a:r>
          </a:p>
          <a:p>
            <a:pPr>
              <a:buNone/>
            </a:pPr>
            <a:endParaRPr lang="en-US" altLang="zh-CN" sz="2800" b="1" i="1" dirty="0" smtClean="0"/>
          </a:p>
          <a:p>
            <a:pPr>
              <a:buNone/>
            </a:pPr>
            <a:r>
              <a:rPr lang="en-US" altLang="zh-CN" sz="2800" b="1" dirty="0" smtClean="0"/>
              <a:t>with </a:t>
            </a:r>
            <a:r>
              <a:rPr lang="en-US" altLang="zh-CN" sz="2800" b="1" dirty="0" err="1" smtClean="0"/>
              <a:t>tf.Session</a:t>
            </a:r>
            <a:r>
              <a:rPr lang="en-US" altLang="zh-CN" sz="2800" b="1" dirty="0" smtClean="0"/>
              <a:t>() as </a:t>
            </a:r>
            <a:r>
              <a:rPr lang="en-US" altLang="zh-CN" sz="2800" b="1" dirty="0" err="1" smtClean="0"/>
              <a:t>sess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r>
              <a:rPr lang="es-ES" altLang="zh-CN" sz="2800" dirty="0" smtClean="0"/>
              <a:t>    y_val, z_val = sess.run([y, z])</a:t>
            </a:r>
          </a:p>
          <a:p>
            <a:pPr>
              <a:buNone/>
            </a:pPr>
            <a:r>
              <a:rPr lang="en-US" altLang="zh-CN" sz="2800" b="1" dirty="0" smtClean="0"/>
              <a:t>    print(</a:t>
            </a:r>
            <a:r>
              <a:rPr lang="en-US" altLang="zh-CN" sz="2800" b="1" dirty="0" err="1" smtClean="0"/>
              <a:t>y_val</a:t>
            </a:r>
            <a:r>
              <a:rPr lang="en-US" altLang="zh-CN" sz="2800" b="1" dirty="0" smtClean="0"/>
              <a:t>) </a:t>
            </a:r>
            <a:r>
              <a:rPr lang="en-US" altLang="zh-CN" sz="2800" b="1" i="1" dirty="0" smtClean="0"/>
              <a:t># 10</a:t>
            </a:r>
          </a:p>
          <a:p>
            <a:pPr>
              <a:buNone/>
            </a:pPr>
            <a:r>
              <a:rPr lang="en-US" altLang="zh-CN" sz="2800" b="1" dirty="0" smtClean="0"/>
              <a:t>    print(</a:t>
            </a:r>
            <a:r>
              <a:rPr lang="en-US" altLang="zh-CN" sz="2800" b="1" dirty="0" err="1" smtClean="0"/>
              <a:t>z_val</a:t>
            </a:r>
            <a:r>
              <a:rPr lang="en-US" altLang="zh-CN" sz="2800" b="1" dirty="0" smtClean="0"/>
              <a:t>) </a:t>
            </a:r>
            <a:r>
              <a:rPr lang="en-US" altLang="zh-CN" sz="2800" b="1" i="1" dirty="0" smtClean="0"/>
              <a:t># 15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节点值的生命周期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在图的每次执行间</a:t>
            </a:r>
            <a:r>
              <a:rPr lang="zh-CN" altLang="en-US" sz="2800" dirty="0" smtClean="0"/>
              <a:t>，变量</a:t>
            </a:r>
            <a:r>
              <a:rPr lang="zh-CN" altLang="en-US" sz="2800" dirty="0"/>
              <a:t>的值是由会话</a:t>
            </a:r>
            <a:r>
              <a:rPr lang="zh-CN" altLang="en-US" sz="2800" dirty="0" smtClean="0"/>
              <a:t>维护。</a:t>
            </a:r>
            <a:r>
              <a:rPr lang="zh-CN" altLang="en-US" sz="2800" dirty="0"/>
              <a:t>变量的生命周期从初始化器的执行开始，到关闭会话才结束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 在单进程的</a:t>
            </a:r>
            <a:r>
              <a:rPr lang="en-US" altLang="zh-CN" sz="2800" dirty="0" err="1"/>
              <a:t>TensorFlow</a:t>
            </a:r>
            <a:r>
              <a:rPr lang="zh-CN" altLang="en-US" sz="2800" dirty="0"/>
              <a:t>中，即使它们共享同一个计算图，多个会话之间仍然互相隔离，不共享任何状态（每个会话对每个变量都有自己的拷贝）。对于分布式</a:t>
            </a:r>
            <a:r>
              <a:rPr lang="en-US" altLang="zh-CN" sz="2800" dirty="0" err="1" smtClean="0"/>
              <a:t>TensorFlow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变量值保存在每个服务器上，而不是会话中，所以多个会话可以共享同一变量。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给训练算法提供数据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&gt;&gt;&gt; A = </a:t>
            </a:r>
            <a:r>
              <a:rPr lang="en-US" altLang="zh-CN" sz="2800" b="1" dirty="0" err="1" smtClean="0"/>
              <a:t>tf.placeholder</a:t>
            </a:r>
            <a:r>
              <a:rPr lang="en-US" altLang="zh-CN" sz="2800" b="1" dirty="0" smtClean="0"/>
              <a:t>(tf.float32, shape=(None, 3))</a:t>
            </a:r>
          </a:p>
          <a:p>
            <a:pPr>
              <a:buNone/>
            </a:pPr>
            <a:r>
              <a:rPr lang="en-US" altLang="zh-CN" sz="2800" b="1" dirty="0" smtClean="0"/>
              <a:t>&gt;&gt;&gt; B = A + 5</a:t>
            </a:r>
          </a:p>
          <a:p>
            <a:pPr>
              <a:buNone/>
            </a:pPr>
            <a:r>
              <a:rPr lang="en-US" altLang="zh-CN" sz="2800" b="1" dirty="0" smtClean="0"/>
              <a:t>&gt;&gt;&gt; with </a:t>
            </a:r>
            <a:r>
              <a:rPr lang="en-US" altLang="zh-CN" sz="2800" b="1" dirty="0" err="1" smtClean="0"/>
              <a:t>tf.Session</a:t>
            </a:r>
            <a:r>
              <a:rPr lang="en-US" altLang="zh-CN" sz="2800" b="1" dirty="0" smtClean="0"/>
              <a:t>() as </a:t>
            </a:r>
            <a:r>
              <a:rPr lang="en-US" altLang="zh-CN" sz="2800" b="1" dirty="0" err="1" smtClean="0"/>
              <a:t>sess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r>
              <a:rPr lang="en-US" altLang="zh-CN" sz="2800" b="1" dirty="0" smtClean="0"/>
              <a:t>... B_val_1 = </a:t>
            </a:r>
            <a:r>
              <a:rPr lang="en-US" altLang="zh-CN" sz="2800" b="1" dirty="0" err="1" smtClean="0"/>
              <a:t>B.eval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feed_dict</a:t>
            </a:r>
            <a:r>
              <a:rPr lang="en-US" altLang="zh-CN" sz="2800" b="1" dirty="0" smtClean="0"/>
              <a:t>={A: [[1, 2, 3]]})</a:t>
            </a:r>
          </a:p>
          <a:p>
            <a:pPr>
              <a:buNone/>
            </a:pPr>
            <a:r>
              <a:rPr lang="en-US" altLang="zh-CN" sz="2800" b="1" dirty="0" smtClean="0"/>
              <a:t>... B_val_2 = </a:t>
            </a:r>
            <a:r>
              <a:rPr lang="en-US" altLang="zh-CN" sz="2800" b="1" dirty="0" err="1" smtClean="0"/>
              <a:t>B.eval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feed_dict</a:t>
            </a:r>
            <a:r>
              <a:rPr lang="en-US" altLang="zh-CN" sz="2800" b="1" dirty="0" smtClean="0"/>
              <a:t>={A: [[4, 5, 6], [7, 8, 9]]})</a:t>
            </a:r>
          </a:p>
          <a:p>
            <a:pPr>
              <a:buNone/>
            </a:pPr>
            <a:r>
              <a:rPr lang="en-US" altLang="zh-CN" sz="2800" b="1" dirty="0" smtClean="0"/>
              <a:t>...</a:t>
            </a:r>
          </a:p>
          <a:p>
            <a:pPr>
              <a:buNone/>
            </a:pPr>
            <a:r>
              <a:rPr lang="en-US" altLang="zh-CN" sz="2800" b="1" dirty="0" smtClean="0"/>
              <a:t>&gt;&gt;&gt; print(B_val_1)</a:t>
            </a:r>
          </a:p>
          <a:p>
            <a:pPr>
              <a:buNone/>
            </a:pPr>
            <a:r>
              <a:rPr lang="en-US" altLang="zh-CN" sz="2800" dirty="0" smtClean="0"/>
              <a:t>[[ 6. 7. 8.]]</a:t>
            </a:r>
          </a:p>
          <a:p>
            <a:pPr>
              <a:buNone/>
            </a:pPr>
            <a:r>
              <a:rPr lang="en-US" altLang="zh-CN" sz="2800" b="1" dirty="0" smtClean="0"/>
              <a:t>&gt;&gt;&gt; print(B_val_2)</a:t>
            </a:r>
          </a:p>
          <a:p>
            <a:pPr>
              <a:buNone/>
            </a:pPr>
            <a:r>
              <a:rPr lang="en-US" altLang="zh-CN" sz="2800" dirty="0" smtClean="0"/>
              <a:t>[[ 9. 10. 11.]</a:t>
            </a:r>
          </a:p>
          <a:p>
            <a:pPr>
              <a:buNone/>
            </a:pPr>
            <a:r>
              <a:rPr lang="en-US" altLang="zh-CN" sz="2800" dirty="0" smtClean="0"/>
              <a:t>[ 12. 13. 14.]]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给训练算法提供数据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把上面的代码改成小批次梯度下降（</a:t>
            </a:r>
            <a:r>
              <a:rPr lang="en-US" altLang="zh-CN" sz="2800" dirty="0"/>
              <a:t>Mini-batch Gradient Descent</a:t>
            </a:r>
            <a:r>
              <a:rPr lang="zh-CN" altLang="en-US" sz="2800" dirty="0"/>
              <a:t>）。为此，需要一种在每次迭代时用下一个小批量替换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的方法。最简单的方法是用占位符节点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X = </a:t>
            </a:r>
            <a:r>
              <a:rPr lang="en-US" altLang="zh-CN" sz="2800" dirty="0" err="1" smtClean="0"/>
              <a:t>tf.placeholder</a:t>
            </a:r>
            <a:r>
              <a:rPr lang="en-US" altLang="zh-CN" sz="2800" dirty="0" smtClean="0"/>
              <a:t>(tf.float32, shape=(None, n + 1), name="X")</a:t>
            </a:r>
          </a:p>
          <a:p>
            <a:pPr>
              <a:buNone/>
            </a:pPr>
            <a:r>
              <a:rPr lang="en-US" altLang="zh-CN" sz="2800" dirty="0" smtClean="0"/>
              <a:t>y = </a:t>
            </a:r>
            <a:r>
              <a:rPr lang="en-US" altLang="zh-CN" sz="2800" dirty="0" err="1" smtClean="0"/>
              <a:t>tf.placeholder</a:t>
            </a:r>
            <a:r>
              <a:rPr lang="en-US" altLang="zh-CN" sz="2800" dirty="0" smtClean="0"/>
              <a:t>(tf.float32, shape=(None, 1), name="y")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然后</a:t>
            </a:r>
            <a:r>
              <a:rPr lang="zh-CN" altLang="en-US" sz="2800" dirty="0"/>
              <a:t>定义批次的大小并计算批次的总数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batch_size</a:t>
            </a:r>
            <a:r>
              <a:rPr lang="en-US" altLang="zh-CN" sz="2800" dirty="0" smtClean="0"/>
              <a:t> = 100</a:t>
            </a:r>
          </a:p>
          <a:p>
            <a:pPr>
              <a:buNone/>
            </a:pPr>
            <a:r>
              <a:rPr lang="en-US" altLang="zh-CN" sz="2800" dirty="0" err="1" smtClean="0"/>
              <a:t>n_batches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np.ceil</a:t>
            </a:r>
            <a:r>
              <a:rPr lang="en-US" altLang="zh-CN" sz="2800" dirty="0" smtClean="0"/>
              <a:t>(m / </a:t>
            </a:r>
            <a:r>
              <a:rPr lang="en-US" altLang="zh-CN" sz="2800" dirty="0" err="1" smtClean="0"/>
              <a:t>batch_size</a:t>
            </a:r>
            <a:r>
              <a:rPr lang="en-US" altLang="zh-CN" sz="2800" dirty="0" smtClean="0"/>
              <a:t>))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给训练算法提供数据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　最后，在执行阶段，逐个获取小批次，然后在评估依赖于它们的节点时，通过</a:t>
            </a:r>
            <a:r>
              <a:rPr lang="en-US" altLang="zh-CN" sz="2800" dirty="0" err="1"/>
              <a:t>feed_dict</a:t>
            </a:r>
            <a:r>
              <a:rPr lang="zh-CN" altLang="en-US" sz="2800" dirty="0"/>
              <a:t>参数提供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的值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b="1" dirty="0" err="1" smtClean="0"/>
              <a:t>def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fetch_batch</a:t>
            </a:r>
            <a:r>
              <a:rPr lang="en-US" altLang="zh-CN" sz="2400" b="1" dirty="0" smtClean="0"/>
              <a:t>(epoch, </a:t>
            </a:r>
            <a:r>
              <a:rPr lang="en-US" altLang="zh-CN" sz="2400" b="1" dirty="0" err="1" smtClean="0"/>
              <a:t>batch_index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batch_size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[...] </a:t>
            </a:r>
            <a:r>
              <a:rPr lang="en-US" altLang="zh-CN" sz="2400" i="1" dirty="0" smtClean="0"/>
              <a:t># load the data from disk</a:t>
            </a:r>
          </a:p>
          <a:p>
            <a:pPr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err="1" smtClean="0"/>
              <a:t>X_batch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y_batch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(init)</a:t>
            </a:r>
          </a:p>
          <a:p>
            <a:pPr>
              <a:buNone/>
            </a:pPr>
            <a:r>
              <a:rPr lang="en-US" altLang="zh-CN" sz="2400" b="1" dirty="0" smtClean="0"/>
              <a:t>    for epoch in range(</a:t>
            </a:r>
            <a:r>
              <a:rPr lang="en-US" altLang="zh-CN" sz="2400" b="1" dirty="0" err="1" smtClean="0"/>
              <a:t>n_epochs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b="1" dirty="0" smtClean="0"/>
              <a:t>        for </a:t>
            </a:r>
            <a:r>
              <a:rPr lang="en-US" altLang="zh-CN" sz="2400" b="1" dirty="0" err="1" smtClean="0"/>
              <a:t>batch_index</a:t>
            </a:r>
            <a:r>
              <a:rPr lang="en-US" altLang="zh-CN" sz="2400" b="1" dirty="0" smtClean="0"/>
              <a:t> in range(</a:t>
            </a:r>
            <a:r>
              <a:rPr lang="en-US" altLang="zh-CN" sz="2400" b="1" dirty="0" err="1" smtClean="0"/>
              <a:t>n_batches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fetch_batch</a:t>
            </a:r>
            <a:r>
              <a:rPr lang="en-US" altLang="zh-CN" sz="2400" dirty="0" smtClean="0"/>
              <a:t>(epoch, </a:t>
            </a:r>
            <a:r>
              <a:rPr lang="en-US" altLang="zh-CN" sz="2400" dirty="0" err="1" smtClean="0"/>
              <a:t>batch_index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y: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best_theta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theta.eval</a:t>
            </a:r>
            <a:r>
              <a:rPr lang="en-US" altLang="zh-CN" sz="2400" b="1" dirty="0" smtClean="0"/>
              <a:t>()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保存和恢复模型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r>
              <a:rPr lang="en-US" altLang="zh-CN" sz="2000" dirty="0" smtClean="0"/>
              <a:t>theta = </a:t>
            </a:r>
            <a:r>
              <a:rPr lang="en-US" altLang="zh-CN" sz="2000" dirty="0" err="1" smtClean="0"/>
              <a:t>tf.Variable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tf.random_uniform</a:t>
            </a:r>
            <a:r>
              <a:rPr lang="en-US" altLang="zh-CN" sz="2000" dirty="0" smtClean="0"/>
              <a:t>([n + 1, 1], -1.0, 1.0), name="theta")</a:t>
            </a:r>
          </a:p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r>
              <a:rPr lang="en-US" altLang="zh-CN" sz="2400" dirty="0" smtClean="0"/>
              <a:t>init 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saver = </a:t>
            </a:r>
            <a:r>
              <a:rPr lang="en-US" altLang="zh-CN" sz="2400" dirty="0" err="1" smtClean="0"/>
              <a:t>tf.train.Saver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(init)</a:t>
            </a:r>
          </a:p>
          <a:p>
            <a:pPr>
              <a:buNone/>
            </a:pPr>
            <a:r>
              <a:rPr lang="en-US" altLang="zh-CN" sz="2400" b="1" dirty="0" smtClean="0"/>
              <a:t>    for epoch in range(</a:t>
            </a:r>
            <a:r>
              <a:rPr lang="en-US" altLang="zh-CN" sz="2400" b="1" dirty="0" err="1" smtClean="0"/>
              <a:t>n_epochs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b="1" dirty="0" smtClean="0"/>
              <a:t>        if epoch % 100 == 0: </a:t>
            </a:r>
            <a:r>
              <a:rPr lang="en-US" altLang="zh-CN" sz="2400" b="1" i="1" dirty="0" smtClean="0"/>
              <a:t># checkpoint every 100 epochs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save_path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saver.save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sess</a:t>
            </a:r>
            <a:r>
              <a:rPr lang="en-US" altLang="zh-CN" sz="2400" dirty="0" smtClean="0"/>
              <a:t>, "/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my_model.ckpt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best_theta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theta.eval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save_path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saver.save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sess</a:t>
            </a:r>
            <a:r>
              <a:rPr lang="en-US" altLang="zh-CN" sz="2400" dirty="0" smtClean="0"/>
              <a:t>, "/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my_model_final.ckpt</a:t>
            </a:r>
            <a:r>
              <a:rPr lang="en-US" altLang="zh-CN" sz="2400" dirty="0" smtClean="0"/>
              <a:t>")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保存和恢复模型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恢复模型同样简单：与之前一样，在构造期末尾创建一个</a:t>
            </a:r>
            <a:r>
              <a:rPr lang="en-US" altLang="zh-CN" sz="2800" dirty="0"/>
              <a:t>Saver</a:t>
            </a:r>
            <a:r>
              <a:rPr lang="zh-CN" altLang="en-US" sz="2800" dirty="0"/>
              <a:t>节点，不过在执行期开始的时候，不是用</a:t>
            </a:r>
            <a:r>
              <a:rPr lang="en-US" altLang="zh-CN" sz="2800" dirty="0" err="1"/>
              <a:t>init</a:t>
            </a:r>
            <a:r>
              <a:rPr lang="zh-CN" altLang="en-US" sz="2800" dirty="0"/>
              <a:t>节点来初始化变量，而是调用</a:t>
            </a:r>
            <a:r>
              <a:rPr lang="en-US" altLang="zh-CN" sz="2800" dirty="0"/>
              <a:t>Saver</a:t>
            </a:r>
            <a:r>
              <a:rPr lang="zh-CN" altLang="en-US" sz="2800" dirty="0"/>
              <a:t>对象上的</a:t>
            </a:r>
            <a:r>
              <a:rPr lang="en-US" altLang="zh-CN" sz="2800" dirty="0"/>
              <a:t>restore</a:t>
            </a:r>
            <a:r>
              <a:rPr lang="zh-CN" altLang="en-US" sz="2800" dirty="0"/>
              <a:t>（）方法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smtClean="0"/>
              <a:t>with </a:t>
            </a:r>
            <a:r>
              <a:rPr lang="en-US" altLang="zh-CN" sz="2800" b="1" dirty="0" err="1" smtClean="0"/>
              <a:t>tf.Session</a:t>
            </a:r>
            <a:r>
              <a:rPr lang="en-US" altLang="zh-CN" sz="2800" b="1" dirty="0" smtClean="0"/>
              <a:t>() as </a:t>
            </a:r>
            <a:r>
              <a:rPr lang="en-US" altLang="zh-CN" sz="2800" b="1" dirty="0" err="1" smtClean="0"/>
              <a:t>sess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saver.restore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sess</a:t>
            </a:r>
            <a:r>
              <a:rPr lang="en-US" altLang="zh-CN" sz="2800" dirty="0" smtClean="0"/>
              <a:t>, "/</a:t>
            </a:r>
            <a:r>
              <a:rPr lang="en-US" altLang="zh-CN" sz="2800" dirty="0" err="1" smtClean="0"/>
              <a:t>tmp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my_model_final.ckpt</a:t>
            </a:r>
            <a:r>
              <a:rPr lang="en-US" altLang="zh-CN" sz="2800" dirty="0" smtClean="0"/>
              <a:t>")</a:t>
            </a:r>
          </a:p>
          <a:p>
            <a:pPr>
              <a:buNone/>
            </a:pPr>
            <a:r>
              <a:rPr lang="en-US" altLang="zh-CN" sz="2800" dirty="0" smtClean="0"/>
              <a:t>    [...]</a:t>
            </a:r>
          </a:p>
          <a:p>
            <a:r>
              <a:rPr lang="zh-CN" altLang="en-US" sz="2800" dirty="0" smtClean="0"/>
              <a:t>默认</a:t>
            </a:r>
            <a:r>
              <a:rPr lang="zh-CN" altLang="en-US" sz="2800" dirty="0"/>
              <a:t>地，</a:t>
            </a:r>
            <a:r>
              <a:rPr lang="en-US" altLang="zh-CN" sz="2800" dirty="0"/>
              <a:t>Saver</a:t>
            </a:r>
            <a:r>
              <a:rPr lang="zh-CN" altLang="en-US" sz="2800" dirty="0"/>
              <a:t>会按照变量名来保存和恢复变量，不过如果你想做更多的控制，也可以在保存和恢复时自己指定名称。比如，在下面的代码中，</a:t>
            </a:r>
            <a:r>
              <a:rPr lang="en-US" altLang="zh-CN" sz="2800" dirty="0"/>
              <a:t>Saver</a:t>
            </a:r>
            <a:r>
              <a:rPr lang="zh-CN" altLang="en-US" sz="2800" dirty="0"/>
              <a:t>只会保存</a:t>
            </a:r>
            <a:r>
              <a:rPr lang="en-US" altLang="zh-CN" sz="2800" dirty="0"/>
              <a:t>theta</a:t>
            </a:r>
            <a:r>
              <a:rPr lang="zh-CN" altLang="en-US" sz="2800" dirty="0"/>
              <a:t>，并将其命名为</a:t>
            </a:r>
            <a:r>
              <a:rPr lang="en-US" altLang="zh-CN" sz="2800" dirty="0"/>
              <a:t>weights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saver = </a:t>
            </a:r>
            <a:r>
              <a:rPr lang="en-US" altLang="zh-CN" sz="2800" dirty="0" err="1" smtClean="0"/>
              <a:t>tf.train.Saver</a:t>
            </a:r>
            <a:r>
              <a:rPr lang="en-US" altLang="zh-CN" sz="2800" dirty="0" smtClean="0"/>
              <a:t>({"weights": theta})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用</a:t>
            </a:r>
            <a:r>
              <a:rPr lang="en-US" altLang="zh-CN" sz="2400" b="1" dirty="0" err="1"/>
              <a:t>TensorBoard</a:t>
            </a:r>
            <a:r>
              <a:rPr lang="zh-CN" altLang="en-US" sz="2400" b="1" dirty="0"/>
              <a:t>来可视化图和训练曲线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TensorBoard</a:t>
            </a:r>
            <a:r>
              <a:rPr lang="zh-CN" altLang="en-US" sz="2800" dirty="0"/>
              <a:t>。给它一些训练状态，它可以在浏览器中将这些状态以交互的方式展现出来（比如学习曲线）。还可以将图的定义提供给它，然后通过浏览器来进行查看。这种方式对识别图中的错误，发现图的瓶颈等非常有用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b="1" dirty="0" smtClean="0"/>
          </a:p>
          <a:p>
            <a:pPr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 smtClean="0"/>
              <a:t>datetime</a:t>
            </a:r>
            <a:r>
              <a:rPr lang="en-US" altLang="zh-CN" sz="2400" b="1" dirty="0" smtClean="0"/>
              <a:t> import </a:t>
            </a:r>
            <a:r>
              <a:rPr lang="en-US" altLang="zh-CN" sz="2400" b="1" dirty="0" err="1" smtClean="0"/>
              <a:t>datetime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now = </a:t>
            </a:r>
            <a:r>
              <a:rPr lang="en-US" altLang="zh-CN" sz="2400" dirty="0" err="1" smtClean="0"/>
              <a:t>datetime.utcnow</a:t>
            </a:r>
            <a:r>
              <a:rPr lang="en-US" altLang="zh-CN" sz="2400" dirty="0" smtClean="0"/>
              <a:t>().</a:t>
            </a:r>
            <a:r>
              <a:rPr lang="en-US" altLang="zh-CN" sz="2400" dirty="0" err="1" smtClean="0"/>
              <a:t>strftime</a:t>
            </a:r>
            <a:r>
              <a:rPr lang="en-US" altLang="zh-CN" sz="2400" dirty="0" smtClean="0"/>
              <a:t>("%</a:t>
            </a:r>
            <a:r>
              <a:rPr lang="en-US" altLang="zh-CN" sz="2400" dirty="0" err="1" smtClean="0"/>
              <a:t>Y%m%d%H%M%S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r>
              <a:rPr lang="en-US" altLang="zh-CN" sz="2400" dirty="0" err="1" smtClean="0"/>
              <a:t>root_logdir</a:t>
            </a:r>
            <a:r>
              <a:rPr lang="en-US" altLang="zh-CN" sz="2400" dirty="0" smtClean="0"/>
              <a:t> = "</a:t>
            </a:r>
            <a:r>
              <a:rPr lang="en-US" altLang="zh-CN" sz="2400" dirty="0" err="1" smtClean="0"/>
              <a:t>tf_logs</a:t>
            </a:r>
            <a:r>
              <a:rPr lang="en-US" altLang="zh-CN" sz="2400" dirty="0" smtClean="0"/>
              <a:t>"</a:t>
            </a:r>
          </a:p>
          <a:p>
            <a:pPr>
              <a:buNone/>
            </a:pPr>
            <a:r>
              <a:rPr lang="en-US" altLang="zh-CN" sz="2400" dirty="0" err="1" smtClean="0"/>
              <a:t>logdir</a:t>
            </a:r>
            <a:r>
              <a:rPr lang="en-US" altLang="zh-CN" sz="2400" dirty="0" smtClean="0"/>
              <a:t> = "{}/run-{}/".format(</a:t>
            </a:r>
            <a:r>
              <a:rPr lang="en-US" altLang="zh-CN" sz="2400" dirty="0" err="1" smtClean="0"/>
              <a:t>root_logdir</a:t>
            </a:r>
            <a:r>
              <a:rPr lang="en-US" altLang="zh-CN" sz="2400" dirty="0" smtClean="0"/>
              <a:t>, now)</a:t>
            </a:r>
          </a:p>
          <a:p>
            <a:pPr>
              <a:buNone/>
            </a:pPr>
            <a:r>
              <a:rPr lang="en-US" altLang="zh-CN" sz="2400" dirty="0" err="1" smtClean="0"/>
              <a:t>mse_summary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tf.summary.scalar</a:t>
            </a:r>
            <a:r>
              <a:rPr lang="en-US" altLang="zh-CN" sz="2400" dirty="0" smtClean="0"/>
              <a:t>('MSE', </a:t>
            </a:r>
            <a:r>
              <a:rPr lang="en-US" altLang="zh-CN" sz="2400" dirty="0" err="1" smtClean="0"/>
              <a:t>mse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file_writer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tf.summary.FileWriter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logdir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tf.get_default_graph</a:t>
            </a:r>
            <a:r>
              <a:rPr lang="en-US" altLang="zh-CN" sz="2400" dirty="0" smtClean="0"/>
              <a:t>())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用</a:t>
            </a:r>
            <a:r>
              <a:rPr lang="en-US" altLang="zh-CN" sz="2400" b="1" dirty="0" err="1"/>
              <a:t>TensorBoard</a:t>
            </a:r>
            <a:r>
              <a:rPr lang="zh-CN" altLang="en-US" sz="2400" b="1" dirty="0"/>
              <a:t>来可视化图和训练曲线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r>
              <a:rPr lang="en-US" altLang="zh-CN" sz="2400" b="1" dirty="0" smtClean="0"/>
              <a:t>for </a:t>
            </a:r>
            <a:r>
              <a:rPr lang="en-US" altLang="zh-CN" sz="2400" b="1" dirty="0" err="1" smtClean="0"/>
              <a:t>batch_index</a:t>
            </a:r>
            <a:r>
              <a:rPr lang="en-US" altLang="zh-CN" sz="2400" b="1" dirty="0" smtClean="0"/>
              <a:t> in range(</a:t>
            </a:r>
            <a:r>
              <a:rPr lang="en-US" altLang="zh-CN" sz="2400" b="1" dirty="0" err="1" smtClean="0"/>
              <a:t>n_batches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fetch_batch</a:t>
            </a:r>
            <a:r>
              <a:rPr lang="en-US" altLang="zh-CN" sz="2400" dirty="0" smtClean="0"/>
              <a:t>(epoch, </a:t>
            </a:r>
            <a:r>
              <a:rPr lang="en-US" altLang="zh-CN" sz="2400" dirty="0" err="1" smtClean="0"/>
              <a:t>batch_index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b="1" dirty="0" smtClean="0"/>
              <a:t>    if </a:t>
            </a:r>
            <a:r>
              <a:rPr lang="en-US" altLang="zh-CN" sz="2400" b="1" dirty="0" err="1" smtClean="0"/>
              <a:t>batch_index</a:t>
            </a:r>
            <a:r>
              <a:rPr lang="en-US" altLang="zh-CN" sz="2400" b="1" dirty="0" smtClean="0"/>
              <a:t> % 10 == 0: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000" dirty="0" err="1" smtClean="0"/>
              <a:t>summary_str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mse_summary.eval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feed_dict</a:t>
            </a:r>
            <a:r>
              <a:rPr lang="en-US" altLang="zh-CN" sz="2000" dirty="0" smtClean="0"/>
              <a:t>={X: </a:t>
            </a:r>
            <a:r>
              <a:rPr lang="en-US" altLang="zh-CN" sz="2000" dirty="0" err="1" smtClean="0"/>
              <a:t>X_batch</a:t>
            </a:r>
            <a:r>
              <a:rPr lang="en-US" altLang="zh-CN" sz="2000" dirty="0" smtClean="0"/>
              <a:t>, y: </a:t>
            </a:r>
            <a:r>
              <a:rPr lang="en-US" altLang="zh-CN" sz="2000" dirty="0" err="1" smtClean="0"/>
              <a:t>y_batch</a:t>
            </a:r>
            <a:r>
              <a:rPr lang="en-US" altLang="zh-CN" sz="2000" dirty="0" smtClean="0"/>
              <a:t>})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step = epoch * </a:t>
            </a:r>
            <a:r>
              <a:rPr lang="en-US" altLang="zh-CN" sz="2400" dirty="0" err="1" smtClean="0"/>
              <a:t>n_batches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batch_index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file_writer.add_summary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summary_str</a:t>
            </a:r>
            <a:r>
              <a:rPr lang="en-US" altLang="zh-CN" sz="2400" dirty="0" smtClean="0"/>
              <a:t>, step)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y: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dirty="0" smtClean="0"/>
              <a:t>[...]</a:t>
            </a:r>
          </a:p>
          <a:p>
            <a:pPr>
              <a:buNone/>
            </a:pPr>
            <a:endParaRPr lang="en-US" altLang="zh-CN" sz="2800" b="1" dirty="0" smtClean="0"/>
          </a:p>
          <a:p>
            <a:r>
              <a:rPr lang="zh-CN" altLang="en-US" sz="2400" dirty="0"/>
              <a:t> 要避免在每一步都记录状态信息，因为这会严重拖慢训练速度。最后，需要在程序结束时关闭</a:t>
            </a:r>
            <a:r>
              <a:rPr lang="en-US" altLang="zh-CN" sz="2400" dirty="0" err="1"/>
              <a:t>FileWriter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file_writer.close</a:t>
            </a:r>
            <a:r>
              <a:rPr lang="en-US" altLang="zh-CN" sz="2400" dirty="0" smtClean="0"/>
              <a:t>()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 smtClean="0"/>
              <a:t>运行</a:t>
            </a:r>
            <a:r>
              <a:rPr lang="en-US" altLang="zh-CN" sz="3600" b="1" dirty="0" err="1" smtClean="0"/>
              <a:t>TensorFlow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en-US" altLang="zh-CN" dirty="0" err="1"/>
              <a:t>TensorFlow</a:t>
            </a:r>
            <a:r>
              <a:rPr lang="zh-CN" altLang="en-US" dirty="0"/>
              <a:t>是一个用于数值计算的强大开源软件库，非常适合大型机器学习。它背后的原理很简单：首先在</a:t>
            </a:r>
            <a:r>
              <a:rPr lang="en-US" altLang="zh-CN" dirty="0"/>
              <a:t>Python</a:t>
            </a:r>
            <a:r>
              <a:rPr lang="zh-CN" altLang="en-US" dirty="0"/>
              <a:t>中定义一个用来计算的</a:t>
            </a:r>
            <a:r>
              <a:rPr lang="zh-CN" altLang="en-US" dirty="0" smtClean="0"/>
              <a:t>图，</a:t>
            </a:r>
            <a:r>
              <a:rPr lang="zh-CN" altLang="en-US" dirty="0"/>
              <a:t>然后</a:t>
            </a:r>
            <a:r>
              <a:rPr lang="en-US" altLang="zh-CN" dirty="0" err="1"/>
              <a:t>TensorFlow</a:t>
            </a:r>
            <a:r>
              <a:rPr lang="zh-CN" altLang="en-US" dirty="0"/>
              <a:t>就会使用这个图，并用优化过的</a:t>
            </a:r>
            <a:r>
              <a:rPr lang="en-US" altLang="zh-CN" dirty="0"/>
              <a:t>C++</a:t>
            </a:r>
            <a:r>
              <a:rPr lang="zh-CN" altLang="en-US" dirty="0"/>
              <a:t>代码来执行计算。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566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用</a:t>
            </a:r>
            <a:r>
              <a:rPr lang="en-US" altLang="zh-CN" sz="2400" b="1" dirty="0" err="1"/>
              <a:t>TensorBoard</a:t>
            </a:r>
            <a:r>
              <a:rPr lang="zh-CN" altLang="en-US" sz="2400" b="1" dirty="0"/>
              <a:t>来可视化图和训练曲线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tensorboard</a:t>
            </a:r>
            <a:r>
              <a:rPr lang="en-US" altLang="zh-CN" sz="2400" dirty="0" smtClean="0"/>
              <a:t> --</a:t>
            </a:r>
            <a:r>
              <a:rPr lang="en-US" altLang="zh-CN" sz="2400" dirty="0" err="1" smtClean="0"/>
              <a:t>logdir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tf_logs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smtClean="0"/>
              <a:t>Starting </a:t>
            </a:r>
            <a:r>
              <a:rPr lang="en-US" altLang="zh-CN" sz="2400" dirty="0" err="1" smtClean="0"/>
              <a:t>TensorBoard</a:t>
            </a:r>
            <a:r>
              <a:rPr lang="en-US" altLang="zh-CN" sz="2400" dirty="0" smtClean="0"/>
              <a:t> on port 6006</a:t>
            </a:r>
          </a:p>
          <a:p>
            <a:pPr>
              <a:buNone/>
            </a:pPr>
            <a:r>
              <a:rPr lang="en-US" altLang="zh-CN" sz="2400" dirty="0" smtClean="0"/>
              <a:t>(You can navigate to http://0.0.0.0:6006)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52625"/>
            <a:ext cx="88963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用</a:t>
            </a:r>
            <a:r>
              <a:rPr lang="en-US" altLang="zh-CN" sz="2400" b="1" dirty="0" err="1"/>
              <a:t>TensorBoard</a:t>
            </a:r>
            <a:r>
              <a:rPr lang="zh-CN" altLang="en-US" sz="2400" b="1" dirty="0"/>
              <a:t>来可视化图和训练曲线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tensorboard</a:t>
            </a:r>
            <a:r>
              <a:rPr lang="en-US" altLang="zh-CN" sz="2400" dirty="0" smtClean="0"/>
              <a:t> --</a:t>
            </a:r>
            <a:r>
              <a:rPr lang="en-US" altLang="zh-CN" sz="2400" dirty="0" err="1" smtClean="0"/>
              <a:t>logdir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tf_logs</a:t>
            </a:r>
            <a:r>
              <a:rPr lang="en-US" altLang="zh-CN" sz="2400" dirty="0" smtClean="0"/>
              <a:t>/</a:t>
            </a:r>
          </a:p>
          <a:p>
            <a:pPr>
              <a:buNone/>
            </a:pPr>
            <a:r>
              <a:rPr lang="en-US" altLang="zh-CN" sz="2400" dirty="0" smtClean="0"/>
              <a:t>Starting </a:t>
            </a:r>
            <a:r>
              <a:rPr lang="en-US" altLang="zh-CN" sz="2400" dirty="0" err="1" smtClean="0"/>
              <a:t>TensorBoard</a:t>
            </a:r>
            <a:r>
              <a:rPr lang="en-US" altLang="zh-CN" sz="2400" dirty="0" smtClean="0"/>
              <a:t> on port 6006</a:t>
            </a:r>
          </a:p>
          <a:p>
            <a:pPr>
              <a:buNone/>
            </a:pPr>
            <a:r>
              <a:rPr lang="en-US" altLang="zh-CN" sz="2400" dirty="0" smtClean="0"/>
              <a:t>(You can navigate to http://0.0.0.0:6006)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06" y="2009775"/>
            <a:ext cx="88963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命名作用域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在处理诸如神经网络等复杂模型时，图很容易就变得杂乱而庞大。为了避免这种情况，可以创建命名作用域来将相关的节点分组。比如，可以修改上面的例子，将</a:t>
            </a:r>
            <a:r>
              <a:rPr lang="en-US" altLang="zh-CN" sz="2400" dirty="0"/>
              <a:t>error</a:t>
            </a:r>
            <a:r>
              <a:rPr lang="zh-CN" altLang="en-US" sz="2400" dirty="0"/>
              <a:t>（误差）和</a:t>
            </a:r>
            <a:r>
              <a:rPr lang="en-US" altLang="zh-CN" sz="2400" dirty="0" err="1"/>
              <a:t>mse</a:t>
            </a:r>
            <a:r>
              <a:rPr lang="en-US" altLang="zh-CN" sz="2400" dirty="0"/>
              <a:t> ops</a:t>
            </a:r>
            <a:r>
              <a:rPr lang="zh-CN" altLang="en-US" sz="2400" dirty="0"/>
              <a:t>（</a:t>
            </a:r>
            <a:r>
              <a:rPr lang="en-US" altLang="zh-CN" sz="2400" dirty="0"/>
              <a:t>MSE</a:t>
            </a:r>
            <a:r>
              <a:rPr lang="zh-CN" altLang="en-US" sz="2400" dirty="0"/>
              <a:t>操作）定义到一个叫作“</a:t>
            </a:r>
            <a:r>
              <a:rPr lang="en-US" altLang="zh-CN" sz="2400" dirty="0"/>
              <a:t>loss”</a:t>
            </a:r>
            <a:r>
              <a:rPr lang="zh-CN" altLang="en-US" sz="2400" dirty="0"/>
              <a:t>的命名作用域中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tf.name_scope</a:t>
            </a:r>
            <a:r>
              <a:rPr lang="en-US" altLang="zh-CN" sz="2400" b="1" dirty="0" smtClean="0"/>
              <a:t>("loss") as scope:</a:t>
            </a:r>
          </a:p>
          <a:p>
            <a:pPr>
              <a:buNone/>
            </a:pPr>
            <a:r>
              <a:rPr lang="en-US" altLang="zh-CN" sz="2400" dirty="0" smtClean="0"/>
              <a:t>    error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y_pred</a:t>
            </a:r>
            <a:r>
              <a:rPr lang="en-US" altLang="zh-CN" sz="2400" dirty="0" smtClean="0"/>
              <a:t> - y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mse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(error), name="</a:t>
            </a:r>
            <a:r>
              <a:rPr lang="en-US" altLang="zh-CN" sz="2400" dirty="0" err="1" smtClean="0"/>
              <a:t>mse</a:t>
            </a:r>
            <a:r>
              <a:rPr lang="en-US" altLang="zh-CN" sz="2400" dirty="0" smtClean="0"/>
              <a:t>")</a:t>
            </a:r>
          </a:p>
          <a:p>
            <a:endParaRPr lang="en-US" altLang="zh-CN" sz="1800" dirty="0" smtClean="0"/>
          </a:p>
          <a:p>
            <a:r>
              <a:rPr lang="zh-CN" altLang="en-US" sz="2400" dirty="0"/>
              <a:t>在这个作用域中定义的每个操作现在都有一个“</a:t>
            </a:r>
            <a:r>
              <a:rPr lang="en-US" altLang="zh-CN" sz="2400" dirty="0"/>
              <a:t>loss/”</a:t>
            </a:r>
            <a:r>
              <a:rPr lang="zh-CN" altLang="en-US" sz="2400" dirty="0"/>
              <a:t>前缀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&gt;&gt;&gt; print(error.op.name)</a:t>
            </a:r>
          </a:p>
          <a:p>
            <a:pPr>
              <a:buNone/>
            </a:pPr>
            <a:r>
              <a:rPr lang="en-US" altLang="zh-CN" sz="2400" dirty="0" smtClean="0"/>
              <a:t>loss/sub</a:t>
            </a:r>
          </a:p>
          <a:p>
            <a:pPr>
              <a:buNone/>
            </a:pPr>
            <a:r>
              <a:rPr lang="en-US" altLang="zh-CN" sz="2400" b="1" dirty="0" smtClean="0"/>
              <a:t>&gt;&gt;&gt; print(mse.op.name)</a:t>
            </a:r>
          </a:p>
          <a:p>
            <a:pPr>
              <a:buNone/>
            </a:pPr>
            <a:r>
              <a:rPr lang="en-US" altLang="zh-CN" sz="2400" dirty="0" smtClean="0"/>
              <a:t>loss/</a:t>
            </a:r>
            <a:r>
              <a:rPr lang="en-US" altLang="zh-CN" sz="2400" dirty="0" err="1" smtClean="0"/>
              <a:t>mse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命名作用域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　在</a:t>
            </a:r>
            <a:r>
              <a:rPr lang="en-US" altLang="zh-CN" sz="2400" dirty="0" err="1"/>
              <a:t>TensorBoard</a:t>
            </a:r>
            <a:r>
              <a:rPr lang="zh-CN" altLang="en-US" sz="2400" dirty="0"/>
              <a:t>中，</a:t>
            </a:r>
            <a:r>
              <a:rPr lang="en-US" altLang="zh-CN" sz="2400" dirty="0" err="1"/>
              <a:t>mse</a:t>
            </a:r>
            <a:r>
              <a:rPr lang="zh-CN" altLang="en-US" sz="2400" dirty="0"/>
              <a:t>和</a:t>
            </a:r>
            <a:r>
              <a:rPr lang="en-US" altLang="zh-CN" sz="2400" dirty="0"/>
              <a:t>error</a:t>
            </a:r>
            <a:r>
              <a:rPr lang="zh-CN" altLang="en-US" sz="2400" dirty="0"/>
              <a:t>节点现在都显示在“</a:t>
            </a:r>
            <a:r>
              <a:rPr lang="en-US" altLang="zh-CN" sz="2400" dirty="0"/>
              <a:t>loss”</a:t>
            </a:r>
            <a:r>
              <a:rPr lang="zh-CN" altLang="en-US" sz="2400" dirty="0"/>
              <a:t>命名空间中，并且该命名空间默认是收起来</a:t>
            </a:r>
            <a:r>
              <a:rPr lang="zh-CN" altLang="en-US" sz="2400" dirty="0" smtClean="0"/>
              <a:t>的。</a:t>
            </a:r>
            <a:endParaRPr lang="zh-CN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55314"/>
            <a:ext cx="8358246" cy="510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模块化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假设你想要创建一个计算两个修正线性单元（</a:t>
            </a:r>
            <a:r>
              <a:rPr lang="en-US" altLang="zh-CN" sz="2400" dirty="0" err="1"/>
              <a:t>ReLU</a:t>
            </a:r>
            <a:r>
              <a:rPr lang="zh-CN" altLang="en-US" sz="2400" dirty="0"/>
              <a:t>）之和的图。修正线性单元会计算输入的线性函数，如果值是正数，则输出其值，如果是负数，则返回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，如公式</a:t>
            </a:r>
            <a:r>
              <a:rPr lang="en-US" altLang="zh-CN" sz="2400" dirty="0"/>
              <a:t>9-1</a:t>
            </a:r>
            <a:r>
              <a:rPr lang="zh-CN" altLang="en-US" sz="2400" dirty="0"/>
              <a:t>所示。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0"/>
            <a:ext cx="4714908" cy="13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模块化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n_features</a:t>
            </a:r>
            <a:r>
              <a:rPr lang="en-US" altLang="zh-CN" sz="2400" dirty="0" smtClean="0"/>
              <a:t> = 3</a:t>
            </a:r>
          </a:p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shape=(None, </a:t>
            </a:r>
            <a:r>
              <a:rPr lang="en-US" altLang="zh-CN" sz="2400" dirty="0" err="1" smtClean="0"/>
              <a:t>n_features</a:t>
            </a:r>
            <a:r>
              <a:rPr lang="en-US" altLang="zh-CN" sz="2400" dirty="0" smtClean="0"/>
              <a:t>), name="X")</a:t>
            </a:r>
          </a:p>
          <a:p>
            <a:pPr>
              <a:buNone/>
            </a:pPr>
            <a:r>
              <a:rPr lang="en-US" altLang="zh-CN" sz="2400" dirty="0" smtClean="0"/>
              <a:t>w1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tf.random_normal</a:t>
            </a:r>
            <a:r>
              <a:rPr lang="en-US" altLang="zh-CN" sz="2400" dirty="0" smtClean="0"/>
              <a:t>((</a:t>
            </a:r>
            <a:r>
              <a:rPr lang="en-US" altLang="zh-CN" sz="2400" dirty="0" err="1" smtClean="0"/>
              <a:t>n_features</a:t>
            </a:r>
            <a:r>
              <a:rPr lang="en-US" altLang="zh-CN" sz="2400" dirty="0" smtClean="0"/>
              <a:t>, 1)), name="weights1")</a:t>
            </a:r>
          </a:p>
          <a:p>
            <a:pPr>
              <a:buNone/>
            </a:pPr>
            <a:r>
              <a:rPr lang="en-US" altLang="zh-CN" sz="2400" dirty="0" smtClean="0"/>
              <a:t>w2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tf.random_normal</a:t>
            </a:r>
            <a:r>
              <a:rPr lang="en-US" altLang="zh-CN" sz="2400" dirty="0" smtClean="0"/>
              <a:t>((</a:t>
            </a:r>
            <a:r>
              <a:rPr lang="en-US" altLang="zh-CN" sz="2400" dirty="0" err="1" smtClean="0"/>
              <a:t>n_features</a:t>
            </a:r>
            <a:r>
              <a:rPr lang="en-US" altLang="zh-CN" sz="2400" dirty="0" smtClean="0"/>
              <a:t>, 1)), name="weights2")</a:t>
            </a:r>
          </a:p>
          <a:p>
            <a:pPr>
              <a:buNone/>
            </a:pPr>
            <a:r>
              <a:rPr lang="en-US" altLang="zh-CN" sz="2400" dirty="0" smtClean="0"/>
              <a:t>b1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(0.0, name="bias1")</a:t>
            </a:r>
          </a:p>
          <a:p>
            <a:pPr>
              <a:buNone/>
            </a:pPr>
            <a:r>
              <a:rPr lang="en-US" altLang="zh-CN" sz="2400" dirty="0" smtClean="0"/>
              <a:t>b2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(0.0, name="bias2")</a:t>
            </a:r>
          </a:p>
          <a:p>
            <a:pPr>
              <a:buNone/>
            </a:pPr>
            <a:r>
              <a:rPr lang="pl-PL" altLang="zh-CN" sz="2400" dirty="0" smtClean="0"/>
              <a:t>z1 = tf.add(tf.matmul(X, w1), b1, name="z1")</a:t>
            </a:r>
          </a:p>
          <a:p>
            <a:pPr>
              <a:buNone/>
            </a:pPr>
            <a:r>
              <a:rPr lang="pl-PL" altLang="zh-CN" sz="2400" dirty="0" smtClean="0"/>
              <a:t>z2 = tf.add(tf.matmul(X, w2), b2, name="z2")</a:t>
            </a:r>
          </a:p>
          <a:p>
            <a:pPr>
              <a:buNone/>
            </a:pPr>
            <a:r>
              <a:rPr lang="pl-PL" altLang="zh-CN" sz="2400" dirty="0" smtClean="0"/>
              <a:t>relu1 = tf.maximum(z1, 0., name="relu1")</a:t>
            </a:r>
          </a:p>
          <a:p>
            <a:pPr>
              <a:buNone/>
            </a:pPr>
            <a:r>
              <a:rPr lang="pl-PL" altLang="zh-CN" sz="2400" dirty="0" smtClean="0"/>
              <a:t>relu2 = </a:t>
            </a:r>
            <a:r>
              <a:rPr lang="pl-PL" altLang="zh-CN" sz="2400" dirty="0" smtClean="0"/>
              <a:t>tf.maximum(z</a:t>
            </a:r>
            <a:r>
              <a:rPr lang="en-US" altLang="zh-CN" sz="2400" smtClean="0"/>
              <a:t>2</a:t>
            </a:r>
            <a:r>
              <a:rPr lang="pl-PL" altLang="zh-CN" sz="2400" smtClean="0"/>
              <a:t>, </a:t>
            </a:r>
            <a:r>
              <a:rPr lang="pl-PL" altLang="zh-CN" sz="2400" dirty="0" smtClean="0"/>
              <a:t>0., name="relu2")</a:t>
            </a:r>
          </a:p>
          <a:p>
            <a:pPr>
              <a:buNone/>
            </a:pPr>
            <a:r>
              <a:rPr lang="en-US" altLang="zh-CN" sz="2400" dirty="0" smtClean="0"/>
              <a:t>output = </a:t>
            </a:r>
            <a:r>
              <a:rPr lang="en-US" altLang="zh-CN" sz="2400" dirty="0" err="1" smtClean="0"/>
              <a:t>tf.add</a:t>
            </a:r>
            <a:r>
              <a:rPr lang="en-US" altLang="zh-CN" sz="2400" dirty="0" smtClean="0"/>
              <a:t>(relu1, relu2, name="output")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模块化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relu</a:t>
            </a:r>
            <a:r>
              <a:rPr lang="en-US" altLang="zh-CN" sz="2400" b="1" dirty="0" smtClean="0"/>
              <a:t>(X):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w_shape</a:t>
            </a:r>
            <a:r>
              <a:rPr lang="en-US" altLang="zh-CN" sz="2400" dirty="0" smtClean="0"/>
              <a:t> =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X.get_shape</a:t>
            </a:r>
            <a:r>
              <a:rPr lang="en-US" altLang="zh-CN" sz="2400" dirty="0" smtClean="0"/>
              <a:t>()[1]), 1)</a:t>
            </a:r>
          </a:p>
          <a:p>
            <a:pPr>
              <a:buNone/>
            </a:pPr>
            <a:r>
              <a:rPr lang="en-US" altLang="zh-CN" sz="2400" dirty="0" smtClean="0"/>
              <a:t>    w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tf.random_normal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w_shape</a:t>
            </a:r>
            <a:r>
              <a:rPr lang="en-US" altLang="zh-CN" sz="2400" dirty="0" smtClean="0"/>
              <a:t>), name="weights")</a:t>
            </a:r>
          </a:p>
          <a:p>
            <a:pPr>
              <a:buNone/>
            </a:pPr>
            <a:r>
              <a:rPr lang="en-US" altLang="zh-CN" sz="2400" dirty="0" smtClean="0"/>
              <a:t>    b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(0.0, name="bias")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pl-PL" altLang="zh-CN" sz="2400" dirty="0" smtClean="0"/>
              <a:t>z = tf.add(tf.matmul(X, w), b, name="z")</a:t>
            </a:r>
          </a:p>
          <a:p>
            <a:pPr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err="1" smtClean="0"/>
              <a:t>tf.maximum</a:t>
            </a:r>
            <a:r>
              <a:rPr lang="en-US" altLang="zh-CN" sz="2400" b="1" dirty="0" smtClean="0"/>
              <a:t>(z, 0., name="</a:t>
            </a:r>
            <a:r>
              <a:rPr lang="en-US" altLang="zh-CN" sz="2400" b="1" dirty="0" err="1" smtClean="0"/>
              <a:t>relu</a:t>
            </a:r>
            <a:r>
              <a:rPr lang="en-US" altLang="zh-CN" sz="2400" b="1" dirty="0" smtClean="0"/>
              <a:t>")</a:t>
            </a:r>
          </a:p>
          <a:p>
            <a:pPr>
              <a:buNone/>
            </a:pPr>
            <a:r>
              <a:rPr lang="en-US" altLang="zh-CN" sz="2400" dirty="0" err="1" smtClean="0"/>
              <a:t>n_features</a:t>
            </a:r>
            <a:r>
              <a:rPr lang="en-US" altLang="zh-CN" sz="2400" dirty="0" smtClean="0"/>
              <a:t> = 3</a:t>
            </a:r>
          </a:p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shape=(None, </a:t>
            </a:r>
            <a:r>
              <a:rPr lang="en-US" altLang="zh-CN" sz="2400" dirty="0" err="1" smtClean="0"/>
              <a:t>n_features</a:t>
            </a:r>
            <a:r>
              <a:rPr lang="en-US" altLang="zh-CN" sz="2400" dirty="0" smtClean="0"/>
              <a:t>), name="X")</a:t>
            </a:r>
          </a:p>
          <a:p>
            <a:pPr>
              <a:buNone/>
            </a:pPr>
            <a:r>
              <a:rPr lang="en-US" altLang="zh-CN" sz="2400" dirty="0" err="1" smtClean="0"/>
              <a:t>relus</a:t>
            </a:r>
            <a:r>
              <a:rPr lang="en-US" altLang="zh-CN" sz="2400" dirty="0" smtClean="0"/>
              <a:t> = [</a:t>
            </a:r>
            <a:r>
              <a:rPr lang="en-US" altLang="zh-CN" sz="2400" dirty="0" err="1" smtClean="0"/>
              <a:t>relu</a:t>
            </a:r>
            <a:r>
              <a:rPr lang="en-US" altLang="zh-CN" sz="2400" dirty="0" smtClean="0"/>
              <a:t>(X) </a:t>
            </a:r>
            <a:r>
              <a:rPr lang="en-US" altLang="zh-CN" sz="2400" b="1" dirty="0" smtClean="0"/>
              <a:t>for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in range(5)]</a:t>
            </a:r>
          </a:p>
          <a:p>
            <a:pPr>
              <a:buNone/>
            </a:pPr>
            <a:r>
              <a:rPr lang="en-US" altLang="zh-CN" sz="2400" dirty="0" smtClean="0"/>
              <a:t>output = </a:t>
            </a:r>
            <a:r>
              <a:rPr lang="en-US" altLang="zh-CN" sz="2400" dirty="0" err="1" smtClean="0"/>
              <a:t>tf.add_n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relus</a:t>
            </a:r>
            <a:r>
              <a:rPr lang="en-US" altLang="zh-CN" sz="2400" dirty="0" smtClean="0"/>
              <a:t>, name="output")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模块化</a:t>
            </a:r>
            <a:endParaRPr lang="zh-CN" alt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14356"/>
            <a:ext cx="6175043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模块化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使用</a:t>
            </a:r>
            <a:r>
              <a:rPr lang="zh-CN" altLang="en-US" sz="2400" dirty="0"/>
              <a:t>命名作用域，可以让图更加清晰。只需要将</a:t>
            </a:r>
            <a:r>
              <a:rPr lang="en-US" altLang="zh-CN" sz="2400" dirty="0" err="1"/>
              <a:t>relu</a:t>
            </a:r>
            <a:r>
              <a:rPr lang="zh-CN" altLang="en-US" sz="2400" dirty="0"/>
              <a:t>（）函数的内容放进一个命名作用域即可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图展示</a:t>
            </a:r>
            <a:r>
              <a:rPr lang="zh-CN" altLang="en-US" sz="2400" dirty="0"/>
              <a:t>了结果图。注意，</a:t>
            </a:r>
            <a:r>
              <a:rPr lang="en-US" altLang="zh-CN" sz="2400" dirty="0" err="1"/>
              <a:t>TensorFlow</a:t>
            </a:r>
            <a:r>
              <a:rPr lang="zh-CN" altLang="en-US" sz="2400" dirty="0"/>
              <a:t>还通过加</a:t>
            </a:r>
            <a:r>
              <a:rPr lang="en-US" altLang="zh-CN" sz="2400" dirty="0"/>
              <a:t>_1</a:t>
            </a:r>
            <a:r>
              <a:rPr lang="zh-CN" altLang="en-US" sz="2400" dirty="0"/>
              <a:t>、</a:t>
            </a:r>
            <a:r>
              <a:rPr lang="en-US" altLang="zh-CN" sz="2400" dirty="0"/>
              <a:t>_2</a:t>
            </a:r>
            <a:r>
              <a:rPr lang="zh-CN" altLang="en-US" sz="2400" dirty="0"/>
              <a:t>等后缀的方式为命名作用域提供了唯一的名字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 err="1" smtClean="0"/>
              <a:t>def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relu</a:t>
            </a:r>
            <a:r>
              <a:rPr lang="en-US" altLang="zh-CN" sz="2400" b="1" dirty="0" smtClean="0"/>
              <a:t>(X):</a:t>
            </a:r>
          </a:p>
          <a:p>
            <a:pPr>
              <a:buNone/>
            </a:pPr>
            <a:r>
              <a:rPr lang="en-US" altLang="zh-CN" sz="2400" b="1" dirty="0" smtClean="0"/>
              <a:t>    with </a:t>
            </a:r>
            <a:r>
              <a:rPr lang="en-US" altLang="zh-CN" sz="2400" b="1" dirty="0" err="1" smtClean="0"/>
              <a:t>tf.name_scope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relu</a:t>
            </a:r>
            <a:r>
              <a:rPr lang="en-US" altLang="zh-CN" sz="2400" b="1" dirty="0" smtClean="0"/>
              <a:t>"):</a:t>
            </a:r>
          </a:p>
          <a:p>
            <a:pPr>
              <a:buNone/>
            </a:pPr>
            <a:r>
              <a:rPr lang="en-US" altLang="zh-CN" sz="2400" dirty="0" smtClean="0"/>
              <a:t>    [...]</a:t>
            </a:r>
            <a:endParaRPr lang="zh-CN" alt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3990975"/>
            <a:ext cx="89630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共享变量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def 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(X, threshold):</a:t>
            </a:r>
          </a:p>
          <a:p>
            <a:pPr>
              <a:buNone/>
            </a:pPr>
            <a:r>
              <a:rPr lang="en-US" altLang="zh-CN" sz="2000" b="1" dirty="0" smtClean="0"/>
              <a:t>    with </a:t>
            </a:r>
            <a:r>
              <a:rPr lang="en-US" altLang="zh-CN" sz="2000" b="1" dirty="0" err="1" smtClean="0"/>
              <a:t>tf.name_scope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"):</a:t>
            </a:r>
          </a:p>
          <a:p>
            <a:pPr>
              <a:buNone/>
            </a:pPr>
            <a:r>
              <a:rPr lang="en-US" altLang="zh-CN" sz="2000" dirty="0" smtClean="0"/>
              <a:t>        [...]</a:t>
            </a:r>
          </a:p>
          <a:p>
            <a:pPr>
              <a:buNone/>
            </a:pPr>
            <a:r>
              <a:rPr lang="en-US" altLang="zh-CN" sz="2000" b="1" dirty="0" smtClean="0"/>
              <a:t>        return </a:t>
            </a:r>
            <a:r>
              <a:rPr lang="en-US" altLang="zh-CN" sz="2000" b="1" dirty="0" err="1" smtClean="0"/>
              <a:t>tf.maximum</a:t>
            </a:r>
            <a:r>
              <a:rPr lang="en-US" altLang="zh-CN" sz="2000" b="1" dirty="0" smtClean="0"/>
              <a:t>(z, threshold, name="max")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threshold = </a:t>
            </a:r>
            <a:r>
              <a:rPr lang="en-US" altLang="zh-CN" sz="2000" dirty="0" err="1" smtClean="0"/>
              <a:t>tf.Variable</a:t>
            </a:r>
            <a:r>
              <a:rPr lang="en-US" altLang="zh-CN" sz="2000" dirty="0" smtClean="0"/>
              <a:t>(0.0, name="threshold")</a:t>
            </a:r>
          </a:p>
          <a:p>
            <a:pPr>
              <a:buNone/>
            </a:pP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tf.placeholder</a:t>
            </a:r>
            <a:r>
              <a:rPr lang="en-US" altLang="zh-CN" sz="2000" dirty="0" smtClean="0"/>
              <a:t>(tf.float32, shape=(None, </a:t>
            </a:r>
            <a:r>
              <a:rPr lang="en-US" altLang="zh-CN" sz="2000" dirty="0" err="1" smtClean="0"/>
              <a:t>n_features</a:t>
            </a:r>
            <a:r>
              <a:rPr lang="en-US" altLang="zh-CN" sz="2000" dirty="0" smtClean="0"/>
              <a:t>), name="X")</a:t>
            </a:r>
          </a:p>
          <a:p>
            <a:pPr>
              <a:buNone/>
            </a:pPr>
            <a:r>
              <a:rPr lang="en-US" altLang="zh-CN" sz="2000" dirty="0" err="1" smtClean="0"/>
              <a:t>relus</a:t>
            </a:r>
            <a:r>
              <a:rPr lang="en-US" altLang="zh-CN" sz="2000" dirty="0" smtClean="0"/>
              <a:t> = [</a:t>
            </a:r>
            <a:r>
              <a:rPr lang="en-US" altLang="zh-CN" sz="2000" dirty="0" err="1" smtClean="0"/>
              <a:t>relu</a:t>
            </a:r>
            <a:r>
              <a:rPr lang="en-US" altLang="zh-CN" sz="2000" dirty="0" smtClean="0"/>
              <a:t>(X, threshold) </a:t>
            </a:r>
            <a:r>
              <a:rPr lang="en-US" altLang="zh-CN" sz="2000" b="1" dirty="0" smtClean="0"/>
              <a:t>for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in range(5)]</a:t>
            </a:r>
          </a:p>
          <a:p>
            <a:pPr>
              <a:buNone/>
            </a:pPr>
            <a:r>
              <a:rPr lang="en-US" altLang="zh-CN" sz="2000" dirty="0" smtClean="0"/>
              <a:t>output = </a:t>
            </a:r>
            <a:r>
              <a:rPr lang="en-US" altLang="zh-CN" sz="2000" dirty="0" err="1" smtClean="0"/>
              <a:t>tf.add_n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relus</a:t>
            </a:r>
            <a:r>
              <a:rPr lang="en-US" altLang="zh-CN" sz="2000" dirty="0" smtClean="0"/>
              <a:t>, name="output")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def 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(X):      # Another method</a:t>
            </a:r>
          </a:p>
          <a:p>
            <a:pPr>
              <a:buNone/>
            </a:pPr>
            <a:r>
              <a:rPr lang="en-US" altLang="zh-CN" sz="2000" b="1" dirty="0" smtClean="0"/>
              <a:t>    with </a:t>
            </a:r>
            <a:r>
              <a:rPr lang="en-US" altLang="zh-CN" sz="2000" b="1" dirty="0" err="1" smtClean="0"/>
              <a:t>tf.name_scope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"):</a:t>
            </a:r>
          </a:p>
          <a:p>
            <a:pPr>
              <a:buNone/>
            </a:pPr>
            <a:r>
              <a:rPr lang="en-US" altLang="zh-CN" sz="2000" b="1" dirty="0" smtClean="0"/>
              <a:t>        if not </a:t>
            </a:r>
            <a:r>
              <a:rPr lang="en-US" altLang="zh-CN" sz="2000" b="1" dirty="0" err="1" smtClean="0"/>
              <a:t>hasattr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, "threshold"):</a:t>
            </a:r>
          </a:p>
          <a:p>
            <a:pPr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relu.threshold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tf.Variable</a:t>
            </a:r>
            <a:r>
              <a:rPr lang="en-US" altLang="zh-CN" sz="2000" dirty="0" smtClean="0"/>
              <a:t>(0.0, name="threshold")</a:t>
            </a:r>
          </a:p>
          <a:p>
            <a:pPr>
              <a:buNone/>
            </a:pPr>
            <a:r>
              <a:rPr lang="en-US" altLang="zh-CN" sz="2000" dirty="0" smtClean="0"/>
              <a:t>        [...]</a:t>
            </a:r>
          </a:p>
          <a:p>
            <a:pPr>
              <a:buNone/>
            </a:pPr>
            <a:r>
              <a:rPr lang="en-US" altLang="zh-CN" sz="2000" b="1" dirty="0" smtClean="0"/>
              <a:t>        return </a:t>
            </a:r>
            <a:r>
              <a:rPr lang="en-US" altLang="zh-CN" sz="2000" b="1" dirty="0" err="1" smtClean="0"/>
              <a:t>tf.maximum</a:t>
            </a:r>
            <a:r>
              <a:rPr lang="en-US" altLang="zh-CN" sz="2000" b="1" dirty="0" smtClean="0"/>
              <a:t>(z, </a:t>
            </a:r>
            <a:r>
              <a:rPr lang="en-US" altLang="zh-CN" sz="2000" b="1" dirty="0" err="1" smtClean="0"/>
              <a:t>relu.threshold</a:t>
            </a:r>
            <a:r>
              <a:rPr lang="en-US" altLang="zh-CN" sz="2000" b="1" dirty="0" smtClean="0"/>
              <a:t>, name="max")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/>
              <a:t>运行</a:t>
            </a:r>
            <a:r>
              <a:rPr lang="en-US" altLang="zh-CN" sz="3600" b="1" dirty="0" err="1"/>
              <a:t>TensorFlow</a:t>
            </a:r>
            <a:endParaRPr lang="en-US" altLang="zh-CN" sz="3600" b="1" dirty="0"/>
          </a:p>
          <a:p>
            <a:r>
              <a:rPr lang="en-US" altLang="zh-CN" i="1" dirty="0" err="1" smtClean="0"/>
              <a:t>TensorFlow</a:t>
            </a:r>
            <a:r>
              <a:rPr lang="en-US" altLang="zh-CN" i="1" dirty="0" smtClean="0"/>
              <a:t> </a:t>
            </a:r>
            <a:r>
              <a:rPr lang="en-US" altLang="zh-CN" dirty="0"/>
              <a:t>is a powerful open source software library for numerical </a:t>
            </a:r>
            <a:r>
              <a:rPr lang="en-US" altLang="zh-CN" dirty="0" smtClean="0"/>
              <a:t>computation, particularly </a:t>
            </a:r>
            <a:r>
              <a:rPr lang="en-US" altLang="zh-CN" dirty="0"/>
              <a:t>well suited and fine-tuned for large-scale Machine Learning. Its </a:t>
            </a:r>
            <a:r>
              <a:rPr lang="en-US" altLang="zh-CN" dirty="0" smtClean="0"/>
              <a:t>basic principle </a:t>
            </a:r>
            <a:r>
              <a:rPr lang="en-US" altLang="zh-CN" dirty="0"/>
              <a:t>is simple: you first define in Python a graph of computations to </a:t>
            </a:r>
            <a:r>
              <a:rPr lang="en-US" altLang="zh-CN" dirty="0" smtClean="0"/>
              <a:t>perform (for </a:t>
            </a:r>
            <a:r>
              <a:rPr lang="en-US" altLang="zh-CN" dirty="0"/>
              <a:t>example, the one in Figure 9-1), and then </a:t>
            </a:r>
            <a:r>
              <a:rPr lang="en-US" altLang="zh-CN" dirty="0" err="1"/>
              <a:t>TensorFlow</a:t>
            </a:r>
            <a:r>
              <a:rPr lang="en-US" altLang="zh-CN" dirty="0"/>
              <a:t> takes that graph and </a:t>
            </a:r>
            <a:r>
              <a:rPr lang="en-US" altLang="zh-CN" dirty="0" smtClean="0"/>
              <a:t>runs it </a:t>
            </a:r>
            <a:r>
              <a:rPr lang="en-US" altLang="zh-CN" dirty="0"/>
              <a:t>efficiently using optimized C++ code.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144000" cy="426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共享变量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tf.variable_scope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"):</a:t>
            </a:r>
          </a:p>
          <a:p>
            <a:pPr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b="1" dirty="0" smtClean="0"/>
              <a:t>threshold = </a:t>
            </a:r>
            <a:r>
              <a:rPr lang="en-US" altLang="zh-CN" sz="1800" b="1" dirty="0" err="1" smtClean="0"/>
              <a:t>tf.get_variable</a:t>
            </a:r>
            <a:r>
              <a:rPr lang="en-US" altLang="zh-CN" sz="1800" b="1" dirty="0" smtClean="0"/>
              <a:t>("threshold", shape=(),</a:t>
            </a:r>
            <a:r>
              <a:rPr lang="en-US" altLang="zh-CN" sz="1800" b="1" dirty="0" err="1" smtClean="0"/>
              <a:t>initializer</a:t>
            </a:r>
            <a:r>
              <a:rPr lang="en-US" altLang="zh-CN" sz="1800" b="1" dirty="0" smtClean="0"/>
              <a:t>=</a:t>
            </a:r>
            <a:r>
              <a:rPr lang="en-US" altLang="zh-CN" sz="1800" b="1" dirty="0" err="1" smtClean="0"/>
              <a:t>tf.constant_initializer</a:t>
            </a:r>
            <a:r>
              <a:rPr lang="en-US" altLang="zh-CN" sz="1800" b="1" dirty="0" smtClean="0"/>
              <a:t>(0.0))</a:t>
            </a:r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tf.variable_scope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relu</a:t>
            </a:r>
            <a:r>
              <a:rPr lang="en-US" altLang="zh-CN" sz="2400" b="1" dirty="0" smtClean="0"/>
              <a:t>", reuse=True):</a:t>
            </a:r>
          </a:p>
          <a:p>
            <a:pPr>
              <a:buNone/>
            </a:pPr>
            <a:r>
              <a:rPr lang="en-US" altLang="zh-CN" sz="2400" dirty="0" smtClean="0"/>
              <a:t>    threshold = </a:t>
            </a:r>
            <a:r>
              <a:rPr lang="en-US" altLang="zh-CN" sz="2400" dirty="0" err="1" smtClean="0"/>
              <a:t>tf.get_variable</a:t>
            </a:r>
            <a:r>
              <a:rPr lang="en-US" altLang="zh-CN" sz="2400" dirty="0" smtClean="0"/>
              <a:t>("threshold")</a:t>
            </a:r>
          </a:p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tf.variable_scope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relu</a:t>
            </a:r>
            <a:r>
              <a:rPr lang="en-US" altLang="zh-CN" sz="2400" b="1" dirty="0" smtClean="0"/>
              <a:t>") as scope: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scope.reuse_variables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    threshold = </a:t>
            </a:r>
            <a:r>
              <a:rPr lang="en-US" altLang="zh-CN" sz="2400" dirty="0" err="1" smtClean="0"/>
              <a:t>tf.get_variable</a:t>
            </a:r>
            <a:r>
              <a:rPr lang="en-US" altLang="zh-CN" sz="2400" dirty="0" smtClean="0"/>
              <a:t>("threshold")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共享变量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def 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(X):</a:t>
            </a:r>
          </a:p>
          <a:p>
            <a:pPr>
              <a:buNone/>
            </a:pPr>
            <a:r>
              <a:rPr lang="en-US" altLang="zh-CN" sz="2000" b="1" dirty="0" smtClean="0"/>
              <a:t>    with </a:t>
            </a:r>
            <a:r>
              <a:rPr lang="en-US" altLang="zh-CN" sz="2000" b="1" dirty="0" err="1" smtClean="0"/>
              <a:t>tf.variable_scope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", reuse=True):</a:t>
            </a:r>
          </a:p>
          <a:p>
            <a:pPr>
              <a:buNone/>
            </a:pPr>
            <a:r>
              <a:rPr lang="en-US" altLang="zh-CN" sz="2000" dirty="0" smtClean="0"/>
              <a:t>        threshold = </a:t>
            </a:r>
            <a:r>
              <a:rPr lang="en-US" altLang="zh-CN" sz="2000" dirty="0" err="1" smtClean="0"/>
              <a:t>tf.get_variable</a:t>
            </a:r>
            <a:r>
              <a:rPr lang="en-US" altLang="zh-CN" sz="2000" dirty="0" smtClean="0"/>
              <a:t>("threshold") </a:t>
            </a:r>
            <a:r>
              <a:rPr lang="en-US" altLang="zh-CN" sz="2000" i="1" dirty="0" smtClean="0"/>
              <a:t># reuse existing variable</a:t>
            </a:r>
          </a:p>
          <a:p>
            <a:pPr>
              <a:buNone/>
            </a:pPr>
            <a:r>
              <a:rPr lang="en-US" altLang="zh-CN" sz="2000" dirty="0" smtClean="0"/>
              <a:t>        [...]</a:t>
            </a:r>
          </a:p>
          <a:p>
            <a:pPr>
              <a:buNone/>
            </a:pPr>
            <a:r>
              <a:rPr lang="en-US" altLang="zh-CN" sz="2000" b="1" dirty="0" smtClean="0"/>
              <a:t>        return </a:t>
            </a:r>
            <a:r>
              <a:rPr lang="en-US" altLang="zh-CN" sz="2000" b="1" dirty="0" err="1" smtClean="0"/>
              <a:t>tf.maximum</a:t>
            </a:r>
            <a:r>
              <a:rPr lang="en-US" altLang="zh-CN" sz="2000" b="1" dirty="0" smtClean="0"/>
              <a:t>(z, threshold, name="max")</a:t>
            </a:r>
          </a:p>
          <a:p>
            <a:pPr>
              <a:buNone/>
            </a:pP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tf.placeholder</a:t>
            </a:r>
            <a:r>
              <a:rPr lang="en-US" altLang="zh-CN" sz="2000" dirty="0" smtClean="0"/>
              <a:t>(tf.float32, shape=(None, </a:t>
            </a:r>
            <a:r>
              <a:rPr lang="en-US" altLang="zh-CN" sz="2000" dirty="0" err="1" smtClean="0"/>
              <a:t>n_features</a:t>
            </a:r>
            <a:r>
              <a:rPr lang="en-US" altLang="zh-CN" sz="2000" dirty="0" smtClean="0"/>
              <a:t>), name="X")</a:t>
            </a:r>
          </a:p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tf.variable_scope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"): </a:t>
            </a:r>
            <a:r>
              <a:rPr lang="en-US" altLang="zh-CN" sz="2000" b="1" i="1" dirty="0" smtClean="0"/>
              <a:t># create the variable</a:t>
            </a:r>
          </a:p>
          <a:p>
            <a:pPr>
              <a:buNone/>
            </a:pPr>
            <a:r>
              <a:rPr lang="en-US" altLang="zh-CN" sz="1800" b="1" dirty="0" smtClean="0"/>
              <a:t>    threshold = </a:t>
            </a:r>
            <a:r>
              <a:rPr lang="en-US" altLang="zh-CN" sz="1800" b="1" dirty="0" err="1" smtClean="0"/>
              <a:t>tf.get_variable</a:t>
            </a:r>
            <a:r>
              <a:rPr lang="en-US" altLang="zh-CN" sz="1800" b="1" dirty="0" smtClean="0"/>
              <a:t>("threshold", shape=(), </a:t>
            </a:r>
            <a:r>
              <a:rPr lang="en-US" altLang="zh-CN" sz="1800" b="1" dirty="0" err="1" smtClean="0"/>
              <a:t>initializer</a:t>
            </a:r>
            <a:r>
              <a:rPr lang="en-US" altLang="zh-CN" sz="1800" b="1" dirty="0" smtClean="0"/>
              <a:t>=</a:t>
            </a:r>
            <a:r>
              <a:rPr lang="en-US" altLang="zh-CN" sz="1800" b="1" dirty="0" err="1" smtClean="0"/>
              <a:t>tf.constant_initializer</a:t>
            </a:r>
            <a:r>
              <a:rPr lang="en-US" altLang="zh-CN" sz="1800" b="1" dirty="0" smtClean="0"/>
              <a:t>(0.0))</a:t>
            </a:r>
          </a:p>
          <a:p>
            <a:pPr>
              <a:buNone/>
            </a:pPr>
            <a:r>
              <a:rPr lang="en-US" altLang="zh-CN" sz="2000" dirty="0" err="1" smtClean="0"/>
              <a:t>relus</a:t>
            </a:r>
            <a:r>
              <a:rPr lang="en-US" altLang="zh-CN" sz="2000" dirty="0" smtClean="0"/>
              <a:t> = [</a:t>
            </a:r>
            <a:r>
              <a:rPr lang="en-US" altLang="zh-CN" sz="2000" dirty="0" err="1" smtClean="0"/>
              <a:t>relu</a:t>
            </a:r>
            <a:r>
              <a:rPr lang="en-US" altLang="zh-CN" sz="2000" dirty="0" smtClean="0"/>
              <a:t>(X) </a:t>
            </a:r>
            <a:r>
              <a:rPr lang="en-US" altLang="zh-CN" sz="2000" b="1" dirty="0" smtClean="0"/>
              <a:t>for </a:t>
            </a:r>
            <a:r>
              <a:rPr lang="en-US" altLang="zh-CN" sz="2000" b="1" dirty="0" err="1" smtClean="0"/>
              <a:t>relu_index</a:t>
            </a:r>
            <a:r>
              <a:rPr lang="en-US" altLang="zh-CN" sz="2000" b="1" dirty="0" smtClean="0"/>
              <a:t> in range(5)]</a:t>
            </a:r>
          </a:p>
          <a:p>
            <a:pPr>
              <a:buNone/>
            </a:pPr>
            <a:r>
              <a:rPr lang="en-US" altLang="zh-CN" sz="2000" dirty="0" smtClean="0"/>
              <a:t>output = </a:t>
            </a:r>
            <a:r>
              <a:rPr lang="en-US" altLang="zh-CN" sz="2000" dirty="0" err="1" smtClean="0"/>
              <a:t>tf.add_n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relus</a:t>
            </a:r>
            <a:r>
              <a:rPr lang="en-US" altLang="zh-CN" sz="2000" dirty="0" smtClean="0"/>
              <a:t>, name="output")</a:t>
            </a:r>
            <a:endParaRPr lang="zh-CN" alt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45277"/>
            <a:ext cx="9144000" cy="231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共享变量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4356"/>
            <a:ext cx="9036496" cy="60698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def 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(X):</a:t>
            </a:r>
          </a:p>
          <a:p>
            <a:pPr>
              <a:buNone/>
            </a:pPr>
            <a:r>
              <a:rPr lang="en-US" altLang="zh-CN" sz="2400" b="1" dirty="0" smtClean="0"/>
              <a:t>    </a:t>
            </a:r>
            <a:r>
              <a:rPr lang="en-US" altLang="zh-CN" sz="1800" b="1" dirty="0" smtClean="0"/>
              <a:t>threshold = </a:t>
            </a:r>
            <a:r>
              <a:rPr lang="en-US" altLang="zh-CN" sz="1800" b="1" dirty="0" err="1" smtClean="0"/>
              <a:t>tf.get_variable</a:t>
            </a:r>
            <a:r>
              <a:rPr lang="en-US" altLang="zh-CN" sz="1800" b="1" dirty="0" smtClean="0"/>
              <a:t>("threshold", shape=(), </a:t>
            </a:r>
            <a:r>
              <a:rPr lang="en-US" altLang="zh-CN" sz="1800" b="1" dirty="0" err="1" smtClean="0"/>
              <a:t>initializer</a:t>
            </a:r>
            <a:r>
              <a:rPr lang="en-US" altLang="zh-CN" sz="1800" b="1" dirty="0" smtClean="0"/>
              <a:t>=</a:t>
            </a:r>
            <a:r>
              <a:rPr lang="en-US" altLang="zh-CN" sz="1800" b="1" dirty="0" err="1" smtClean="0"/>
              <a:t>tf.constant_initializer</a:t>
            </a:r>
            <a:r>
              <a:rPr lang="en-US" altLang="zh-CN" sz="1800" b="1" dirty="0" smtClean="0"/>
              <a:t>(0.0))</a:t>
            </a:r>
          </a:p>
          <a:p>
            <a:pPr>
              <a:buNone/>
            </a:pPr>
            <a:r>
              <a:rPr lang="en-US" altLang="zh-CN" sz="2000" dirty="0" smtClean="0"/>
              <a:t>    [...]</a:t>
            </a:r>
          </a:p>
          <a:p>
            <a:pPr>
              <a:buNone/>
            </a:pPr>
            <a:r>
              <a:rPr lang="en-US" altLang="zh-CN" sz="2000" b="1" dirty="0" smtClean="0"/>
              <a:t>    return </a:t>
            </a:r>
            <a:r>
              <a:rPr lang="en-US" altLang="zh-CN" sz="2000" b="1" dirty="0" err="1" smtClean="0"/>
              <a:t>tf.maximum</a:t>
            </a:r>
            <a:r>
              <a:rPr lang="en-US" altLang="zh-CN" sz="2000" b="1" dirty="0" smtClean="0"/>
              <a:t>(z, threshold, name="max")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tf.placeholder</a:t>
            </a:r>
            <a:r>
              <a:rPr lang="en-US" altLang="zh-CN" sz="2000" dirty="0" smtClean="0"/>
              <a:t>(tf.float32, shape=(None, </a:t>
            </a:r>
            <a:r>
              <a:rPr lang="en-US" altLang="zh-CN" sz="2000" dirty="0" err="1" smtClean="0"/>
              <a:t>n_features</a:t>
            </a:r>
            <a:r>
              <a:rPr lang="en-US" altLang="zh-CN" sz="2000" dirty="0" smtClean="0"/>
              <a:t>), name="X")</a:t>
            </a:r>
          </a:p>
          <a:p>
            <a:pPr>
              <a:buNone/>
            </a:pPr>
            <a:r>
              <a:rPr lang="en-US" altLang="zh-CN" sz="2000" dirty="0" err="1" smtClean="0"/>
              <a:t>relus</a:t>
            </a:r>
            <a:r>
              <a:rPr lang="en-US" altLang="zh-CN" sz="2000" dirty="0" smtClean="0"/>
              <a:t> = []</a:t>
            </a:r>
          </a:p>
          <a:p>
            <a:pPr>
              <a:buNone/>
            </a:pPr>
            <a:r>
              <a:rPr lang="en-US" altLang="zh-CN" sz="2000" b="1" dirty="0" smtClean="0"/>
              <a:t>for </a:t>
            </a:r>
            <a:r>
              <a:rPr lang="en-US" altLang="zh-CN" sz="2000" b="1" dirty="0" err="1" smtClean="0"/>
              <a:t>relu_index</a:t>
            </a:r>
            <a:r>
              <a:rPr lang="en-US" altLang="zh-CN" sz="2000" b="1" dirty="0" smtClean="0"/>
              <a:t> in range(5):</a:t>
            </a:r>
          </a:p>
          <a:p>
            <a:pPr>
              <a:buNone/>
            </a:pPr>
            <a:r>
              <a:rPr lang="en-US" altLang="zh-CN" sz="2000" b="1" dirty="0" smtClean="0"/>
              <a:t>    with </a:t>
            </a:r>
            <a:r>
              <a:rPr lang="en-US" altLang="zh-CN" sz="2000" b="1" dirty="0" err="1" smtClean="0"/>
              <a:t>tf.variable_scope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", reuse=(</a:t>
            </a:r>
            <a:r>
              <a:rPr lang="en-US" altLang="zh-CN" sz="2000" b="1" dirty="0" err="1" smtClean="0"/>
              <a:t>relu_index</a:t>
            </a:r>
            <a:r>
              <a:rPr lang="en-US" altLang="zh-CN" sz="2000" b="1" dirty="0" smtClean="0"/>
              <a:t> &gt;= 1)) as scope: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relus.append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relu</a:t>
            </a:r>
            <a:r>
              <a:rPr lang="en-US" altLang="zh-CN" sz="2000" dirty="0" smtClean="0"/>
              <a:t>(X))</a:t>
            </a:r>
          </a:p>
          <a:p>
            <a:pPr>
              <a:buNone/>
            </a:pPr>
            <a:r>
              <a:rPr lang="en-US" altLang="zh-CN" sz="2000" dirty="0" smtClean="0"/>
              <a:t>output = </a:t>
            </a:r>
            <a:r>
              <a:rPr lang="en-US" altLang="zh-CN" sz="2000" dirty="0" err="1" smtClean="0"/>
              <a:t>tf.add_n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relus</a:t>
            </a:r>
            <a:r>
              <a:rPr lang="en-US" altLang="zh-CN" sz="2000" dirty="0" smtClean="0"/>
              <a:t>, name="output")</a:t>
            </a:r>
            <a:endParaRPr lang="zh-CN" alt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42791"/>
            <a:ext cx="9144000" cy="181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9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745396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9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1744"/>
            <a:ext cx="9144000" cy="359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/>
              <a:t>运行</a:t>
            </a:r>
            <a:r>
              <a:rPr lang="en-US" altLang="zh-CN" sz="3600" b="1" dirty="0" err="1"/>
              <a:t>TensorFlow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/>
              <a:t>运行</a:t>
            </a:r>
            <a:r>
              <a:rPr lang="en-US" altLang="zh-CN" sz="3600" b="1" dirty="0" err="1"/>
              <a:t>TensorFlow</a:t>
            </a:r>
            <a:endParaRPr lang="en-US" altLang="zh-CN" sz="3600" b="1" dirty="0"/>
          </a:p>
          <a:p>
            <a:r>
              <a:rPr lang="zh-CN" altLang="en-US" dirty="0"/>
              <a:t>这一章会讲解</a:t>
            </a:r>
            <a:r>
              <a:rPr lang="en-US" altLang="zh-CN" dirty="0" err="1"/>
              <a:t>TensorFlow</a:t>
            </a:r>
            <a:r>
              <a:rPr lang="zh-CN" altLang="en-US" dirty="0"/>
              <a:t>的基础知识，从安装，到创建，执行，保存，可视化简单的计算图。掌握这些基础知识对于构建自己</a:t>
            </a:r>
            <a:r>
              <a:rPr lang="zh-CN" altLang="en-US" dirty="0" smtClean="0"/>
              <a:t>的神经网络来说</a:t>
            </a:r>
            <a:r>
              <a:rPr lang="zh-CN" altLang="en-US" dirty="0"/>
              <a:t>非常重要。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创建一个计算图并在会话中执行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import </a:t>
            </a:r>
            <a:r>
              <a:rPr lang="en-US" altLang="zh-CN" sz="2800" b="1" dirty="0" err="1" smtClean="0"/>
              <a:t>tensorflow</a:t>
            </a:r>
            <a:r>
              <a:rPr lang="en-US" altLang="zh-CN" sz="2800" b="1" dirty="0" smtClean="0"/>
              <a:t> as </a:t>
            </a:r>
            <a:r>
              <a:rPr lang="en-US" altLang="zh-CN" sz="2800" b="1" dirty="0" err="1" smtClean="0"/>
              <a:t>tf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x = </a:t>
            </a:r>
            <a:r>
              <a:rPr lang="en-US" altLang="zh-CN" sz="2800" dirty="0" err="1" smtClean="0"/>
              <a:t>tf.Variable</a:t>
            </a:r>
            <a:r>
              <a:rPr lang="en-US" altLang="zh-CN" sz="2800" dirty="0" smtClean="0"/>
              <a:t>(3, name="x")</a:t>
            </a:r>
          </a:p>
          <a:p>
            <a:pPr>
              <a:buNone/>
            </a:pPr>
            <a:r>
              <a:rPr lang="en-US" altLang="zh-CN" sz="2800" dirty="0" smtClean="0"/>
              <a:t>y = </a:t>
            </a:r>
            <a:r>
              <a:rPr lang="en-US" altLang="zh-CN" sz="2800" dirty="0" err="1" smtClean="0"/>
              <a:t>tf.Variable</a:t>
            </a:r>
            <a:r>
              <a:rPr lang="en-US" altLang="zh-CN" sz="2800" dirty="0" smtClean="0"/>
              <a:t>(4, name="y")</a:t>
            </a:r>
          </a:p>
          <a:p>
            <a:pPr>
              <a:buNone/>
            </a:pPr>
            <a:r>
              <a:rPr lang="en-US" altLang="zh-CN" sz="2800" dirty="0" smtClean="0"/>
              <a:t>f = x*x*y + y + 2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sess.run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x.initializer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sess.run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y.initializer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400" b="1" dirty="0" smtClean="0"/>
              <a:t>&gt;&gt;&gt; result = </a:t>
            </a:r>
            <a:r>
              <a:rPr lang="en-US" altLang="zh-CN" sz="2400" b="1" dirty="0" err="1" smtClean="0"/>
              <a:t>sess.run</a:t>
            </a:r>
            <a:r>
              <a:rPr lang="en-US" altLang="zh-CN" sz="2400" b="1" dirty="0" smtClean="0"/>
              <a:t>(f)</a:t>
            </a:r>
          </a:p>
          <a:p>
            <a:pPr>
              <a:buNone/>
            </a:pPr>
            <a:r>
              <a:rPr lang="en-US" altLang="zh-CN" sz="2400" b="1" dirty="0" smtClean="0"/>
              <a:t>&gt;&gt;&gt; print(result)</a:t>
            </a:r>
          </a:p>
          <a:p>
            <a:pPr>
              <a:buNone/>
            </a:pPr>
            <a:r>
              <a:rPr lang="en-US" altLang="zh-CN" sz="2400" dirty="0" smtClean="0"/>
              <a:t>42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sess.close</a:t>
            </a:r>
            <a:r>
              <a:rPr lang="en-US" altLang="zh-CN" sz="2400" b="1" dirty="0" smtClean="0"/>
              <a:t>()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86380" y="3786190"/>
            <a:ext cx="421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# a better way</a:t>
            </a:r>
          </a:p>
          <a:p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x.initializer.run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y.initializer.run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    result = </a:t>
            </a:r>
            <a:r>
              <a:rPr lang="en-US" altLang="zh-CN" sz="2400" dirty="0" err="1" smtClean="0"/>
              <a:t>f.eval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创建一个计算图并在会话中执行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init = </a:t>
            </a:r>
            <a:r>
              <a:rPr lang="en-US" altLang="zh-CN" sz="2800" dirty="0" err="1" smtClean="0"/>
              <a:t>tf.global_variables_initializer</a:t>
            </a:r>
            <a:r>
              <a:rPr lang="en-US" altLang="zh-CN" sz="2800" dirty="0" smtClean="0"/>
              <a:t>() </a:t>
            </a:r>
            <a:r>
              <a:rPr lang="en-US" altLang="zh-CN" sz="2800" i="1" dirty="0" smtClean="0"/>
              <a:t># prepare an init node</a:t>
            </a:r>
          </a:p>
          <a:p>
            <a:pPr>
              <a:buNone/>
            </a:pPr>
            <a:r>
              <a:rPr lang="en-US" altLang="zh-CN" sz="2800" b="1" dirty="0" smtClean="0"/>
              <a:t>with </a:t>
            </a:r>
            <a:r>
              <a:rPr lang="en-US" altLang="zh-CN" sz="2800" b="1" dirty="0" err="1" smtClean="0"/>
              <a:t>tf.Session</a:t>
            </a:r>
            <a:r>
              <a:rPr lang="en-US" altLang="zh-CN" sz="2800" b="1" dirty="0" smtClean="0"/>
              <a:t>() as </a:t>
            </a:r>
            <a:r>
              <a:rPr lang="en-US" altLang="zh-CN" sz="2800" b="1" dirty="0" err="1" smtClean="0"/>
              <a:t>sess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init.run</a:t>
            </a:r>
            <a:r>
              <a:rPr lang="en-US" altLang="zh-CN" sz="2800" dirty="0" smtClean="0"/>
              <a:t>() </a:t>
            </a:r>
            <a:r>
              <a:rPr lang="en-US" altLang="zh-CN" sz="2800" i="1" dirty="0" smtClean="0"/>
              <a:t># actually initialize all the variables</a:t>
            </a:r>
          </a:p>
          <a:p>
            <a:pPr>
              <a:buNone/>
            </a:pPr>
            <a:r>
              <a:rPr lang="en-US" altLang="zh-CN" sz="2800" dirty="0" smtClean="0"/>
              <a:t>    result = </a:t>
            </a:r>
            <a:r>
              <a:rPr lang="en-US" altLang="zh-CN" sz="2800" dirty="0" err="1" smtClean="0"/>
              <a:t>f.eval</a:t>
            </a:r>
            <a:r>
              <a:rPr lang="en-US" altLang="zh-CN" sz="2800" dirty="0" smtClean="0"/>
              <a:t>()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b="1" dirty="0" err="1" smtClean="0"/>
              <a:t>sess</a:t>
            </a:r>
            <a:r>
              <a:rPr lang="en-US" altLang="zh-CN" sz="2800" b="1" dirty="0" smtClean="0"/>
              <a:t> = </a:t>
            </a:r>
            <a:r>
              <a:rPr lang="en-US" altLang="zh-CN" sz="2800" b="1" dirty="0" err="1" smtClean="0"/>
              <a:t>tf.InteractiveSession</a:t>
            </a:r>
            <a:r>
              <a:rPr lang="en-US" altLang="zh-CN" sz="2800" b="1" dirty="0" smtClean="0"/>
              <a:t>()</a:t>
            </a:r>
          </a:p>
          <a:p>
            <a:pPr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b="1" dirty="0" err="1" smtClean="0"/>
              <a:t>init.run</a:t>
            </a:r>
            <a:r>
              <a:rPr lang="en-US" altLang="zh-CN" sz="2800" b="1" dirty="0" smtClean="0"/>
              <a:t>()</a:t>
            </a:r>
          </a:p>
          <a:p>
            <a:pPr>
              <a:buNone/>
            </a:pPr>
            <a:r>
              <a:rPr lang="en-US" altLang="zh-CN" sz="2800" b="1" dirty="0" smtClean="0"/>
              <a:t>&gt;&gt;&gt; result = </a:t>
            </a:r>
            <a:r>
              <a:rPr lang="en-US" altLang="zh-CN" sz="2800" b="1" dirty="0" err="1" smtClean="0"/>
              <a:t>f.eval</a:t>
            </a:r>
            <a:r>
              <a:rPr lang="en-US" altLang="zh-CN" sz="2800" b="1" dirty="0" smtClean="0"/>
              <a:t>()</a:t>
            </a:r>
          </a:p>
          <a:p>
            <a:pPr>
              <a:buNone/>
            </a:pPr>
            <a:r>
              <a:rPr lang="en-US" altLang="zh-CN" sz="2800" b="1" dirty="0" smtClean="0"/>
              <a:t>&gt;&gt;&gt; print(result)</a:t>
            </a:r>
          </a:p>
          <a:p>
            <a:pPr>
              <a:buNone/>
            </a:pPr>
            <a:r>
              <a:rPr lang="en-US" altLang="zh-CN" sz="2800" dirty="0" smtClean="0"/>
              <a:t>42</a:t>
            </a:r>
          </a:p>
          <a:p>
            <a:pPr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b="1" dirty="0" err="1" smtClean="0"/>
              <a:t>sess.close</a:t>
            </a:r>
            <a:r>
              <a:rPr lang="en-US" altLang="zh-CN" sz="2800" b="1" dirty="0" smtClean="0"/>
              <a:t>()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创建一个计算图并在会话中执行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一个</a:t>
            </a:r>
            <a:r>
              <a:rPr lang="en-US" altLang="zh-CN" sz="2800" dirty="0" err="1"/>
              <a:t>TensorFlow</a:t>
            </a:r>
            <a:r>
              <a:rPr lang="zh-CN" altLang="en-US" sz="2800" dirty="0"/>
              <a:t>程序通常可以分成两部分：第一部分用来构建一个计算图（称为构建阶段），第二部分来执行这个图（称为执行阶段）。构建阶段通常会构建一个计算图，这个图用来展现</a:t>
            </a:r>
            <a:r>
              <a:rPr lang="en-US" altLang="zh-CN" sz="2800" dirty="0"/>
              <a:t>ML</a:t>
            </a:r>
            <a:r>
              <a:rPr lang="zh-CN" altLang="en-US" sz="2800" dirty="0"/>
              <a:t>模型和训练所需的计算。执行阶段则重复地执行每一步训练动作（比如每个小批量执行一步），并逐步提升模型的参数。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2070</Words>
  <Application>Microsoft Office PowerPoint</Application>
  <PresentationFormat>全屏显示(4:3)</PresentationFormat>
  <Paragraphs>254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宋体</vt:lpstr>
      <vt:lpstr>Arial</vt:lpstr>
      <vt:lpstr>Calibri</vt:lpstr>
      <vt:lpstr>Office 主题</vt:lpstr>
      <vt:lpstr>Hands-On Machine Learning with Scikit-Learn and TensorFlow </vt:lpstr>
      <vt:lpstr>CHAPTER 9</vt:lpstr>
      <vt:lpstr>CHAPTER 9</vt:lpstr>
      <vt:lpstr>CHAPTER 9</vt:lpstr>
      <vt:lpstr>CHAPTER 9</vt:lpstr>
      <vt:lpstr>CHAPTER 9</vt:lpstr>
      <vt:lpstr>创建一个计算图并在会话中执行</vt:lpstr>
      <vt:lpstr>创建一个计算图并在会话中执行</vt:lpstr>
      <vt:lpstr>创建一个计算图并在会话中执行</vt:lpstr>
      <vt:lpstr>管理图</vt:lpstr>
      <vt:lpstr>节点值的生命周期</vt:lpstr>
      <vt:lpstr>节点值的生命周期</vt:lpstr>
      <vt:lpstr>给训练算法提供数据</vt:lpstr>
      <vt:lpstr>给训练算法提供数据</vt:lpstr>
      <vt:lpstr>给训练算法提供数据</vt:lpstr>
      <vt:lpstr>保存和恢复模型</vt:lpstr>
      <vt:lpstr>保存和恢复模型</vt:lpstr>
      <vt:lpstr>用TensorBoard来可视化图和训练曲线</vt:lpstr>
      <vt:lpstr>用TensorBoard来可视化图和训练曲线</vt:lpstr>
      <vt:lpstr>用TensorBoard来可视化图和训练曲线</vt:lpstr>
      <vt:lpstr>用TensorBoard来可视化图和训练曲线</vt:lpstr>
      <vt:lpstr>命名作用域</vt:lpstr>
      <vt:lpstr>命名作用域</vt:lpstr>
      <vt:lpstr>模块化</vt:lpstr>
      <vt:lpstr>模块化</vt:lpstr>
      <vt:lpstr>模块化</vt:lpstr>
      <vt:lpstr>模块化</vt:lpstr>
      <vt:lpstr>模块化</vt:lpstr>
      <vt:lpstr>共享变量</vt:lpstr>
      <vt:lpstr>共享变量</vt:lpstr>
      <vt:lpstr>共享变量</vt:lpstr>
      <vt:lpstr>共享变量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ruc</cp:lastModifiedBy>
  <cp:revision>166</cp:revision>
  <dcterms:created xsi:type="dcterms:W3CDTF">2017-08-17T13:43:52Z</dcterms:created>
  <dcterms:modified xsi:type="dcterms:W3CDTF">2019-11-15T01:05:10Z</dcterms:modified>
</cp:coreProperties>
</file>