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1"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2" r:id="rId28"/>
    <p:sldId id="283" r:id="rId29"/>
    <p:sldId id="284" r:id="rId30"/>
    <p:sldId id="285" r:id="rId31"/>
    <p:sldId id="286" r:id="rId32"/>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95" d="100"/>
          <a:sy n="95" d="100"/>
        </p:scale>
        <p:origin x="1090" y="53"/>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2019/11/15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2019/11/15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2019/11/15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2019/11/15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2019/11/15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2019/11/15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2019/11/15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2019/11/15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2019/11/15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2019/11/15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2019/11/15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2019/11/15</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pytorch.org/docs/stable/autograd.html"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ithub.com/ShusenTang/Dive-into-DL-PyTorch" TargetMode="Externa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err="1" smtClean="0"/>
              <a:t>pytorch</a:t>
            </a:r>
            <a:endParaRPr lang="zh-CN" altLang="en-US" dirty="0"/>
          </a:p>
        </p:txBody>
      </p:sp>
      <p:sp>
        <p:nvSpPr>
          <p:cNvPr id="3" name="副标题 2"/>
          <p:cNvSpPr>
            <a:spLocks noGrp="1"/>
          </p:cNvSpPr>
          <p:nvPr>
            <p:ph type="subTitle" idx="1"/>
          </p:nvPr>
        </p:nvSpPr>
        <p:spPr/>
        <p:txBody>
          <a:bodyPr/>
          <a:lstStyle/>
          <a:p>
            <a:endParaRPr lang="zh-CN" alt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1" dirty="0" smtClean="0"/>
              <a:t>自动求梯度</a:t>
            </a:r>
            <a:endParaRPr lang="zh-CN" altLang="en-US" b="1" dirty="0"/>
          </a:p>
        </p:txBody>
      </p:sp>
      <p:sp>
        <p:nvSpPr>
          <p:cNvPr id="4" name="内容占位符 3"/>
          <p:cNvSpPr>
            <a:spLocks noGrp="1"/>
          </p:cNvSpPr>
          <p:nvPr>
            <p:ph idx="1"/>
          </p:nvPr>
        </p:nvSpPr>
        <p:spPr>
          <a:xfrm>
            <a:off x="457200" y="1600200"/>
            <a:ext cx="8686800" cy="4525963"/>
          </a:xfrm>
        </p:spPr>
        <p:txBody>
          <a:bodyPr>
            <a:normAutofit fontScale="92500" lnSpcReduction="20000"/>
          </a:bodyPr>
          <a:lstStyle/>
          <a:p>
            <a:r>
              <a:rPr lang="zh-CN" altLang="en-US" dirty="0" smtClean="0"/>
              <a:t>在深度学习中，我们经常需要对函数求梯度（</a:t>
            </a:r>
            <a:r>
              <a:rPr lang="en-US" altLang="zh-CN" dirty="0" smtClean="0"/>
              <a:t>gradient</a:t>
            </a:r>
            <a:r>
              <a:rPr lang="zh-CN" altLang="en-US" dirty="0" smtClean="0"/>
              <a:t>）。</a:t>
            </a:r>
            <a:r>
              <a:rPr lang="en-US" altLang="zh-CN" dirty="0" err="1" smtClean="0"/>
              <a:t>PyTorch</a:t>
            </a:r>
            <a:r>
              <a:rPr lang="zh-CN" altLang="en-US" dirty="0" smtClean="0"/>
              <a:t>提供的</a:t>
            </a:r>
            <a:r>
              <a:rPr lang="en-US" altLang="zh-CN" dirty="0" err="1" smtClean="0">
                <a:hlinkClick r:id="rId2"/>
              </a:rPr>
              <a:t>autograd</a:t>
            </a:r>
            <a:r>
              <a:rPr lang="zh-CN" altLang="en-US" dirty="0" smtClean="0"/>
              <a:t>包能够根据输入和前向传播过程自动构建计算图，并执行反向传播。本节将介绍如何使用</a:t>
            </a:r>
            <a:r>
              <a:rPr lang="en-US" altLang="zh-CN" dirty="0" err="1" smtClean="0"/>
              <a:t>autograd</a:t>
            </a:r>
            <a:r>
              <a:rPr lang="zh-CN" altLang="en-US" dirty="0" smtClean="0"/>
              <a:t>包来进行自动求梯度的有关操作。</a:t>
            </a:r>
            <a:endParaRPr lang="en-US" altLang="zh-CN" dirty="0" smtClean="0"/>
          </a:p>
          <a:p>
            <a:r>
              <a:rPr lang="en-US" altLang="zh-CN" dirty="0" smtClean="0"/>
              <a:t>Tensor</a:t>
            </a:r>
            <a:r>
              <a:rPr lang="zh-CN" altLang="en-US" dirty="0" smtClean="0"/>
              <a:t>是这个包的核心类，如果将其属性</a:t>
            </a:r>
            <a:r>
              <a:rPr lang="en-US" altLang="zh-CN" dirty="0" smtClean="0"/>
              <a:t>.</a:t>
            </a:r>
            <a:r>
              <a:rPr lang="en-US" altLang="zh-CN" dirty="0" err="1" smtClean="0"/>
              <a:t>requires_grad</a:t>
            </a:r>
            <a:r>
              <a:rPr lang="zh-CN" altLang="en-US" dirty="0" smtClean="0"/>
              <a:t>设置为</a:t>
            </a:r>
            <a:r>
              <a:rPr lang="en-US" altLang="zh-CN" dirty="0" smtClean="0"/>
              <a:t>True</a:t>
            </a:r>
            <a:r>
              <a:rPr lang="zh-CN" altLang="en-US" dirty="0" smtClean="0"/>
              <a:t>，它将开始追踪</a:t>
            </a:r>
            <a:r>
              <a:rPr lang="en-US" altLang="zh-CN" dirty="0" smtClean="0"/>
              <a:t>(track)</a:t>
            </a:r>
            <a:r>
              <a:rPr lang="zh-CN" altLang="en-US" dirty="0" smtClean="0"/>
              <a:t>在其上的所有操作（这样就可以利用链式法则进行梯度传播了）。完成计算后，可以调用</a:t>
            </a:r>
            <a:r>
              <a:rPr lang="en-US" altLang="zh-CN" dirty="0" smtClean="0"/>
              <a:t>.backward()</a:t>
            </a:r>
            <a:r>
              <a:rPr lang="zh-CN" altLang="en-US" dirty="0" smtClean="0"/>
              <a:t>来完成所有梯度计算。此</a:t>
            </a:r>
            <a:r>
              <a:rPr lang="en-US" altLang="zh-CN" dirty="0" smtClean="0"/>
              <a:t>Tensor</a:t>
            </a:r>
            <a:r>
              <a:rPr lang="zh-CN" altLang="en-US" dirty="0" smtClean="0"/>
              <a:t>的梯度将累积到</a:t>
            </a:r>
            <a:r>
              <a:rPr lang="en-US" altLang="zh-CN" dirty="0" smtClean="0"/>
              <a:t>.grad</a:t>
            </a:r>
            <a:r>
              <a:rPr lang="zh-CN" altLang="en-US" dirty="0" smtClean="0"/>
              <a:t>属性中。</a:t>
            </a:r>
            <a:endParaRPr lang="zh-CN" alt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1" dirty="0" smtClean="0"/>
              <a:t>自动求梯度</a:t>
            </a:r>
            <a:endParaRPr lang="zh-CN" altLang="en-US" b="1" dirty="0"/>
          </a:p>
        </p:txBody>
      </p:sp>
      <p:sp>
        <p:nvSpPr>
          <p:cNvPr id="4" name="内容占位符 3"/>
          <p:cNvSpPr>
            <a:spLocks noGrp="1"/>
          </p:cNvSpPr>
          <p:nvPr>
            <p:ph idx="1"/>
          </p:nvPr>
        </p:nvSpPr>
        <p:spPr>
          <a:xfrm>
            <a:off x="457200" y="1600200"/>
            <a:ext cx="8686800" cy="4525963"/>
          </a:xfrm>
        </p:spPr>
        <p:txBody>
          <a:bodyPr>
            <a:normAutofit fontScale="92500" lnSpcReduction="20000"/>
          </a:bodyPr>
          <a:lstStyle/>
          <a:p>
            <a:r>
              <a:rPr lang="zh-CN" altLang="en-US" dirty="0" smtClean="0"/>
              <a:t>还可以用</a:t>
            </a:r>
            <a:r>
              <a:rPr lang="en-US" altLang="zh-CN" dirty="0" smtClean="0"/>
              <a:t>with </a:t>
            </a:r>
            <a:r>
              <a:rPr lang="en-US" altLang="zh-CN" dirty="0" err="1" smtClean="0"/>
              <a:t>torch.no_grad</a:t>
            </a:r>
            <a:r>
              <a:rPr lang="en-US" altLang="zh-CN" dirty="0" smtClean="0"/>
              <a:t>()</a:t>
            </a:r>
            <a:r>
              <a:rPr lang="zh-CN" altLang="en-US" dirty="0" smtClean="0"/>
              <a:t>将不想被追踪的操作代码块包裹起来，这种方法在评估模型的时候很常用，因为在评估模型时，我们并不需要计算可训练参数（</a:t>
            </a:r>
            <a:r>
              <a:rPr lang="en-US" altLang="zh-CN" dirty="0" err="1" smtClean="0"/>
              <a:t>requires_grad</a:t>
            </a:r>
            <a:r>
              <a:rPr lang="en-US" altLang="zh-CN" dirty="0" smtClean="0"/>
              <a:t>=True</a:t>
            </a:r>
            <a:r>
              <a:rPr lang="zh-CN" altLang="en-US" dirty="0" smtClean="0"/>
              <a:t>）的梯度。</a:t>
            </a:r>
          </a:p>
          <a:p>
            <a:r>
              <a:rPr lang="en-US" altLang="zh-CN" dirty="0" smtClean="0"/>
              <a:t>Function</a:t>
            </a:r>
            <a:r>
              <a:rPr lang="zh-CN" altLang="en-US" dirty="0" smtClean="0"/>
              <a:t>是另外一个很重要的类。</a:t>
            </a:r>
            <a:r>
              <a:rPr lang="en-US" altLang="zh-CN" dirty="0" smtClean="0"/>
              <a:t>Tensor</a:t>
            </a:r>
            <a:r>
              <a:rPr lang="zh-CN" altLang="en-US" dirty="0" smtClean="0"/>
              <a:t>和</a:t>
            </a:r>
            <a:r>
              <a:rPr lang="en-US" altLang="zh-CN" dirty="0" smtClean="0"/>
              <a:t>Function</a:t>
            </a:r>
            <a:r>
              <a:rPr lang="zh-CN" altLang="en-US" dirty="0" smtClean="0"/>
              <a:t>互相结合就可以构建一个记录有整个计算过程的有向无环图（</a:t>
            </a:r>
            <a:r>
              <a:rPr lang="en-US" altLang="zh-CN" dirty="0" smtClean="0"/>
              <a:t>DAG</a:t>
            </a:r>
            <a:r>
              <a:rPr lang="zh-CN" altLang="en-US" dirty="0" smtClean="0"/>
              <a:t>）。每个</a:t>
            </a:r>
            <a:r>
              <a:rPr lang="en-US" altLang="zh-CN" dirty="0" smtClean="0"/>
              <a:t>Tensor</a:t>
            </a:r>
            <a:r>
              <a:rPr lang="zh-CN" altLang="en-US" dirty="0" smtClean="0"/>
              <a:t>都有一个</a:t>
            </a:r>
            <a:r>
              <a:rPr lang="en-US" altLang="zh-CN" dirty="0" smtClean="0"/>
              <a:t>.</a:t>
            </a:r>
            <a:r>
              <a:rPr lang="en-US" altLang="zh-CN" dirty="0" err="1" smtClean="0"/>
              <a:t>grad_fn</a:t>
            </a:r>
            <a:r>
              <a:rPr lang="zh-CN" altLang="en-US" dirty="0" smtClean="0"/>
              <a:t>属性，该属性即创建该</a:t>
            </a:r>
            <a:r>
              <a:rPr lang="en-US" altLang="zh-CN" dirty="0" smtClean="0"/>
              <a:t>Tensor</a:t>
            </a:r>
            <a:r>
              <a:rPr lang="zh-CN" altLang="en-US" dirty="0" smtClean="0"/>
              <a:t>的</a:t>
            </a:r>
            <a:r>
              <a:rPr lang="en-US" altLang="zh-CN" dirty="0" smtClean="0"/>
              <a:t>Function, </a:t>
            </a:r>
            <a:r>
              <a:rPr lang="zh-CN" altLang="en-US" dirty="0" smtClean="0"/>
              <a:t>就是说该</a:t>
            </a:r>
            <a:r>
              <a:rPr lang="en-US" altLang="zh-CN" dirty="0" smtClean="0"/>
              <a:t>Tensor</a:t>
            </a:r>
            <a:r>
              <a:rPr lang="zh-CN" altLang="en-US" dirty="0" smtClean="0"/>
              <a:t>是不是通过某些运算得到的，若是，则</a:t>
            </a:r>
            <a:r>
              <a:rPr lang="en-US" altLang="zh-CN" dirty="0" err="1" smtClean="0"/>
              <a:t>grad_fn</a:t>
            </a:r>
            <a:r>
              <a:rPr lang="zh-CN" altLang="en-US" dirty="0" smtClean="0"/>
              <a:t>返回一个与这些运算相关的对象，否则是</a:t>
            </a:r>
            <a:r>
              <a:rPr lang="en-US" altLang="zh-CN" dirty="0" smtClean="0"/>
              <a:t>None</a:t>
            </a:r>
            <a:r>
              <a:rPr lang="zh-CN" altLang="en-US" dirty="0" smtClean="0"/>
              <a:t>。</a:t>
            </a:r>
            <a:endParaRPr lang="zh-CN" alt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1" dirty="0" smtClean="0"/>
              <a:t>自动求梯度</a:t>
            </a:r>
            <a:endParaRPr lang="zh-CN" altLang="en-US" b="1" dirty="0"/>
          </a:p>
        </p:txBody>
      </p:sp>
      <p:sp>
        <p:nvSpPr>
          <p:cNvPr id="4" name="内容占位符 3"/>
          <p:cNvSpPr>
            <a:spLocks noGrp="1"/>
          </p:cNvSpPr>
          <p:nvPr>
            <p:ph idx="1"/>
          </p:nvPr>
        </p:nvSpPr>
        <p:spPr>
          <a:xfrm>
            <a:off x="457200" y="1600200"/>
            <a:ext cx="8686800" cy="4525963"/>
          </a:xfrm>
        </p:spPr>
        <p:txBody>
          <a:bodyPr>
            <a:normAutofit/>
          </a:bodyPr>
          <a:lstStyle/>
          <a:p>
            <a:pPr>
              <a:buNone/>
            </a:pPr>
            <a:r>
              <a:rPr lang="zh-CN" altLang="en-US" dirty="0" smtClean="0"/>
              <a:t>创建一个</a:t>
            </a:r>
            <a:r>
              <a:rPr lang="en-US" dirty="0" smtClean="0"/>
              <a:t>Tensor</a:t>
            </a:r>
            <a:r>
              <a:rPr lang="zh-CN" altLang="en-US" dirty="0" smtClean="0"/>
              <a:t>并设置</a:t>
            </a:r>
            <a:r>
              <a:rPr lang="en-US" dirty="0" err="1" smtClean="0"/>
              <a:t>requires_grad</a:t>
            </a:r>
            <a:r>
              <a:rPr lang="en-US" dirty="0" smtClean="0"/>
              <a:t>=True:</a:t>
            </a:r>
          </a:p>
          <a:p>
            <a:pPr>
              <a:buNone/>
            </a:pPr>
            <a:r>
              <a:rPr lang="en-US" dirty="0" smtClean="0"/>
              <a:t>x = </a:t>
            </a:r>
            <a:r>
              <a:rPr lang="en-US" dirty="0" err="1" smtClean="0"/>
              <a:t>torch.ones</a:t>
            </a:r>
            <a:r>
              <a:rPr lang="en-US" dirty="0" smtClean="0"/>
              <a:t>(2, 2, </a:t>
            </a:r>
            <a:r>
              <a:rPr lang="en-US" dirty="0" err="1" smtClean="0"/>
              <a:t>requires_grad</a:t>
            </a:r>
            <a:r>
              <a:rPr lang="en-US" dirty="0" smtClean="0"/>
              <a:t>=True) </a:t>
            </a:r>
          </a:p>
          <a:p>
            <a:pPr>
              <a:buNone/>
            </a:pPr>
            <a:r>
              <a:rPr lang="en-US" dirty="0" smtClean="0"/>
              <a:t>print(x) </a:t>
            </a:r>
          </a:p>
          <a:p>
            <a:pPr>
              <a:buNone/>
            </a:pPr>
            <a:r>
              <a:rPr lang="en-US" dirty="0" smtClean="0"/>
              <a:t>print(</a:t>
            </a:r>
            <a:r>
              <a:rPr lang="en-US" dirty="0" err="1" smtClean="0"/>
              <a:t>x.grad_fn</a:t>
            </a:r>
            <a:r>
              <a:rPr lang="en-US" dirty="0" smtClean="0"/>
              <a:t>)</a:t>
            </a:r>
          </a:p>
          <a:p>
            <a:pPr>
              <a:buNone/>
            </a:pPr>
            <a:r>
              <a:rPr lang="zh-CN" altLang="en-US" dirty="0" smtClean="0"/>
              <a:t>输出：</a:t>
            </a:r>
          </a:p>
          <a:p>
            <a:pPr>
              <a:buNone/>
            </a:pPr>
            <a:r>
              <a:rPr lang="en-US" dirty="0" smtClean="0"/>
              <a:t>tensor([[1., 1.], [1., 1.]], </a:t>
            </a:r>
            <a:r>
              <a:rPr lang="en-US" dirty="0" err="1" smtClean="0"/>
              <a:t>requires_grad</a:t>
            </a:r>
            <a:r>
              <a:rPr lang="en-US" dirty="0" smtClean="0"/>
              <a:t>=True) </a:t>
            </a:r>
          </a:p>
          <a:p>
            <a:pPr>
              <a:buNone/>
            </a:pPr>
            <a:r>
              <a:rPr lang="en-US" dirty="0" smtClean="0"/>
              <a:t>None</a:t>
            </a:r>
            <a:endParaRPr lang="zh-CN" alt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1" dirty="0" smtClean="0"/>
              <a:t>自动求梯度</a:t>
            </a:r>
            <a:endParaRPr lang="zh-CN" altLang="en-US" b="1" dirty="0"/>
          </a:p>
        </p:txBody>
      </p:sp>
      <p:sp>
        <p:nvSpPr>
          <p:cNvPr id="4" name="内容占位符 3"/>
          <p:cNvSpPr>
            <a:spLocks noGrp="1"/>
          </p:cNvSpPr>
          <p:nvPr>
            <p:ph idx="1"/>
          </p:nvPr>
        </p:nvSpPr>
        <p:spPr>
          <a:xfrm>
            <a:off x="457200" y="1600200"/>
            <a:ext cx="8686800" cy="4525963"/>
          </a:xfrm>
        </p:spPr>
        <p:txBody>
          <a:bodyPr>
            <a:normAutofit/>
          </a:bodyPr>
          <a:lstStyle/>
          <a:p>
            <a:pPr>
              <a:buNone/>
            </a:pPr>
            <a:r>
              <a:rPr lang="zh-CN" altLang="en-US" dirty="0" smtClean="0"/>
              <a:t>再做一下运算操作：</a:t>
            </a:r>
          </a:p>
          <a:p>
            <a:pPr>
              <a:buNone/>
            </a:pPr>
            <a:r>
              <a:rPr lang="en-US" dirty="0" smtClean="0"/>
              <a:t>y = x + 2 </a:t>
            </a:r>
          </a:p>
          <a:p>
            <a:pPr>
              <a:buNone/>
            </a:pPr>
            <a:r>
              <a:rPr lang="en-US" dirty="0" smtClean="0"/>
              <a:t>print(y) </a:t>
            </a:r>
          </a:p>
          <a:p>
            <a:pPr>
              <a:buNone/>
            </a:pPr>
            <a:r>
              <a:rPr lang="en-US" dirty="0" smtClean="0"/>
              <a:t>print(</a:t>
            </a:r>
            <a:r>
              <a:rPr lang="en-US" dirty="0" err="1" smtClean="0"/>
              <a:t>y.grad_fn</a:t>
            </a:r>
            <a:r>
              <a:rPr lang="en-US" dirty="0" smtClean="0"/>
              <a:t>)</a:t>
            </a:r>
          </a:p>
          <a:p>
            <a:pPr>
              <a:buNone/>
            </a:pPr>
            <a:r>
              <a:rPr lang="zh-CN" altLang="en-US" dirty="0" smtClean="0"/>
              <a:t>输出：</a:t>
            </a:r>
          </a:p>
          <a:p>
            <a:pPr>
              <a:buNone/>
            </a:pPr>
            <a:r>
              <a:rPr lang="en-US" dirty="0" smtClean="0"/>
              <a:t>tensor([[3., 3.], [3., 3.]], </a:t>
            </a:r>
            <a:r>
              <a:rPr lang="en-US" dirty="0" err="1" smtClean="0"/>
              <a:t>grad_fn</a:t>
            </a:r>
            <a:r>
              <a:rPr lang="en-US" dirty="0" smtClean="0"/>
              <a:t>=&lt;</a:t>
            </a:r>
            <a:r>
              <a:rPr lang="en-US" dirty="0" err="1" smtClean="0"/>
              <a:t>AddBackward</a:t>
            </a:r>
            <a:r>
              <a:rPr lang="en-US" dirty="0" smtClean="0"/>
              <a:t>&gt;) &lt;</a:t>
            </a:r>
            <a:r>
              <a:rPr lang="en-US" dirty="0" err="1" smtClean="0"/>
              <a:t>AddBackward</a:t>
            </a:r>
            <a:r>
              <a:rPr lang="en-US" dirty="0" smtClean="0"/>
              <a:t> object at 0x1100477b8&gt;</a:t>
            </a:r>
            <a:endParaRPr lang="zh-CN" alt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1" dirty="0" smtClean="0"/>
              <a:t>自动求梯度</a:t>
            </a:r>
            <a:endParaRPr lang="zh-CN" altLang="en-US" b="1" dirty="0"/>
          </a:p>
        </p:txBody>
      </p:sp>
      <p:sp>
        <p:nvSpPr>
          <p:cNvPr id="4" name="内容占位符 3"/>
          <p:cNvSpPr>
            <a:spLocks noGrp="1"/>
          </p:cNvSpPr>
          <p:nvPr>
            <p:ph idx="1"/>
          </p:nvPr>
        </p:nvSpPr>
        <p:spPr>
          <a:xfrm>
            <a:off x="457200" y="1600200"/>
            <a:ext cx="8686800" cy="4525963"/>
          </a:xfrm>
        </p:spPr>
        <p:txBody>
          <a:bodyPr>
            <a:normAutofit lnSpcReduction="10000"/>
          </a:bodyPr>
          <a:lstStyle/>
          <a:p>
            <a:pPr>
              <a:buNone/>
            </a:pPr>
            <a:r>
              <a:rPr lang="zh-CN" altLang="en-US" dirty="0" smtClean="0"/>
              <a:t>再来点复杂度运算操作：</a:t>
            </a:r>
          </a:p>
          <a:p>
            <a:pPr>
              <a:buNone/>
            </a:pPr>
            <a:r>
              <a:rPr lang="en-US" dirty="0" smtClean="0"/>
              <a:t>z = y * y * 3 </a:t>
            </a:r>
          </a:p>
          <a:p>
            <a:pPr>
              <a:buNone/>
            </a:pPr>
            <a:r>
              <a:rPr lang="en-US" dirty="0" smtClean="0"/>
              <a:t>out = </a:t>
            </a:r>
            <a:r>
              <a:rPr lang="en-US" dirty="0" err="1" smtClean="0"/>
              <a:t>z.mean</a:t>
            </a:r>
            <a:r>
              <a:rPr lang="en-US" dirty="0" smtClean="0"/>
              <a:t>() </a:t>
            </a:r>
          </a:p>
          <a:p>
            <a:pPr>
              <a:buNone/>
            </a:pPr>
            <a:r>
              <a:rPr lang="en-US" dirty="0" smtClean="0"/>
              <a:t>print(z, out)</a:t>
            </a:r>
          </a:p>
          <a:p>
            <a:pPr>
              <a:buNone/>
            </a:pPr>
            <a:r>
              <a:rPr lang="zh-CN" altLang="en-US" dirty="0" smtClean="0"/>
              <a:t>输出：</a:t>
            </a:r>
          </a:p>
          <a:p>
            <a:pPr>
              <a:buNone/>
            </a:pPr>
            <a:r>
              <a:rPr lang="en-US" dirty="0" smtClean="0"/>
              <a:t>tensor([[27., 27.], [27., 27.]], </a:t>
            </a:r>
            <a:r>
              <a:rPr lang="en-US" dirty="0" err="1" smtClean="0"/>
              <a:t>grad_fn</a:t>
            </a:r>
            <a:r>
              <a:rPr lang="en-US" dirty="0" smtClean="0"/>
              <a:t>=&lt;</a:t>
            </a:r>
            <a:r>
              <a:rPr lang="en-US" dirty="0" err="1" smtClean="0"/>
              <a:t>MulBackward</a:t>
            </a:r>
            <a:r>
              <a:rPr lang="en-US" dirty="0" smtClean="0"/>
              <a:t>&gt;) </a:t>
            </a:r>
          </a:p>
          <a:p>
            <a:pPr>
              <a:buNone/>
            </a:pPr>
            <a:r>
              <a:rPr lang="en-US" dirty="0" smtClean="0"/>
              <a:t>tensor(27., </a:t>
            </a:r>
            <a:r>
              <a:rPr lang="en-US" dirty="0" err="1" smtClean="0"/>
              <a:t>grad_fn</a:t>
            </a:r>
            <a:r>
              <a:rPr lang="en-US" dirty="0" smtClean="0"/>
              <a:t>=&lt;MeanBackward1&gt;)</a:t>
            </a:r>
            <a:endParaRPr lang="zh-CN" alt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1" dirty="0" smtClean="0"/>
              <a:t>自动求梯度</a:t>
            </a:r>
            <a:endParaRPr lang="zh-CN" altLang="en-US" b="1" dirty="0"/>
          </a:p>
        </p:txBody>
      </p:sp>
      <p:sp>
        <p:nvSpPr>
          <p:cNvPr id="4" name="内容占位符 3"/>
          <p:cNvSpPr>
            <a:spLocks noGrp="1"/>
          </p:cNvSpPr>
          <p:nvPr>
            <p:ph idx="1"/>
          </p:nvPr>
        </p:nvSpPr>
        <p:spPr>
          <a:xfrm>
            <a:off x="457200" y="1600200"/>
            <a:ext cx="8686800" cy="5257800"/>
          </a:xfrm>
        </p:spPr>
        <p:txBody>
          <a:bodyPr>
            <a:normAutofit lnSpcReduction="10000"/>
          </a:bodyPr>
          <a:lstStyle/>
          <a:p>
            <a:pPr>
              <a:buNone/>
            </a:pPr>
            <a:r>
              <a:rPr lang="zh-CN" altLang="en-US" sz="2400" dirty="0" smtClean="0"/>
              <a:t>通过</a:t>
            </a:r>
            <a:r>
              <a:rPr lang="en-US" altLang="zh-CN" sz="2400" dirty="0" smtClean="0"/>
              <a:t>.</a:t>
            </a:r>
            <a:r>
              <a:rPr lang="en-US" sz="2400" dirty="0" err="1" smtClean="0"/>
              <a:t>requires_grad</a:t>
            </a:r>
            <a:r>
              <a:rPr lang="en-US" sz="2400" dirty="0" smtClean="0"/>
              <a:t>_()</a:t>
            </a:r>
            <a:r>
              <a:rPr lang="zh-CN" altLang="en-US" sz="2400" dirty="0" smtClean="0"/>
              <a:t>来用</a:t>
            </a:r>
            <a:r>
              <a:rPr lang="en-US" sz="2400" dirty="0" smtClean="0"/>
              <a:t>in-place</a:t>
            </a:r>
            <a:r>
              <a:rPr lang="zh-CN" altLang="en-US" sz="2400" dirty="0" smtClean="0"/>
              <a:t>的方式改变</a:t>
            </a:r>
            <a:r>
              <a:rPr lang="en-US" sz="2400" dirty="0" err="1" smtClean="0"/>
              <a:t>requires_grad</a:t>
            </a:r>
            <a:r>
              <a:rPr lang="zh-CN" altLang="en-US" sz="2400" dirty="0" smtClean="0"/>
              <a:t>属性：</a:t>
            </a:r>
          </a:p>
          <a:p>
            <a:pPr>
              <a:buNone/>
            </a:pPr>
            <a:r>
              <a:rPr lang="en-US" sz="2400" dirty="0" smtClean="0"/>
              <a:t>a = </a:t>
            </a:r>
            <a:r>
              <a:rPr lang="en-US" sz="2400" dirty="0" err="1" smtClean="0"/>
              <a:t>torch.randn</a:t>
            </a:r>
            <a:r>
              <a:rPr lang="en-US" sz="2400" dirty="0" smtClean="0"/>
              <a:t>(2, 2) # </a:t>
            </a:r>
            <a:r>
              <a:rPr lang="zh-CN" altLang="en-US" sz="2400" dirty="0" smtClean="0"/>
              <a:t>缺失情况下默认 </a:t>
            </a:r>
            <a:r>
              <a:rPr lang="en-US" sz="2400" dirty="0" err="1" smtClean="0"/>
              <a:t>requires_grad</a:t>
            </a:r>
            <a:r>
              <a:rPr lang="en-US" sz="2400" dirty="0" smtClean="0"/>
              <a:t> = False </a:t>
            </a:r>
          </a:p>
          <a:p>
            <a:pPr>
              <a:buNone/>
            </a:pPr>
            <a:r>
              <a:rPr lang="en-US" sz="2400" dirty="0" smtClean="0"/>
              <a:t>a = ((a * 3) / (a - 1)) </a:t>
            </a:r>
          </a:p>
          <a:p>
            <a:pPr>
              <a:buNone/>
            </a:pPr>
            <a:r>
              <a:rPr lang="en-US" sz="2400" dirty="0" smtClean="0"/>
              <a:t>print(</a:t>
            </a:r>
            <a:r>
              <a:rPr lang="en-US" sz="2400" dirty="0" err="1" smtClean="0"/>
              <a:t>a.requires_grad</a:t>
            </a:r>
            <a:r>
              <a:rPr lang="en-US" sz="2400" dirty="0" smtClean="0"/>
              <a:t>) # False </a:t>
            </a:r>
          </a:p>
          <a:p>
            <a:pPr>
              <a:buNone/>
            </a:pPr>
            <a:r>
              <a:rPr lang="en-US" sz="2400" dirty="0" err="1" smtClean="0"/>
              <a:t>a.requires_grad</a:t>
            </a:r>
            <a:r>
              <a:rPr lang="en-US" sz="2400" dirty="0" smtClean="0"/>
              <a:t>_(True) </a:t>
            </a:r>
          </a:p>
          <a:p>
            <a:pPr>
              <a:buNone/>
            </a:pPr>
            <a:r>
              <a:rPr lang="en-US" sz="2400" dirty="0" smtClean="0"/>
              <a:t>print(</a:t>
            </a:r>
            <a:r>
              <a:rPr lang="en-US" sz="2400" dirty="0" err="1" smtClean="0"/>
              <a:t>a.requires_grad</a:t>
            </a:r>
            <a:r>
              <a:rPr lang="en-US" sz="2400" dirty="0" smtClean="0"/>
              <a:t>) # True </a:t>
            </a:r>
          </a:p>
          <a:p>
            <a:pPr>
              <a:buNone/>
            </a:pPr>
            <a:r>
              <a:rPr lang="en-US" sz="2400" dirty="0" smtClean="0"/>
              <a:t>b = (a * a).sum() </a:t>
            </a:r>
          </a:p>
          <a:p>
            <a:pPr>
              <a:buNone/>
            </a:pPr>
            <a:r>
              <a:rPr lang="en-US" sz="2400" dirty="0" smtClean="0"/>
              <a:t>print(</a:t>
            </a:r>
            <a:r>
              <a:rPr lang="en-US" sz="2400" dirty="0" err="1" smtClean="0"/>
              <a:t>b.grad_fn</a:t>
            </a:r>
            <a:r>
              <a:rPr lang="en-US" sz="2400" dirty="0" smtClean="0"/>
              <a:t>)</a:t>
            </a:r>
          </a:p>
          <a:p>
            <a:pPr>
              <a:buNone/>
            </a:pPr>
            <a:r>
              <a:rPr lang="zh-CN" altLang="en-US" sz="2400" dirty="0" smtClean="0"/>
              <a:t>输出：</a:t>
            </a:r>
          </a:p>
          <a:p>
            <a:pPr>
              <a:buNone/>
            </a:pPr>
            <a:r>
              <a:rPr lang="en-US" sz="2400" dirty="0" smtClean="0"/>
              <a:t>False </a:t>
            </a:r>
          </a:p>
          <a:p>
            <a:pPr>
              <a:buNone/>
            </a:pPr>
            <a:r>
              <a:rPr lang="en-US" sz="2400" dirty="0" smtClean="0"/>
              <a:t>True </a:t>
            </a:r>
          </a:p>
          <a:p>
            <a:pPr>
              <a:buNone/>
            </a:pPr>
            <a:r>
              <a:rPr lang="en-US" sz="2400" dirty="0" smtClean="0"/>
              <a:t>&lt;SumBackward0 object at 0x118f50cc0&gt;</a:t>
            </a:r>
            <a:endParaRPr lang="zh-CN" altLang="en-US" sz="24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1" dirty="0" smtClean="0"/>
              <a:t>自动求梯度</a:t>
            </a:r>
            <a:endParaRPr lang="zh-CN" altLang="en-US" b="1" dirty="0"/>
          </a:p>
        </p:txBody>
      </p:sp>
      <p:sp>
        <p:nvSpPr>
          <p:cNvPr id="4" name="内容占位符 3"/>
          <p:cNvSpPr>
            <a:spLocks noGrp="1"/>
          </p:cNvSpPr>
          <p:nvPr>
            <p:ph idx="1"/>
          </p:nvPr>
        </p:nvSpPr>
        <p:spPr>
          <a:xfrm>
            <a:off x="457200" y="1600200"/>
            <a:ext cx="8686800" cy="5257800"/>
          </a:xfrm>
        </p:spPr>
        <p:txBody>
          <a:bodyPr>
            <a:normAutofit/>
          </a:bodyPr>
          <a:lstStyle/>
          <a:p>
            <a:r>
              <a:rPr lang="zh-CN" altLang="en-US" sz="2400" dirty="0" smtClean="0"/>
              <a:t>因为</a:t>
            </a:r>
            <a:r>
              <a:rPr lang="en-US" sz="2400" dirty="0" smtClean="0"/>
              <a:t>out</a:t>
            </a:r>
            <a:r>
              <a:rPr lang="zh-CN" altLang="en-US" sz="2400" dirty="0" smtClean="0"/>
              <a:t>是一个标量，所以调用</a:t>
            </a:r>
            <a:r>
              <a:rPr lang="en-US" sz="2400" dirty="0" smtClean="0"/>
              <a:t>backward()</a:t>
            </a:r>
            <a:r>
              <a:rPr lang="zh-CN" altLang="en-US" sz="2400" dirty="0" smtClean="0"/>
              <a:t>时不需要指定求导变量，</a:t>
            </a:r>
            <a:r>
              <a:rPr lang="en-US" altLang="zh-CN" sz="2400" dirty="0" err="1" smtClean="0"/>
              <a:t>pytorch</a:t>
            </a:r>
            <a:r>
              <a:rPr lang="zh-CN" altLang="en-US" sz="2400" dirty="0" smtClean="0"/>
              <a:t>只允许标量对张量求导，求导结果是和自变量同形的张量。所以必要时我们要把张量通过将所有张量的元素加权求和的方式转换为标量，举个例子，假设</a:t>
            </a:r>
            <a:r>
              <a:rPr lang="en-US" altLang="zh-CN" sz="2400" dirty="0" smtClean="0"/>
              <a:t>y</a:t>
            </a:r>
            <a:r>
              <a:rPr lang="zh-CN" altLang="en-US" sz="2400" dirty="0" smtClean="0"/>
              <a:t>由自变量</a:t>
            </a:r>
            <a:r>
              <a:rPr lang="en-US" altLang="zh-CN" sz="2400" dirty="0" smtClean="0"/>
              <a:t>x</a:t>
            </a:r>
            <a:r>
              <a:rPr lang="zh-CN" altLang="en-US" sz="2400" dirty="0" smtClean="0"/>
              <a:t>计算而来，</a:t>
            </a:r>
            <a:r>
              <a:rPr lang="en-US" altLang="zh-CN" sz="2400" dirty="0" smtClean="0"/>
              <a:t>w</a:t>
            </a:r>
            <a:r>
              <a:rPr lang="zh-CN" altLang="en-US" sz="2400" dirty="0" smtClean="0"/>
              <a:t>是和</a:t>
            </a:r>
            <a:r>
              <a:rPr lang="en-US" altLang="zh-CN" sz="2400" dirty="0" smtClean="0"/>
              <a:t>y</a:t>
            </a:r>
            <a:r>
              <a:rPr lang="zh-CN" altLang="en-US" sz="2400" dirty="0" smtClean="0"/>
              <a:t>同形的张量，则</a:t>
            </a:r>
            <a:r>
              <a:rPr lang="en-US" altLang="zh-CN" sz="2400" dirty="0" err="1" smtClean="0"/>
              <a:t>y.backward</a:t>
            </a:r>
            <a:r>
              <a:rPr lang="en-US" altLang="zh-CN" sz="2400" dirty="0" smtClean="0"/>
              <a:t>(w)</a:t>
            </a:r>
            <a:r>
              <a:rPr lang="zh-CN" altLang="en-US" sz="2400" dirty="0" smtClean="0"/>
              <a:t>的含义是：先计算</a:t>
            </a:r>
            <a:r>
              <a:rPr lang="en-US" altLang="zh-CN" sz="2400" dirty="0" smtClean="0"/>
              <a:t>l = torch.sum(y * w)</a:t>
            </a:r>
            <a:r>
              <a:rPr lang="zh-CN" altLang="en-US" sz="2400" dirty="0" smtClean="0"/>
              <a:t>，则</a:t>
            </a:r>
            <a:r>
              <a:rPr lang="en-US" altLang="zh-CN" sz="2400" dirty="0" smtClean="0"/>
              <a:t>l</a:t>
            </a:r>
            <a:r>
              <a:rPr lang="zh-CN" altLang="en-US" sz="2400" dirty="0" smtClean="0"/>
              <a:t>是个标量，然后求</a:t>
            </a:r>
            <a:r>
              <a:rPr lang="en-US" altLang="zh-CN" sz="2400" dirty="0" smtClean="0"/>
              <a:t>l</a:t>
            </a:r>
            <a:r>
              <a:rPr lang="zh-CN" altLang="en-US" sz="2400" dirty="0" smtClean="0"/>
              <a:t>对自变量</a:t>
            </a:r>
            <a:r>
              <a:rPr lang="en-US" altLang="zh-CN" sz="2400" dirty="0" smtClean="0"/>
              <a:t>x</a:t>
            </a:r>
            <a:r>
              <a:rPr lang="zh-CN" altLang="en-US" sz="2400" dirty="0" smtClean="0"/>
              <a:t>的导数。</a:t>
            </a:r>
          </a:p>
          <a:p>
            <a:pPr>
              <a:buNone/>
            </a:pPr>
            <a:r>
              <a:rPr lang="en-US" sz="2400" dirty="0" err="1" smtClean="0"/>
              <a:t>out.backward</a:t>
            </a:r>
            <a:r>
              <a:rPr lang="en-US" sz="2400" dirty="0" smtClean="0"/>
              <a:t>() # </a:t>
            </a:r>
            <a:r>
              <a:rPr lang="zh-CN" altLang="en-US" sz="2400" dirty="0" smtClean="0"/>
              <a:t>等价于 </a:t>
            </a:r>
            <a:r>
              <a:rPr lang="en-US" sz="2400" dirty="0" err="1" smtClean="0"/>
              <a:t>out.backward</a:t>
            </a:r>
            <a:r>
              <a:rPr lang="en-US" sz="2400" dirty="0" smtClean="0"/>
              <a:t>(</a:t>
            </a:r>
            <a:r>
              <a:rPr lang="en-US" sz="2400" dirty="0" err="1" smtClean="0"/>
              <a:t>torch.tensor</a:t>
            </a:r>
            <a:r>
              <a:rPr lang="en-US" sz="2400" dirty="0" smtClean="0"/>
              <a:t>(1.))</a:t>
            </a:r>
          </a:p>
          <a:p>
            <a:pPr>
              <a:buNone/>
            </a:pPr>
            <a:r>
              <a:rPr lang="zh-CN" altLang="en-US" sz="2400" dirty="0" smtClean="0"/>
              <a:t>我们来看看</a:t>
            </a:r>
            <a:r>
              <a:rPr lang="en-US" sz="2400" dirty="0" smtClean="0"/>
              <a:t>out</a:t>
            </a:r>
            <a:r>
              <a:rPr lang="zh-CN" altLang="en-US" sz="2400" dirty="0" smtClean="0"/>
              <a:t>关于</a:t>
            </a:r>
            <a:r>
              <a:rPr lang="en-US" sz="2400" dirty="0" smtClean="0"/>
              <a:t>x</a:t>
            </a:r>
            <a:r>
              <a:rPr lang="zh-CN" altLang="en-US" sz="2400" dirty="0" smtClean="0"/>
              <a:t>的梯度 </a:t>
            </a:r>
            <a:r>
              <a:rPr lang="en-US" altLang="zh-CN" sz="2400" dirty="0" smtClean="0"/>
              <a:t>$\</a:t>
            </a:r>
            <a:r>
              <a:rPr lang="en-US" sz="2400" dirty="0" err="1" smtClean="0"/>
              <a:t>frac</a:t>
            </a:r>
            <a:r>
              <a:rPr lang="en-US" sz="2400" dirty="0" smtClean="0"/>
              <a:t>{d(out)}{</a:t>
            </a:r>
            <a:r>
              <a:rPr lang="en-US" sz="2400" dirty="0" err="1" smtClean="0"/>
              <a:t>dx</a:t>
            </a:r>
            <a:r>
              <a:rPr lang="en-US" sz="2400" dirty="0" smtClean="0"/>
              <a:t>}$:</a:t>
            </a:r>
          </a:p>
          <a:p>
            <a:pPr>
              <a:buNone/>
            </a:pPr>
            <a:r>
              <a:rPr lang="en-US" sz="2400" dirty="0" smtClean="0"/>
              <a:t>print(</a:t>
            </a:r>
            <a:r>
              <a:rPr lang="en-US" sz="2400" dirty="0" err="1" smtClean="0"/>
              <a:t>x.grad</a:t>
            </a:r>
            <a:r>
              <a:rPr lang="en-US" sz="2400" dirty="0" smtClean="0"/>
              <a:t>)</a:t>
            </a:r>
          </a:p>
          <a:p>
            <a:pPr>
              <a:buNone/>
            </a:pPr>
            <a:r>
              <a:rPr lang="zh-CN" altLang="en-US" sz="2400" dirty="0" smtClean="0"/>
              <a:t>输出：</a:t>
            </a:r>
          </a:p>
          <a:p>
            <a:pPr>
              <a:buNone/>
            </a:pPr>
            <a:r>
              <a:rPr lang="en-US" sz="2400" dirty="0" smtClean="0"/>
              <a:t>tensor([[4.5000, 4.5000], [4.5000, 4.5000]])</a:t>
            </a:r>
            <a:endParaRPr lang="zh-CN" altLang="en-US" sz="24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1" dirty="0" smtClean="0"/>
              <a:t>自动求梯度</a:t>
            </a:r>
            <a:endParaRPr lang="zh-CN" altLang="en-US" b="1" dirty="0"/>
          </a:p>
        </p:txBody>
      </p:sp>
      <p:sp>
        <p:nvSpPr>
          <p:cNvPr id="4" name="内容占位符 3"/>
          <p:cNvSpPr>
            <a:spLocks noGrp="1"/>
          </p:cNvSpPr>
          <p:nvPr>
            <p:ph idx="1"/>
          </p:nvPr>
        </p:nvSpPr>
        <p:spPr>
          <a:xfrm>
            <a:off x="457200" y="1600200"/>
            <a:ext cx="8686800" cy="5257800"/>
          </a:xfrm>
        </p:spPr>
        <p:txBody>
          <a:bodyPr>
            <a:normAutofit/>
          </a:bodyPr>
          <a:lstStyle/>
          <a:p>
            <a:pPr>
              <a:buNone/>
            </a:pPr>
            <a:r>
              <a:rPr lang="zh-CN" altLang="en-US" sz="2400" dirty="0" smtClean="0"/>
              <a:t>来看一些实际例子。</a:t>
            </a:r>
          </a:p>
          <a:p>
            <a:pPr>
              <a:buNone/>
            </a:pPr>
            <a:r>
              <a:rPr lang="en-US" sz="2400" dirty="0" smtClean="0"/>
              <a:t>x = </a:t>
            </a:r>
            <a:r>
              <a:rPr lang="en-US" sz="2400" dirty="0" err="1" smtClean="0"/>
              <a:t>torch.tensor</a:t>
            </a:r>
            <a:r>
              <a:rPr lang="en-US" sz="2400" dirty="0" smtClean="0"/>
              <a:t>([1.0, 2.0, 3.0, 4.0], </a:t>
            </a:r>
            <a:r>
              <a:rPr lang="en-US" sz="2400" dirty="0" err="1" smtClean="0"/>
              <a:t>requires_grad</a:t>
            </a:r>
            <a:r>
              <a:rPr lang="en-US" sz="2400" dirty="0" smtClean="0"/>
              <a:t>=True) </a:t>
            </a:r>
          </a:p>
          <a:p>
            <a:pPr>
              <a:buNone/>
            </a:pPr>
            <a:r>
              <a:rPr lang="en-US" sz="2400" dirty="0" smtClean="0"/>
              <a:t>y = 2 * x </a:t>
            </a:r>
          </a:p>
          <a:p>
            <a:pPr>
              <a:buNone/>
            </a:pPr>
            <a:r>
              <a:rPr lang="en-US" sz="2400" dirty="0" smtClean="0"/>
              <a:t>z = </a:t>
            </a:r>
            <a:r>
              <a:rPr lang="en-US" sz="2400" dirty="0" err="1" smtClean="0"/>
              <a:t>y.view</a:t>
            </a:r>
            <a:r>
              <a:rPr lang="en-US" sz="2400" dirty="0" smtClean="0"/>
              <a:t>(2, 2) </a:t>
            </a:r>
          </a:p>
          <a:p>
            <a:pPr>
              <a:buNone/>
            </a:pPr>
            <a:r>
              <a:rPr lang="en-US" sz="2400" dirty="0" smtClean="0"/>
              <a:t>print(z)</a:t>
            </a:r>
          </a:p>
          <a:p>
            <a:pPr>
              <a:buNone/>
            </a:pPr>
            <a:r>
              <a:rPr lang="zh-CN" altLang="en-US" sz="2400" dirty="0" smtClean="0"/>
              <a:t>输出：</a:t>
            </a:r>
          </a:p>
          <a:p>
            <a:pPr>
              <a:buNone/>
            </a:pPr>
            <a:r>
              <a:rPr lang="en-US" sz="2400" dirty="0" smtClean="0"/>
              <a:t>tensor([[2., 4.], [6., 8.]], </a:t>
            </a:r>
            <a:r>
              <a:rPr lang="en-US" sz="2400" dirty="0" err="1" smtClean="0"/>
              <a:t>grad_fn</a:t>
            </a:r>
            <a:r>
              <a:rPr lang="en-US" sz="2400" dirty="0" smtClean="0"/>
              <a:t>=&lt;</a:t>
            </a:r>
            <a:r>
              <a:rPr lang="en-US" sz="2400" dirty="0" err="1" smtClean="0"/>
              <a:t>ViewBackward</a:t>
            </a:r>
            <a:r>
              <a:rPr lang="en-US" sz="2400" dirty="0" smtClean="0"/>
              <a:t>&gt;)</a:t>
            </a:r>
            <a:endParaRPr lang="zh-CN" altLang="en-US" sz="2400"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1" dirty="0" smtClean="0"/>
              <a:t>自动求梯度</a:t>
            </a:r>
            <a:endParaRPr lang="zh-CN" altLang="en-US" b="1" dirty="0"/>
          </a:p>
        </p:txBody>
      </p:sp>
      <p:sp>
        <p:nvSpPr>
          <p:cNvPr id="4" name="内容占位符 3"/>
          <p:cNvSpPr>
            <a:spLocks noGrp="1"/>
          </p:cNvSpPr>
          <p:nvPr>
            <p:ph idx="1"/>
          </p:nvPr>
        </p:nvSpPr>
        <p:spPr>
          <a:xfrm>
            <a:off x="457200" y="1600200"/>
            <a:ext cx="8686800" cy="5257800"/>
          </a:xfrm>
        </p:spPr>
        <p:txBody>
          <a:bodyPr>
            <a:normAutofit/>
          </a:bodyPr>
          <a:lstStyle/>
          <a:p>
            <a:r>
              <a:rPr lang="zh-CN" altLang="en-US" sz="2400" dirty="0" smtClean="0"/>
              <a:t>现在 </a:t>
            </a:r>
            <a:r>
              <a:rPr lang="en-US" sz="2400" dirty="0" smtClean="0"/>
              <a:t>y </a:t>
            </a:r>
            <a:r>
              <a:rPr lang="zh-CN" altLang="en-US" sz="2400" dirty="0" smtClean="0"/>
              <a:t>不是一个标量，所以在调用</a:t>
            </a:r>
            <a:r>
              <a:rPr lang="en-US" sz="2400" dirty="0" smtClean="0"/>
              <a:t>backward</a:t>
            </a:r>
            <a:r>
              <a:rPr lang="zh-CN" altLang="en-US" sz="2400" dirty="0" smtClean="0"/>
              <a:t>时需要传入一个和</a:t>
            </a:r>
            <a:r>
              <a:rPr lang="en-US" sz="2400" dirty="0" smtClean="0"/>
              <a:t>y</a:t>
            </a:r>
            <a:r>
              <a:rPr lang="zh-CN" altLang="en-US" sz="2400" dirty="0" smtClean="0"/>
              <a:t>同形的权重向量进行加权求和得到一个标量。</a:t>
            </a:r>
          </a:p>
          <a:p>
            <a:pPr>
              <a:buNone/>
            </a:pPr>
            <a:r>
              <a:rPr lang="en-US" sz="2400" dirty="0" smtClean="0"/>
              <a:t>v = </a:t>
            </a:r>
            <a:r>
              <a:rPr lang="en-US" sz="2400" dirty="0" err="1" smtClean="0"/>
              <a:t>torch.tensor</a:t>
            </a:r>
            <a:r>
              <a:rPr lang="en-US" sz="2400" dirty="0" smtClean="0"/>
              <a:t>([[1.0, 0.1], [0.01, 0.001]], </a:t>
            </a:r>
            <a:r>
              <a:rPr lang="en-US" sz="2400" dirty="0" err="1" smtClean="0"/>
              <a:t>dtype</a:t>
            </a:r>
            <a:r>
              <a:rPr lang="en-US" sz="2400" dirty="0" smtClean="0"/>
              <a:t>=</a:t>
            </a:r>
            <a:r>
              <a:rPr lang="en-US" sz="2400" dirty="0" err="1" smtClean="0"/>
              <a:t>torch.float</a:t>
            </a:r>
            <a:r>
              <a:rPr lang="en-US" sz="2400" dirty="0" smtClean="0"/>
              <a:t>) </a:t>
            </a:r>
          </a:p>
          <a:p>
            <a:pPr>
              <a:buNone/>
            </a:pPr>
            <a:r>
              <a:rPr lang="en-US" sz="2400" dirty="0" err="1" smtClean="0"/>
              <a:t>z.backward</a:t>
            </a:r>
            <a:r>
              <a:rPr lang="en-US" sz="2400" dirty="0" smtClean="0"/>
              <a:t>(v) </a:t>
            </a:r>
          </a:p>
          <a:p>
            <a:pPr>
              <a:buNone/>
            </a:pPr>
            <a:r>
              <a:rPr lang="en-US" sz="2400" dirty="0" smtClean="0"/>
              <a:t>print(</a:t>
            </a:r>
            <a:r>
              <a:rPr lang="en-US" sz="2400" dirty="0" err="1" smtClean="0"/>
              <a:t>x.grad</a:t>
            </a:r>
            <a:r>
              <a:rPr lang="en-US" sz="2400" dirty="0" smtClean="0"/>
              <a:t>)</a:t>
            </a:r>
          </a:p>
          <a:p>
            <a:pPr>
              <a:buNone/>
            </a:pPr>
            <a:r>
              <a:rPr lang="zh-CN" altLang="en-US" sz="2400" dirty="0" smtClean="0"/>
              <a:t>输出：</a:t>
            </a:r>
          </a:p>
          <a:p>
            <a:pPr>
              <a:buNone/>
            </a:pPr>
            <a:r>
              <a:rPr lang="en-US" sz="2400" dirty="0" smtClean="0"/>
              <a:t>tensor([2.0000, 0.2000, 0.0200, 0.0020])</a:t>
            </a:r>
            <a:endParaRPr lang="zh-CN" altLang="en-US" sz="240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1" dirty="0" smtClean="0"/>
              <a:t>多层感知机</a:t>
            </a:r>
            <a:endParaRPr lang="zh-CN" altLang="en-US" b="1" dirty="0"/>
          </a:p>
        </p:txBody>
      </p:sp>
      <p:sp>
        <p:nvSpPr>
          <p:cNvPr id="4" name="内容占位符 3"/>
          <p:cNvSpPr>
            <a:spLocks noGrp="1"/>
          </p:cNvSpPr>
          <p:nvPr>
            <p:ph idx="1"/>
          </p:nvPr>
        </p:nvSpPr>
        <p:spPr>
          <a:xfrm>
            <a:off x="457200" y="1600200"/>
            <a:ext cx="8686800" cy="5257800"/>
          </a:xfrm>
        </p:spPr>
        <p:txBody>
          <a:bodyPr>
            <a:normAutofit/>
          </a:bodyPr>
          <a:lstStyle/>
          <a:p>
            <a:r>
              <a:rPr lang="zh-CN" altLang="en-US" sz="2400" dirty="0" smtClean="0"/>
              <a:t>下面，我们用</a:t>
            </a:r>
            <a:r>
              <a:rPr lang="en-US" altLang="zh-CN" sz="2400" dirty="0" err="1" smtClean="0"/>
              <a:t>pytorch</a:t>
            </a:r>
            <a:r>
              <a:rPr lang="zh-CN" altLang="en-US" sz="2400" dirty="0" smtClean="0"/>
              <a:t>实现一个多层感知机。首先导入实现所需的包或模块。</a:t>
            </a:r>
            <a:endParaRPr lang="en-US" altLang="zh-CN" sz="2400" dirty="0" smtClean="0"/>
          </a:p>
          <a:p>
            <a:endParaRPr lang="zh-CN" altLang="en-US" sz="2400" dirty="0" smtClean="0"/>
          </a:p>
          <a:p>
            <a:pPr>
              <a:buNone/>
            </a:pPr>
            <a:r>
              <a:rPr lang="en-US" sz="2400" dirty="0" smtClean="0"/>
              <a:t>import torch </a:t>
            </a:r>
          </a:p>
          <a:p>
            <a:pPr>
              <a:buNone/>
            </a:pPr>
            <a:r>
              <a:rPr lang="en-US" sz="2400" dirty="0" smtClean="0"/>
              <a:t>import </a:t>
            </a:r>
            <a:r>
              <a:rPr lang="en-US" sz="2400" dirty="0" err="1" smtClean="0"/>
              <a:t>numpy</a:t>
            </a:r>
            <a:r>
              <a:rPr lang="en-US" sz="2400" dirty="0" smtClean="0"/>
              <a:t> as </a:t>
            </a:r>
            <a:r>
              <a:rPr lang="en-US" sz="2400" dirty="0" err="1" smtClean="0"/>
              <a:t>np</a:t>
            </a:r>
            <a:r>
              <a:rPr lang="en-US" sz="2400" dirty="0" smtClean="0"/>
              <a:t> </a:t>
            </a:r>
          </a:p>
          <a:p>
            <a:pPr>
              <a:buNone/>
            </a:pPr>
            <a:r>
              <a:rPr lang="en-US" sz="2400" dirty="0" smtClean="0"/>
              <a:t>import sys </a:t>
            </a:r>
          </a:p>
          <a:p>
            <a:pPr>
              <a:buNone/>
            </a:pPr>
            <a:r>
              <a:rPr lang="en-US" sz="2400" dirty="0" err="1" smtClean="0"/>
              <a:t>sys.path.append</a:t>
            </a:r>
            <a:r>
              <a:rPr lang="en-US" sz="2400" dirty="0" smtClean="0"/>
              <a:t>("..") </a:t>
            </a:r>
          </a:p>
          <a:p>
            <a:pPr>
              <a:buNone/>
            </a:pPr>
            <a:r>
              <a:rPr lang="en-US" sz="2400" dirty="0" smtClean="0"/>
              <a:t>import d2lzh_pytorch as d2l</a:t>
            </a:r>
            <a:endParaRPr lang="en-US" sz="24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42910" y="5214950"/>
            <a:ext cx="7772400" cy="1470025"/>
          </a:xfrm>
        </p:spPr>
        <p:txBody>
          <a:bodyPr/>
          <a:lstStyle/>
          <a:p>
            <a:r>
              <a:rPr lang="en-US" dirty="0" smtClean="0">
                <a:hlinkClick r:id="rId2"/>
              </a:rPr>
              <a:t>https://github.com/ShusenTang/Dive-into-DL-PyTorch</a:t>
            </a:r>
            <a:endParaRPr lang="zh-CN" altLang="en-US" dirty="0"/>
          </a:p>
        </p:txBody>
      </p:sp>
      <p:pic>
        <p:nvPicPr>
          <p:cNvPr id="1026" name="Picture 2" descr="å°é¢"/>
          <p:cNvPicPr>
            <a:picLocks noChangeAspect="1" noChangeArrowheads="1"/>
          </p:cNvPicPr>
          <p:nvPr/>
        </p:nvPicPr>
        <p:blipFill>
          <a:blip r:embed="rId3"/>
          <a:srcRect/>
          <a:stretch>
            <a:fillRect/>
          </a:stretch>
        </p:blipFill>
        <p:spPr bwMode="auto">
          <a:xfrm>
            <a:off x="0" y="0"/>
            <a:ext cx="9144000" cy="4047822"/>
          </a:xfrm>
          <a:prstGeom prst="rect">
            <a:avLst/>
          </a:prstGeom>
          <a:noFill/>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1" dirty="0" smtClean="0"/>
              <a:t>获取和读取数据</a:t>
            </a:r>
            <a:endParaRPr lang="zh-CN" altLang="en-US" b="1" dirty="0"/>
          </a:p>
        </p:txBody>
      </p:sp>
      <p:sp>
        <p:nvSpPr>
          <p:cNvPr id="4" name="内容占位符 3"/>
          <p:cNvSpPr>
            <a:spLocks noGrp="1"/>
          </p:cNvSpPr>
          <p:nvPr>
            <p:ph idx="1"/>
          </p:nvPr>
        </p:nvSpPr>
        <p:spPr>
          <a:xfrm>
            <a:off x="457200" y="1600200"/>
            <a:ext cx="8686800" cy="5257800"/>
          </a:xfrm>
        </p:spPr>
        <p:txBody>
          <a:bodyPr>
            <a:normAutofit/>
          </a:bodyPr>
          <a:lstStyle/>
          <a:p>
            <a:r>
              <a:rPr lang="zh-CN" altLang="en-US" sz="2400" dirty="0" smtClean="0"/>
              <a:t>这里使用</a:t>
            </a:r>
            <a:r>
              <a:rPr lang="en-US" sz="2400" dirty="0" smtClean="0"/>
              <a:t>Fashion-MNIST</a:t>
            </a:r>
            <a:r>
              <a:rPr lang="zh-CN" altLang="en-US" sz="2400" dirty="0" smtClean="0"/>
              <a:t>数据集。我们将使用多层感知机对图像进行分类。</a:t>
            </a:r>
            <a:endParaRPr lang="en-US" altLang="zh-CN" sz="2400" dirty="0" smtClean="0"/>
          </a:p>
          <a:p>
            <a:endParaRPr lang="zh-CN" altLang="en-US" sz="2400" dirty="0" smtClean="0"/>
          </a:p>
          <a:p>
            <a:pPr>
              <a:buNone/>
            </a:pPr>
            <a:r>
              <a:rPr lang="en-US" sz="2400" dirty="0" err="1" smtClean="0"/>
              <a:t>batch_size</a:t>
            </a:r>
            <a:r>
              <a:rPr lang="en-US" sz="2400" dirty="0" smtClean="0"/>
              <a:t> = 256 </a:t>
            </a:r>
          </a:p>
          <a:p>
            <a:pPr>
              <a:buNone/>
            </a:pPr>
            <a:r>
              <a:rPr lang="en-US" sz="2400" dirty="0" err="1" smtClean="0"/>
              <a:t>train_iter</a:t>
            </a:r>
            <a:r>
              <a:rPr lang="en-US" sz="2400" dirty="0" smtClean="0"/>
              <a:t>, </a:t>
            </a:r>
            <a:r>
              <a:rPr lang="en-US" sz="2400" dirty="0" err="1" smtClean="0"/>
              <a:t>test_iter</a:t>
            </a:r>
            <a:r>
              <a:rPr lang="en-US" sz="2400" dirty="0" smtClean="0"/>
              <a:t> = d2l.load_data_fashion_mnist(</a:t>
            </a:r>
            <a:r>
              <a:rPr lang="en-US" sz="2400" dirty="0" err="1" smtClean="0"/>
              <a:t>batch_size</a:t>
            </a:r>
            <a:r>
              <a:rPr lang="en-US" sz="2400" dirty="0" smtClean="0"/>
              <a:t>)</a:t>
            </a:r>
            <a:endParaRPr lang="en-US" sz="2400"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1" dirty="0" smtClean="0"/>
              <a:t>定义模型参数</a:t>
            </a:r>
            <a:endParaRPr lang="zh-CN" altLang="en-US" b="1" dirty="0"/>
          </a:p>
        </p:txBody>
      </p:sp>
      <p:sp>
        <p:nvSpPr>
          <p:cNvPr id="4" name="内容占位符 3"/>
          <p:cNvSpPr>
            <a:spLocks noGrp="1"/>
          </p:cNvSpPr>
          <p:nvPr>
            <p:ph idx="1"/>
          </p:nvPr>
        </p:nvSpPr>
        <p:spPr>
          <a:xfrm>
            <a:off x="457200" y="1600200"/>
            <a:ext cx="8686800" cy="5257800"/>
          </a:xfrm>
        </p:spPr>
        <p:txBody>
          <a:bodyPr>
            <a:normAutofit fontScale="92500" lnSpcReduction="10000"/>
          </a:bodyPr>
          <a:lstStyle/>
          <a:p>
            <a:r>
              <a:rPr lang="en-US" altLang="zh-CN" sz="2400" dirty="0" smtClean="0"/>
              <a:t>Fashion-MNIST</a:t>
            </a:r>
            <a:r>
              <a:rPr lang="zh-CN" altLang="en-US" sz="2400" dirty="0" smtClean="0"/>
              <a:t>数据集中图像形状为 </a:t>
            </a:r>
            <a:r>
              <a:rPr lang="en-US" altLang="zh-CN" sz="2400" dirty="0" smtClean="0"/>
              <a:t>28×28</a:t>
            </a:r>
            <a:r>
              <a:rPr lang="zh-CN" altLang="en-US" sz="2400" dirty="0" smtClean="0"/>
              <a:t>，类别数为</a:t>
            </a:r>
            <a:r>
              <a:rPr lang="en-US" altLang="zh-CN" sz="2400" dirty="0" smtClean="0"/>
              <a:t>10</a:t>
            </a:r>
            <a:r>
              <a:rPr lang="zh-CN" altLang="en-US" sz="2400" dirty="0" smtClean="0"/>
              <a:t>。本节中我们依然使用长度为 </a:t>
            </a:r>
            <a:r>
              <a:rPr lang="en-US" altLang="zh-CN" sz="2400" dirty="0" smtClean="0"/>
              <a:t>784</a:t>
            </a:r>
            <a:r>
              <a:rPr lang="zh-CN" altLang="en-US" sz="2400" dirty="0" smtClean="0"/>
              <a:t>的向量表示每一张图像。因此，输入个数为</a:t>
            </a:r>
            <a:r>
              <a:rPr lang="en-US" altLang="zh-CN" sz="2400" dirty="0" smtClean="0"/>
              <a:t>784</a:t>
            </a:r>
            <a:r>
              <a:rPr lang="zh-CN" altLang="en-US" sz="2400" dirty="0" smtClean="0"/>
              <a:t>，输出个数为</a:t>
            </a:r>
            <a:r>
              <a:rPr lang="en-US" altLang="zh-CN" sz="2400" dirty="0" smtClean="0"/>
              <a:t>10</a:t>
            </a:r>
            <a:r>
              <a:rPr lang="zh-CN" altLang="en-US" sz="2400" dirty="0" smtClean="0"/>
              <a:t>。实验中，我们设超参数隐藏单元个数为</a:t>
            </a:r>
            <a:r>
              <a:rPr lang="en-US" altLang="zh-CN" sz="2400" dirty="0" smtClean="0"/>
              <a:t>256</a:t>
            </a:r>
            <a:r>
              <a:rPr lang="zh-CN" altLang="en-US" sz="2400" dirty="0" smtClean="0"/>
              <a:t>。</a:t>
            </a:r>
            <a:endParaRPr lang="en-US" altLang="zh-CN" sz="2400" dirty="0" smtClean="0"/>
          </a:p>
          <a:p>
            <a:endParaRPr lang="en-US" sz="2400" dirty="0" smtClean="0"/>
          </a:p>
          <a:p>
            <a:pPr>
              <a:buNone/>
            </a:pPr>
            <a:r>
              <a:rPr lang="en-US" sz="2400" dirty="0" err="1" smtClean="0"/>
              <a:t>num_inputs</a:t>
            </a:r>
            <a:r>
              <a:rPr lang="en-US" sz="2400" dirty="0" smtClean="0"/>
              <a:t>, </a:t>
            </a:r>
            <a:r>
              <a:rPr lang="en-US" sz="2400" dirty="0" err="1" smtClean="0"/>
              <a:t>num_outputs</a:t>
            </a:r>
            <a:r>
              <a:rPr lang="en-US" sz="2400" dirty="0" smtClean="0"/>
              <a:t>, </a:t>
            </a:r>
            <a:r>
              <a:rPr lang="en-US" sz="2400" dirty="0" err="1" smtClean="0"/>
              <a:t>num_hiddens</a:t>
            </a:r>
            <a:r>
              <a:rPr lang="en-US" sz="2400" dirty="0" smtClean="0"/>
              <a:t> = 784, 10, 256</a:t>
            </a:r>
          </a:p>
          <a:p>
            <a:pPr>
              <a:buNone/>
            </a:pPr>
            <a:r>
              <a:rPr lang="en-US" sz="2400" dirty="0" smtClean="0"/>
              <a:t>W1 = </a:t>
            </a:r>
            <a:r>
              <a:rPr lang="en-US" sz="2400" dirty="0" err="1" smtClean="0"/>
              <a:t>torch.tensor</a:t>
            </a:r>
            <a:r>
              <a:rPr lang="en-US" sz="2400" dirty="0" smtClean="0"/>
              <a:t>(</a:t>
            </a:r>
            <a:r>
              <a:rPr lang="en-US" sz="2400" dirty="0" err="1" smtClean="0"/>
              <a:t>np.random.normal</a:t>
            </a:r>
            <a:r>
              <a:rPr lang="en-US" sz="2400" dirty="0" smtClean="0"/>
              <a:t>(0, 0.01, (</a:t>
            </a:r>
            <a:r>
              <a:rPr lang="en-US" sz="2400" dirty="0" err="1" smtClean="0"/>
              <a:t>num_inputs</a:t>
            </a:r>
            <a:r>
              <a:rPr lang="en-US" sz="2400" dirty="0" smtClean="0"/>
              <a:t>, </a:t>
            </a:r>
            <a:r>
              <a:rPr lang="en-US" sz="2400" dirty="0" err="1" smtClean="0"/>
              <a:t>num_hiddens</a:t>
            </a:r>
            <a:r>
              <a:rPr lang="en-US" sz="2400" dirty="0" smtClean="0"/>
              <a:t>)), </a:t>
            </a:r>
            <a:r>
              <a:rPr lang="en-US" sz="2400" dirty="0" err="1" smtClean="0"/>
              <a:t>dtype</a:t>
            </a:r>
            <a:r>
              <a:rPr lang="en-US" sz="2400" dirty="0" smtClean="0"/>
              <a:t>=</a:t>
            </a:r>
            <a:r>
              <a:rPr lang="en-US" sz="2400" dirty="0" err="1" smtClean="0"/>
              <a:t>torch.float</a:t>
            </a:r>
            <a:r>
              <a:rPr lang="en-US" sz="2400" dirty="0" smtClean="0"/>
              <a:t>)</a:t>
            </a:r>
          </a:p>
          <a:p>
            <a:pPr>
              <a:buNone/>
            </a:pPr>
            <a:r>
              <a:rPr lang="en-US" sz="2400" dirty="0" smtClean="0"/>
              <a:t>b1 = </a:t>
            </a:r>
            <a:r>
              <a:rPr lang="en-US" sz="2400" dirty="0" err="1" smtClean="0"/>
              <a:t>torch.zeros</a:t>
            </a:r>
            <a:r>
              <a:rPr lang="en-US" sz="2400" dirty="0" smtClean="0"/>
              <a:t>(</a:t>
            </a:r>
            <a:r>
              <a:rPr lang="en-US" sz="2400" dirty="0" err="1" smtClean="0"/>
              <a:t>num_hiddens</a:t>
            </a:r>
            <a:r>
              <a:rPr lang="en-US" sz="2400" dirty="0" smtClean="0"/>
              <a:t>, </a:t>
            </a:r>
            <a:r>
              <a:rPr lang="en-US" sz="2400" dirty="0" err="1" smtClean="0"/>
              <a:t>dtype</a:t>
            </a:r>
            <a:r>
              <a:rPr lang="en-US" sz="2400" dirty="0" smtClean="0"/>
              <a:t>=</a:t>
            </a:r>
            <a:r>
              <a:rPr lang="en-US" sz="2400" dirty="0" err="1" smtClean="0"/>
              <a:t>torch.float</a:t>
            </a:r>
            <a:r>
              <a:rPr lang="en-US" sz="2400" dirty="0" smtClean="0"/>
              <a:t>)</a:t>
            </a:r>
          </a:p>
          <a:p>
            <a:pPr>
              <a:buNone/>
            </a:pPr>
            <a:r>
              <a:rPr lang="en-US" sz="2400" dirty="0" smtClean="0"/>
              <a:t>W2 = </a:t>
            </a:r>
            <a:r>
              <a:rPr lang="en-US" sz="2400" dirty="0" err="1" smtClean="0"/>
              <a:t>torch.tensor</a:t>
            </a:r>
            <a:r>
              <a:rPr lang="en-US" sz="2400" dirty="0" smtClean="0"/>
              <a:t>(</a:t>
            </a:r>
            <a:r>
              <a:rPr lang="en-US" sz="2400" dirty="0" err="1" smtClean="0"/>
              <a:t>np.random.normal</a:t>
            </a:r>
            <a:r>
              <a:rPr lang="en-US" sz="2400" dirty="0" smtClean="0"/>
              <a:t>(0, 0.01, (</a:t>
            </a:r>
            <a:r>
              <a:rPr lang="en-US" sz="2400" dirty="0" err="1" smtClean="0"/>
              <a:t>num_hiddens</a:t>
            </a:r>
            <a:r>
              <a:rPr lang="en-US" sz="2400" dirty="0" smtClean="0"/>
              <a:t>, </a:t>
            </a:r>
            <a:r>
              <a:rPr lang="en-US" sz="2400" dirty="0" err="1" smtClean="0"/>
              <a:t>num_outputs</a:t>
            </a:r>
            <a:r>
              <a:rPr lang="en-US" sz="2400" dirty="0" smtClean="0"/>
              <a:t>)), </a:t>
            </a:r>
            <a:r>
              <a:rPr lang="en-US" sz="2400" dirty="0" err="1" smtClean="0"/>
              <a:t>dtype</a:t>
            </a:r>
            <a:r>
              <a:rPr lang="en-US" sz="2400" dirty="0" smtClean="0"/>
              <a:t>=</a:t>
            </a:r>
            <a:r>
              <a:rPr lang="en-US" sz="2400" dirty="0" err="1" smtClean="0"/>
              <a:t>torch.float</a:t>
            </a:r>
            <a:r>
              <a:rPr lang="en-US" sz="2400" dirty="0" smtClean="0"/>
              <a:t>)</a:t>
            </a:r>
          </a:p>
          <a:p>
            <a:pPr>
              <a:buNone/>
            </a:pPr>
            <a:r>
              <a:rPr lang="en-US" sz="2400" dirty="0" smtClean="0"/>
              <a:t>b2 = </a:t>
            </a:r>
            <a:r>
              <a:rPr lang="en-US" sz="2400" dirty="0" err="1" smtClean="0"/>
              <a:t>torch.zeros</a:t>
            </a:r>
            <a:r>
              <a:rPr lang="en-US" sz="2400" dirty="0" smtClean="0"/>
              <a:t>(</a:t>
            </a:r>
            <a:r>
              <a:rPr lang="en-US" sz="2400" dirty="0" err="1" smtClean="0"/>
              <a:t>num_outputs</a:t>
            </a:r>
            <a:r>
              <a:rPr lang="en-US" sz="2400" dirty="0" smtClean="0"/>
              <a:t>, </a:t>
            </a:r>
            <a:r>
              <a:rPr lang="en-US" sz="2400" dirty="0" err="1" smtClean="0"/>
              <a:t>dtype</a:t>
            </a:r>
            <a:r>
              <a:rPr lang="en-US" sz="2400" dirty="0" smtClean="0"/>
              <a:t>=</a:t>
            </a:r>
            <a:r>
              <a:rPr lang="en-US" sz="2400" dirty="0" err="1" smtClean="0"/>
              <a:t>torch.float</a:t>
            </a:r>
            <a:r>
              <a:rPr lang="en-US" sz="2400" dirty="0" smtClean="0"/>
              <a:t>)</a:t>
            </a:r>
          </a:p>
          <a:p>
            <a:pPr>
              <a:buNone/>
            </a:pPr>
            <a:r>
              <a:rPr lang="en-US" sz="2400" dirty="0" err="1" smtClean="0"/>
              <a:t>params</a:t>
            </a:r>
            <a:r>
              <a:rPr lang="en-US" sz="2400" dirty="0" smtClean="0"/>
              <a:t> = [W1, b1, W2, b2]</a:t>
            </a:r>
          </a:p>
          <a:p>
            <a:pPr>
              <a:buNone/>
            </a:pPr>
            <a:r>
              <a:rPr lang="en-US" sz="2400" dirty="0" smtClean="0"/>
              <a:t>for </a:t>
            </a:r>
            <a:r>
              <a:rPr lang="en-US" sz="2400" dirty="0" err="1" smtClean="0"/>
              <a:t>param</a:t>
            </a:r>
            <a:r>
              <a:rPr lang="en-US" sz="2400" dirty="0" smtClean="0"/>
              <a:t> in </a:t>
            </a:r>
            <a:r>
              <a:rPr lang="en-US" sz="2400" dirty="0" err="1" smtClean="0"/>
              <a:t>params</a:t>
            </a:r>
            <a:r>
              <a:rPr lang="en-US" sz="2400" dirty="0" smtClean="0"/>
              <a:t>:</a:t>
            </a:r>
          </a:p>
          <a:p>
            <a:pPr>
              <a:buNone/>
            </a:pPr>
            <a:r>
              <a:rPr lang="en-US" sz="2400" dirty="0" smtClean="0"/>
              <a:t>    </a:t>
            </a:r>
            <a:r>
              <a:rPr lang="en-US" sz="2400" dirty="0" err="1" smtClean="0"/>
              <a:t>param.requires_grad</a:t>
            </a:r>
            <a:r>
              <a:rPr lang="en-US" sz="2400" dirty="0" smtClean="0"/>
              <a:t>_(</a:t>
            </a:r>
            <a:r>
              <a:rPr lang="en-US" sz="2400" dirty="0" err="1" smtClean="0"/>
              <a:t>requires_grad</a:t>
            </a:r>
            <a:r>
              <a:rPr lang="en-US" sz="2400" dirty="0" smtClean="0"/>
              <a:t>=True)</a:t>
            </a:r>
            <a:endParaRPr lang="en-US" sz="2400"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1" dirty="0" smtClean="0"/>
              <a:t>定义激活函数</a:t>
            </a:r>
            <a:endParaRPr lang="zh-CN" altLang="en-US" b="1" dirty="0"/>
          </a:p>
        </p:txBody>
      </p:sp>
      <p:sp>
        <p:nvSpPr>
          <p:cNvPr id="4" name="内容占位符 3"/>
          <p:cNvSpPr>
            <a:spLocks noGrp="1"/>
          </p:cNvSpPr>
          <p:nvPr>
            <p:ph idx="1"/>
          </p:nvPr>
        </p:nvSpPr>
        <p:spPr>
          <a:xfrm>
            <a:off x="457200" y="1600200"/>
            <a:ext cx="8686800" cy="5257800"/>
          </a:xfrm>
        </p:spPr>
        <p:txBody>
          <a:bodyPr>
            <a:normAutofit/>
          </a:bodyPr>
          <a:lstStyle/>
          <a:p>
            <a:r>
              <a:rPr lang="zh-CN" altLang="en-US" sz="2400" dirty="0" smtClean="0"/>
              <a:t>这里我们使用基础的</a:t>
            </a:r>
            <a:r>
              <a:rPr lang="en-US" altLang="zh-CN" sz="2400" dirty="0" smtClean="0"/>
              <a:t>max</a:t>
            </a:r>
            <a:r>
              <a:rPr lang="zh-CN" altLang="en-US" sz="2400" dirty="0" smtClean="0"/>
              <a:t>函数来实现</a:t>
            </a:r>
            <a:r>
              <a:rPr lang="en-US" altLang="zh-CN" sz="2400" dirty="0" err="1" smtClean="0"/>
              <a:t>ReLU</a:t>
            </a:r>
            <a:r>
              <a:rPr lang="zh-CN" altLang="en-US" sz="2400" dirty="0" smtClean="0"/>
              <a:t>，而非直接调用</a:t>
            </a:r>
            <a:r>
              <a:rPr lang="en-US" altLang="zh-CN" sz="2400" dirty="0" err="1" smtClean="0"/>
              <a:t>relu</a:t>
            </a:r>
            <a:r>
              <a:rPr lang="zh-CN" altLang="en-US" sz="2400" dirty="0" smtClean="0"/>
              <a:t>函数。</a:t>
            </a:r>
          </a:p>
          <a:p>
            <a:endParaRPr lang="zh-CN" altLang="en-US" sz="2400" dirty="0" smtClean="0"/>
          </a:p>
          <a:p>
            <a:pPr>
              <a:buNone/>
            </a:pPr>
            <a:r>
              <a:rPr lang="en-US" altLang="zh-CN" sz="2400" dirty="0" smtClean="0"/>
              <a:t>def </a:t>
            </a:r>
            <a:r>
              <a:rPr lang="en-US" altLang="zh-CN" sz="2400" dirty="0" err="1" smtClean="0"/>
              <a:t>relu</a:t>
            </a:r>
            <a:r>
              <a:rPr lang="en-US" altLang="zh-CN" sz="2400" dirty="0" smtClean="0"/>
              <a:t>(X):</a:t>
            </a:r>
          </a:p>
          <a:p>
            <a:pPr>
              <a:buNone/>
            </a:pPr>
            <a:r>
              <a:rPr lang="en-US" altLang="zh-CN" sz="2400" dirty="0" smtClean="0"/>
              <a:t>    return torch.max(input=X, other=</a:t>
            </a:r>
            <a:r>
              <a:rPr lang="en-US" altLang="zh-CN" sz="2400" dirty="0" err="1" smtClean="0"/>
              <a:t>torch.tensor</a:t>
            </a:r>
            <a:r>
              <a:rPr lang="en-US" altLang="zh-CN" sz="2400" dirty="0" smtClean="0"/>
              <a:t>(0.0))</a:t>
            </a:r>
            <a:endParaRPr lang="en-US" sz="2400"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1" dirty="0" smtClean="0"/>
              <a:t>定义模型</a:t>
            </a:r>
            <a:endParaRPr lang="zh-CN" altLang="en-US" b="1" dirty="0"/>
          </a:p>
        </p:txBody>
      </p:sp>
      <p:sp>
        <p:nvSpPr>
          <p:cNvPr id="4" name="内容占位符 3"/>
          <p:cNvSpPr>
            <a:spLocks noGrp="1"/>
          </p:cNvSpPr>
          <p:nvPr>
            <p:ph idx="1"/>
          </p:nvPr>
        </p:nvSpPr>
        <p:spPr>
          <a:xfrm>
            <a:off x="457200" y="1600200"/>
            <a:ext cx="8686800" cy="5257800"/>
          </a:xfrm>
        </p:spPr>
        <p:txBody>
          <a:bodyPr>
            <a:normAutofit/>
          </a:bodyPr>
          <a:lstStyle/>
          <a:p>
            <a:r>
              <a:rPr lang="zh-CN" altLang="en-US" sz="2400" dirty="0" smtClean="0"/>
              <a:t>我们通过</a:t>
            </a:r>
            <a:r>
              <a:rPr lang="en-US" altLang="zh-CN" sz="2400" dirty="0" smtClean="0"/>
              <a:t>view</a:t>
            </a:r>
            <a:r>
              <a:rPr lang="zh-CN" altLang="en-US" sz="2400" dirty="0" smtClean="0"/>
              <a:t>函数将每张原始图像改成长度为</a:t>
            </a:r>
            <a:r>
              <a:rPr lang="en-US" altLang="zh-CN" sz="2400" dirty="0" err="1" smtClean="0"/>
              <a:t>num_inputs</a:t>
            </a:r>
            <a:r>
              <a:rPr lang="zh-CN" altLang="en-US" sz="2400" dirty="0" smtClean="0"/>
              <a:t>的向量。然后我们实现多层感知机的计算表达式。</a:t>
            </a:r>
          </a:p>
          <a:p>
            <a:endParaRPr lang="zh-CN" altLang="en-US" sz="2400" dirty="0" smtClean="0"/>
          </a:p>
          <a:p>
            <a:pPr>
              <a:buNone/>
            </a:pPr>
            <a:r>
              <a:rPr lang="en-US" altLang="zh-CN" sz="2400" dirty="0" smtClean="0"/>
              <a:t>def net(X):</a:t>
            </a:r>
          </a:p>
          <a:p>
            <a:pPr>
              <a:buNone/>
            </a:pPr>
            <a:r>
              <a:rPr lang="en-US" altLang="zh-CN" sz="2400" dirty="0" smtClean="0"/>
              <a:t>    X = </a:t>
            </a:r>
            <a:r>
              <a:rPr lang="en-US" altLang="zh-CN" sz="2400" dirty="0" err="1" smtClean="0"/>
              <a:t>X.view</a:t>
            </a:r>
            <a:r>
              <a:rPr lang="en-US" altLang="zh-CN" sz="2400" dirty="0" smtClean="0"/>
              <a:t>((-1, </a:t>
            </a:r>
            <a:r>
              <a:rPr lang="en-US" altLang="zh-CN" sz="2400" dirty="0" err="1" smtClean="0"/>
              <a:t>num_inputs</a:t>
            </a:r>
            <a:r>
              <a:rPr lang="en-US" altLang="zh-CN" sz="2400" dirty="0" smtClean="0"/>
              <a:t>))</a:t>
            </a:r>
          </a:p>
          <a:p>
            <a:pPr>
              <a:buNone/>
            </a:pPr>
            <a:r>
              <a:rPr lang="en-US" altLang="zh-CN" sz="2400" dirty="0" smtClean="0"/>
              <a:t>    H = </a:t>
            </a:r>
            <a:r>
              <a:rPr lang="en-US" altLang="zh-CN" sz="2400" dirty="0" err="1" smtClean="0"/>
              <a:t>relu</a:t>
            </a:r>
            <a:r>
              <a:rPr lang="en-US" altLang="zh-CN" sz="2400" dirty="0" smtClean="0"/>
              <a:t>(</a:t>
            </a:r>
            <a:r>
              <a:rPr lang="en-US" altLang="zh-CN" sz="2400" dirty="0" err="1" smtClean="0"/>
              <a:t>torch.matmul</a:t>
            </a:r>
            <a:r>
              <a:rPr lang="en-US" altLang="zh-CN" sz="2400" dirty="0" smtClean="0"/>
              <a:t>(X, W1) + b1)</a:t>
            </a:r>
          </a:p>
          <a:p>
            <a:pPr>
              <a:buNone/>
            </a:pPr>
            <a:r>
              <a:rPr lang="en-US" altLang="zh-CN" sz="2400" dirty="0" smtClean="0"/>
              <a:t>    return </a:t>
            </a:r>
            <a:r>
              <a:rPr lang="en-US" altLang="zh-CN" sz="2400" dirty="0" err="1" smtClean="0"/>
              <a:t>torch.matmul</a:t>
            </a:r>
            <a:r>
              <a:rPr lang="en-US" altLang="zh-CN" sz="2400" dirty="0" smtClean="0"/>
              <a:t>(H, W2) + b2</a:t>
            </a:r>
            <a:endParaRPr lang="en-US" sz="2400"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1" dirty="0" smtClean="0"/>
              <a:t>定义损失函数</a:t>
            </a:r>
            <a:endParaRPr lang="zh-CN" altLang="en-US" b="1" dirty="0"/>
          </a:p>
        </p:txBody>
      </p:sp>
      <p:sp>
        <p:nvSpPr>
          <p:cNvPr id="4" name="内容占位符 3"/>
          <p:cNvSpPr>
            <a:spLocks noGrp="1"/>
          </p:cNvSpPr>
          <p:nvPr>
            <p:ph idx="1"/>
          </p:nvPr>
        </p:nvSpPr>
        <p:spPr>
          <a:xfrm>
            <a:off x="457200" y="1600200"/>
            <a:ext cx="8686800" cy="5257800"/>
          </a:xfrm>
        </p:spPr>
        <p:txBody>
          <a:bodyPr>
            <a:normAutofit/>
          </a:bodyPr>
          <a:lstStyle/>
          <a:p>
            <a:r>
              <a:rPr lang="zh-CN" altLang="en-US" sz="2400" dirty="0" smtClean="0"/>
              <a:t>为了得到更好的数值稳定性，我们直接使用</a:t>
            </a:r>
            <a:r>
              <a:rPr lang="en-US" sz="2400" dirty="0" err="1" smtClean="0"/>
              <a:t>PyTorch</a:t>
            </a:r>
            <a:r>
              <a:rPr lang="zh-CN" altLang="en-US" sz="2400" dirty="0" smtClean="0"/>
              <a:t>提供的包括</a:t>
            </a:r>
            <a:r>
              <a:rPr lang="en-US" sz="2400" dirty="0" err="1" smtClean="0"/>
              <a:t>softmax</a:t>
            </a:r>
            <a:r>
              <a:rPr lang="zh-CN" altLang="en-US" sz="2400" dirty="0" smtClean="0"/>
              <a:t>运算和交叉熵损失计算的函数。</a:t>
            </a:r>
            <a:endParaRPr lang="en-US" altLang="zh-CN" sz="2400" dirty="0" smtClean="0"/>
          </a:p>
          <a:p>
            <a:endParaRPr lang="zh-CN" altLang="en-US" sz="2400" dirty="0" smtClean="0"/>
          </a:p>
          <a:p>
            <a:pPr>
              <a:buNone/>
            </a:pPr>
            <a:r>
              <a:rPr lang="en-US" sz="2400" dirty="0" smtClean="0"/>
              <a:t>loss = </a:t>
            </a:r>
            <a:r>
              <a:rPr lang="en-US" sz="2400" dirty="0" err="1" smtClean="0"/>
              <a:t>torch.nn.CrossEntropyLoss</a:t>
            </a:r>
            <a:r>
              <a:rPr lang="en-US" sz="2400" dirty="0" smtClean="0"/>
              <a:t>()</a:t>
            </a:r>
            <a:endParaRPr lang="en-US" sz="2400"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1" dirty="0" smtClean="0"/>
              <a:t>训练模型</a:t>
            </a:r>
            <a:endParaRPr lang="zh-CN" altLang="en-US" b="1" dirty="0"/>
          </a:p>
        </p:txBody>
      </p:sp>
      <p:sp>
        <p:nvSpPr>
          <p:cNvPr id="4" name="内容占位符 3"/>
          <p:cNvSpPr>
            <a:spLocks noGrp="1"/>
          </p:cNvSpPr>
          <p:nvPr>
            <p:ph idx="1"/>
          </p:nvPr>
        </p:nvSpPr>
        <p:spPr>
          <a:xfrm>
            <a:off x="457200" y="1600200"/>
            <a:ext cx="8686800" cy="5257800"/>
          </a:xfrm>
        </p:spPr>
        <p:txBody>
          <a:bodyPr>
            <a:normAutofit/>
          </a:bodyPr>
          <a:lstStyle/>
          <a:p>
            <a:r>
              <a:rPr lang="zh-CN" altLang="en-US" sz="2400" dirty="0" smtClean="0"/>
              <a:t>我们同样使用小批量随机梯度下降来优化模型的损失函数。在训练模型时，迭代周期数</a:t>
            </a:r>
            <a:r>
              <a:rPr lang="en-US" altLang="zh-CN" sz="2400" dirty="0" err="1" smtClean="0"/>
              <a:t>num_epochs</a:t>
            </a:r>
            <a:r>
              <a:rPr lang="zh-CN" altLang="en-US" sz="2400" dirty="0" smtClean="0"/>
              <a:t>和学习率</a:t>
            </a:r>
            <a:r>
              <a:rPr lang="en-US" altLang="zh-CN" sz="2400" dirty="0" err="1" smtClean="0"/>
              <a:t>lr</a:t>
            </a:r>
            <a:r>
              <a:rPr lang="zh-CN" altLang="en-US" sz="2400" dirty="0" smtClean="0"/>
              <a:t>都是可以调的超参数。改变它们的值可能会得到分类更准确的模型。</a:t>
            </a:r>
            <a:endParaRPr lang="en-US" sz="2400"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285720" y="0"/>
            <a:ext cx="8686800" cy="6858000"/>
          </a:xfrm>
        </p:spPr>
        <p:txBody>
          <a:bodyPr>
            <a:normAutofit fontScale="92500" lnSpcReduction="20000"/>
          </a:bodyPr>
          <a:lstStyle/>
          <a:p>
            <a:pPr>
              <a:buNone/>
            </a:pPr>
            <a:r>
              <a:rPr lang="en-US" sz="2400" dirty="0" err="1" smtClean="0"/>
              <a:t>num_epochs</a:t>
            </a:r>
            <a:r>
              <a:rPr lang="en-US" sz="2400" dirty="0" smtClean="0"/>
              <a:t>, </a:t>
            </a:r>
            <a:r>
              <a:rPr lang="en-US" sz="2400" dirty="0" err="1" smtClean="0"/>
              <a:t>lr</a:t>
            </a:r>
            <a:r>
              <a:rPr lang="en-US" sz="2400" dirty="0" smtClean="0"/>
              <a:t> = 5, 0.1</a:t>
            </a:r>
          </a:p>
          <a:p>
            <a:pPr>
              <a:buNone/>
            </a:pPr>
            <a:endParaRPr lang="en-US" sz="2400" dirty="0" smtClean="0"/>
          </a:p>
          <a:p>
            <a:pPr>
              <a:buNone/>
            </a:pPr>
            <a:r>
              <a:rPr lang="en-US" sz="2400" dirty="0" smtClean="0"/>
              <a:t>def train_ch3(net, </a:t>
            </a:r>
            <a:r>
              <a:rPr lang="en-US" sz="2400" dirty="0" err="1" smtClean="0"/>
              <a:t>train_iter</a:t>
            </a:r>
            <a:r>
              <a:rPr lang="en-US" sz="2400" dirty="0" smtClean="0"/>
              <a:t>, </a:t>
            </a:r>
            <a:r>
              <a:rPr lang="en-US" sz="2400" dirty="0" err="1" smtClean="0"/>
              <a:t>test_iter</a:t>
            </a:r>
            <a:r>
              <a:rPr lang="en-US" sz="2400" dirty="0" smtClean="0"/>
              <a:t>, loss, </a:t>
            </a:r>
            <a:r>
              <a:rPr lang="en-US" sz="2400" dirty="0" err="1" smtClean="0"/>
              <a:t>num_epochs</a:t>
            </a:r>
            <a:r>
              <a:rPr lang="en-US" sz="2400" dirty="0" smtClean="0"/>
              <a:t>, </a:t>
            </a:r>
            <a:r>
              <a:rPr lang="en-US" sz="2400" dirty="0" err="1" smtClean="0"/>
              <a:t>batch_size</a:t>
            </a:r>
            <a:r>
              <a:rPr lang="en-US" sz="2400" dirty="0" smtClean="0"/>
              <a:t>,</a:t>
            </a:r>
          </a:p>
          <a:p>
            <a:pPr>
              <a:buNone/>
            </a:pPr>
            <a:r>
              <a:rPr lang="en-US" sz="2400" dirty="0" smtClean="0"/>
              <a:t>              </a:t>
            </a:r>
            <a:r>
              <a:rPr lang="en-US" sz="2400" dirty="0" err="1" smtClean="0"/>
              <a:t>params</a:t>
            </a:r>
            <a:r>
              <a:rPr lang="en-US" sz="2400" dirty="0" smtClean="0"/>
              <a:t>=None, </a:t>
            </a:r>
            <a:r>
              <a:rPr lang="en-US" sz="2400" dirty="0" err="1" smtClean="0"/>
              <a:t>lr</a:t>
            </a:r>
            <a:r>
              <a:rPr lang="en-US" sz="2400" dirty="0" smtClean="0"/>
              <a:t>=None):</a:t>
            </a:r>
          </a:p>
          <a:p>
            <a:pPr>
              <a:buNone/>
            </a:pPr>
            <a:r>
              <a:rPr lang="en-US" sz="2400" dirty="0" smtClean="0"/>
              <a:t>    for epoch in range(</a:t>
            </a:r>
            <a:r>
              <a:rPr lang="en-US" sz="2400" dirty="0" err="1" smtClean="0"/>
              <a:t>num_epochs</a:t>
            </a:r>
            <a:r>
              <a:rPr lang="en-US" sz="2400" dirty="0" smtClean="0"/>
              <a:t>):</a:t>
            </a:r>
          </a:p>
          <a:p>
            <a:pPr>
              <a:buNone/>
            </a:pPr>
            <a:r>
              <a:rPr lang="en-US" sz="2400" dirty="0" smtClean="0"/>
              <a:t>        </a:t>
            </a:r>
            <a:r>
              <a:rPr lang="en-US" sz="2400" dirty="0" err="1" smtClean="0"/>
              <a:t>train_l_sum</a:t>
            </a:r>
            <a:r>
              <a:rPr lang="en-US" sz="2400" dirty="0" smtClean="0"/>
              <a:t>, </a:t>
            </a:r>
            <a:r>
              <a:rPr lang="en-US" sz="2400" dirty="0" err="1" smtClean="0"/>
              <a:t>train_acc_sum</a:t>
            </a:r>
            <a:r>
              <a:rPr lang="en-US" sz="2400" dirty="0" smtClean="0"/>
              <a:t>, n = 0.0, 0.0, 0</a:t>
            </a:r>
          </a:p>
          <a:p>
            <a:pPr>
              <a:buNone/>
            </a:pPr>
            <a:r>
              <a:rPr lang="en-US" sz="2400" dirty="0" smtClean="0"/>
              <a:t>        for X, y in </a:t>
            </a:r>
            <a:r>
              <a:rPr lang="en-US" sz="2400" dirty="0" err="1" smtClean="0"/>
              <a:t>train_iter</a:t>
            </a:r>
            <a:r>
              <a:rPr lang="en-US" sz="2400" dirty="0" smtClean="0"/>
              <a:t>:</a:t>
            </a:r>
          </a:p>
          <a:p>
            <a:pPr>
              <a:buNone/>
            </a:pPr>
            <a:r>
              <a:rPr lang="en-US" sz="2400" dirty="0" smtClean="0"/>
              <a:t>            </a:t>
            </a:r>
            <a:r>
              <a:rPr lang="en-US" sz="2400" dirty="0" err="1" smtClean="0"/>
              <a:t>y_hat</a:t>
            </a:r>
            <a:r>
              <a:rPr lang="en-US" sz="2400" dirty="0" smtClean="0"/>
              <a:t> = net(X)</a:t>
            </a:r>
          </a:p>
          <a:p>
            <a:pPr>
              <a:buNone/>
            </a:pPr>
            <a:r>
              <a:rPr lang="en-US" sz="2400" dirty="0" smtClean="0"/>
              <a:t>            l = loss(</a:t>
            </a:r>
            <a:r>
              <a:rPr lang="en-US" sz="2400" dirty="0" err="1" smtClean="0"/>
              <a:t>y_hat</a:t>
            </a:r>
            <a:r>
              <a:rPr lang="en-US" sz="2400" dirty="0" smtClean="0"/>
              <a:t>, y).sum()</a:t>
            </a:r>
            <a:endParaRPr lang="zh-CN" altLang="en-US" sz="2400" dirty="0" smtClean="0"/>
          </a:p>
          <a:p>
            <a:pPr>
              <a:buNone/>
            </a:pPr>
            <a:r>
              <a:rPr lang="en-US" sz="2400" dirty="0" smtClean="0"/>
              <a:t>            if </a:t>
            </a:r>
            <a:r>
              <a:rPr lang="en-US" sz="2400" dirty="0" err="1" smtClean="0"/>
              <a:t>params</a:t>
            </a:r>
            <a:r>
              <a:rPr lang="en-US" sz="2400" dirty="0" smtClean="0"/>
              <a:t> is not None and </a:t>
            </a:r>
            <a:r>
              <a:rPr lang="en-US" sz="2400" dirty="0" err="1" smtClean="0"/>
              <a:t>params</a:t>
            </a:r>
            <a:r>
              <a:rPr lang="en-US" sz="2400" dirty="0" smtClean="0"/>
              <a:t>[0].grad is not None:</a:t>
            </a:r>
          </a:p>
          <a:p>
            <a:pPr>
              <a:buNone/>
            </a:pPr>
            <a:r>
              <a:rPr lang="en-US" sz="2400" dirty="0" smtClean="0"/>
              <a:t>                for </a:t>
            </a:r>
            <a:r>
              <a:rPr lang="en-US" sz="2400" dirty="0" err="1" smtClean="0"/>
              <a:t>param</a:t>
            </a:r>
            <a:r>
              <a:rPr lang="en-US" sz="2400" dirty="0" smtClean="0"/>
              <a:t> in </a:t>
            </a:r>
            <a:r>
              <a:rPr lang="en-US" sz="2400" dirty="0" err="1" smtClean="0"/>
              <a:t>params</a:t>
            </a:r>
            <a:r>
              <a:rPr lang="en-US" sz="2400" dirty="0" smtClean="0"/>
              <a:t>:</a:t>
            </a:r>
          </a:p>
          <a:p>
            <a:pPr>
              <a:buNone/>
            </a:pPr>
            <a:r>
              <a:rPr lang="en-US" sz="2400" dirty="0" smtClean="0"/>
              <a:t>                    </a:t>
            </a:r>
            <a:r>
              <a:rPr lang="en-US" sz="2400" dirty="0" err="1" smtClean="0"/>
              <a:t>param.grad.data.zero</a:t>
            </a:r>
            <a:r>
              <a:rPr lang="en-US" sz="2400" dirty="0" smtClean="0"/>
              <a:t>_()</a:t>
            </a:r>
          </a:p>
          <a:p>
            <a:pPr>
              <a:buNone/>
            </a:pPr>
            <a:r>
              <a:rPr lang="en-US" sz="2400" dirty="0" smtClean="0"/>
              <a:t>            </a:t>
            </a:r>
            <a:r>
              <a:rPr lang="en-US" sz="2400" dirty="0" err="1" smtClean="0"/>
              <a:t>l.backward</a:t>
            </a:r>
            <a:r>
              <a:rPr lang="en-US" sz="2400" dirty="0" smtClean="0"/>
              <a:t>()</a:t>
            </a:r>
          </a:p>
          <a:p>
            <a:pPr>
              <a:buNone/>
            </a:pPr>
            <a:r>
              <a:rPr lang="en-US" sz="2400" dirty="0" smtClean="0"/>
              <a:t>            d2l.sgd(</a:t>
            </a:r>
            <a:r>
              <a:rPr lang="en-US" sz="2400" dirty="0" err="1" smtClean="0"/>
              <a:t>params</a:t>
            </a:r>
            <a:r>
              <a:rPr lang="en-US" sz="2400" dirty="0" smtClean="0"/>
              <a:t>, </a:t>
            </a:r>
            <a:r>
              <a:rPr lang="en-US" sz="2400" dirty="0" err="1" smtClean="0"/>
              <a:t>lr</a:t>
            </a:r>
            <a:r>
              <a:rPr lang="en-US" sz="2400" dirty="0" smtClean="0"/>
              <a:t>, </a:t>
            </a:r>
            <a:r>
              <a:rPr lang="en-US" sz="2400" dirty="0" err="1" smtClean="0"/>
              <a:t>batch_size</a:t>
            </a:r>
            <a:r>
              <a:rPr lang="en-US" sz="2400" dirty="0" smtClean="0"/>
              <a:t>)</a:t>
            </a:r>
            <a:endParaRPr lang="zh-CN" altLang="en-US" sz="2400" dirty="0" smtClean="0"/>
          </a:p>
          <a:p>
            <a:pPr>
              <a:buNone/>
            </a:pPr>
            <a:r>
              <a:rPr lang="zh-CN" altLang="en-US" sz="2400" dirty="0" smtClean="0"/>
              <a:t>            </a:t>
            </a:r>
            <a:r>
              <a:rPr lang="en-US" sz="2400" dirty="0" err="1" smtClean="0"/>
              <a:t>train_l_sum</a:t>
            </a:r>
            <a:r>
              <a:rPr lang="en-US" sz="2400" dirty="0" smtClean="0"/>
              <a:t> += </a:t>
            </a:r>
            <a:r>
              <a:rPr lang="en-US" sz="2400" dirty="0" err="1" smtClean="0"/>
              <a:t>l.item</a:t>
            </a:r>
            <a:r>
              <a:rPr lang="en-US" sz="2400" dirty="0" smtClean="0"/>
              <a:t>()</a:t>
            </a:r>
          </a:p>
          <a:p>
            <a:pPr>
              <a:buNone/>
            </a:pPr>
            <a:r>
              <a:rPr lang="en-US" sz="2400" dirty="0" smtClean="0"/>
              <a:t>            </a:t>
            </a:r>
            <a:r>
              <a:rPr lang="en-US" sz="2400" dirty="0" err="1" smtClean="0"/>
              <a:t>train_acc_sum</a:t>
            </a:r>
            <a:r>
              <a:rPr lang="en-US" sz="2400" dirty="0" smtClean="0"/>
              <a:t> += (</a:t>
            </a:r>
            <a:r>
              <a:rPr lang="en-US" sz="2400" dirty="0" err="1" smtClean="0"/>
              <a:t>y_hat.argmax</a:t>
            </a:r>
            <a:r>
              <a:rPr lang="en-US" sz="2400" dirty="0" smtClean="0"/>
              <a:t>(dim=1) == y).sum().item()</a:t>
            </a:r>
          </a:p>
          <a:p>
            <a:pPr>
              <a:buNone/>
            </a:pPr>
            <a:r>
              <a:rPr lang="en-US" sz="2400" dirty="0" smtClean="0"/>
              <a:t>            n += </a:t>
            </a:r>
            <a:r>
              <a:rPr lang="en-US" sz="2400" dirty="0" err="1" smtClean="0"/>
              <a:t>y.shape</a:t>
            </a:r>
            <a:r>
              <a:rPr lang="en-US" sz="2400" dirty="0" smtClean="0"/>
              <a:t>[0]</a:t>
            </a:r>
          </a:p>
          <a:p>
            <a:pPr>
              <a:buNone/>
            </a:pPr>
            <a:r>
              <a:rPr lang="en-US" sz="2400" dirty="0" smtClean="0"/>
              <a:t>        </a:t>
            </a:r>
            <a:r>
              <a:rPr lang="en-US" sz="2400" dirty="0" err="1" smtClean="0"/>
              <a:t>test_acc</a:t>
            </a:r>
            <a:r>
              <a:rPr lang="en-US" sz="2400" dirty="0" smtClean="0"/>
              <a:t> = </a:t>
            </a:r>
            <a:r>
              <a:rPr lang="en-US" sz="2400" dirty="0" err="1" smtClean="0"/>
              <a:t>evaluate_accuracy</a:t>
            </a:r>
            <a:r>
              <a:rPr lang="en-US" sz="2400" dirty="0" smtClean="0"/>
              <a:t>(</a:t>
            </a:r>
            <a:r>
              <a:rPr lang="en-US" sz="2400" dirty="0" err="1" smtClean="0"/>
              <a:t>test_iter</a:t>
            </a:r>
            <a:r>
              <a:rPr lang="en-US" sz="2400" dirty="0" smtClean="0"/>
              <a:t>, net)</a:t>
            </a:r>
          </a:p>
          <a:p>
            <a:pPr>
              <a:buNone/>
            </a:pPr>
            <a:r>
              <a:rPr lang="en-US" sz="2400" dirty="0" smtClean="0"/>
              <a:t>        print('epoch %d, loss %.4f, train acc %.3f, test acc %.3f'</a:t>
            </a:r>
          </a:p>
          <a:p>
            <a:pPr>
              <a:buNone/>
            </a:pPr>
            <a:r>
              <a:rPr lang="en-US" sz="2400" dirty="0" smtClean="0"/>
              <a:t>              % (epoch + 1, </a:t>
            </a:r>
            <a:r>
              <a:rPr lang="en-US" sz="2400" dirty="0" err="1" smtClean="0"/>
              <a:t>train_l_sum</a:t>
            </a:r>
            <a:r>
              <a:rPr lang="en-US" sz="2400" dirty="0" smtClean="0"/>
              <a:t> / n, </a:t>
            </a:r>
            <a:r>
              <a:rPr lang="en-US" sz="2400" dirty="0" err="1" smtClean="0"/>
              <a:t>train_acc_sum</a:t>
            </a:r>
            <a:r>
              <a:rPr lang="en-US" sz="2400" dirty="0" smtClean="0"/>
              <a:t> / n, </a:t>
            </a:r>
            <a:r>
              <a:rPr lang="en-US" sz="2400" dirty="0" err="1" smtClean="0"/>
              <a:t>test_acc</a:t>
            </a:r>
            <a:r>
              <a:rPr lang="en-US" sz="2400" dirty="0" smtClean="0"/>
              <a:t>))</a:t>
            </a:r>
          </a:p>
          <a:p>
            <a:pPr>
              <a:buNone/>
            </a:pPr>
            <a:endParaRPr lang="en-US" sz="2400" dirty="0" smtClean="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1" dirty="0" smtClean="0"/>
              <a:t>训练模型</a:t>
            </a:r>
            <a:endParaRPr lang="zh-CN" altLang="en-US" b="1" dirty="0"/>
          </a:p>
        </p:txBody>
      </p:sp>
      <p:sp>
        <p:nvSpPr>
          <p:cNvPr id="4" name="内容占位符 3"/>
          <p:cNvSpPr>
            <a:spLocks noGrp="1"/>
          </p:cNvSpPr>
          <p:nvPr>
            <p:ph idx="1"/>
          </p:nvPr>
        </p:nvSpPr>
        <p:spPr>
          <a:xfrm>
            <a:off x="457200" y="1600200"/>
            <a:ext cx="8686800" cy="5257800"/>
          </a:xfrm>
        </p:spPr>
        <p:txBody>
          <a:bodyPr>
            <a:normAutofit/>
          </a:bodyPr>
          <a:lstStyle/>
          <a:p>
            <a:pPr>
              <a:buNone/>
            </a:pPr>
            <a:r>
              <a:rPr lang="en-US" sz="2400" dirty="0" smtClean="0"/>
              <a:t>d2l.train_ch3(net, </a:t>
            </a:r>
            <a:r>
              <a:rPr lang="en-US" sz="2400" dirty="0" err="1" smtClean="0"/>
              <a:t>train_iter</a:t>
            </a:r>
            <a:r>
              <a:rPr lang="en-US" sz="2400" dirty="0" smtClean="0"/>
              <a:t>, </a:t>
            </a:r>
            <a:r>
              <a:rPr lang="en-US" sz="2400" dirty="0" err="1" smtClean="0"/>
              <a:t>test_iter</a:t>
            </a:r>
            <a:r>
              <a:rPr lang="en-US" sz="2400" dirty="0" smtClean="0"/>
              <a:t>, loss, </a:t>
            </a:r>
            <a:r>
              <a:rPr lang="en-US" sz="2400" dirty="0" err="1" smtClean="0"/>
              <a:t>num_epochs</a:t>
            </a:r>
            <a:r>
              <a:rPr lang="en-US" sz="2400" dirty="0" smtClean="0"/>
              <a:t>, </a:t>
            </a:r>
            <a:r>
              <a:rPr lang="en-US" sz="2400" dirty="0" err="1" smtClean="0"/>
              <a:t>batch_size</a:t>
            </a:r>
            <a:r>
              <a:rPr lang="en-US" sz="2400" dirty="0" smtClean="0"/>
              <a:t>, </a:t>
            </a:r>
            <a:r>
              <a:rPr lang="en-US" sz="2400" dirty="0" err="1" smtClean="0"/>
              <a:t>params</a:t>
            </a:r>
            <a:r>
              <a:rPr lang="en-US" sz="2400" dirty="0" smtClean="0"/>
              <a:t>, </a:t>
            </a:r>
            <a:r>
              <a:rPr lang="en-US" sz="2400" dirty="0" err="1" smtClean="0"/>
              <a:t>lr</a:t>
            </a:r>
            <a:r>
              <a:rPr lang="en-US" sz="2400" dirty="0" smtClean="0"/>
              <a:t>)</a:t>
            </a:r>
          </a:p>
          <a:p>
            <a:pPr>
              <a:buNone/>
            </a:pPr>
            <a:endParaRPr lang="en-US" sz="2400" dirty="0" smtClean="0"/>
          </a:p>
          <a:p>
            <a:r>
              <a:rPr lang="zh-CN" altLang="en-US" sz="2400" dirty="0" smtClean="0"/>
              <a:t>输出：</a:t>
            </a:r>
          </a:p>
          <a:p>
            <a:pPr>
              <a:buNone/>
            </a:pPr>
            <a:r>
              <a:rPr lang="en-US" sz="2400" dirty="0" smtClean="0"/>
              <a:t>epoch 1, loss 0.0030, train acc 0.714, test acc 0.753 </a:t>
            </a:r>
          </a:p>
          <a:p>
            <a:pPr>
              <a:buNone/>
            </a:pPr>
            <a:r>
              <a:rPr lang="en-US" sz="2400" dirty="0" smtClean="0"/>
              <a:t>epoch 2, loss 0.0019, train acc 0.821, test acc 0.777 </a:t>
            </a:r>
          </a:p>
          <a:p>
            <a:pPr>
              <a:buNone/>
            </a:pPr>
            <a:r>
              <a:rPr lang="en-US" sz="2400" dirty="0" smtClean="0"/>
              <a:t>epoch 3, loss 0.0017, train acc 0.842, test acc 0.834 </a:t>
            </a:r>
          </a:p>
          <a:p>
            <a:pPr>
              <a:buNone/>
            </a:pPr>
            <a:r>
              <a:rPr lang="en-US" sz="2400" dirty="0" smtClean="0"/>
              <a:t>epoch 4, loss 0.0015, train acc 0.857, test acc 0.839 </a:t>
            </a:r>
          </a:p>
          <a:p>
            <a:pPr>
              <a:buNone/>
            </a:pPr>
            <a:r>
              <a:rPr lang="en-US" sz="2400" dirty="0" smtClean="0"/>
              <a:t>epoch 5, loss 0.0014, train acc 0.865, test acc 0.845</a:t>
            </a:r>
            <a:endParaRPr lang="en-US" sz="2400"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1" dirty="0" smtClean="0"/>
              <a:t>多层感知机的简洁实现</a:t>
            </a:r>
            <a:endParaRPr lang="zh-CN" altLang="en-US" b="1" dirty="0"/>
          </a:p>
        </p:txBody>
      </p:sp>
      <p:sp>
        <p:nvSpPr>
          <p:cNvPr id="4" name="内容占位符 3"/>
          <p:cNvSpPr>
            <a:spLocks noGrp="1"/>
          </p:cNvSpPr>
          <p:nvPr>
            <p:ph idx="1"/>
          </p:nvPr>
        </p:nvSpPr>
        <p:spPr>
          <a:xfrm>
            <a:off x="457200" y="1600200"/>
            <a:ext cx="8686800" cy="5257800"/>
          </a:xfrm>
        </p:spPr>
        <p:txBody>
          <a:bodyPr>
            <a:normAutofit/>
          </a:bodyPr>
          <a:lstStyle/>
          <a:p>
            <a:r>
              <a:rPr lang="zh-CN" altLang="en-US" sz="2400" dirty="0" smtClean="0"/>
              <a:t>下面我们使用</a:t>
            </a:r>
            <a:r>
              <a:rPr lang="en-US" sz="2400" dirty="0" err="1" smtClean="0"/>
              <a:t>PyTorch</a:t>
            </a:r>
            <a:r>
              <a:rPr lang="zh-CN" altLang="en-US" sz="2400" dirty="0" smtClean="0"/>
              <a:t>来实现多层感知机。首先导入所需的包或模块。</a:t>
            </a:r>
            <a:endParaRPr lang="en-US" altLang="zh-CN" sz="2400" dirty="0" smtClean="0"/>
          </a:p>
          <a:p>
            <a:endParaRPr lang="zh-CN" altLang="en-US" sz="2400" dirty="0" smtClean="0"/>
          </a:p>
          <a:p>
            <a:pPr>
              <a:buNone/>
            </a:pPr>
            <a:r>
              <a:rPr lang="en-US" sz="2400" dirty="0" smtClean="0"/>
              <a:t>import torch </a:t>
            </a:r>
          </a:p>
          <a:p>
            <a:pPr>
              <a:buNone/>
            </a:pPr>
            <a:r>
              <a:rPr lang="en-US" sz="2400" dirty="0" smtClean="0"/>
              <a:t>from torch import </a:t>
            </a:r>
            <a:r>
              <a:rPr lang="en-US" sz="2400" dirty="0" err="1" smtClean="0"/>
              <a:t>nn</a:t>
            </a:r>
            <a:r>
              <a:rPr lang="en-US" sz="2400" dirty="0" smtClean="0"/>
              <a:t> </a:t>
            </a:r>
          </a:p>
          <a:p>
            <a:pPr>
              <a:buNone/>
            </a:pPr>
            <a:r>
              <a:rPr lang="en-US" sz="2400" dirty="0" smtClean="0"/>
              <a:t>from </a:t>
            </a:r>
            <a:r>
              <a:rPr lang="en-US" sz="2400" dirty="0" err="1" smtClean="0"/>
              <a:t>torch.nn</a:t>
            </a:r>
            <a:r>
              <a:rPr lang="en-US" sz="2400" dirty="0" smtClean="0"/>
              <a:t> import init </a:t>
            </a:r>
          </a:p>
          <a:p>
            <a:pPr>
              <a:buNone/>
            </a:pPr>
            <a:r>
              <a:rPr lang="en-US" sz="2400" dirty="0" smtClean="0"/>
              <a:t>import </a:t>
            </a:r>
            <a:r>
              <a:rPr lang="en-US" sz="2400" dirty="0" err="1" smtClean="0"/>
              <a:t>numpy</a:t>
            </a:r>
            <a:r>
              <a:rPr lang="en-US" sz="2400" dirty="0" smtClean="0"/>
              <a:t> as </a:t>
            </a:r>
            <a:r>
              <a:rPr lang="en-US" sz="2400" dirty="0" err="1" smtClean="0"/>
              <a:t>np</a:t>
            </a:r>
            <a:r>
              <a:rPr lang="en-US" sz="2400" dirty="0" smtClean="0"/>
              <a:t> </a:t>
            </a:r>
          </a:p>
          <a:p>
            <a:pPr>
              <a:buNone/>
            </a:pPr>
            <a:r>
              <a:rPr lang="en-US" sz="2400" dirty="0" smtClean="0"/>
              <a:t>import sys </a:t>
            </a:r>
          </a:p>
          <a:p>
            <a:pPr>
              <a:buNone/>
            </a:pPr>
            <a:r>
              <a:rPr lang="en-US" sz="2400" dirty="0" err="1" smtClean="0"/>
              <a:t>sys.path.append</a:t>
            </a:r>
            <a:r>
              <a:rPr lang="en-US" sz="2400" dirty="0" smtClean="0"/>
              <a:t>("..") </a:t>
            </a:r>
          </a:p>
          <a:p>
            <a:pPr>
              <a:buNone/>
            </a:pPr>
            <a:r>
              <a:rPr lang="en-US" sz="2400" dirty="0" smtClean="0"/>
              <a:t>import d2lzh_pytorch as d2l</a:t>
            </a:r>
            <a:endParaRPr lang="en-US" sz="2400"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1" dirty="0" smtClean="0"/>
              <a:t>定义模型</a:t>
            </a:r>
            <a:endParaRPr lang="zh-CN" altLang="en-US" b="1" dirty="0"/>
          </a:p>
        </p:txBody>
      </p:sp>
      <p:sp>
        <p:nvSpPr>
          <p:cNvPr id="4" name="内容占位符 3"/>
          <p:cNvSpPr>
            <a:spLocks noGrp="1"/>
          </p:cNvSpPr>
          <p:nvPr>
            <p:ph idx="1"/>
          </p:nvPr>
        </p:nvSpPr>
        <p:spPr>
          <a:xfrm>
            <a:off x="457200" y="1600200"/>
            <a:ext cx="8686800" cy="5257800"/>
          </a:xfrm>
        </p:spPr>
        <p:txBody>
          <a:bodyPr>
            <a:normAutofit fontScale="92500" lnSpcReduction="10000"/>
          </a:bodyPr>
          <a:lstStyle/>
          <a:p>
            <a:r>
              <a:rPr lang="zh-CN" altLang="en-US" sz="2400" dirty="0" smtClean="0"/>
              <a:t>我们多加了一个全连接层作为隐藏层。它的隐藏单元个数为</a:t>
            </a:r>
            <a:r>
              <a:rPr lang="en-US" altLang="zh-CN" sz="2400" dirty="0" smtClean="0"/>
              <a:t>256</a:t>
            </a:r>
            <a:r>
              <a:rPr lang="zh-CN" altLang="en-US" sz="2400" dirty="0" smtClean="0"/>
              <a:t>，并使用</a:t>
            </a:r>
            <a:r>
              <a:rPr lang="en-US" altLang="zh-CN" sz="2400" dirty="0" err="1" smtClean="0"/>
              <a:t>ReLU</a:t>
            </a:r>
            <a:r>
              <a:rPr lang="zh-CN" altLang="en-US" sz="2400" dirty="0" smtClean="0"/>
              <a:t>函数作为激活函数。</a:t>
            </a:r>
            <a:endParaRPr lang="en-US" altLang="zh-CN" sz="2400" dirty="0" smtClean="0"/>
          </a:p>
          <a:p>
            <a:endParaRPr lang="zh-CN" altLang="en-US" sz="2400" dirty="0" smtClean="0"/>
          </a:p>
          <a:p>
            <a:pPr>
              <a:buNone/>
            </a:pPr>
            <a:r>
              <a:rPr lang="en-US" sz="2400" dirty="0" err="1" smtClean="0"/>
              <a:t>num_inputs</a:t>
            </a:r>
            <a:r>
              <a:rPr lang="en-US" sz="2400" dirty="0" smtClean="0"/>
              <a:t>, </a:t>
            </a:r>
            <a:r>
              <a:rPr lang="en-US" sz="2400" dirty="0" err="1" smtClean="0"/>
              <a:t>num_outputs</a:t>
            </a:r>
            <a:r>
              <a:rPr lang="en-US" sz="2400" dirty="0" smtClean="0"/>
              <a:t>, </a:t>
            </a:r>
            <a:r>
              <a:rPr lang="en-US" sz="2400" dirty="0" err="1" smtClean="0"/>
              <a:t>num_hiddens</a:t>
            </a:r>
            <a:r>
              <a:rPr lang="en-US" sz="2400" dirty="0" smtClean="0"/>
              <a:t> = 784, 10, 256</a:t>
            </a:r>
          </a:p>
          <a:p>
            <a:pPr>
              <a:buNone/>
            </a:pPr>
            <a:r>
              <a:rPr lang="en-US" sz="2400" dirty="0" smtClean="0"/>
              <a:t>    </a:t>
            </a:r>
          </a:p>
          <a:p>
            <a:pPr>
              <a:buNone/>
            </a:pPr>
            <a:r>
              <a:rPr lang="en-US" sz="2400" dirty="0" smtClean="0"/>
              <a:t>net = </a:t>
            </a:r>
            <a:r>
              <a:rPr lang="en-US" sz="2400" dirty="0" err="1" smtClean="0"/>
              <a:t>nn.Sequential</a:t>
            </a:r>
            <a:r>
              <a:rPr lang="en-US" sz="2400" dirty="0" smtClean="0"/>
              <a:t>(</a:t>
            </a:r>
          </a:p>
          <a:p>
            <a:pPr>
              <a:buNone/>
            </a:pPr>
            <a:r>
              <a:rPr lang="en-US" sz="2400" dirty="0" smtClean="0"/>
              <a:t>        d2l.FlattenLayer(),</a:t>
            </a:r>
          </a:p>
          <a:p>
            <a:pPr>
              <a:buNone/>
            </a:pPr>
            <a:r>
              <a:rPr lang="en-US" sz="2400" dirty="0" smtClean="0"/>
              <a:t>        </a:t>
            </a:r>
            <a:r>
              <a:rPr lang="en-US" sz="2400" dirty="0" err="1" smtClean="0"/>
              <a:t>nn.Linear</a:t>
            </a:r>
            <a:r>
              <a:rPr lang="en-US" sz="2400" dirty="0" smtClean="0"/>
              <a:t>(</a:t>
            </a:r>
            <a:r>
              <a:rPr lang="en-US" sz="2400" dirty="0" err="1" smtClean="0"/>
              <a:t>num_inputs</a:t>
            </a:r>
            <a:r>
              <a:rPr lang="en-US" sz="2400" dirty="0" smtClean="0"/>
              <a:t>, </a:t>
            </a:r>
            <a:r>
              <a:rPr lang="en-US" sz="2400" dirty="0" err="1" smtClean="0"/>
              <a:t>num_hiddens</a:t>
            </a:r>
            <a:r>
              <a:rPr lang="en-US" sz="2400" dirty="0" smtClean="0"/>
              <a:t>),</a:t>
            </a:r>
          </a:p>
          <a:p>
            <a:pPr>
              <a:buNone/>
            </a:pPr>
            <a:r>
              <a:rPr lang="en-US" sz="2400" dirty="0" smtClean="0"/>
              <a:t>        </a:t>
            </a:r>
            <a:r>
              <a:rPr lang="en-US" sz="2400" dirty="0" err="1" smtClean="0"/>
              <a:t>nn.ReLU</a:t>
            </a:r>
            <a:r>
              <a:rPr lang="en-US" sz="2400" dirty="0" smtClean="0"/>
              <a:t>(),</a:t>
            </a:r>
          </a:p>
          <a:p>
            <a:pPr>
              <a:buNone/>
            </a:pPr>
            <a:r>
              <a:rPr lang="en-US" sz="2400" dirty="0" smtClean="0"/>
              <a:t>        </a:t>
            </a:r>
            <a:r>
              <a:rPr lang="en-US" sz="2400" dirty="0" err="1" smtClean="0"/>
              <a:t>nn.Linear</a:t>
            </a:r>
            <a:r>
              <a:rPr lang="en-US" sz="2400" dirty="0" smtClean="0"/>
              <a:t>(</a:t>
            </a:r>
            <a:r>
              <a:rPr lang="en-US" sz="2400" dirty="0" err="1" smtClean="0"/>
              <a:t>num_hiddens</a:t>
            </a:r>
            <a:r>
              <a:rPr lang="en-US" sz="2400" dirty="0" smtClean="0"/>
              <a:t>, </a:t>
            </a:r>
            <a:r>
              <a:rPr lang="en-US" sz="2400" dirty="0" err="1" smtClean="0"/>
              <a:t>num_outputs</a:t>
            </a:r>
            <a:r>
              <a:rPr lang="en-US" sz="2400" dirty="0" smtClean="0"/>
              <a:t>), </a:t>
            </a:r>
          </a:p>
          <a:p>
            <a:pPr>
              <a:buNone/>
            </a:pPr>
            <a:r>
              <a:rPr lang="en-US" sz="2400" dirty="0" smtClean="0"/>
              <a:t>        )</a:t>
            </a:r>
          </a:p>
          <a:p>
            <a:pPr>
              <a:buNone/>
            </a:pPr>
            <a:endParaRPr lang="en-US" sz="2400" dirty="0" smtClean="0"/>
          </a:p>
          <a:p>
            <a:pPr>
              <a:buNone/>
            </a:pPr>
            <a:r>
              <a:rPr lang="en-US" sz="2400" dirty="0" smtClean="0"/>
              <a:t>for </a:t>
            </a:r>
            <a:r>
              <a:rPr lang="en-US" sz="2400" dirty="0" err="1" smtClean="0"/>
              <a:t>params</a:t>
            </a:r>
            <a:r>
              <a:rPr lang="en-US" sz="2400" dirty="0" smtClean="0"/>
              <a:t> in </a:t>
            </a:r>
            <a:r>
              <a:rPr lang="en-US" sz="2400" dirty="0" err="1" smtClean="0"/>
              <a:t>net.parameters</a:t>
            </a:r>
            <a:r>
              <a:rPr lang="en-US" sz="2400" dirty="0" smtClean="0"/>
              <a:t>():</a:t>
            </a:r>
          </a:p>
          <a:p>
            <a:pPr>
              <a:buNone/>
            </a:pPr>
            <a:r>
              <a:rPr lang="en-US" sz="2400" dirty="0" smtClean="0"/>
              <a:t>    </a:t>
            </a:r>
            <a:r>
              <a:rPr lang="en-US" sz="2400" dirty="0" err="1" smtClean="0"/>
              <a:t>init.normal</a:t>
            </a:r>
            <a:r>
              <a:rPr lang="en-US" sz="2400" dirty="0" smtClean="0"/>
              <a:t>_(</a:t>
            </a:r>
            <a:r>
              <a:rPr lang="en-US" sz="2400" dirty="0" err="1" smtClean="0"/>
              <a:t>params</a:t>
            </a:r>
            <a:r>
              <a:rPr lang="en-US" sz="2400" dirty="0" smtClean="0"/>
              <a:t>, mean=0, std=0.01)</a:t>
            </a:r>
            <a:endParaRPr lang="en-US" sz="24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1" dirty="0" smtClean="0"/>
              <a:t>数据操作</a:t>
            </a:r>
            <a:endParaRPr lang="zh-CN" altLang="en-US" dirty="0"/>
          </a:p>
        </p:txBody>
      </p:sp>
      <p:sp>
        <p:nvSpPr>
          <p:cNvPr id="3" name="内容占位符 2"/>
          <p:cNvSpPr>
            <a:spLocks noGrp="1"/>
          </p:cNvSpPr>
          <p:nvPr>
            <p:ph idx="1"/>
          </p:nvPr>
        </p:nvSpPr>
        <p:spPr/>
        <p:txBody>
          <a:bodyPr/>
          <a:lstStyle/>
          <a:p>
            <a:r>
              <a:rPr lang="zh-CN" altLang="en-US" dirty="0" smtClean="0"/>
              <a:t>在</a:t>
            </a:r>
            <a:r>
              <a:rPr lang="en-US" altLang="zh-CN" dirty="0" err="1" smtClean="0"/>
              <a:t>PyTorch</a:t>
            </a:r>
            <a:r>
              <a:rPr lang="zh-CN" altLang="en-US" dirty="0" smtClean="0"/>
              <a:t>中，</a:t>
            </a:r>
            <a:r>
              <a:rPr lang="en-US" altLang="zh-CN" dirty="0" err="1" smtClean="0"/>
              <a:t>torch.Tensor</a:t>
            </a:r>
            <a:r>
              <a:rPr lang="zh-CN" altLang="en-US" dirty="0" smtClean="0"/>
              <a:t>是存储和变换数据的主要工具。如果你之前用过</a:t>
            </a:r>
            <a:r>
              <a:rPr lang="en-US" altLang="zh-CN" dirty="0" err="1" smtClean="0"/>
              <a:t>NumPy</a:t>
            </a:r>
            <a:r>
              <a:rPr lang="zh-CN" altLang="en-US" dirty="0" smtClean="0"/>
              <a:t>，你会发现</a:t>
            </a:r>
            <a:r>
              <a:rPr lang="en-US" altLang="zh-CN" dirty="0" smtClean="0"/>
              <a:t>Tensor</a:t>
            </a:r>
            <a:r>
              <a:rPr lang="zh-CN" altLang="en-US" dirty="0" smtClean="0"/>
              <a:t>和</a:t>
            </a:r>
            <a:r>
              <a:rPr lang="en-US" altLang="zh-CN" dirty="0" err="1" smtClean="0"/>
              <a:t>NumPy</a:t>
            </a:r>
            <a:r>
              <a:rPr lang="zh-CN" altLang="en-US" dirty="0" smtClean="0"/>
              <a:t>的多维数组非常类似。然而，</a:t>
            </a:r>
            <a:r>
              <a:rPr lang="en-US" altLang="zh-CN" dirty="0" smtClean="0"/>
              <a:t>Tensor</a:t>
            </a:r>
            <a:r>
              <a:rPr lang="zh-CN" altLang="en-US" dirty="0" smtClean="0"/>
              <a:t>提供</a:t>
            </a:r>
            <a:r>
              <a:rPr lang="en-US" altLang="zh-CN" dirty="0" smtClean="0"/>
              <a:t>GPU</a:t>
            </a:r>
            <a:r>
              <a:rPr lang="zh-CN" altLang="en-US" dirty="0" smtClean="0"/>
              <a:t>计算和自动求梯度等更多功能，这些使</a:t>
            </a:r>
            <a:r>
              <a:rPr lang="en-US" altLang="zh-CN" dirty="0" smtClean="0"/>
              <a:t>Tensor</a:t>
            </a:r>
            <a:r>
              <a:rPr lang="zh-CN" altLang="en-US" dirty="0" smtClean="0"/>
              <a:t>更加适合深度学习。</a:t>
            </a:r>
            <a:endParaRPr lang="zh-CN" alt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1" dirty="0" smtClean="0"/>
              <a:t>读取数据并训练模型</a:t>
            </a:r>
            <a:endParaRPr lang="zh-CN" altLang="en-US" b="1" dirty="0"/>
          </a:p>
        </p:txBody>
      </p:sp>
      <p:sp>
        <p:nvSpPr>
          <p:cNvPr id="4" name="内容占位符 3"/>
          <p:cNvSpPr>
            <a:spLocks noGrp="1"/>
          </p:cNvSpPr>
          <p:nvPr>
            <p:ph idx="1"/>
          </p:nvPr>
        </p:nvSpPr>
        <p:spPr>
          <a:xfrm>
            <a:off x="457200" y="1600200"/>
            <a:ext cx="8686800" cy="5257800"/>
          </a:xfrm>
        </p:spPr>
        <p:txBody>
          <a:bodyPr>
            <a:normAutofit/>
          </a:bodyPr>
          <a:lstStyle/>
          <a:p>
            <a:r>
              <a:rPr lang="zh-CN" altLang="en-US" sz="2400" dirty="0" smtClean="0"/>
              <a:t>我们使用几乎相同的步骤来读取数据并训练模型。</a:t>
            </a:r>
            <a:endParaRPr lang="en-US" altLang="zh-CN" sz="2400" dirty="0" smtClean="0"/>
          </a:p>
          <a:p>
            <a:endParaRPr lang="en-US" sz="2400" dirty="0" smtClean="0"/>
          </a:p>
          <a:p>
            <a:pPr>
              <a:buNone/>
            </a:pPr>
            <a:r>
              <a:rPr lang="en-US" sz="2400" dirty="0" err="1" smtClean="0"/>
              <a:t>batch_size</a:t>
            </a:r>
            <a:r>
              <a:rPr lang="en-US" sz="2400" dirty="0" smtClean="0"/>
              <a:t> = 256 </a:t>
            </a:r>
          </a:p>
          <a:p>
            <a:pPr>
              <a:buNone/>
            </a:pPr>
            <a:r>
              <a:rPr lang="en-US" sz="2400" dirty="0" err="1" smtClean="0"/>
              <a:t>train_iter</a:t>
            </a:r>
            <a:r>
              <a:rPr lang="en-US" sz="2400" dirty="0" smtClean="0"/>
              <a:t>, </a:t>
            </a:r>
            <a:r>
              <a:rPr lang="en-US" sz="2400" dirty="0" err="1" smtClean="0"/>
              <a:t>test_iter</a:t>
            </a:r>
            <a:r>
              <a:rPr lang="en-US" sz="2400" dirty="0" smtClean="0"/>
              <a:t> = d2l.load_data_fashion_mnist(</a:t>
            </a:r>
            <a:r>
              <a:rPr lang="en-US" sz="2400" dirty="0" err="1" smtClean="0"/>
              <a:t>batch_size</a:t>
            </a:r>
            <a:r>
              <a:rPr lang="en-US" sz="2400" dirty="0" smtClean="0"/>
              <a:t>) </a:t>
            </a:r>
          </a:p>
          <a:p>
            <a:pPr>
              <a:buNone/>
            </a:pPr>
            <a:endParaRPr lang="en-US" sz="2400" dirty="0" smtClean="0"/>
          </a:p>
          <a:p>
            <a:pPr>
              <a:buNone/>
            </a:pPr>
            <a:r>
              <a:rPr lang="en-US" sz="2400" dirty="0" smtClean="0"/>
              <a:t>loss = </a:t>
            </a:r>
            <a:r>
              <a:rPr lang="en-US" sz="2400" dirty="0" err="1" smtClean="0"/>
              <a:t>torch.nn.CrossEntropyLoss</a:t>
            </a:r>
            <a:r>
              <a:rPr lang="en-US" sz="2400" dirty="0" smtClean="0"/>
              <a:t>() </a:t>
            </a:r>
          </a:p>
          <a:p>
            <a:pPr>
              <a:buNone/>
            </a:pPr>
            <a:endParaRPr lang="en-US" sz="2400" dirty="0" smtClean="0"/>
          </a:p>
          <a:p>
            <a:pPr>
              <a:buNone/>
            </a:pPr>
            <a:r>
              <a:rPr lang="en-US" sz="2400" dirty="0" smtClean="0"/>
              <a:t>optimizer = </a:t>
            </a:r>
            <a:r>
              <a:rPr lang="en-US" sz="2400" dirty="0" err="1" smtClean="0"/>
              <a:t>torch.optim.SGD</a:t>
            </a:r>
            <a:r>
              <a:rPr lang="en-US" sz="2400" dirty="0" smtClean="0"/>
              <a:t>(</a:t>
            </a:r>
            <a:r>
              <a:rPr lang="en-US" sz="2400" dirty="0" err="1" smtClean="0"/>
              <a:t>net.parameters</a:t>
            </a:r>
            <a:r>
              <a:rPr lang="en-US" sz="2400" dirty="0" smtClean="0"/>
              <a:t>(), </a:t>
            </a:r>
            <a:r>
              <a:rPr lang="en-US" sz="2400" dirty="0" err="1" smtClean="0"/>
              <a:t>lr</a:t>
            </a:r>
            <a:r>
              <a:rPr lang="en-US" sz="2400" dirty="0" smtClean="0"/>
              <a:t>=0.5) </a:t>
            </a:r>
          </a:p>
          <a:p>
            <a:pPr>
              <a:buNone/>
            </a:pPr>
            <a:endParaRPr lang="en-US" sz="2400" dirty="0" smtClean="0"/>
          </a:p>
          <a:p>
            <a:pPr>
              <a:buNone/>
            </a:pPr>
            <a:r>
              <a:rPr lang="en-US" sz="2400" dirty="0" err="1" smtClean="0"/>
              <a:t>num_epochs</a:t>
            </a:r>
            <a:r>
              <a:rPr lang="en-US" sz="2400" dirty="0" smtClean="0"/>
              <a:t> = 5 d2l.train_ch3(net, </a:t>
            </a:r>
            <a:r>
              <a:rPr lang="en-US" sz="2400" dirty="0" err="1" smtClean="0"/>
              <a:t>train_iter</a:t>
            </a:r>
            <a:r>
              <a:rPr lang="en-US" sz="2400" dirty="0" smtClean="0"/>
              <a:t>, </a:t>
            </a:r>
            <a:r>
              <a:rPr lang="en-US" sz="2400" dirty="0" err="1" smtClean="0"/>
              <a:t>test_iter</a:t>
            </a:r>
            <a:r>
              <a:rPr lang="en-US" sz="2400" dirty="0" smtClean="0"/>
              <a:t>, loss, </a:t>
            </a:r>
            <a:r>
              <a:rPr lang="en-US" sz="2400" dirty="0" err="1" smtClean="0"/>
              <a:t>num_epochs</a:t>
            </a:r>
            <a:r>
              <a:rPr lang="en-US" sz="2400" dirty="0" smtClean="0"/>
              <a:t>, </a:t>
            </a:r>
            <a:r>
              <a:rPr lang="en-US" sz="2400" dirty="0" err="1" smtClean="0"/>
              <a:t>batch_size</a:t>
            </a:r>
            <a:r>
              <a:rPr lang="en-US" sz="2400" dirty="0" smtClean="0"/>
              <a:t>, None, None, optimizer)</a:t>
            </a:r>
            <a:endParaRPr lang="en-US" sz="2400"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1" dirty="0" smtClean="0"/>
              <a:t>读取数据并训练模型</a:t>
            </a:r>
            <a:endParaRPr lang="zh-CN" altLang="en-US" b="1" dirty="0"/>
          </a:p>
        </p:txBody>
      </p:sp>
      <p:sp>
        <p:nvSpPr>
          <p:cNvPr id="4" name="内容占位符 3"/>
          <p:cNvSpPr>
            <a:spLocks noGrp="1"/>
          </p:cNvSpPr>
          <p:nvPr>
            <p:ph idx="1"/>
          </p:nvPr>
        </p:nvSpPr>
        <p:spPr>
          <a:xfrm>
            <a:off x="457200" y="1600200"/>
            <a:ext cx="8686800" cy="5257800"/>
          </a:xfrm>
        </p:spPr>
        <p:txBody>
          <a:bodyPr>
            <a:normAutofit/>
          </a:bodyPr>
          <a:lstStyle/>
          <a:p>
            <a:r>
              <a:rPr lang="zh-CN" altLang="en-US" sz="2400" dirty="0" smtClean="0"/>
              <a:t>输出：</a:t>
            </a:r>
          </a:p>
          <a:p>
            <a:endParaRPr lang="zh-CN" altLang="en-US" sz="2400" dirty="0" smtClean="0"/>
          </a:p>
          <a:p>
            <a:pPr>
              <a:buNone/>
            </a:pPr>
            <a:r>
              <a:rPr lang="en-US" altLang="zh-CN" sz="2400" dirty="0" smtClean="0"/>
              <a:t>epoch 1, loss 0.0030, train acc 0.712, test acc 0.744</a:t>
            </a:r>
          </a:p>
          <a:p>
            <a:pPr>
              <a:buNone/>
            </a:pPr>
            <a:r>
              <a:rPr lang="en-US" altLang="zh-CN" sz="2400" dirty="0" smtClean="0"/>
              <a:t>epoch 2, loss 0.0019, train acc 0.823, test acc 0.821</a:t>
            </a:r>
          </a:p>
          <a:p>
            <a:pPr>
              <a:buNone/>
            </a:pPr>
            <a:r>
              <a:rPr lang="en-US" altLang="zh-CN" sz="2400" dirty="0" smtClean="0"/>
              <a:t>epoch 3, loss 0.0017, train acc 0.844, test acc 0.842</a:t>
            </a:r>
          </a:p>
          <a:p>
            <a:pPr>
              <a:buNone/>
            </a:pPr>
            <a:r>
              <a:rPr lang="en-US" altLang="zh-CN" sz="2400" dirty="0" smtClean="0"/>
              <a:t>epoch 4, loss 0.0015, train acc 0.856, test acc 0.842</a:t>
            </a:r>
          </a:p>
          <a:p>
            <a:pPr>
              <a:buNone/>
            </a:pPr>
            <a:r>
              <a:rPr lang="en-US" altLang="zh-CN" sz="2400" dirty="0" smtClean="0"/>
              <a:t>epoch 5, loss 0.0014, train acc 0.864, test acc 0.818</a:t>
            </a:r>
            <a:endParaRPr lang="en-US" sz="24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1" smtClean="0"/>
              <a:t>数据操作</a:t>
            </a:r>
            <a:endParaRPr lang="zh-CN" altLang="en-US"/>
          </a:p>
        </p:txBody>
      </p:sp>
      <p:graphicFrame>
        <p:nvGraphicFramePr>
          <p:cNvPr id="5" name="内容占位符 4"/>
          <p:cNvGraphicFramePr>
            <a:graphicFrameLocks noGrp="1"/>
          </p:cNvGraphicFramePr>
          <p:nvPr>
            <p:ph idx="1"/>
          </p:nvPr>
        </p:nvGraphicFramePr>
        <p:xfrm>
          <a:off x="1822450" y="1661001"/>
          <a:ext cx="5499100" cy="4404360"/>
        </p:xfrm>
        <a:graphic>
          <a:graphicData uri="http://schemas.openxmlformats.org/drawingml/2006/table">
            <a:tbl>
              <a:tblPr/>
              <a:tblGrid>
                <a:gridCol w="2749550">
                  <a:extLst>
                    <a:ext uri="{9D8B030D-6E8A-4147-A177-3AD203B41FA5}">
                      <a16:colId xmlns:a16="http://schemas.microsoft.com/office/drawing/2014/main" val="20000"/>
                    </a:ext>
                  </a:extLst>
                </a:gridCol>
                <a:gridCol w="2749550">
                  <a:extLst>
                    <a:ext uri="{9D8B030D-6E8A-4147-A177-3AD203B41FA5}">
                      <a16:colId xmlns:a16="http://schemas.microsoft.com/office/drawing/2014/main" val="20001"/>
                    </a:ext>
                  </a:extLst>
                </a:gridCol>
              </a:tblGrid>
              <a:tr h="0">
                <a:tc>
                  <a:txBody>
                    <a:bodyPr/>
                    <a:lstStyle/>
                    <a:p>
                      <a:pPr algn="ctr"/>
                      <a:r>
                        <a:rPr lang="zh-CN" altLang="en-US" b="1"/>
                        <a:t>函数</a:t>
                      </a:r>
                    </a:p>
                  </a:txBody>
                  <a:tcPr marL="82550" marR="82550" marT="38100" marB="38100"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FFFFF"/>
                    </a:solidFill>
                  </a:tcPr>
                </a:tc>
                <a:tc>
                  <a:txBody>
                    <a:bodyPr/>
                    <a:lstStyle/>
                    <a:p>
                      <a:pPr algn="ctr"/>
                      <a:r>
                        <a:rPr lang="zh-CN" altLang="en-US" b="1"/>
                        <a:t>功能</a:t>
                      </a:r>
                    </a:p>
                  </a:txBody>
                  <a:tcPr marL="82550" marR="82550" marT="38100" marB="38100"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0">
                <a:tc>
                  <a:txBody>
                    <a:bodyPr/>
                    <a:lstStyle/>
                    <a:p>
                      <a:pPr algn="ctr"/>
                      <a:r>
                        <a:rPr lang="en-US"/>
                        <a:t>Tensor(*sizes)</a:t>
                      </a:r>
                    </a:p>
                  </a:txBody>
                  <a:tcPr marL="82550" marR="82550" marT="38100" marB="38100"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FFFFF"/>
                    </a:solidFill>
                  </a:tcPr>
                </a:tc>
                <a:tc>
                  <a:txBody>
                    <a:bodyPr/>
                    <a:lstStyle/>
                    <a:p>
                      <a:pPr algn="ctr"/>
                      <a:r>
                        <a:rPr lang="zh-CN" altLang="en-US"/>
                        <a:t>基础构造函数</a:t>
                      </a:r>
                    </a:p>
                  </a:txBody>
                  <a:tcPr marL="82550" marR="82550" marT="38100" marB="38100"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0">
                <a:tc>
                  <a:txBody>
                    <a:bodyPr/>
                    <a:lstStyle/>
                    <a:p>
                      <a:pPr algn="ctr"/>
                      <a:r>
                        <a:rPr lang="en-US"/>
                        <a:t>tensor(data,)</a:t>
                      </a:r>
                    </a:p>
                  </a:txBody>
                  <a:tcPr marL="82550" marR="82550" marT="38100" marB="38100"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6F8FA"/>
                    </a:solidFill>
                  </a:tcPr>
                </a:tc>
                <a:tc>
                  <a:txBody>
                    <a:bodyPr/>
                    <a:lstStyle/>
                    <a:p>
                      <a:pPr algn="ctr"/>
                      <a:r>
                        <a:rPr lang="zh-CN" altLang="en-US"/>
                        <a:t>类似</a:t>
                      </a:r>
                      <a:r>
                        <a:rPr lang="en-US" altLang="zh-CN"/>
                        <a:t>np.array</a:t>
                      </a:r>
                      <a:r>
                        <a:rPr lang="zh-CN" altLang="en-US"/>
                        <a:t>的构造函数</a:t>
                      </a:r>
                    </a:p>
                  </a:txBody>
                  <a:tcPr marL="82550" marR="82550" marT="38100" marB="38100"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6F8FA"/>
                    </a:solidFill>
                  </a:tcPr>
                </a:tc>
                <a:extLst>
                  <a:ext uri="{0D108BD9-81ED-4DB2-BD59-A6C34878D82A}">
                    <a16:rowId xmlns:a16="http://schemas.microsoft.com/office/drawing/2014/main" val="10002"/>
                  </a:ext>
                </a:extLst>
              </a:tr>
              <a:tr h="0">
                <a:tc>
                  <a:txBody>
                    <a:bodyPr/>
                    <a:lstStyle/>
                    <a:p>
                      <a:pPr algn="ctr"/>
                      <a:r>
                        <a:rPr lang="en-US"/>
                        <a:t>ones(*sizes)</a:t>
                      </a:r>
                    </a:p>
                  </a:txBody>
                  <a:tcPr marL="82550" marR="82550" marT="38100" marB="38100"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FFFFF"/>
                    </a:solidFill>
                  </a:tcPr>
                </a:tc>
                <a:tc>
                  <a:txBody>
                    <a:bodyPr/>
                    <a:lstStyle/>
                    <a:p>
                      <a:pPr algn="ctr"/>
                      <a:r>
                        <a:rPr lang="zh-CN" altLang="en-US"/>
                        <a:t>全</a:t>
                      </a:r>
                      <a:r>
                        <a:rPr lang="en-US" altLang="zh-CN"/>
                        <a:t>1</a:t>
                      </a:r>
                      <a:r>
                        <a:rPr lang="en-US"/>
                        <a:t>Tensor</a:t>
                      </a:r>
                    </a:p>
                  </a:txBody>
                  <a:tcPr marL="82550" marR="82550" marT="38100" marB="38100"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0">
                <a:tc>
                  <a:txBody>
                    <a:bodyPr/>
                    <a:lstStyle/>
                    <a:p>
                      <a:pPr algn="ctr"/>
                      <a:r>
                        <a:rPr lang="en-US"/>
                        <a:t>zeros(*sizes)</a:t>
                      </a:r>
                    </a:p>
                  </a:txBody>
                  <a:tcPr marL="82550" marR="82550" marT="38100" marB="38100"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6F8FA"/>
                    </a:solidFill>
                  </a:tcPr>
                </a:tc>
                <a:tc>
                  <a:txBody>
                    <a:bodyPr/>
                    <a:lstStyle/>
                    <a:p>
                      <a:pPr algn="ctr"/>
                      <a:r>
                        <a:rPr lang="zh-CN" altLang="en-US"/>
                        <a:t>全</a:t>
                      </a:r>
                      <a:r>
                        <a:rPr lang="en-US" altLang="zh-CN"/>
                        <a:t>0</a:t>
                      </a:r>
                      <a:r>
                        <a:rPr lang="en-US"/>
                        <a:t>Tensor</a:t>
                      </a:r>
                    </a:p>
                  </a:txBody>
                  <a:tcPr marL="82550" marR="82550" marT="38100" marB="38100"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6F8FA"/>
                    </a:solidFill>
                  </a:tcPr>
                </a:tc>
                <a:extLst>
                  <a:ext uri="{0D108BD9-81ED-4DB2-BD59-A6C34878D82A}">
                    <a16:rowId xmlns:a16="http://schemas.microsoft.com/office/drawing/2014/main" val="10004"/>
                  </a:ext>
                </a:extLst>
              </a:tr>
              <a:tr h="0">
                <a:tc>
                  <a:txBody>
                    <a:bodyPr/>
                    <a:lstStyle/>
                    <a:p>
                      <a:pPr algn="ctr"/>
                      <a:r>
                        <a:rPr lang="en-US"/>
                        <a:t>eye(*sizes)</a:t>
                      </a:r>
                    </a:p>
                  </a:txBody>
                  <a:tcPr marL="82550" marR="82550" marT="38100" marB="38100"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FFFFF"/>
                    </a:solidFill>
                  </a:tcPr>
                </a:tc>
                <a:tc>
                  <a:txBody>
                    <a:bodyPr/>
                    <a:lstStyle/>
                    <a:p>
                      <a:pPr algn="ctr"/>
                      <a:r>
                        <a:rPr lang="zh-CN" altLang="en-US"/>
                        <a:t>对角线为</a:t>
                      </a:r>
                      <a:r>
                        <a:rPr lang="en-US" altLang="zh-CN"/>
                        <a:t>1</a:t>
                      </a:r>
                      <a:r>
                        <a:rPr lang="zh-CN" altLang="en-US"/>
                        <a:t>，其他为</a:t>
                      </a:r>
                      <a:r>
                        <a:rPr lang="en-US" altLang="zh-CN"/>
                        <a:t>0</a:t>
                      </a:r>
                    </a:p>
                  </a:txBody>
                  <a:tcPr marL="82550" marR="82550" marT="38100" marB="38100"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0">
                <a:tc>
                  <a:txBody>
                    <a:bodyPr/>
                    <a:lstStyle/>
                    <a:p>
                      <a:pPr algn="ctr"/>
                      <a:r>
                        <a:rPr lang="en-US"/>
                        <a:t>arange(s,e,step)</a:t>
                      </a:r>
                    </a:p>
                  </a:txBody>
                  <a:tcPr marL="82550" marR="82550" marT="38100" marB="38100"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6F8FA"/>
                    </a:solidFill>
                  </a:tcPr>
                </a:tc>
                <a:tc>
                  <a:txBody>
                    <a:bodyPr/>
                    <a:lstStyle/>
                    <a:p>
                      <a:pPr algn="ctr"/>
                      <a:r>
                        <a:rPr lang="zh-CN" altLang="en-US"/>
                        <a:t>从</a:t>
                      </a:r>
                      <a:r>
                        <a:rPr lang="en-US" altLang="zh-CN"/>
                        <a:t>s</a:t>
                      </a:r>
                      <a:r>
                        <a:rPr lang="zh-CN" altLang="en-US"/>
                        <a:t>到</a:t>
                      </a:r>
                      <a:r>
                        <a:rPr lang="en-US" altLang="zh-CN"/>
                        <a:t>e</a:t>
                      </a:r>
                      <a:r>
                        <a:rPr lang="zh-CN" altLang="en-US"/>
                        <a:t>，步长为</a:t>
                      </a:r>
                      <a:r>
                        <a:rPr lang="en-US" altLang="zh-CN"/>
                        <a:t>step</a:t>
                      </a:r>
                    </a:p>
                  </a:txBody>
                  <a:tcPr marL="82550" marR="82550" marT="38100" marB="38100"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6F8FA"/>
                    </a:solidFill>
                  </a:tcPr>
                </a:tc>
                <a:extLst>
                  <a:ext uri="{0D108BD9-81ED-4DB2-BD59-A6C34878D82A}">
                    <a16:rowId xmlns:a16="http://schemas.microsoft.com/office/drawing/2014/main" val="10006"/>
                  </a:ext>
                </a:extLst>
              </a:tr>
              <a:tr h="0">
                <a:tc>
                  <a:txBody>
                    <a:bodyPr/>
                    <a:lstStyle/>
                    <a:p>
                      <a:pPr algn="ctr"/>
                      <a:r>
                        <a:rPr lang="en-US"/>
                        <a:t>linspace(s,e,steps)</a:t>
                      </a:r>
                    </a:p>
                  </a:txBody>
                  <a:tcPr marL="82550" marR="82550" marT="38100" marB="38100"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FFFFF"/>
                    </a:solidFill>
                  </a:tcPr>
                </a:tc>
                <a:tc>
                  <a:txBody>
                    <a:bodyPr/>
                    <a:lstStyle/>
                    <a:p>
                      <a:pPr algn="ctr"/>
                      <a:r>
                        <a:rPr lang="zh-CN" altLang="en-US"/>
                        <a:t>从</a:t>
                      </a:r>
                      <a:r>
                        <a:rPr lang="en-US" altLang="zh-CN"/>
                        <a:t>s</a:t>
                      </a:r>
                      <a:r>
                        <a:rPr lang="zh-CN" altLang="en-US"/>
                        <a:t>到</a:t>
                      </a:r>
                      <a:r>
                        <a:rPr lang="en-US" altLang="zh-CN"/>
                        <a:t>e</a:t>
                      </a:r>
                      <a:r>
                        <a:rPr lang="zh-CN" altLang="en-US"/>
                        <a:t>，均匀切分成</a:t>
                      </a:r>
                      <a:r>
                        <a:rPr lang="en-US" altLang="zh-CN"/>
                        <a:t>steps</a:t>
                      </a:r>
                      <a:r>
                        <a:rPr lang="zh-CN" altLang="en-US"/>
                        <a:t>份</a:t>
                      </a:r>
                    </a:p>
                  </a:txBody>
                  <a:tcPr marL="82550" marR="82550" marT="38100" marB="38100"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10007"/>
                  </a:ext>
                </a:extLst>
              </a:tr>
              <a:tr h="0">
                <a:tc>
                  <a:txBody>
                    <a:bodyPr/>
                    <a:lstStyle/>
                    <a:p>
                      <a:pPr algn="ctr"/>
                      <a:r>
                        <a:rPr lang="en-US"/>
                        <a:t>rand/randn(*sizes)</a:t>
                      </a:r>
                    </a:p>
                  </a:txBody>
                  <a:tcPr marL="82550" marR="82550" marT="38100" marB="38100"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6F8FA"/>
                    </a:solidFill>
                  </a:tcPr>
                </a:tc>
                <a:tc>
                  <a:txBody>
                    <a:bodyPr/>
                    <a:lstStyle/>
                    <a:p>
                      <a:pPr algn="ctr"/>
                      <a:r>
                        <a:rPr lang="zh-CN" altLang="en-US"/>
                        <a:t>均匀</a:t>
                      </a:r>
                      <a:r>
                        <a:rPr lang="en-US" altLang="zh-CN"/>
                        <a:t>/</a:t>
                      </a:r>
                      <a:r>
                        <a:rPr lang="zh-CN" altLang="en-US"/>
                        <a:t>标准分布</a:t>
                      </a:r>
                    </a:p>
                  </a:txBody>
                  <a:tcPr marL="82550" marR="82550" marT="38100" marB="38100"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6F8FA"/>
                    </a:solidFill>
                  </a:tcPr>
                </a:tc>
                <a:extLst>
                  <a:ext uri="{0D108BD9-81ED-4DB2-BD59-A6C34878D82A}">
                    <a16:rowId xmlns:a16="http://schemas.microsoft.com/office/drawing/2014/main" val="10008"/>
                  </a:ext>
                </a:extLst>
              </a:tr>
              <a:tr h="0">
                <a:tc>
                  <a:txBody>
                    <a:bodyPr/>
                    <a:lstStyle/>
                    <a:p>
                      <a:pPr algn="ctr"/>
                      <a:r>
                        <a:rPr lang="en-US"/>
                        <a:t>normal(mean,std)/uniform(from,to)</a:t>
                      </a:r>
                    </a:p>
                  </a:txBody>
                  <a:tcPr marL="82550" marR="82550" marT="38100" marB="38100"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FFFFF"/>
                    </a:solidFill>
                  </a:tcPr>
                </a:tc>
                <a:tc>
                  <a:txBody>
                    <a:bodyPr/>
                    <a:lstStyle/>
                    <a:p>
                      <a:pPr algn="ctr"/>
                      <a:r>
                        <a:rPr lang="zh-CN" altLang="en-US"/>
                        <a:t>正态分布</a:t>
                      </a:r>
                      <a:r>
                        <a:rPr lang="en-US" altLang="zh-CN"/>
                        <a:t>/</a:t>
                      </a:r>
                      <a:r>
                        <a:rPr lang="zh-CN" altLang="en-US"/>
                        <a:t>均匀分布</a:t>
                      </a:r>
                    </a:p>
                  </a:txBody>
                  <a:tcPr marL="82550" marR="82550" marT="38100" marB="38100"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10009"/>
                  </a:ext>
                </a:extLst>
              </a:tr>
              <a:tr h="0">
                <a:tc>
                  <a:txBody>
                    <a:bodyPr/>
                    <a:lstStyle/>
                    <a:p>
                      <a:pPr algn="ctr"/>
                      <a:r>
                        <a:rPr lang="en-US"/>
                        <a:t>randperm(m)</a:t>
                      </a:r>
                    </a:p>
                  </a:txBody>
                  <a:tcPr marL="82550" marR="82550" marT="38100" marB="38100"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6F8FA"/>
                    </a:solidFill>
                  </a:tcPr>
                </a:tc>
                <a:tc>
                  <a:txBody>
                    <a:bodyPr/>
                    <a:lstStyle/>
                    <a:p>
                      <a:pPr algn="ctr"/>
                      <a:r>
                        <a:rPr lang="zh-CN" altLang="en-US" dirty="0"/>
                        <a:t>随机排列</a:t>
                      </a:r>
                    </a:p>
                  </a:txBody>
                  <a:tcPr marL="82550" marR="82550" marT="38100" marB="38100"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6F8FA"/>
                    </a:solidFill>
                  </a:tcPr>
                </a:tc>
                <a:extLst>
                  <a:ext uri="{0D108BD9-81ED-4DB2-BD59-A6C34878D82A}">
                    <a16:rowId xmlns:a16="http://schemas.microsoft.com/office/drawing/2014/main" val="10010"/>
                  </a:ext>
                </a:extLst>
              </a:tr>
            </a:tbl>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1" smtClean="0"/>
              <a:t>数据操作</a:t>
            </a:r>
            <a:endParaRPr lang="zh-CN" altLang="en-US"/>
          </a:p>
        </p:txBody>
      </p:sp>
      <p:graphicFrame>
        <p:nvGraphicFramePr>
          <p:cNvPr id="6" name="内容占位符 5"/>
          <p:cNvGraphicFramePr>
            <a:graphicFrameLocks noGrp="1"/>
          </p:cNvGraphicFramePr>
          <p:nvPr>
            <p:ph idx="1"/>
          </p:nvPr>
        </p:nvGraphicFramePr>
        <p:xfrm>
          <a:off x="1822450" y="1699101"/>
          <a:ext cx="5499100" cy="4328160"/>
        </p:xfrm>
        <a:graphic>
          <a:graphicData uri="http://schemas.openxmlformats.org/drawingml/2006/table">
            <a:tbl>
              <a:tblPr/>
              <a:tblGrid>
                <a:gridCol w="2749550">
                  <a:extLst>
                    <a:ext uri="{9D8B030D-6E8A-4147-A177-3AD203B41FA5}">
                      <a16:colId xmlns:a16="http://schemas.microsoft.com/office/drawing/2014/main" val="20000"/>
                    </a:ext>
                  </a:extLst>
                </a:gridCol>
                <a:gridCol w="2749550">
                  <a:extLst>
                    <a:ext uri="{9D8B030D-6E8A-4147-A177-3AD203B41FA5}">
                      <a16:colId xmlns:a16="http://schemas.microsoft.com/office/drawing/2014/main" val="20001"/>
                    </a:ext>
                  </a:extLst>
                </a:gridCol>
              </a:tblGrid>
              <a:tr h="0">
                <a:tc>
                  <a:txBody>
                    <a:bodyPr/>
                    <a:lstStyle/>
                    <a:p>
                      <a:pPr algn="ctr"/>
                      <a:r>
                        <a:rPr lang="zh-CN" altLang="en-US" b="1"/>
                        <a:t>函数</a:t>
                      </a:r>
                    </a:p>
                  </a:txBody>
                  <a:tcPr marL="82550" marR="82550" marT="38100" marB="38100"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FFFFF"/>
                    </a:solidFill>
                  </a:tcPr>
                </a:tc>
                <a:tc>
                  <a:txBody>
                    <a:bodyPr/>
                    <a:lstStyle/>
                    <a:p>
                      <a:pPr algn="ctr"/>
                      <a:r>
                        <a:rPr lang="zh-CN" altLang="en-US" b="1"/>
                        <a:t>功能</a:t>
                      </a:r>
                    </a:p>
                  </a:txBody>
                  <a:tcPr marL="82550" marR="82550" marT="38100" marB="38100"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0">
                <a:tc>
                  <a:txBody>
                    <a:bodyPr/>
                    <a:lstStyle/>
                    <a:p>
                      <a:pPr algn="ctr"/>
                      <a:r>
                        <a:rPr lang="en-US"/>
                        <a:t>trace</a:t>
                      </a:r>
                    </a:p>
                  </a:txBody>
                  <a:tcPr marL="82550" marR="82550" marT="38100" marB="38100"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FFFFF"/>
                    </a:solidFill>
                  </a:tcPr>
                </a:tc>
                <a:tc>
                  <a:txBody>
                    <a:bodyPr/>
                    <a:lstStyle/>
                    <a:p>
                      <a:pPr algn="ctr"/>
                      <a:r>
                        <a:rPr lang="zh-CN" altLang="en-US"/>
                        <a:t>对角线元素之和</a:t>
                      </a:r>
                      <a:r>
                        <a:rPr lang="en-US" altLang="zh-CN"/>
                        <a:t>(</a:t>
                      </a:r>
                      <a:r>
                        <a:rPr lang="zh-CN" altLang="en-US"/>
                        <a:t>矩阵的迹</a:t>
                      </a:r>
                      <a:r>
                        <a:rPr lang="en-US" altLang="zh-CN"/>
                        <a:t>)</a:t>
                      </a:r>
                    </a:p>
                  </a:txBody>
                  <a:tcPr marL="82550" marR="82550" marT="38100" marB="38100"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0">
                <a:tc>
                  <a:txBody>
                    <a:bodyPr/>
                    <a:lstStyle/>
                    <a:p>
                      <a:pPr algn="ctr"/>
                      <a:r>
                        <a:rPr lang="en-US"/>
                        <a:t>diag</a:t>
                      </a:r>
                    </a:p>
                  </a:txBody>
                  <a:tcPr marL="82550" marR="82550" marT="38100" marB="38100"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6F8FA"/>
                    </a:solidFill>
                  </a:tcPr>
                </a:tc>
                <a:tc>
                  <a:txBody>
                    <a:bodyPr/>
                    <a:lstStyle/>
                    <a:p>
                      <a:pPr algn="ctr"/>
                      <a:r>
                        <a:rPr lang="zh-CN" altLang="en-US"/>
                        <a:t>对角线元素</a:t>
                      </a:r>
                    </a:p>
                  </a:txBody>
                  <a:tcPr marL="82550" marR="82550" marT="38100" marB="38100"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6F8FA"/>
                    </a:solidFill>
                  </a:tcPr>
                </a:tc>
                <a:extLst>
                  <a:ext uri="{0D108BD9-81ED-4DB2-BD59-A6C34878D82A}">
                    <a16:rowId xmlns:a16="http://schemas.microsoft.com/office/drawing/2014/main" val="10002"/>
                  </a:ext>
                </a:extLst>
              </a:tr>
              <a:tr h="0">
                <a:tc>
                  <a:txBody>
                    <a:bodyPr/>
                    <a:lstStyle/>
                    <a:p>
                      <a:pPr algn="ctr"/>
                      <a:r>
                        <a:rPr lang="en-US"/>
                        <a:t>triu/tril</a:t>
                      </a:r>
                    </a:p>
                  </a:txBody>
                  <a:tcPr marL="82550" marR="82550" marT="38100" marB="38100"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FFFFF"/>
                    </a:solidFill>
                  </a:tcPr>
                </a:tc>
                <a:tc>
                  <a:txBody>
                    <a:bodyPr/>
                    <a:lstStyle/>
                    <a:p>
                      <a:pPr algn="ctr"/>
                      <a:r>
                        <a:rPr lang="zh-CN" altLang="en-US"/>
                        <a:t>矩阵的上三角</a:t>
                      </a:r>
                      <a:r>
                        <a:rPr lang="en-US" altLang="zh-CN"/>
                        <a:t>/</a:t>
                      </a:r>
                      <a:r>
                        <a:rPr lang="zh-CN" altLang="en-US"/>
                        <a:t>下三角，可指定偏移量</a:t>
                      </a:r>
                    </a:p>
                  </a:txBody>
                  <a:tcPr marL="82550" marR="82550" marT="38100" marB="38100"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0">
                <a:tc>
                  <a:txBody>
                    <a:bodyPr/>
                    <a:lstStyle/>
                    <a:p>
                      <a:pPr algn="ctr"/>
                      <a:r>
                        <a:rPr lang="en-US"/>
                        <a:t>mm/bmm</a:t>
                      </a:r>
                    </a:p>
                  </a:txBody>
                  <a:tcPr marL="82550" marR="82550" marT="38100" marB="38100"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6F8FA"/>
                    </a:solidFill>
                  </a:tcPr>
                </a:tc>
                <a:tc>
                  <a:txBody>
                    <a:bodyPr/>
                    <a:lstStyle/>
                    <a:p>
                      <a:pPr algn="ctr"/>
                      <a:r>
                        <a:rPr lang="zh-CN" altLang="en-US"/>
                        <a:t>矩阵乘法，</a:t>
                      </a:r>
                      <a:r>
                        <a:rPr lang="en-US" altLang="zh-CN"/>
                        <a:t>batch</a:t>
                      </a:r>
                      <a:r>
                        <a:rPr lang="zh-CN" altLang="en-US"/>
                        <a:t>的矩阵乘法</a:t>
                      </a:r>
                    </a:p>
                  </a:txBody>
                  <a:tcPr marL="82550" marR="82550" marT="38100" marB="38100"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6F8FA"/>
                    </a:solidFill>
                  </a:tcPr>
                </a:tc>
                <a:extLst>
                  <a:ext uri="{0D108BD9-81ED-4DB2-BD59-A6C34878D82A}">
                    <a16:rowId xmlns:a16="http://schemas.microsoft.com/office/drawing/2014/main" val="10004"/>
                  </a:ext>
                </a:extLst>
              </a:tr>
              <a:tr h="0">
                <a:tc>
                  <a:txBody>
                    <a:bodyPr/>
                    <a:lstStyle/>
                    <a:p>
                      <a:pPr algn="ctr"/>
                      <a:r>
                        <a:rPr lang="en-US"/>
                        <a:t>addmm/addbmm/addmv/addr/baddbmm..</a:t>
                      </a:r>
                    </a:p>
                  </a:txBody>
                  <a:tcPr marL="82550" marR="82550" marT="38100" marB="38100"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FFFFF"/>
                    </a:solidFill>
                  </a:tcPr>
                </a:tc>
                <a:tc>
                  <a:txBody>
                    <a:bodyPr/>
                    <a:lstStyle/>
                    <a:p>
                      <a:pPr algn="ctr"/>
                      <a:r>
                        <a:rPr lang="zh-CN" altLang="en-US"/>
                        <a:t>矩阵运算</a:t>
                      </a:r>
                    </a:p>
                  </a:txBody>
                  <a:tcPr marL="82550" marR="82550" marT="38100" marB="38100"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0">
                <a:tc>
                  <a:txBody>
                    <a:bodyPr/>
                    <a:lstStyle/>
                    <a:p>
                      <a:pPr algn="ctr"/>
                      <a:r>
                        <a:rPr lang="en-US"/>
                        <a:t>t</a:t>
                      </a:r>
                    </a:p>
                  </a:txBody>
                  <a:tcPr marL="82550" marR="82550" marT="38100" marB="38100"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6F8FA"/>
                    </a:solidFill>
                  </a:tcPr>
                </a:tc>
                <a:tc>
                  <a:txBody>
                    <a:bodyPr/>
                    <a:lstStyle/>
                    <a:p>
                      <a:pPr algn="ctr"/>
                      <a:r>
                        <a:rPr lang="zh-CN" altLang="en-US"/>
                        <a:t>转置</a:t>
                      </a:r>
                    </a:p>
                  </a:txBody>
                  <a:tcPr marL="82550" marR="82550" marT="38100" marB="38100"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6F8FA"/>
                    </a:solidFill>
                  </a:tcPr>
                </a:tc>
                <a:extLst>
                  <a:ext uri="{0D108BD9-81ED-4DB2-BD59-A6C34878D82A}">
                    <a16:rowId xmlns:a16="http://schemas.microsoft.com/office/drawing/2014/main" val="10006"/>
                  </a:ext>
                </a:extLst>
              </a:tr>
              <a:tr h="0">
                <a:tc>
                  <a:txBody>
                    <a:bodyPr/>
                    <a:lstStyle/>
                    <a:p>
                      <a:pPr algn="ctr"/>
                      <a:r>
                        <a:rPr lang="en-US"/>
                        <a:t>dot/cross</a:t>
                      </a:r>
                    </a:p>
                  </a:txBody>
                  <a:tcPr marL="82550" marR="82550" marT="38100" marB="38100"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FFFFF"/>
                    </a:solidFill>
                  </a:tcPr>
                </a:tc>
                <a:tc>
                  <a:txBody>
                    <a:bodyPr/>
                    <a:lstStyle/>
                    <a:p>
                      <a:pPr algn="ctr"/>
                      <a:r>
                        <a:rPr lang="zh-CN" altLang="en-US"/>
                        <a:t>内积</a:t>
                      </a:r>
                      <a:r>
                        <a:rPr lang="en-US" altLang="zh-CN"/>
                        <a:t>/</a:t>
                      </a:r>
                      <a:r>
                        <a:rPr lang="zh-CN" altLang="en-US"/>
                        <a:t>外积</a:t>
                      </a:r>
                    </a:p>
                  </a:txBody>
                  <a:tcPr marL="82550" marR="82550" marT="38100" marB="38100"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10007"/>
                  </a:ext>
                </a:extLst>
              </a:tr>
              <a:tr h="0">
                <a:tc>
                  <a:txBody>
                    <a:bodyPr/>
                    <a:lstStyle/>
                    <a:p>
                      <a:pPr algn="ctr"/>
                      <a:r>
                        <a:rPr lang="en-US"/>
                        <a:t>inverse</a:t>
                      </a:r>
                    </a:p>
                  </a:txBody>
                  <a:tcPr marL="82550" marR="82550" marT="38100" marB="38100"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6F8FA"/>
                    </a:solidFill>
                  </a:tcPr>
                </a:tc>
                <a:tc>
                  <a:txBody>
                    <a:bodyPr/>
                    <a:lstStyle/>
                    <a:p>
                      <a:pPr algn="ctr"/>
                      <a:r>
                        <a:rPr lang="zh-CN" altLang="en-US"/>
                        <a:t>求逆矩阵</a:t>
                      </a:r>
                    </a:p>
                  </a:txBody>
                  <a:tcPr marL="82550" marR="82550" marT="38100" marB="38100"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6F8FA"/>
                    </a:solidFill>
                  </a:tcPr>
                </a:tc>
                <a:extLst>
                  <a:ext uri="{0D108BD9-81ED-4DB2-BD59-A6C34878D82A}">
                    <a16:rowId xmlns:a16="http://schemas.microsoft.com/office/drawing/2014/main" val="10008"/>
                  </a:ext>
                </a:extLst>
              </a:tr>
              <a:tr h="0">
                <a:tc>
                  <a:txBody>
                    <a:bodyPr/>
                    <a:lstStyle/>
                    <a:p>
                      <a:pPr algn="ctr"/>
                      <a:r>
                        <a:rPr lang="en-US"/>
                        <a:t>svd</a:t>
                      </a:r>
                    </a:p>
                  </a:txBody>
                  <a:tcPr marL="82550" marR="82550" marT="38100" marB="38100"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FFFFF"/>
                    </a:solidFill>
                  </a:tcPr>
                </a:tc>
                <a:tc>
                  <a:txBody>
                    <a:bodyPr/>
                    <a:lstStyle/>
                    <a:p>
                      <a:pPr algn="ctr"/>
                      <a:r>
                        <a:rPr lang="zh-CN" altLang="en-US" dirty="0"/>
                        <a:t>奇异值分解</a:t>
                      </a:r>
                    </a:p>
                  </a:txBody>
                  <a:tcPr marL="82550" marR="82550" marT="38100" marB="38100"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10009"/>
                  </a:ext>
                </a:extLst>
              </a:tr>
            </a:tbl>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b="1" dirty="0" smtClean="0"/>
              <a:t>Tensor</a:t>
            </a:r>
            <a:r>
              <a:rPr lang="zh-CN" altLang="en-US" b="1" dirty="0" smtClean="0"/>
              <a:t>和</a:t>
            </a:r>
            <a:r>
              <a:rPr lang="en-US" b="1" dirty="0" err="1" smtClean="0"/>
              <a:t>NumPy</a:t>
            </a:r>
            <a:r>
              <a:rPr lang="zh-CN" altLang="en-US" b="1" dirty="0" smtClean="0"/>
              <a:t>相互转换</a:t>
            </a:r>
            <a:endParaRPr lang="zh-CN" altLang="en-US" b="1" dirty="0"/>
          </a:p>
        </p:txBody>
      </p:sp>
      <p:sp>
        <p:nvSpPr>
          <p:cNvPr id="4" name="内容占位符 3"/>
          <p:cNvSpPr>
            <a:spLocks noGrp="1"/>
          </p:cNvSpPr>
          <p:nvPr>
            <p:ph idx="1"/>
          </p:nvPr>
        </p:nvSpPr>
        <p:spPr/>
        <p:txBody>
          <a:bodyPr/>
          <a:lstStyle/>
          <a:p>
            <a:r>
              <a:rPr lang="zh-CN" altLang="en-US" dirty="0" smtClean="0"/>
              <a:t>我们很容易用</a:t>
            </a:r>
            <a:r>
              <a:rPr lang="en-US" altLang="zh-CN" dirty="0" err="1" smtClean="0"/>
              <a:t>numpy</a:t>
            </a:r>
            <a:r>
              <a:rPr lang="en-US" altLang="zh-CN" dirty="0" smtClean="0"/>
              <a:t>()</a:t>
            </a:r>
            <a:r>
              <a:rPr lang="zh-CN" altLang="en-US" dirty="0" smtClean="0"/>
              <a:t>和</a:t>
            </a:r>
            <a:r>
              <a:rPr lang="en-US" altLang="zh-CN" dirty="0" err="1" smtClean="0"/>
              <a:t>from_numpy</a:t>
            </a:r>
            <a:r>
              <a:rPr lang="en-US" altLang="zh-CN" dirty="0" smtClean="0"/>
              <a:t>()</a:t>
            </a:r>
            <a:r>
              <a:rPr lang="zh-CN" altLang="en-US" dirty="0" smtClean="0"/>
              <a:t>将</a:t>
            </a:r>
            <a:r>
              <a:rPr lang="en-US" altLang="zh-CN" dirty="0" smtClean="0"/>
              <a:t>Tensor</a:t>
            </a:r>
            <a:r>
              <a:rPr lang="zh-CN" altLang="en-US" dirty="0" smtClean="0"/>
              <a:t>和</a:t>
            </a:r>
            <a:r>
              <a:rPr lang="en-US" altLang="zh-CN" dirty="0" err="1" smtClean="0"/>
              <a:t>NumPy</a:t>
            </a:r>
            <a:r>
              <a:rPr lang="zh-CN" altLang="en-US" dirty="0" smtClean="0"/>
              <a:t>中的数组相互转换。但是需要注意的一点是： </a:t>
            </a:r>
            <a:r>
              <a:rPr lang="zh-CN" altLang="en-US" b="1" dirty="0" smtClean="0"/>
              <a:t>这两个函数所产生的的</a:t>
            </a:r>
            <a:r>
              <a:rPr lang="en-US" altLang="zh-CN" b="1" dirty="0" smtClean="0"/>
              <a:t>Tensor</a:t>
            </a:r>
            <a:r>
              <a:rPr lang="zh-CN" altLang="en-US" b="1" dirty="0" smtClean="0"/>
              <a:t>和</a:t>
            </a:r>
            <a:r>
              <a:rPr lang="en-US" altLang="zh-CN" b="1" dirty="0" err="1" smtClean="0"/>
              <a:t>NumPy</a:t>
            </a:r>
            <a:r>
              <a:rPr lang="zh-CN" altLang="en-US" b="1" dirty="0" smtClean="0"/>
              <a:t>中的数组共享相同的内存（所以他们之间的转换很快），改变其中一个时另一个也会改变！！！</a:t>
            </a:r>
            <a:endParaRPr lang="zh-CN" alt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b="1" dirty="0" smtClean="0"/>
              <a:t>Tensor</a:t>
            </a:r>
            <a:r>
              <a:rPr lang="zh-CN" altLang="en-US" b="1" dirty="0" smtClean="0"/>
              <a:t>转</a:t>
            </a:r>
            <a:r>
              <a:rPr lang="en-US" b="1" dirty="0" err="1" smtClean="0"/>
              <a:t>NumPy</a:t>
            </a:r>
            <a:endParaRPr lang="en-US" b="1" dirty="0" smtClean="0"/>
          </a:p>
        </p:txBody>
      </p:sp>
      <p:sp>
        <p:nvSpPr>
          <p:cNvPr id="4" name="内容占位符 3"/>
          <p:cNvSpPr>
            <a:spLocks noGrp="1"/>
          </p:cNvSpPr>
          <p:nvPr>
            <p:ph idx="1"/>
          </p:nvPr>
        </p:nvSpPr>
        <p:spPr/>
        <p:txBody>
          <a:bodyPr>
            <a:normAutofit fontScale="70000" lnSpcReduction="20000"/>
          </a:bodyPr>
          <a:lstStyle/>
          <a:p>
            <a:r>
              <a:rPr lang="zh-CN" altLang="en-US" dirty="0" smtClean="0"/>
              <a:t>使用</a:t>
            </a:r>
            <a:r>
              <a:rPr lang="en-US" dirty="0" err="1" smtClean="0"/>
              <a:t>numpy</a:t>
            </a:r>
            <a:r>
              <a:rPr lang="en-US" dirty="0" smtClean="0"/>
              <a:t>()</a:t>
            </a:r>
            <a:r>
              <a:rPr lang="zh-CN" altLang="en-US" dirty="0" smtClean="0"/>
              <a:t>将</a:t>
            </a:r>
            <a:r>
              <a:rPr lang="en-US" dirty="0" smtClean="0"/>
              <a:t>Tensor</a:t>
            </a:r>
            <a:r>
              <a:rPr lang="zh-CN" altLang="en-US" dirty="0" smtClean="0"/>
              <a:t>转换成</a:t>
            </a:r>
            <a:r>
              <a:rPr lang="en-US" dirty="0" err="1" smtClean="0"/>
              <a:t>NumPy</a:t>
            </a:r>
            <a:r>
              <a:rPr lang="zh-CN" altLang="en-US" dirty="0" smtClean="0"/>
              <a:t>数组</a:t>
            </a:r>
            <a:r>
              <a:rPr lang="en-US" altLang="zh-CN" dirty="0" smtClean="0"/>
              <a:t>:</a:t>
            </a:r>
          </a:p>
          <a:p>
            <a:pPr>
              <a:buNone/>
            </a:pPr>
            <a:r>
              <a:rPr lang="en-US" dirty="0" smtClean="0"/>
              <a:t>a = </a:t>
            </a:r>
            <a:r>
              <a:rPr lang="en-US" dirty="0" err="1" smtClean="0"/>
              <a:t>torch.ones</a:t>
            </a:r>
            <a:r>
              <a:rPr lang="en-US" dirty="0" smtClean="0"/>
              <a:t>(5) </a:t>
            </a:r>
          </a:p>
          <a:p>
            <a:pPr>
              <a:buNone/>
            </a:pPr>
            <a:r>
              <a:rPr lang="en-US" dirty="0" smtClean="0"/>
              <a:t>b = </a:t>
            </a:r>
            <a:r>
              <a:rPr lang="en-US" dirty="0" err="1" smtClean="0"/>
              <a:t>a.numpy</a:t>
            </a:r>
            <a:r>
              <a:rPr lang="en-US" dirty="0" smtClean="0"/>
              <a:t>() </a:t>
            </a:r>
          </a:p>
          <a:p>
            <a:pPr>
              <a:buNone/>
            </a:pPr>
            <a:r>
              <a:rPr lang="en-US" dirty="0" smtClean="0"/>
              <a:t>print(a, b) </a:t>
            </a:r>
          </a:p>
          <a:p>
            <a:pPr>
              <a:buNone/>
            </a:pPr>
            <a:r>
              <a:rPr lang="en-US" dirty="0" smtClean="0"/>
              <a:t>a += 1 </a:t>
            </a:r>
          </a:p>
          <a:p>
            <a:pPr>
              <a:buNone/>
            </a:pPr>
            <a:r>
              <a:rPr lang="en-US" dirty="0" smtClean="0"/>
              <a:t>print(a, b) </a:t>
            </a:r>
          </a:p>
          <a:p>
            <a:pPr>
              <a:buNone/>
            </a:pPr>
            <a:r>
              <a:rPr lang="en-US" dirty="0" smtClean="0"/>
              <a:t>b += 1 </a:t>
            </a:r>
          </a:p>
          <a:p>
            <a:pPr>
              <a:buNone/>
            </a:pPr>
            <a:r>
              <a:rPr lang="en-US" dirty="0" smtClean="0"/>
              <a:t>print(a, b)</a:t>
            </a:r>
          </a:p>
          <a:p>
            <a:pPr>
              <a:buNone/>
            </a:pPr>
            <a:r>
              <a:rPr lang="zh-CN" altLang="en-US" dirty="0" smtClean="0"/>
              <a:t>输出：</a:t>
            </a:r>
          </a:p>
          <a:p>
            <a:pPr>
              <a:buNone/>
            </a:pPr>
            <a:r>
              <a:rPr lang="en-US" dirty="0" smtClean="0"/>
              <a:t>tensor([1., 1., 1., 1., 1.]) [1. 1. 1. 1. 1.] </a:t>
            </a:r>
          </a:p>
          <a:p>
            <a:pPr>
              <a:buNone/>
            </a:pPr>
            <a:r>
              <a:rPr lang="en-US" dirty="0" smtClean="0"/>
              <a:t>tensor([2., 2., 2., 2., 2.]) [2. 2. 2. 2. 2.] </a:t>
            </a:r>
          </a:p>
          <a:p>
            <a:pPr>
              <a:buNone/>
            </a:pPr>
            <a:r>
              <a:rPr lang="en-US" dirty="0" smtClean="0"/>
              <a:t>tensor([3., 3., 3., 3., 3.]) [3. 3. 3. 3. 3.]</a:t>
            </a:r>
            <a:endParaRPr lang="zh-CN" alt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b="1" dirty="0" err="1" smtClean="0"/>
              <a:t>NumPy</a:t>
            </a:r>
            <a:r>
              <a:rPr lang="zh-CN" altLang="en-US" b="1" dirty="0" smtClean="0"/>
              <a:t>数组转</a:t>
            </a:r>
            <a:r>
              <a:rPr lang="en-US" b="1" dirty="0" smtClean="0"/>
              <a:t>Tensor</a:t>
            </a:r>
          </a:p>
        </p:txBody>
      </p:sp>
      <p:sp>
        <p:nvSpPr>
          <p:cNvPr id="4" name="内容占位符 3"/>
          <p:cNvSpPr>
            <a:spLocks noGrp="1"/>
          </p:cNvSpPr>
          <p:nvPr>
            <p:ph idx="1"/>
          </p:nvPr>
        </p:nvSpPr>
        <p:spPr>
          <a:xfrm>
            <a:off x="457200" y="1600200"/>
            <a:ext cx="8686800" cy="4525963"/>
          </a:xfrm>
        </p:spPr>
        <p:txBody>
          <a:bodyPr>
            <a:normAutofit fontScale="70000" lnSpcReduction="20000"/>
          </a:bodyPr>
          <a:lstStyle/>
          <a:p>
            <a:r>
              <a:rPr lang="zh-CN" altLang="en-US" dirty="0" smtClean="0"/>
              <a:t>使用</a:t>
            </a:r>
            <a:r>
              <a:rPr lang="en-US" dirty="0" err="1" smtClean="0"/>
              <a:t>from_numpy</a:t>
            </a:r>
            <a:r>
              <a:rPr lang="en-US" dirty="0" smtClean="0"/>
              <a:t>()</a:t>
            </a:r>
            <a:r>
              <a:rPr lang="zh-CN" altLang="en-US" dirty="0" smtClean="0"/>
              <a:t>将</a:t>
            </a:r>
            <a:r>
              <a:rPr lang="en-US" dirty="0" err="1" smtClean="0"/>
              <a:t>NumPy</a:t>
            </a:r>
            <a:r>
              <a:rPr lang="zh-CN" altLang="en-US" dirty="0" smtClean="0"/>
              <a:t>数组转换成</a:t>
            </a:r>
            <a:r>
              <a:rPr lang="en-US" dirty="0" smtClean="0"/>
              <a:t>Tensor:</a:t>
            </a:r>
          </a:p>
          <a:p>
            <a:pPr>
              <a:buNone/>
            </a:pPr>
            <a:r>
              <a:rPr lang="en-US" dirty="0" smtClean="0"/>
              <a:t>import </a:t>
            </a:r>
            <a:r>
              <a:rPr lang="en-US" dirty="0" err="1" smtClean="0"/>
              <a:t>numpy</a:t>
            </a:r>
            <a:r>
              <a:rPr lang="en-US" dirty="0" smtClean="0"/>
              <a:t> as </a:t>
            </a:r>
            <a:r>
              <a:rPr lang="en-US" dirty="0" err="1" smtClean="0"/>
              <a:t>np</a:t>
            </a:r>
            <a:r>
              <a:rPr lang="en-US" dirty="0" smtClean="0"/>
              <a:t> </a:t>
            </a:r>
          </a:p>
          <a:p>
            <a:pPr>
              <a:buNone/>
            </a:pPr>
            <a:r>
              <a:rPr lang="en-US" dirty="0" smtClean="0"/>
              <a:t>a = </a:t>
            </a:r>
            <a:r>
              <a:rPr lang="en-US" dirty="0" err="1" smtClean="0"/>
              <a:t>np.ones</a:t>
            </a:r>
            <a:r>
              <a:rPr lang="en-US" dirty="0" smtClean="0"/>
              <a:t>(5) </a:t>
            </a:r>
          </a:p>
          <a:p>
            <a:pPr>
              <a:buNone/>
            </a:pPr>
            <a:r>
              <a:rPr lang="en-US" dirty="0" smtClean="0"/>
              <a:t>b = </a:t>
            </a:r>
            <a:r>
              <a:rPr lang="en-US" dirty="0" err="1" smtClean="0"/>
              <a:t>torch.from_numpy</a:t>
            </a:r>
            <a:r>
              <a:rPr lang="en-US" dirty="0" smtClean="0"/>
              <a:t>(a) </a:t>
            </a:r>
          </a:p>
          <a:p>
            <a:pPr>
              <a:buNone/>
            </a:pPr>
            <a:r>
              <a:rPr lang="en-US" dirty="0" smtClean="0"/>
              <a:t>print(a, b) </a:t>
            </a:r>
          </a:p>
          <a:p>
            <a:pPr>
              <a:buNone/>
            </a:pPr>
            <a:r>
              <a:rPr lang="en-US" dirty="0" smtClean="0"/>
              <a:t>a += 1 </a:t>
            </a:r>
          </a:p>
          <a:p>
            <a:pPr>
              <a:buNone/>
            </a:pPr>
            <a:r>
              <a:rPr lang="en-US" dirty="0" smtClean="0"/>
              <a:t>print(a, b) </a:t>
            </a:r>
          </a:p>
          <a:p>
            <a:pPr>
              <a:buNone/>
            </a:pPr>
            <a:r>
              <a:rPr lang="en-US" dirty="0" smtClean="0"/>
              <a:t>b += 1 </a:t>
            </a:r>
          </a:p>
          <a:p>
            <a:pPr>
              <a:buNone/>
            </a:pPr>
            <a:r>
              <a:rPr lang="en-US" dirty="0" smtClean="0"/>
              <a:t>print(a, b)</a:t>
            </a:r>
          </a:p>
          <a:p>
            <a:pPr>
              <a:buNone/>
            </a:pPr>
            <a:r>
              <a:rPr lang="zh-CN" altLang="en-US" dirty="0" smtClean="0"/>
              <a:t>输出：</a:t>
            </a:r>
          </a:p>
          <a:p>
            <a:pPr>
              <a:buNone/>
            </a:pPr>
            <a:r>
              <a:rPr lang="en-US" altLang="zh-CN" sz="2600" dirty="0" smtClean="0"/>
              <a:t>[1. 1. 1. 1. 1.] </a:t>
            </a:r>
            <a:r>
              <a:rPr lang="en-US" sz="2600" dirty="0" smtClean="0"/>
              <a:t>tensor([1., 1., 1., 1., 1.], </a:t>
            </a:r>
            <a:r>
              <a:rPr lang="en-US" sz="2600" dirty="0" err="1" smtClean="0"/>
              <a:t>dtype</a:t>
            </a:r>
            <a:r>
              <a:rPr lang="en-US" sz="2600" dirty="0" smtClean="0"/>
              <a:t>=torch.float64) </a:t>
            </a:r>
          </a:p>
          <a:p>
            <a:pPr>
              <a:buNone/>
            </a:pPr>
            <a:r>
              <a:rPr lang="en-US" sz="2600" dirty="0" smtClean="0"/>
              <a:t>[2. 2. 2. 2. 2.] tensor([2., 2., 2., 2., 2.], </a:t>
            </a:r>
            <a:r>
              <a:rPr lang="en-US" sz="2600" dirty="0" err="1" smtClean="0"/>
              <a:t>dtype</a:t>
            </a:r>
            <a:r>
              <a:rPr lang="en-US" sz="2600" dirty="0" smtClean="0"/>
              <a:t>=torch.float64) </a:t>
            </a:r>
          </a:p>
          <a:p>
            <a:pPr>
              <a:buNone/>
            </a:pPr>
            <a:r>
              <a:rPr lang="en-US" sz="2600" dirty="0" smtClean="0"/>
              <a:t>[3. 3. 3. 3. 3.] tensor([3., 3., 3., 3., 3.], </a:t>
            </a:r>
            <a:r>
              <a:rPr lang="en-US" sz="2600" dirty="0" err="1" smtClean="0"/>
              <a:t>dtype</a:t>
            </a:r>
            <a:r>
              <a:rPr lang="en-US" sz="2600" dirty="0" smtClean="0"/>
              <a:t>=torch.float64)</a:t>
            </a:r>
            <a:endParaRPr lang="zh-CN" altLang="en-US" sz="26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b="1" dirty="0" smtClean="0"/>
              <a:t>Tensor on GPU</a:t>
            </a:r>
            <a:endParaRPr lang="en-US" b="1" dirty="0"/>
          </a:p>
        </p:txBody>
      </p:sp>
      <p:sp>
        <p:nvSpPr>
          <p:cNvPr id="4" name="内容占位符 3"/>
          <p:cNvSpPr>
            <a:spLocks noGrp="1"/>
          </p:cNvSpPr>
          <p:nvPr>
            <p:ph idx="1"/>
          </p:nvPr>
        </p:nvSpPr>
        <p:spPr>
          <a:xfrm>
            <a:off x="457200" y="1600200"/>
            <a:ext cx="8686800" cy="4525963"/>
          </a:xfrm>
        </p:spPr>
        <p:txBody>
          <a:bodyPr>
            <a:normAutofit fontScale="85000" lnSpcReduction="10000"/>
          </a:bodyPr>
          <a:lstStyle/>
          <a:p>
            <a:r>
              <a:rPr lang="zh-CN" altLang="en-US" dirty="0" smtClean="0"/>
              <a:t>用方法</a:t>
            </a:r>
            <a:r>
              <a:rPr lang="en-US" dirty="0" smtClean="0"/>
              <a:t>to()</a:t>
            </a:r>
            <a:r>
              <a:rPr lang="zh-CN" altLang="en-US" dirty="0" smtClean="0"/>
              <a:t>可以将</a:t>
            </a:r>
            <a:r>
              <a:rPr lang="en-US" dirty="0" smtClean="0"/>
              <a:t>Tensor</a:t>
            </a:r>
            <a:r>
              <a:rPr lang="zh-CN" altLang="en-US" dirty="0" smtClean="0"/>
              <a:t>在</a:t>
            </a:r>
            <a:r>
              <a:rPr lang="en-US" dirty="0" smtClean="0"/>
              <a:t>CPU</a:t>
            </a:r>
            <a:r>
              <a:rPr lang="zh-CN" altLang="en-US" dirty="0" smtClean="0"/>
              <a:t>和</a:t>
            </a:r>
            <a:r>
              <a:rPr lang="en-US" dirty="0" smtClean="0"/>
              <a:t>GPU（</a:t>
            </a:r>
            <a:r>
              <a:rPr lang="zh-CN" altLang="en-US" dirty="0" smtClean="0"/>
              <a:t>需要硬件）之间相互移动。以下代码只有在</a:t>
            </a:r>
            <a:r>
              <a:rPr lang="en-US" dirty="0" err="1" smtClean="0"/>
              <a:t>PyTorch</a:t>
            </a:r>
            <a:r>
              <a:rPr lang="en-US" dirty="0" smtClean="0"/>
              <a:t> GPU</a:t>
            </a:r>
            <a:r>
              <a:rPr lang="zh-CN" altLang="en-US" dirty="0" smtClean="0"/>
              <a:t>版本才会执行 </a:t>
            </a:r>
            <a:endParaRPr lang="en-US" altLang="zh-CN" dirty="0" smtClean="0"/>
          </a:p>
          <a:p>
            <a:pPr>
              <a:buNone/>
            </a:pPr>
            <a:r>
              <a:rPr lang="en-US" dirty="0" smtClean="0"/>
              <a:t>if </a:t>
            </a:r>
            <a:r>
              <a:rPr lang="en-US" dirty="0" err="1" smtClean="0"/>
              <a:t>torch.cuda.is_available</a:t>
            </a:r>
            <a:r>
              <a:rPr lang="en-US" dirty="0" smtClean="0"/>
              <a:t>(): </a:t>
            </a:r>
          </a:p>
          <a:p>
            <a:pPr lvl="1">
              <a:buNone/>
            </a:pPr>
            <a:r>
              <a:rPr lang="en-US" dirty="0" smtClean="0"/>
              <a:t>device = </a:t>
            </a:r>
            <a:r>
              <a:rPr lang="en-US" dirty="0" err="1" smtClean="0"/>
              <a:t>torch.device</a:t>
            </a:r>
            <a:r>
              <a:rPr lang="en-US" dirty="0" smtClean="0"/>
              <a:t>("</a:t>
            </a:r>
            <a:r>
              <a:rPr lang="en-US" dirty="0" err="1" smtClean="0"/>
              <a:t>cuda</a:t>
            </a:r>
            <a:r>
              <a:rPr lang="en-US" dirty="0" smtClean="0"/>
              <a:t>") # GPU </a:t>
            </a:r>
          </a:p>
          <a:p>
            <a:pPr lvl="1">
              <a:buNone/>
            </a:pPr>
            <a:r>
              <a:rPr lang="en-US" dirty="0" smtClean="0"/>
              <a:t>y = </a:t>
            </a:r>
            <a:r>
              <a:rPr lang="en-US" dirty="0" err="1" smtClean="0"/>
              <a:t>torch.ones_like</a:t>
            </a:r>
            <a:r>
              <a:rPr lang="en-US" dirty="0" smtClean="0"/>
              <a:t>(x, device=device) # </a:t>
            </a:r>
            <a:r>
              <a:rPr lang="zh-CN" altLang="en-US" dirty="0" smtClean="0"/>
              <a:t>直接创建</a:t>
            </a:r>
            <a:r>
              <a:rPr lang="en-US" dirty="0" smtClean="0"/>
              <a:t>GPU</a:t>
            </a:r>
            <a:r>
              <a:rPr lang="zh-CN" altLang="en-US" dirty="0" smtClean="0"/>
              <a:t>上的</a:t>
            </a:r>
            <a:r>
              <a:rPr lang="en-US" dirty="0" smtClean="0"/>
              <a:t>Tensor </a:t>
            </a:r>
          </a:p>
          <a:p>
            <a:pPr lvl="1">
              <a:buNone/>
            </a:pPr>
            <a:r>
              <a:rPr lang="en-US" dirty="0" smtClean="0"/>
              <a:t>x = </a:t>
            </a:r>
            <a:r>
              <a:rPr lang="en-US" dirty="0" err="1" smtClean="0"/>
              <a:t>x.to</a:t>
            </a:r>
            <a:r>
              <a:rPr lang="en-US" dirty="0" smtClean="0"/>
              <a:t>(device) # </a:t>
            </a:r>
            <a:r>
              <a:rPr lang="zh-CN" altLang="en-US" dirty="0" smtClean="0"/>
              <a:t>等价于 </a:t>
            </a:r>
            <a:r>
              <a:rPr lang="en-US" altLang="zh-CN" dirty="0" smtClean="0"/>
              <a:t>.</a:t>
            </a:r>
            <a:r>
              <a:rPr lang="en-US" dirty="0" smtClean="0"/>
              <a:t>to("</a:t>
            </a:r>
            <a:r>
              <a:rPr lang="en-US" dirty="0" err="1" smtClean="0"/>
              <a:t>cuda</a:t>
            </a:r>
            <a:r>
              <a:rPr lang="en-US" dirty="0" smtClean="0"/>
              <a:t>") </a:t>
            </a:r>
          </a:p>
          <a:p>
            <a:pPr lvl="1">
              <a:buNone/>
            </a:pPr>
            <a:r>
              <a:rPr lang="en-US" dirty="0" smtClean="0"/>
              <a:t>z = x + y </a:t>
            </a:r>
          </a:p>
          <a:p>
            <a:pPr lvl="1">
              <a:buNone/>
            </a:pPr>
            <a:r>
              <a:rPr lang="en-US" dirty="0" smtClean="0"/>
              <a:t>print(z) </a:t>
            </a:r>
          </a:p>
          <a:p>
            <a:pPr lvl="1">
              <a:buNone/>
            </a:pPr>
            <a:r>
              <a:rPr lang="en-US" dirty="0" smtClean="0"/>
              <a:t>print(</a:t>
            </a:r>
            <a:r>
              <a:rPr lang="en-US" dirty="0" err="1" smtClean="0"/>
              <a:t>z.to</a:t>
            </a:r>
            <a:r>
              <a:rPr lang="en-US" dirty="0" smtClean="0"/>
              <a:t>("</a:t>
            </a:r>
            <a:r>
              <a:rPr lang="en-US" dirty="0" err="1" smtClean="0"/>
              <a:t>cpu</a:t>
            </a:r>
            <a:r>
              <a:rPr lang="en-US" dirty="0" smtClean="0"/>
              <a:t>", </a:t>
            </a:r>
            <a:r>
              <a:rPr lang="en-US" dirty="0" err="1" smtClean="0"/>
              <a:t>torch.double</a:t>
            </a:r>
            <a:r>
              <a:rPr lang="en-US" dirty="0" smtClean="0"/>
              <a:t>)) # to()</a:t>
            </a:r>
            <a:r>
              <a:rPr lang="zh-CN" altLang="en-US" dirty="0" smtClean="0"/>
              <a:t>还可以同时更改数据类型</a:t>
            </a:r>
            <a:endParaRPr lang="zh-CN" alt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647</TotalTime>
  <Words>2077</Words>
  <Application>Microsoft Office PowerPoint</Application>
  <PresentationFormat>全屏显示(4:3)</PresentationFormat>
  <Paragraphs>264</Paragraphs>
  <Slides>31</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31</vt:i4>
      </vt:variant>
    </vt:vector>
  </HeadingPairs>
  <TitlesOfParts>
    <vt:vector size="35" baseType="lpstr">
      <vt:lpstr>宋体</vt:lpstr>
      <vt:lpstr>Arial</vt:lpstr>
      <vt:lpstr>Calibri</vt:lpstr>
      <vt:lpstr>Office 主题</vt:lpstr>
      <vt:lpstr>pytorch</vt:lpstr>
      <vt:lpstr>https://github.com/ShusenTang/Dive-into-DL-PyTorch</vt:lpstr>
      <vt:lpstr>数据操作</vt:lpstr>
      <vt:lpstr>数据操作</vt:lpstr>
      <vt:lpstr>数据操作</vt:lpstr>
      <vt:lpstr>Tensor和NumPy相互转换</vt:lpstr>
      <vt:lpstr>Tensor转NumPy</vt:lpstr>
      <vt:lpstr>NumPy数组转Tensor</vt:lpstr>
      <vt:lpstr>Tensor on GPU</vt:lpstr>
      <vt:lpstr>自动求梯度</vt:lpstr>
      <vt:lpstr>自动求梯度</vt:lpstr>
      <vt:lpstr>自动求梯度</vt:lpstr>
      <vt:lpstr>自动求梯度</vt:lpstr>
      <vt:lpstr>自动求梯度</vt:lpstr>
      <vt:lpstr>自动求梯度</vt:lpstr>
      <vt:lpstr>自动求梯度</vt:lpstr>
      <vt:lpstr>自动求梯度</vt:lpstr>
      <vt:lpstr>自动求梯度</vt:lpstr>
      <vt:lpstr>多层感知机</vt:lpstr>
      <vt:lpstr>获取和读取数据</vt:lpstr>
      <vt:lpstr>定义模型参数</vt:lpstr>
      <vt:lpstr>定义激活函数</vt:lpstr>
      <vt:lpstr>定义模型</vt:lpstr>
      <vt:lpstr>定义损失函数</vt:lpstr>
      <vt:lpstr>训练模型</vt:lpstr>
      <vt:lpstr>PowerPoint 演示文稿</vt:lpstr>
      <vt:lpstr>训练模型</vt:lpstr>
      <vt:lpstr>多层感知机的简洁实现</vt:lpstr>
      <vt:lpstr>定义模型</vt:lpstr>
      <vt:lpstr>读取数据并训练模型</vt:lpstr>
      <vt:lpstr>读取数据并训练模型</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pytorch</dc:title>
  <dc:creator>DC</dc:creator>
  <cp:lastModifiedBy>ruc</cp:lastModifiedBy>
  <cp:revision>48</cp:revision>
  <dcterms:created xsi:type="dcterms:W3CDTF">2019-11-12T14:42:34Z</dcterms:created>
  <dcterms:modified xsi:type="dcterms:W3CDTF">2019-11-15T02:33:04Z</dcterms:modified>
</cp:coreProperties>
</file>