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9" r:id="rId11"/>
    <p:sldId id="270" r:id="rId12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6609" y="664464"/>
            <a:ext cx="547878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104" y="1690877"/>
            <a:ext cx="11289791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166" y="2551684"/>
            <a:ext cx="43821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15" dirty="0">
                <a:solidFill>
                  <a:srgbClr val="404040"/>
                </a:solidFill>
                <a:latin typeface="Trebuchet MS"/>
                <a:cs typeface="Trebuchet MS"/>
              </a:rPr>
              <a:t>Nombre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5400" b="1" spc="200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54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5400" b="1" spc="185" dirty="0">
                <a:solidFill>
                  <a:srgbClr val="404040"/>
                </a:solidFill>
                <a:latin typeface="Trebuchet MS"/>
                <a:cs typeface="Trebuchet MS"/>
              </a:rPr>
              <a:t>Proyecto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8DC5035-8E7A-DE61-4225-101A39FC9A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0867"/>
            <a:ext cx="2416890" cy="1136265"/>
          </a:xfrm>
          <a:prstGeom prst="rect">
            <a:avLst/>
          </a:prstGeom>
        </p:spPr>
      </p:pic>
      <p:pic>
        <p:nvPicPr>
          <p:cNvPr id="8" name="Imagen 7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E293B953-2FC4-AB31-A1D1-524D5EB99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59" y="2726763"/>
            <a:ext cx="1671320" cy="1671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253238"/>
            <a:ext cx="64433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165" dirty="0"/>
              <a:t>Entregables </a:t>
            </a:r>
            <a:r>
              <a:rPr sz="3200" spc="150" dirty="0"/>
              <a:t>Proyecto</a:t>
            </a:r>
            <a:r>
              <a:rPr sz="3200" spc="20" dirty="0"/>
              <a:t> </a:t>
            </a:r>
            <a:r>
              <a:rPr sz="3200" spc="160" dirty="0"/>
              <a:t>Formativo  </a:t>
            </a:r>
            <a:r>
              <a:rPr sz="3200" spc="165" dirty="0"/>
              <a:t>por</a:t>
            </a:r>
            <a:r>
              <a:rPr sz="3200" spc="75" dirty="0"/>
              <a:t> </a:t>
            </a:r>
            <a:r>
              <a:rPr sz="3200" spc="145" dirty="0"/>
              <a:t>Trimestre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445005" y="1905762"/>
            <a:ext cx="284861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Plan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Proyecto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Levantamiento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Información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35" dirty="0">
                <a:latin typeface="Trebuchet MS"/>
                <a:cs typeface="Trebuchet MS"/>
              </a:rPr>
              <a:t>Diagrama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Procesos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80" dirty="0">
                <a:latin typeface="Trebuchet MS"/>
                <a:cs typeface="Trebuchet MS"/>
              </a:rPr>
              <a:t>IEEE-830 </a:t>
            </a:r>
            <a:r>
              <a:rPr sz="1400" spc="65" dirty="0">
                <a:latin typeface="Trebuchet MS"/>
                <a:cs typeface="Trebuchet MS"/>
              </a:rPr>
              <a:t>o </a:t>
            </a:r>
            <a:r>
              <a:rPr sz="1400" spc="25" dirty="0">
                <a:latin typeface="Trebuchet MS"/>
                <a:cs typeface="Trebuchet MS"/>
              </a:rPr>
              <a:t>Historias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Usuario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5" dirty="0">
                <a:latin typeface="Trebuchet MS"/>
                <a:cs typeface="Trebuchet MS"/>
              </a:rPr>
              <a:t>Diagrama </a:t>
            </a:r>
            <a:r>
              <a:rPr sz="1400" spc="90" dirty="0">
                <a:latin typeface="Trebuchet MS"/>
                <a:cs typeface="Trebuchet MS"/>
              </a:rPr>
              <a:t>Casos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Uso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90" dirty="0">
                <a:latin typeface="Trebuchet MS"/>
                <a:cs typeface="Trebuchet MS"/>
              </a:rPr>
              <a:t>Casos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85" dirty="0">
                <a:latin typeface="Trebuchet MS"/>
                <a:cs typeface="Trebuchet MS"/>
              </a:rPr>
              <a:t>Uso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Extendido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5" dirty="0">
                <a:latin typeface="Trebuchet MS"/>
                <a:cs typeface="Trebuchet MS"/>
              </a:rPr>
              <a:t>Diagrama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Clases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15" dirty="0">
                <a:latin typeface="Trebuchet MS"/>
                <a:cs typeface="Trebuchet MS"/>
              </a:rPr>
              <a:t>Prototipo </a:t>
            </a:r>
            <a:r>
              <a:rPr sz="1400" spc="85" dirty="0">
                <a:latin typeface="Trebuchet MS"/>
                <a:cs typeface="Trebuchet MS"/>
              </a:rPr>
              <a:t>No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Funcional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Patrón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Diseño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533" y="1796795"/>
            <a:ext cx="971550" cy="45720"/>
          </a:xfrm>
          <a:custGeom>
            <a:avLst/>
            <a:gdLst/>
            <a:ahLst/>
            <a:cxnLst/>
            <a:rect l="l" t="t" r="r" b="b"/>
            <a:pathLst>
              <a:path w="971550" h="45719">
                <a:moveTo>
                  <a:pt x="971550" y="0"/>
                </a:moveTo>
                <a:lnTo>
                  <a:pt x="0" y="0"/>
                </a:lnTo>
                <a:lnTo>
                  <a:pt x="0" y="45720"/>
                </a:lnTo>
                <a:lnTo>
                  <a:pt x="971550" y="45720"/>
                </a:lnTo>
                <a:lnTo>
                  <a:pt x="9715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0497" y="1488947"/>
            <a:ext cx="181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Primer</a:t>
            </a:r>
            <a:r>
              <a:rPr sz="1800" spc="-5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5005" y="4627626"/>
            <a:ext cx="3378200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55" dirty="0">
                <a:latin typeface="Trebuchet MS"/>
                <a:cs typeface="Trebuchet MS"/>
              </a:rPr>
              <a:t>Modelo </a:t>
            </a:r>
            <a:r>
              <a:rPr sz="1400" spc="30" dirty="0">
                <a:latin typeface="Trebuchet MS"/>
                <a:cs typeface="Trebuchet MS"/>
              </a:rPr>
              <a:t>Entidad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Relación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55" dirty="0">
                <a:latin typeface="Trebuchet MS"/>
                <a:cs typeface="Trebuchet MS"/>
              </a:rPr>
              <a:t>Modelo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Relacional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20" dirty="0">
                <a:latin typeface="Trebuchet MS"/>
                <a:cs typeface="Trebuchet MS"/>
              </a:rPr>
              <a:t>Diccionario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Datos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30" dirty="0">
                <a:latin typeface="Trebuchet MS"/>
                <a:cs typeface="Trebuchet MS"/>
              </a:rPr>
              <a:t>Script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5" dirty="0">
                <a:latin typeface="Trebuchet MS"/>
                <a:cs typeface="Trebuchet MS"/>
              </a:rPr>
              <a:t>la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45" dirty="0">
                <a:latin typeface="Trebuchet MS"/>
                <a:cs typeface="Trebuchet MS"/>
              </a:rPr>
              <a:t>Sentencias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DDL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60" dirty="0">
                <a:latin typeface="Trebuchet MS"/>
                <a:cs typeface="Trebuchet MS"/>
              </a:rPr>
              <a:t>Consultas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DML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30" dirty="0">
                <a:latin typeface="Trebuchet MS"/>
                <a:cs typeface="Trebuchet MS"/>
              </a:rPr>
              <a:t>Automatización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5" dirty="0">
                <a:latin typeface="Trebuchet MS"/>
                <a:cs typeface="Trebuchet MS"/>
              </a:rPr>
              <a:t>la </a:t>
            </a:r>
            <a:r>
              <a:rPr sz="1400" spc="105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60" dirty="0">
                <a:latin typeface="Trebuchet MS"/>
                <a:cs typeface="Trebuchet MS"/>
              </a:rPr>
              <a:t>Sistema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35" dirty="0">
                <a:latin typeface="Trebuchet MS"/>
                <a:cs typeface="Trebuchet MS"/>
              </a:rPr>
              <a:t>Información </a:t>
            </a:r>
            <a:r>
              <a:rPr sz="1400" spc="65" dirty="0">
                <a:latin typeface="Trebuchet MS"/>
                <a:cs typeface="Trebuchet MS"/>
              </a:rPr>
              <a:t>Web </a:t>
            </a:r>
            <a:r>
              <a:rPr sz="1400" spc="135" dirty="0">
                <a:latin typeface="Trebuchet MS"/>
                <a:cs typeface="Trebuchet MS"/>
              </a:rPr>
              <a:t>-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Local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3480" y="4532376"/>
            <a:ext cx="972819" cy="45720"/>
          </a:xfrm>
          <a:custGeom>
            <a:avLst/>
            <a:gdLst/>
            <a:ahLst/>
            <a:cxnLst/>
            <a:rect l="l" t="t" r="r" b="b"/>
            <a:pathLst>
              <a:path w="972819" h="45720">
                <a:moveTo>
                  <a:pt x="972312" y="0"/>
                </a:moveTo>
                <a:lnTo>
                  <a:pt x="0" y="0"/>
                </a:lnTo>
                <a:lnTo>
                  <a:pt x="0" y="45719"/>
                </a:lnTo>
                <a:lnTo>
                  <a:pt x="972312" y="45719"/>
                </a:lnTo>
                <a:lnTo>
                  <a:pt x="972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9697" y="4225035"/>
            <a:ext cx="203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38AA00"/>
                </a:solidFill>
                <a:latin typeface="Trebuchet MS"/>
                <a:cs typeface="Trebuchet MS"/>
              </a:rPr>
              <a:t>Segundo</a:t>
            </a:r>
            <a:r>
              <a:rPr sz="1800" spc="-7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5484" y="2737866"/>
            <a:ext cx="971550" cy="45720"/>
          </a:xfrm>
          <a:custGeom>
            <a:avLst/>
            <a:gdLst/>
            <a:ahLst/>
            <a:cxnLst/>
            <a:rect l="l" t="t" r="r" b="b"/>
            <a:pathLst>
              <a:path w="971550" h="45719">
                <a:moveTo>
                  <a:pt x="971550" y="0"/>
                </a:moveTo>
                <a:lnTo>
                  <a:pt x="0" y="0"/>
                </a:lnTo>
                <a:lnTo>
                  <a:pt x="0" y="45720"/>
                </a:lnTo>
                <a:lnTo>
                  <a:pt x="971550" y="45720"/>
                </a:lnTo>
                <a:lnTo>
                  <a:pt x="9715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81702" y="2430017"/>
            <a:ext cx="179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8AA00"/>
                </a:solidFill>
                <a:latin typeface="Trebuchet MS"/>
                <a:cs typeface="Trebuchet MS"/>
              </a:rPr>
              <a:t>Tercer</a:t>
            </a:r>
            <a:r>
              <a:rPr sz="1800" spc="-4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7159" y="2901442"/>
            <a:ext cx="2085339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Planeación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Pruebas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0" dirty="0">
                <a:latin typeface="Trebuchet MS"/>
                <a:cs typeface="Trebuchet MS"/>
              </a:rPr>
              <a:t>Ejecución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Pruebas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22341" y="4245102"/>
            <a:ext cx="971550" cy="45720"/>
          </a:xfrm>
          <a:custGeom>
            <a:avLst/>
            <a:gdLst/>
            <a:ahLst/>
            <a:cxnLst/>
            <a:rect l="l" t="t" r="r" b="b"/>
            <a:pathLst>
              <a:path w="971550" h="45720">
                <a:moveTo>
                  <a:pt x="971550" y="0"/>
                </a:moveTo>
                <a:lnTo>
                  <a:pt x="0" y="0"/>
                </a:lnTo>
                <a:lnTo>
                  <a:pt x="0" y="45720"/>
                </a:lnTo>
                <a:lnTo>
                  <a:pt x="971550" y="45720"/>
                </a:lnTo>
                <a:lnTo>
                  <a:pt x="9715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88559" y="3937254"/>
            <a:ext cx="182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8AA00"/>
                </a:solidFill>
                <a:latin typeface="Trebuchet MS"/>
                <a:cs typeface="Trebuchet MS"/>
              </a:rPr>
              <a:t>Cuarto</a:t>
            </a:r>
            <a:r>
              <a:rPr sz="1800" spc="-7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7159" y="4465320"/>
            <a:ext cx="318325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50" dirty="0">
                <a:latin typeface="Trebuchet MS"/>
                <a:cs typeface="Trebuchet MS"/>
              </a:rPr>
              <a:t>Manual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Instalación</a:t>
            </a:r>
            <a:endParaRPr sz="1400">
              <a:latin typeface="Trebuchet MS"/>
              <a:cs typeface="Trebuchet MS"/>
            </a:endParaRPr>
          </a:p>
          <a:p>
            <a:pPr marL="184150" marR="53467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Configuración </a:t>
            </a:r>
            <a:r>
              <a:rPr sz="1400" spc="15" dirty="0">
                <a:latin typeface="Trebuchet MS"/>
                <a:cs typeface="Trebuchet MS"/>
              </a:rPr>
              <a:t>del </a:t>
            </a:r>
            <a:r>
              <a:rPr sz="1400" spc="25" dirty="0">
                <a:latin typeface="Trebuchet MS"/>
                <a:cs typeface="Trebuchet MS"/>
              </a:rPr>
              <a:t>Servidor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de  </a:t>
            </a:r>
            <a:r>
              <a:rPr sz="1400" spc="30" dirty="0">
                <a:latin typeface="Trebuchet MS"/>
                <a:cs typeface="Trebuchet MS"/>
              </a:rPr>
              <a:t>Aplicaciones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25" dirty="0">
                <a:latin typeface="Trebuchet MS"/>
                <a:cs typeface="Trebuchet MS"/>
              </a:rPr>
              <a:t>Configuración </a:t>
            </a:r>
            <a:r>
              <a:rPr sz="1400" spc="15" dirty="0">
                <a:latin typeface="Trebuchet MS"/>
                <a:cs typeface="Trebuchet MS"/>
              </a:rPr>
              <a:t>del </a:t>
            </a:r>
            <a:r>
              <a:rPr sz="1400" spc="25" dirty="0">
                <a:latin typeface="Trebuchet MS"/>
                <a:cs typeface="Trebuchet MS"/>
              </a:rPr>
              <a:t>Servidor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62771" y="3465576"/>
            <a:ext cx="972819" cy="45720"/>
          </a:xfrm>
          <a:custGeom>
            <a:avLst/>
            <a:gdLst/>
            <a:ahLst/>
            <a:cxnLst/>
            <a:rect l="l" t="t" r="r" b="b"/>
            <a:pathLst>
              <a:path w="972820" h="45720">
                <a:moveTo>
                  <a:pt x="972312" y="0"/>
                </a:moveTo>
                <a:lnTo>
                  <a:pt x="0" y="0"/>
                </a:lnTo>
                <a:lnTo>
                  <a:pt x="0" y="45720"/>
                </a:lnTo>
                <a:lnTo>
                  <a:pt x="972312" y="45720"/>
                </a:lnTo>
                <a:lnTo>
                  <a:pt x="97231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29752" y="3157982"/>
            <a:ext cx="182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8AA00"/>
                </a:solidFill>
                <a:latin typeface="Trebuchet MS"/>
                <a:cs typeface="Trebuchet MS"/>
              </a:rPr>
              <a:t>Cuarto</a:t>
            </a:r>
            <a:r>
              <a:rPr sz="1800" spc="-7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58097" y="3686047"/>
            <a:ext cx="21901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400" spc="50" dirty="0">
                <a:latin typeface="Trebuchet MS"/>
                <a:cs typeface="Trebuchet MS"/>
              </a:rPr>
              <a:t>Manual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Usuario</a:t>
            </a:r>
            <a:endParaRPr sz="1400">
              <a:latin typeface="Trebuchet MS"/>
              <a:cs typeface="Trebuchet MS"/>
            </a:endParaRPr>
          </a:p>
          <a:p>
            <a:pPr marL="184150" marR="508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60" dirty="0">
                <a:latin typeface="Trebuchet MS"/>
                <a:cs typeface="Trebuchet MS"/>
              </a:rPr>
              <a:t>Sistema </a:t>
            </a:r>
            <a:r>
              <a:rPr sz="1400" spc="40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Información  </a:t>
            </a:r>
            <a:r>
              <a:rPr sz="1400" spc="65" dirty="0">
                <a:latin typeface="Trebuchet MS"/>
                <a:cs typeface="Trebuchet MS"/>
              </a:rPr>
              <a:t>Web </a:t>
            </a:r>
            <a:r>
              <a:rPr sz="1400" spc="375" dirty="0">
                <a:latin typeface="Trebuchet MS"/>
                <a:cs typeface="Trebuchet MS"/>
              </a:rPr>
              <a:t>–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Remoto</a:t>
            </a:r>
            <a:endParaRPr sz="14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spc="30" dirty="0">
                <a:latin typeface="Trebuchet MS"/>
                <a:cs typeface="Trebuchet MS"/>
              </a:rPr>
              <a:t>Entregables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4826A5C5-2A23-D7AC-D5BD-EA860B7D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24" name="Imagen 23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B959EEE7-CA6C-6238-417A-72DA389F30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48662" y="317754"/>
              <a:ext cx="174851" cy="170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27664" y="516165"/>
              <a:ext cx="813435" cy="587375"/>
            </a:xfrm>
            <a:custGeom>
              <a:avLst/>
              <a:gdLst/>
              <a:ahLst/>
              <a:cxnLst/>
              <a:rect l="l" t="t" r="r" b="b"/>
              <a:pathLst>
                <a:path w="813434" h="587375">
                  <a:moveTo>
                    <a:pt x="201993" y="77711"/>
                  </a:moveTo>
                  <a:lnTo>
                    <a:pt x="169100" y="51803"/>
                  </a:lnTo>
                  <a:lnTo>
                    <a:pt x="163537" y="50241"/>
                  </a:lnTo>
                  <a:lnTo>
                    <a:pt x="156248" y="48628"/>
                  </a:lnTo>
                  <a:lnTo>
                    <a:pt x="147307" y="46926"/>
                  </a:lnTo>
                  <a:lnTo>
                    <a:pt x="136753" y="45072"/>
                  </a:lnTo>
                  <a:lnTo>
                    <a:pt x="134658" y="45072"/>
                  </a:lnTo>
                  <a:lnTo>
                    <a:pt x="131521" y="44551"/>
                  </a:lnTo>
                  <a:lnTo>
                    <a:pt x="127342" y="43522"/>
                  </a:lnTo>
                  <a:lnTo>
                    <a:pt x="113347" y="40995"/>
                  </a:lnTo>
                  <a:lnTo>
                    <a:pt x="103403" y="38138"/>
                  </a:lnTo>
                  <a:lnTo>
                    <a:pt x="97472" y="34988"/>
                  </a:lnTo>
                  <a:lnTo>
                    <a:pt x="95516" y="31597"/>
                  </a:lnTo>
                  <a:lnTo>
                    <a:pt x="95516" y="28486"/>
                  </a:lnTo>
                  <a:lnTo>
                    <a:pt x="97599" y="26416"/>
                  </a:lnTo>
                  <a:lnTo>
                    <a:pt x="101257" y="24866"/>
                  </a:lnTo>
                  <a:lnTo>
                    <a:pt x="105422" y="23825"/>
                  </a:lnTo>
                  <a:lnTo>
                    <a:pt x="111163" y="22796"/>
                  </a:lnTo>
                  <a:lnTo>
                    <a:pt x="127863" y="22796"/>
                  </a:lnTo>
                  <a:lnTo>
                    <a:pt x="135178" y="23825"/>
                  </a:lnTo>
                  <a:lnTo>
                    <a:pt x="139877" y="25895"/>
                  </a:lnTo>
                  <a:lnTo>
                    <a:pt x="145097" y="27965"/>
                  </a:lnTo>
                  <a:lnTo>
                    <a:pt x="147701" y="31089"/>
                  </a:lnTo>
                  <a:lnTo>
                    <a:pt x="147701" y="35750"/>
                  </a:lnTo>
                  <a:lnTo>
                    <a:pt x="196253" y="35750"/>
                  </a:lnTo>
                  <a:lnTo>
                    <a:pt x="196253" y="34188"/>
                  </a:lnTo>
                  <a:lnTo>
                    <a:pt x="195072" y="26136"/>
                  </a:lnTo>
                  <a:lnTo>
                    <a:pt x="193395" y="22796"/>
                  </a:lnTo>
                  <a:lnTo>
                    <a:pt x="191554" y="19100"/>
                  </a:lnTo>
                  <a:lnTo>
                    <a:pt x="153898" y="2006"/>
                  </a:lnTo>
                  <a:lnTo>
                    <a:pt x="120561" y="0"/>
                  </a:lnTo>
                  <a:lnTo>
                    <a:pt x="102158" y="571"/>
                  </a:lnTo>
                  <a:lnTo>
                    <a:pt x="61061" y="8801"/>
                  </a:lnTo>
                  <a:lnTo>
                    <a:pt x="40703" y="39890"/>
                  </a:lnTo>
                  <a:lnTo>
                    <a:pt x="41744" y="44030"/>
                  </a:lnTo>
                  <a:lnTo>
                    <a:pt x="73647" y="65659"/>
                  </a:lnTo>
                  <a:lnTo>
                    <a:pt x="110121" y="73050"/>
                  </a:lnTo>
                  <a:lnTo>
                    <a:pt x="112217" y="73558"/>
                  </a:lnTo>
                  <a:lnTo>
                    <a:pt x="113779" y="73558"/>
                  </a:lnTo>
                  <a:lnTo>
                    <a:pt x="114820" y="74079"/>
                  </a:lnTo>
                  <a:lnTo>
                    <a:pt x="117957" y="74079"/>
                  </a:lnTo>
                  <a:lnTo>
                    <a:pt x="120040" y="74599"/>
                  </a:lnTo>
                  <a:lnTo>
                    <a:pt x="132067" y="77038"/>
                  </a:lnTo>
                  <a:lnTo>
                    <a:pt x="140728" y="79781"/>
                  </a:lnTo>
                  <a:lnTo>
                    <a:pt x="145948" y="82905"/>
                  </a:lnTo>
                  <a:lnTo>
                    <a:pt x="147701" y="86512"/>
                  </a:lnTo>
                  <a:lnTo>
                    <a:pt x="147701" y="89623"/>
                  </a:lnTo>
                  <a:lnTo>
                    <a:pt x="145097" y="91694"/>
                  </a:lnTo>
                  <a:lnTo>
                    <a:pt x="140398" y="93764"/>
                  </a:lnTo>
                  <a:lnTo>
                    <a:pt x="135699" y="95326"/>
                  </a:lnTo>
                  <a:lnTo>
                    <a:pt x="129438" y="96354"/>
                  </a:lnTo>
                  <a:lnTo>
                    <a:pt x="110642" y="96354"/>
                  </a:lnTo>
                  <a:lnTo>
                    <a:pt x="102298" y="95326"/>
                  </a:lnTo>
                  <a:lnTo>
                    <a:pt x="97078" y="93243"/>
                  </a:lnTo>
                  <a:lnTo>
                    <a:pt x="91859" y="90652"/>
                  </a:lnTo>
                  <a:lnTo>
                    <a:pt x="89255" y="87553"/>
                  </a:lnTo>
                  <a:lnTo>
                    <a:pt x="89255" y="82372"/>
                  </a:lnTo>
                  <a:lnTo>
                    <a:pt x="89776" y="81330"/>
                  </a:lnTo>
                  <a:lnTo>
                    <a:pt x="89776" y="79260"/>
                  </a:lnTo>
                  <a:lnTo>
                    <a:pt x="38620" y="79260"/>
                  </a:lnTo>
                  <a:lnTo>
                    <a:pt x="38620" y="81330"/>
                  </a:lnTo>
                  <a:lnTo>
                    <a:pt x="67652" y="114642"/>
                  </a:lnTo>
                  <a:lnTo>
                    <a:pt x="116382" y="119672"/>
                  </a:lnTo>
                  <a:lnTo>
                    <a:pt x="135877" y="119087"/>
                  </a:lnTo>
                  <a:lnTo>
                    <a:pt x="180060" y="110350"/>
                  </a:lnTo>
                  <a:lnTo>
                    <a:pt x="197827" y="96354"/>
                  </a:lnTo>
                  <a:lnTo>
                    <a:pt x="200621" y="91325"/>
                  </a:lnTo>
                  <a:lnTo>
                    <a:pt x="201993" y="82905"/>
                  </a:lnTo>
                  <a:lnTo>
                    <a:pt x="201993" y="77711"/>
                  </a:lnTo>
                  <a:close/>
                </a:path>
                <a:path w="813434" h="587375">
                  <a:moveTo>
                    <a:pt x="365353" y="92722"/>
                  </a:moveTo>
                  <a:lnTo>
                    <a:pt x="275577" y="92722"/>
                  </a:lnTo>
                  <a:lnTo>
                    <a:pt x="275577" y="69938"/>
                  </a:lnTo>
                  <a:lnTo>
                    <a:pt x="355447" y="69938"/>
                  </a:lnTo>
                  <a:lnTo>
                    <a:pt x="355447" y="45072"/>
                  </a:lnTo>
                  <a:lnTo>
                    <a:pt x="275577" y="45072"/>
                  </a:lnTo>
                  <a:lnTo>
                    <a:pt x="275577" y="26936"/>
                  </a:lnTo>
                  <a:lnTo>
                    <a:pt x="362229" y="26936"/>
                  </a:lnTo>
                  <a:lnTo>
                    <a:pt x="362229" y="1549"/>
                  </a:lnTo>
                  <a:lnTo>
                    <a:pt x="223393" y="1549"/>
                  </a:lnTo>
                  <a:lnTo>
                    <a:pt x="223393" y="117589"/>
                  </a:lnTo>
                  <a:lnTo>
                    <a:pt x="365353" y="117589"/>
                  </a:lnTo>
                  <a:lnTo>
                    <a:pt x="365353" y="92722"/>
                  </a:lnTo>
                  <a:close/>
                </a:path>
                <a:path w="813434" h="587375">
                  <a:moveTo>
                    <a:pt x="373189" y="147116"/>
                  </a:moveTo>
                  <a:lnTo>
                    <a:pt x="0" y="147116"/>
                  </a:lnTo>
                  <a:lnTo>
                    <a:pt x="0" y="208775"/>
                  </a:lnTo>
                  <a:lnTo>
                    <a:pt x="231736" y="208775"/>
                  </a:lnTo>
                  <a:lnTo>
                    <a:pt x="242138" y="211569"/>
                  </a:lnTo>
                  <a:lnTo>
                    <a:pt x="249161" y="218744"/>
                  </a:lnTo>
                  <a:lnTo>
                    <a:pt x="251777" y="228434"/>
                  </a:lnTo>
                  <a:lnTo>
                    <a:pt x="248970" y="238810"/>
                  </a:lnTo>
                  <a:lnTo>
                    <a:pt x="107518" y="483857"/>
                  </a:lnTo>
                  <a:lnTo>
                    <a:pt x="153974" y="527367"/>
                  </a:lnTo>
                  <a:lnTo>
                    <a:pt x="373189" y="147116"/>
                  </a:lnTo>
                  <a:close/>
                </a:path>
                <a:path w="813434" h="587375">
                  <a:moveTo>
                    <a:pt x="573620" y="1549"/>
                  </a:moveTo>
                  <a:lnTo>
                    <a:pt x="523506" y="1549"/>
                  </a:lnTo>
                  <a:lnTo>
                    <a:pt x="523506" y="79781"/>
                  </a:lnTo>
                  <a:lnTo>
                    <a:pt x="487578" y="39890"/>
                  </a:lnTo>
                  <a:lnTo>
                    <a:pt x="453047" y="1549"/>
                  </a:lnTo>
                  <a:lnTo>
                    <a:pt x="387273" y="1549"/>
                  </a:lnTo>
                  <a:lnTo>
                    <a:pt x="387273" y="117589"/>
                  </a:lnTo>
                  <a:lnTo>
                    <a:pt x="436867" y="117589"/>
                  </a:lnTo>
                  <a:lnTo>
                    <a:pt x="436867" y="39890"/>
                  </a:lnTo>
                  <a:lnTo>
                    <a:pt x="505231" y="117589"/>
                  </a:lnTo>
                  <a:lnTo>
                    <a:pt x="573620" y="117589"/>
                  </a:lnTo>
                  <a:lnTo>
                    <a:pt x="573620" y="79781"/>
                  </a:lnTo>
                  <a:lnTo>
                    <a:pt x="573620" y="1549"/>
                  </a:lnTo>
                  <a:close/>
                </a:path>
                <a:path w="813434" h="587375">
                  <a:moveTo>
                    <a:pt x="616927" y="557936"/>
                  </a:moveTo>
                  <a:lnTo>
                    <a:pt x="491020" y="350456"/>
                  </a:lnTo>
                  <a:lnTo>
                    <a:pt x="406590" y="211366"/>
                  </a:lnTo>
                  <a:lnTo>
                    <a:pt x="406069" y="211366"/>
                  </a:lnTo>
                  <a:lnTo>
                    <a:pt x="406069" y="211874"/>
                  </a:lnTo>
                  <a:lnTo>
                    <a:pt x="396392" y="228092"/>
                  </a:lnTo>
                  <a:lnTo>
                    <a:pt x="200418" y="559498"/>
                  </a:lnTo>
                  <a:lnTo>
                    <a:pt x="255231" y="586943"/>
                  </a:lnTo>
                  <a:lnTo>
                    <a:pt x="389890" y="360565"/>
                  </a:lnTo>
                  <a:lnTo>
                    <a:pt x="397637" y="352983"/>
                  </a:lnTo>
                  <a:lnTo>
                    <a:pt x="407631" y="350456"/>
                  </a:lnTo>
                  <a:lnTo>
                    <a:pt x="417639" y="352983"/>
                  </a:lnTo>
                  <a:lnTo>
                    <a:pt x="425386" y="360565"/>
                  </a:lnTo>
                  <a:lnTo>
                    <a:pt x="561086" y="586943"/>
                  </a:lnTo>
                  <a:lnTo>
                    <a:pt x="616927" y="557936"/>
                  </a:lnTo>
                  <a:close/>
                </a:path>
                <a:path w="813434" h="587375">
                  <a:moveTo>
                    <a:pt x="792276" y="117589"/>
                  </a:moveTo>
                  <a:lnTo>
                    <a:pt x="778484" y="96875"/>
                  </a:lnTo>
                  <a:lnTo>
                    <a:pt x="761593" y="71488"/>
                  </a:lnTo>
                  <a:lnTo>
                    <a:pt x="733653" y="29527"/>
                  </a:lnTo>
                  <a:lnTo>
                    <a:pt x="715035" y="1549"/>
                  </a:lnTo>
                  <a:lnTo>
                    <a:pt x="708291" y="1549"/>
                  </a:lnTo>
                  <a:lnTo>
                    <a:pt x="708291" y="71488"/>
                  </a:lnTo>
                  <a:lnTo>
                    <a:pt x="657123" y="71488"/>
                  </a:lnTo>
                  <a:lnTo>
                    <a:pt x="683742" y="29527"/>
                  </a:lnTo>
                  <a:lnTo>
                    <a:pt x="708291" y="71488"/>
                  </a:lnTo>
                  <a:lnTo>
                    <a:pt x="708291" y="1549"/>
                  </a:lnTo>
                  <a:lnTo>
                    <a:pt x="657644" y="1549"/>
                  </a:lnTo>
                  <a:lnTo>
                    <a:pt x="576745" y="117589"/>
                  </a:lnTo>
                  <a:lnTo>
                    <a:pt x="628942" y="117589"/>
                  </a:lnTo>
                  <a:lnTo>
                    <a:pt x="641464" y="96875"/>
                  </a:lnTo>
                  <a:lnTo>
                    <a:pt x="722350" y="96875"/>
                  </a:lnTo>
                  <a:lnTo>
                    <a:pt x="734390" y="117589"/>
                  </a:lnTo>
                  <a:lnTo>
                    <a:pt x="792276" y="117589"/>
                  </a:lnTo>
                  <a:close/>
                </a:path>
                <a:path w="813434" h="587375">
                  <a:moveTo>
                    <a:pt x="813219" y="147116"/>
                  </a:moveTo>
                  <a:lnTo>
                    <a:pt x="439470" y="147116"/>
                  </a:lnTo>
                  <a:lnTo>
                    <a:pt x="658685" y="527367"/>
                  </a:lnTo>
                  <a:lnTo>
                    <a:pt x="705154" y="483857"/>
                  </a:lnTo>
                  <a:lnTo>
                    <a:pt x="563689" y="238810"/>
                  </a:lnTo>
                  <a:lnTo>
                    <a:pt x="560882" y="228434"/>
                  </a:lnTo>
                  <a:lnTo>
                    <a:pt x="563499" y="218744"/>
                  </a:lnTo>
                  <a:lnTo>
                    <a:pt x="570522" y="211569"/>
                  </a:lnTo>
                  <a:lnTo>
                    <a:pt x="580923" y="208775"/>
                  </a:lnTo>
                  <a:lnTo>
                    <a:pt x="813219" y="208775"/>
                  </a:lnTo>
                  <a:lnTo>
                    <a:pt x="813219" y="147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62200" y="1622380"/>
            <a:ext cx="7620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985519">
              <a:lnSpc>
                <a:spcPct val="100000"/>
              </a:lnSpc>
              <a:spcBef>
                <a:spcPts val="100"/>
              </a:spcBef>
            </a:pPr>
            <a:r>
              <a:rPr lang="es-MX" spc="365" dirty="0"/>
              <a:t>CHEF TABLE</a:t>
            </a:r>
            <a:endParaRPr spc="145" dirty="0"/>
          </a:p>
        </p:txBody>
      </p:sp>
      <p:sp>
        <p:nvSpPr>
          <p:cNvPr id="10" name="object 10"/>
          <p:cNvSpPr/>
          <p:nvPr/>
        </p:nvSpPr>
        <p:spPr>
          <a:xfrm>
            <a:off x="5228082" y="3321558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14800" y="3505200"/>
            <a:ext cx="4114799" cy="1656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Oscar Eliecer Ramírez Aguirre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Alexander Valbuena Daza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William Steven Rodríguez Rodríguez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Ángel Eduardo Medina Rojas</a:t>
            </a:r>
            <a:r>
              <a:rPr lang="es-E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82267" y="5259323"/>
            <a:ext cx="9443720" cy="1185545"/>
            <a:chOff x="1382267" y="5259323"/>
            <a:chExt cx="9443720" cy="1185545"/>
          </a:xfrm>
        </p:grpSpPr>
        <p:sp>
          <p:nvSpPr>
            <p:cNvPr id="16" name="object 16"/>
            <p:cNvSpPr/>
            <p:nvPr/>
          </p:nvSpPr>
          <p:spPr>
            <a:xfrm>
              <a:off x="1382267" y="5259323"/>
              <a:ext cx="3368039" cy="4534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9797" y="5259323"/>
              <a:ext cx="398538" cy="4534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07813" y="5259323"/>
              <a:ext cx="6217920" cy="4534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2572" y="5503163"/>
              <a:ext cx="3899916" cy="4534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81977" y="5503163"/>
              <a:ext cx="364235" cy="4534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37426" y="5503163"/>
              <a:ext cx="2317242" cy="45340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8314" y="5747003"/>
              <a:ext cx="2611374" cy="45340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1717" y="5990843"/>
              <a:ext cx="3004566" cy="45340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96822" y="5303520"/>
            <a:ext cx="92030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Servicio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Nacional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Aprendizaje 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Centro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Electricidad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Electrónica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Técnico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Programación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TPS,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Primer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Trimestre</a:t>
            </a:r>
            <a:endParaRPr sz="1600">
              <a:latin typeface="Trebuchet MS"/>
              <a:cs typeface="Trebuchet MS"/>
            </a:endParaRPr>
          </a:p>
          <a:p>
            <a:pPr marL="3232150" marR="3224530" indent="-635" algn="ctr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Instructor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Albeiro </a:t>
            </a:r>
            <a:r>
              <a:rPr sz="1600" spc="100" dirty="0">
                <a:solidFill>
                  <a:srgbClr val="FFFFFF"/>
                </a:solidFill>
                <a:latin typeface="Trebuchet MS"/>
                <a:cs typeface="Trebuchet MS"/>
              </a:rPr>
              <a:t>Ramos 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Bogotá, 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25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marzo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2023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93789" y="302879"/>
              <a:ext cx="184481" cy="184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55096" y="516991"/>
              <a:ext cx="857885" cy="620395"/>
            </a:xfrm>
            <a:custGeom>
              <a:avLst/>
              <a:gdLst/>
              <a:ahLst/>
              <a:cxnLst/>
              <a:rect l="l" t="t" r="r" b="b"/>
              <a:pathLst>
                <a:path w="857884" h="620394">
                  <a:moveTo>
                    <a:pt x="213106" y="82359"/>
                  </a:moveTo>
                  <a:lnTo>
                    <a:pt x="178333" y="54622"/>
                  </a:lnTo>
                  <a:lnTo>
                    <a:pt x="141935" y="47726"/>
                  </a:lnTo>
                  <a:lnTo>
                    <a:pt x="138658" y="46913"/>
                  </a:lnTo>
                  <a:lnTo>
                    <a:pt x="100622" y="33426"/>
                  </a:lnTo>
                  <a:lnTo>
                    <a:pt x="100622" y="30543"/>
                  </a:lnTo>
                  <a:lnTo>
                    <a:pt x="102666" y="28105"/>
                  </a:lnTo>
                  <a:lnTo>
                    <a:pt x="107162" y="26466"/>
                  </a:lnTo>
                  <a:lnTo>
                    <a:pt x="111252" y="25273"/>
                  </a:lnTo>
                  <a:lnTo>
                    <a:pt x="117386" y="24460"/>
                  </a:lnTo>
                  <a:lnTo>
                    <a:pt x="134975" y="24460"/>
                  </a:lnTo>
                  <a:lnTo>
                    <a:pt x="142748" y="25273"/>
                  </a:lnTo>
                  <a:lnTo>
                    <a:pt x="148069" y="27724"/>
                  </a:lnTo>
                  <a:lnTo>
                    <a:pt x="152984" y="29730"/>
                  </a:lnTo>
                  <a:lnTo>
                    <a:pt x="155841" y="32994"/>
                  </a:lnTo>
                  <a:lnTo>
                    <a:pt x="155841" y="37934"/>
                  </a:lnTo>
                  <a:lnTo>
                    <a:pt x="206971" y="37934"/>
                  </a:lnTo>
                  <a:lnTo>
                    <a:pt x="206971" y="36258"/>
                  </a:lnTo>
                  <a:lnTo>
                    <a:pt x="205752" y="27686"/>
                  </a:lnTo>
                  <a:lnTo>
                    <a:pt x="204139" y="24460"/>
                  </a:lnTo>
                  <a:lnTo>
                    <a:pt x="202069" y="20307"/>
                  </a:lnTo>
                  <a:lnTo>
                    <a:pt x="162483" y="2349"/>
                  </a:lnTo>
                  <a:lnTo>
                    <a:pt x="127203" y="0"/>
                  </a:lnTo>
                  <a:lnTo>
                    <a:pt x="107886" y="609"/>
                  </a:lnTo>
                  <a:lnTo>
                    <a:pt x="64630" y="9779"/>
                  </a:lnTo>
                  <a:lnTo>
                    <a:pt x="43357" y="42011"/>
                  </a:lnTo>
                  <a:lnTo>
                    <a:pt x="44170" y="46469"/>
                  </a:lnTo>
                  <a:lnTo>
                    <a:pt x="46621" y="50546"/>
                  </a:lnTo>
                  <a:lnTo>
                    <a:pt x="48666" y="54622"/>
                  </a:lnTo>
                  <a:lnTo>
                    <a:pt x="94919" y="73317"/>
                  </a:lnTo>
                  <a:lnTo>
                    <a:pt x="116166" y="77063"/>
                  </a:lnTo>
                  <a:lnTo>
                    <a:pt x="120256" y="77876"/>
                  </a:lnTo>
                  <a:lnTo>
                    <a:pt x="121488" y="78282"/>
                  </a:lnTo>
                  <a:lnTo>
                    <a:pt x="122707" y="78282"/>
                  </a:lnTo>
                  <a:lnTo>
                    <a:pt x="124345" y="78689"/>
                  </a:lnTo>
                  <a:lnTo>
                    <a:pt x="155841" y="91338"/>
                  </a:lnTo>
                  <a:lnTo>
                    <a:pt x="155841" y="94602"/>
                  </a:lnTo>
                  <a:lnTo>
                    <a:pt x="153390" y="97040"/>
                  </a:lnTo>
                  <a:lnTo>
                    <a:pt x="143573" y="101130"/>
                  </a:lnTo>
                  <a:lnTo>
                    <a:pt x="136613" y="101942"/>
                  </a:lnTo>
                  <a:lnTo>
                    <a:pt x="128028" y="101942"/>
                  </a:lnTo>
                  <a:lnTo>
                    <a:pt x="94488" y="92557"/>
                  </a:lnTo>
                  <a:lnTo>
                    <a:pt x="94488" y="86042"/>
                  </a:lnTo>
                  <a:lnTo>
                    <a:pt x="94894" y="84404"/>
                  </a:lnTo>
                  <a:lnTo>
                    <a:pt x="94894" y="83997"/>
                  </a:lnTo>
                  <a:lnTo>
                    <a:pt x="40894" y="83997"/>
                  </a:lnTo>
                  <a:lnTo>
                    <a:pt x="40894" y="86042"/>
                  </a:lnTo>
                  <a:lnTo>
                    <a:pt x="71399" y="121310"/>
                  </a:lnTo>
                  <a:lnTo>
                    <a:pt x="122707" y="126809"/>
                  </a:lnTo>
                  <a:lnTo>
                    <a:pt x="143433" y="126136"/>
                  </a:lnTo>
                  <a:lnTo>
                    <a:pt x="189788" y="116624"/>
                  </a:lnTo>
                  <a:lnTo>
                    <a:pt x="208597" y="101942"/>
                  </a:lnTo>
                  <a:lnTo>
                    <a:pt x="211645" y="96545"/>
                  </a:lnTo>
                  <a:lnTo>
                    <a:pt x="213106" y="87668"/>
                  </a:lnTo>
                  <a:lnTo>
                    <a:pt x="213106" y="82359"/>
                  </a:lnTo>
                  <a:close/>
                </a:path>
                <a:path w="857884" h="620394">
                  <a:moveTo>
                    <a:pt x="385724" y="97866"/>
                  </a:moveTo>
                  <a:lnTo>
                    <a:pt x="290830" y="97866"/>
                  </a:lnTo>
                  <a:lnTo>
                    <a:pt x="290830" y="74193"/>
                  </a:lnTo>
                  <a:lnTo>
                    <a:pt x="375094" y="74193"/>
                  </a:lnTo>
                  <a:lnTo>
                    <a:pt x="375094" y="48107"/>
                  </a:lnTo>
                  <a:lnTo>
                    <a:pt x="290830" y="48107"/>
                  </a:lnTo>
                  <a:lnTo>
                    <a:pt x="290830" y="28536"/>
                  </a:lnTo>
                  <a:lnTo>
                    <a:pt x="382041" y="28536"/>
                  </a:lnTo>
                  <a:lnTo>
                    <a:pt x="382041" y="2006"/>
                  </a:lnTo>
                  <a:lnTo>
                    <a:pt x="235610" y="2006"/>
                  </a:lnTo>
                  <a:lnTo>
                    <a:pt x="235610" y="124777"/>
                  </a:lnTo>
                  <a:lnTo>
                    <a:pt x="385724" y="124777"/>
                  </a:lnTo>
                  <a:lnTo>
                    <a:pt x="385724" y="97866"/>
                  </a:lnTo>
                  <a:close/>
                </a:path>
                <a:path w="857884" h="620394">
                  <a:moveTo>
                    <a:pt x="393915" y="155778"/>
                  </a:moveTo>
                  <a:lnTo>
                    <a:pt x="0" y="155778"/>
                  </a:lnTo>
                  <a:lnTo>
                    <a:pt x="0" y="220205"/>
                  </a:lnTo>
                  <a:lnTo>
                    <a:pt x="244602" y="220205"/>
                  </a:lnTo>
                  <a:lnTo>
                    <a:pt x="255536" y="223227"/>
                  </a:lnTo>
                  <a:lnTo>
                    <a:pt x="263017" y="230911"/>
                  </a:lnTo>
                  <a:lnTo>
                    <a:pt x="265887" y="241198"/>
                  </a:lnTo>
                  <a:lnTo>
                    <a:pt x="263004" y="252018"/>
                  </a:lnTo>
                  <a:lnTo>
                    <a:pt x="113296" y="510984"/>
                  </a:lnTo>
                  <a:lnTo>
                    <a:pt x="162382" y="557072"/>
                  </a:lnTo>
                  <a:lnTo>
                    <a:pt x="393915" y="155778"/>
                  </a:lnTo>
                  <a:close/>
                </a:path>
                <a:path w="857884" h="620394">
                  <a:moveTo>
                    <a:pt x="605370" y="2006"/>
                  </a:moveTo>
                  <a:lnTo>
                    <a:pt x="552602" y="2006"/>
                  </a:lnTo>
                  <a:lnTo>
                    <a:pt x="552602" y="84404"/>
                  </a:lnTo>
                  <a:lnTo>
                    <a:pt x="514311" y="42011"/>
                  </a:lnTo>
                  <a:lnTo>
                    <a:pt x="478180" y="2006"/>
                  </a:lnTo>
                  <a:lnTo>
                    <a:pt x="408635" y="2006"/>
                  </a:lnTo>
                  <a:lnTo>
                    <a:pt x="408635" y="124777"/>
                  </a:lnTo>
                  <a:lnTo>
                    <a:pt x="461403" y="124777"/>
                  </a:lnTo>
                  <a:lnTo>
                    <a:pt x="461403" y="42011"/>
                  </a:lnTo>
                  <a:lnTo>
                    <a:pt x="533387" y="124777"/>
                  </a:lnTo>
                  <a:lnTo>
                    <a:pt x="605370" y="124777"/>
                  </a:lnTo>
                  <a:lnTo>
                    <a:pt x="605370" y="84404"/>
                  </a:lnTo>
                  <a:lnTo>
                    <a:pt x="605370" y="2006"/>
                  </a:lnTo>
                  <a:close/>
                </a:path>
                <a:path w="857884" h="620394">
                  <a:moveTo>
                    <a:pt x="650786" y="589292"/>
                  </a:moveTo>
                  <a:lnTo>
                    <a:pt x="517906" y="370192"/>
                  </a:lnTo>
                  <a:lnTo>
                    <a:pt x="428675" y="223062"/>
                  </a:lnTo>
                  <a:lnTo>
                    <a:pt x="428675" y="223469"/>
                  </a:lnTo>
                  <a:lnTo>
                    <a:pt x="428269" y="224282"/>
                  </a:lnTo>
                  <a:lnTo>
                    <a:pt x="211886" y="591324"/>
                  </a:lnTo>
                  <a:lnTo>
                    <a:pt x="269557" y="619874"/>
                  </a:lnTo>
                  <a:lnTo>
                    <a:pt x="411492" y="380898"/>
                  </a:lnTo>
                  <a:lnTo>
                    <a:pt x="419785" y="372859"/>
                  </a:lnTo>
                  <a:lnTo>
                    <a:pt x="430263" y="370192"/>
                  </a:lnTo>
                  <a:lnTo>
                    <a:pt x="440664" y="372859"/>
                  </a:lnTo>
                  <a:lnTo>
                    <a:pt x="448716" y="380898"/>
                  </a:lnTo>
                  <a:lnTo>
                    <a:pt x="591908" y="619874"/>
                  </a:lnTo>
                  <a:lnTo>
                    <a:pt x="650786" y="589292"/>
                  </a:lnTo>
                  <a:close/>
                </a:path>
                <a:path w="857884" h="620394">
                  <a:moveTo>
                    <a:pt x="836091" y="124777"/>
                  </a:moveTo>
                  <a:lnTo>
                    <a:pt x="821232" y="102349"/>
                  </a:lnTo>
                  <a:lnTo>
                    <a:pt x="803643" y="75819"/>
                  </a:lnTo>
                  <a:lnTo>
                    <a:pt x="773912" y="30975"/>
                  </a:lnTo>
                  <a:lnTo>
                    <a:pt x="754697" y="2006"/>
                  </a:lnTo>
                  <a:lnTo>
                    <a:pt x="747725" y="2006"/>
                  </a:lnTo>
                  <a:lnTo>
                    <a:pt x="747725" y="75819"/>
                  </a:lnTo>
                  <a:lnTo>
                    <a:pt x="693318" y="75819"/>
                  </a:lnTo>
                  <a:lnTo>
                    <a:pt x="721169" y="30975"/>
                  </a:lnTo>
                  <a:lnTo>
                    <a:pt x="747725" y="75819"/>
                  </a:lnTo>
                  <a:lnTo>
                    <a:pt x="747725" y="2006"/>
                  </a:lnTo>
                  <a:lnTo>
                    <a:pt x="693750" y="2006"/>
                  </a:lnTo>
                  <a:lnTo>
                    <a:pt x="608647" y="124777"/>
                  </a:lnTo>
                  <a:lnTo>
                    <a:pt x="663867" y="124777"/>
                  </a:lnTo>
                  <a:lnTo>
                    <a:pt x="676960" y="102349"/>
                  </a:lnTo>
                  <a:lnTo>
                    <a:pt x="762444" y="102349"/>
                  </a:lnTo>
                  <a:lnTo>
                    <a:pt x="774712" y="124777"/>
                  </a:lnTo>
                  <a:lnTo>
                    <a:pt x="836091" y="124777"/>
                  </a:lnTo>
                  <a:close/>
                </a:path>
                <a:path w="857884" h="620394">
                  <a:moveTo>
                    <a:pt x="857796" y="155778"/>
                  </a:moveTo>
                  <a:lnTo>
                    <a:pt x="463854" y="155778"/>
                  </a:lnTo>
                  <a:lnTo>
                    <a:pt x="694944" y="557072"/>
                  </a:lnTo>
                  <a:lnTo>
                    <a:pt x="744067" y="510984"/>
                  </a:lnTo>
                  <a:lnTo>
                    <a:pt x="594741" y="252018"/>
                  </a:lnTo>
                  <a:lnTo>
                    <a:pt x="591870" y="241198"/>
                  </a:lnTo>
                  <a:lnTo>
                    <a:pt x="594753" y="230911"/>
                  </a:lnTo>
                  <a:lnTo>
                    <a:pt x="602234" y="223227"/>
                  </a:lnTo>
                  <a:lnTo>
                    <a:pt x="613168" y="220205"/>
                  </a:lnTo>
                  <a:lnTo>
                    <a:pt x="857796" y="220205"/>
                  </a:lnTo>
                  <a:lnTo>
                    <a:pt x="857796" y="155778"/>
                  </a:lnTo>
                  <a:close/>
                </a:path>
              </a:pathLst>
            </a:custGeom>
            <a:solidFill>
              <a:srgbClr val="39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7477" y="1371600"/>
              <a:ext cx="2940050" cy="421056"/>
            </a:xfrm>
            <a:custGeom>
              <a:avLst/>
              <a:gdLst/>
              <a:ahLst/>
              <a:cxnLst/>
              <a:rect l="l" t="t" r="r" b="b"/>
              <a:pathLst>
                <a:path w="2940050" h="347980">
                  <a:moveTo>
                    <a:pt x="2939796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39796" y="347472"/>
                  </a:lnTo>
                  <a:lnTo>
                    <a:pt x="293979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1363" y="990600"/>
            <a:ext cx="2720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38AA00"/>
                </a:solidFill>
              </a:rPr>
              <a:t>Introduc</a:t>
            </a:r>
            <a:r>
              <a:rPr sz="3600" spc="85" dirty="0">
                <a:solidFill>
                  <a:srgbClr val="38AA00"/>
                </a:solidFill>
              </a:rPr>
              <a:t>c</a:t>
            </a:r>
            <a:r>
              <a:rPr sz="3600" spc="50" dirty="0">
                <a:solidFill>
                  <a:srgbClr val="38AA00"/>
                </a:solidFill>
              </a:rPr>
              <a:t>ión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762000" y="1981200"/>
            <a:ext cx="4876800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Hoy por hoy los restaurantes se muestran más interesados en la implementación de una aplicación que genere un desarrollo administrativo y en conjunto que ayude al funcionamiento del restaurante, sabiendo que el buen servicio comienza desde la atención al cliente, por lo que se debe trabajar desde la raíz del negocio y mantener clara la idea de que debemos llevar una buena atención y prestar el servicio adecuado.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lang="es-MX" sz="16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Nuestro sistema se enfoca en la organización del establecimiento de comercio y la proyección de que tiene que generar más ventas por el servicio que se preste y así mismo se da resultados positivos ya que el aplicativo cuenta con un sistema que ayuda a generar de manera clara toda la organización que se necesite un restaurante desde los inventarios hasta los pedidos por parte de los clientes del restaurante.</a:t>
            </a:r>
            <a:endParaRPr sz="1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1" name="Imagen 1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39E647B-1867-731A-0ED2-B81CA4FF6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61" y="1582128"/>
            <a:ext cx="6146538" cy="3828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48662" y="317754"/>
              <a:ext cx="174851" cy="170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27664" y="516165"/>
              <a:ext cx="813435" cy="587375"/>
            </a:xfrm>
            <a:custGeom>
              <a:avLst/>
              <a:gdLst/>
              <a:ahLst/>
              <a:cxnLst/>
              <a:rect l="l" t="t" r="r" b="b"/>
              <a:pathLst>
                <a:path w="813434" h="587375">
                  <a:moveTo>
                    <a:pt x="201993" y="77711"/>
                  </a:moveTo>
                  <a:lnTo>
                    <a:pt x="169100" y="51803"/>
                  </a:lnTo>
                  <a:lnTo>
                    <a:pt x="163537" y="50241"/>
                  </a:lnTo>
                  <a:lnTo>
                    <a:pt x="156248" y="48628"/>
                  </a:lnTo>
                  <a:lnTo>
                    <a:pt x="147307" y="46926"/>
                  </a:lnTo>
                  <a:lnTo>
                    <a:pt x="136753" y="45072"/>
                  </a:lnTo>
                  <a:lnTo>
                    <a:pt x="134658" y="45072"/>
                  </a:lnTo>
                  <a:lnTo>
                    <a:pt x="131521" y="44551"/>
                  </a:lnTo>
                  <a:lnTo>
                    <a:pt x="127342" y="43522"/>
                  </a:lnTo>
                  <a:lnTo>
                    <a:pt x="113347" y="40995"/>
                  </a:lnTo>
                  <a:lnTo>
                    <a:pt x="103403" y="38138"/>
                  </a:lnTo>
                  <a:lnTo>
                    <a:pt x="97472" y="34988"/>
                  </a:lnTo>
                  <a:lnTo>
                    <a:pt x="95516" y="31597"/>
                  </a:lnTo>
                  <a:lnTo>
                    <a:pt x="95516" y="28486"/>
                  </a:lnTo>
                  <a:lnTo>
                    <a:pt x="97599" y="26416"/>
                  </a:lnTo>
                  <a:lnTo>
                    <a:pt x="101257" y="24866"/>
                  </a:lnTo>
                  <a:lnTo>
                    <a:pt x="105422" y="23825"/>
                  </a:lnTo>
                  <a:lnTo>
                    <a:pt x="111163" y="22796"/>
                  </a:lnTo>
                  <a:lnTo>
                    <a:pt x="127863" y="22796"/>
                  </a:lnTo>
                  <a:lnTo>
                    <a:pt x="135178" y="23825"/>
                  </a:lnTo>
                  <a:lnTo>
                    <a:pt x="139877" y="25895"/>
                  </a:lnTo>
                  <a:lnTo>
                    <a:pt x="145097" y="27965"/>
                  </a:lnTo>
                  <a:lnTo>
                    <a:pt x="147701" y="31089"/>
                  </a:lnTo>
                  <a:lnTo>
                    <a:pt x="147701" y="35750"/>
                  </a:lnTo>
                  <a:lnTo>
                    <a:pt x="196253" y="35750"/>
                  </a:lnTo>
                  <a:lnTo>
                    <a:pt x="196253" y="34188"/>
                  </a:lnTo>
                  <a:lnTo>
                    <a:pt x="195072" y="26136"/>
                  </a:lnTo>
                  <a:lnTo>
                    <a:pt x="193395" y="22796"/>
                  </a:lnTo>
                  <a:lnTo>
                    <a:pt x="191554" y="19100"/>
                  </a:lnTo>
                  <a:lnTo>
                    <a:pt x="153898" y="2006"/>
                  </a:lnTo>
                  <a:lnTo>
                    <a:pt x="120561" y="0"/>
                  </a:lnTo>
                  <a:lnTo>
                    <a:pt x="102158" y="571"/>
                  </a:lnTo>
                  <a:lnTo>
                    <a:pt x="61061" y="8801"/>
                  </a:lnTo>
                  <a:lnTo>
                    <a:pt x="40703" y="39890"/>
                  </a:lnTo>
                  <a:lnTo>
                    <a:pt x="41744" y="44030"/>
                  </a:lnTo>
                  <a:lnTo>
                    <a:pt x="73647" y="65659"/>
                  </a:lnTo>
                  <a:lnTo>
                    <a:pt x="110121" y="73050"/>
                  </a:lnTo>
                  <a:lnTo>
                    <a:pt x="112217" y="73558"/>
                  </a:lnTo>
                  <a:lnTo>
                    <a:pt x="113779" y="73558"/>
                  </a:lnTo>
                  <a:lnTo>
                    <a:pt x="114820" y="74079"/>
                  </a:lnTo>
                  <a:lnTo>
                    <a:pt x="117957" y="74079"/>
                  </a:lnTo>
                  <a:lnTo>
                    <a:pt x="120040" y="74599"/>
                  </a:lnTo>
                  <a:lnTo>
                    <a:pt x="132067" y="77038"/>
                  </a:lnTo>
                  <a:lnTo>
                    <a:pt x="140728" y="79781"/>
                  </a:lnTo>
                  <a:lnTo>
                    <a:pt x="145948" y="82905"/>
                  </a:lnTo>
                  <a:lnTo>
                    <a:pt x="147701" y="86512"/>
                  </a:lnTo>
                  <a:lnTo>
                    <a:pt x="147701" y="89623"/>
                  </a:lnTo>
                  <a:lnTo>
                    <a:pt x="145097" y="91694"/>
                  </a:lnTo>
                  <a:lnTo>
                    <a:pt x="140398" y="93764"/>
                  </a:lnTo>
                  <a:lnTo>
                    <a:pt x="135699" y="95326"/>
                  </a:lnTo>
                  <a:lnTo>
                    <a:pt x="129438" y="96354"/>
                  </a:lnTo>
                  <a:lnTo>
                    <a:pt x="110642" y="96354"/>
                  </a:lnTo>
                  <a:lnTo>
                    <a:pt x="102298" y="95326"/>
                  </a:lnTo>
                  <a:lnTo>
                    <a:pt x="97078" y="93243"/>
                  </a:lnTo>
                  <a:lnTo>
                    <a:pt x="91859" y="90652"/>
                  </a:lnTo>
                  <a:lnTo>
                    <a:pt x="89255" y="87553"/>
                  </a:lnTo>
                  <a:lnTo>
                    <a:pt x="89255" y="82372"/>
                  </a:lnTo>
                  <a:lnTo>
                    <a:pt x="89776" y="81330"/>
                  </a:lnTo>
                  <a:lnTo>
                    <a:pt x="89776" y="79260"/>
                  </a:lnTo>
                  <a:lnTo>
                    <a:pt x="38620" y="79260"/>
                  </a:lnTo>
                  <a:lnTo>
                    <a:pt x="38620" y="81330"/>
                  </a:lnTo>
                  <a:lnTo>
                    <a:pt x="67652" y="114642"/>
                  </a:lnTo>
                  <a:lnTo>
                    <a:pt x="116382" y="119672"/>
                  </a:lnTo>
                  <a:lnTo>
                    <a:pt x="135877" y="119087"/>
                  </a:lnTo>
                  <a:lnTo>
                    <a:pt x="180060" y="110350"/>
                  </a:lnTo>
                  <a:lnTo>
                    <a:pt x="197827" y="96354"/>
                  </a:lnTo>
                  <a:lnTo>
                    <a:pt x="200621" y="91325"/>
                  </a:lnTo>
                  <a:lnTo>
                    <a:pt x="201993" y="82905"/>
                  </a:lnTo>
                  <a:lnTo>
                    <a:pt x="201993" y="77711"/>
                  </a:lnTo>
                  <a:close/>
                </a:path>
                <a:path w="813434" h="587375">
                  <a:moveTo>
                    <a:pt x="365353" y="92722"/>
                  </a:moveTo>
                  <a:lnTo>
                    <a:pt x="275577" y="92722"/>
                  </a:lnTo>
                  <a:lnTo>
                    <a:pt x="275577" y="69938"/>
                  </a:lnTo>
                  <a:lnTo>
                    <a:pt x="355447" y="69938"/>
                  </a:lnTo>
                  <a:lnTo>
                    <a:pt x="355447" y="45072"/>
                  </a:lnTo>
                  <a:lnTo>
                    <a:pt x="275577" y="45072"/>
                  </a:lnTo>
                  <a:lnTo>
                    <a:pt x="275577" y="26936"/>
                  </a:lnTo>
                  <a:lnTo>
                    <a:pt x="362229" y="26936"/>
                  </a:lnTo>
                  <a:lnTo>
                    <a:pt x="362229" y="1549"/>
                  </a:lnTo>
                  <a:lnTo>
                    <a:pt x="223393" y="1549"/>
                  </a:lnTo>
                  <a:lnTo>
                    <a:pt x="223393" y="117589"/>
                  </a:lnTo>
                  <a:lnTo>
                    <a:pt x="365353" y="117589"/>
                  </a:lnTo>
                  <a:lnTo>
                    <a:pt x="365353" y="92722"/>
                  </a:lnTo>
                  <a:close/>
                </a:path>
                <a:path w="813434" h="587375">
                  <a:moveTo>
                    <a:pt x="373189" y="147116"/>
                  </a:moveTo>
                  <a:lnTo>
                    <a:pt x="0" y="147116"/>
                  </a:lnTo>
                  <a:lnTo>
                    <a:pt x="0" y="208775"/>
                  </a:lnTo>
                  <a:lnTo>
                    <a:pt x="231736" y="208775"/>
                  </a:lnTo>
                  <a:lnTo>
                    <a:pt x="242138" y="211569"/>
                  </a:lnTo>
                  <a:lnTo>
                    <a:pt x="249161" y="218744"/>
                  </a:lnTo>
                  <a:lnTo>
                    <a:pt x="251777" y="228434"/>
                  </a:lnTo>
                  <a:lnTo>
                    <a:pt x="248970" y="238810"/>
                  </a:lnTo>
                  <a:lnTo>
                    <a:pt x="107518" y="483857"/>
                  </a:lnTo>
                  <a:lnTo>
                    <a:pt x="153974" y="527367"/>
                  </a:lnTo>
                  <a:lnTo>
                    <a:pt x="373189" y="147116"/>
                  </a:lnTo>
                  <a:close/>
                </a:path>
                <a:path w="813434" h="587375">
                  <a:moveTo>
                    <a:pt x="573620" y="1549"/>
                  </a:moveTo>
                  <a:lnTo>
                    <a:pt x="523506" y="1549"/>
                  </a:lnTo>
                  <a:lnTo>
                    <a:pt x="523506" y="79781"/>
                  </a:lnTo>
                  <a:lnTo>
                    <a:pt x="487578" y="39890"/>
                  </a:lnTo>
                  <a:lnTo>
                    <a:pt x="453047" y="1549"/>
                  </a:lnTo>
                  <a:lnTo>
                    <a:pt x="387273" y="1549"/>
                  </a:lnTo>
                  <a:lnTo>
                    <a:pt x="387273" y="117589"/>
                  </a:lnTo>
                  <a:lnTo>
                    <a:pt x="436867" y="117589"/>
                  </a:lnTo>
                  <a:lnTo>
                    <a:pt x="436867" y="39890"/>
                  </a:lnTo>
                  <a:lnTo>
                    <a:pt x="505231" y="117589"/>
                  </a:lnTo>
                  <a:lnTo>
                    <a:pt x="573620" y="117589"/>
                  </a:lnTo>
                  <a:lnTo>
                    <a:pt x="573620" y="79781"/>
                  </a:lnTo>
                  <a:lnTo>
                    <a:pt x="573620" y="1549"/>
                  </a:lnTo>
                  <a:close/>
                </a:path>
                <a:path w="813434" h="587375">
                  <a:moveTo>
                    <a:pt x="616927" y="557936"/>
                  </a:moveTo>
                  <a:lnTo>
                    <a:pt x="491020" y="350456"/>
                  </a:lnTo>
                  <a:lnTo>
                    <a:pt x="406590" y="211366"/>
                  </a:lnTo>
                  <a:lnTo>
                    <a:pt x="406069" y="211366"/>
                  </a:lnTo>
                  <a:lnTo>
                    <a:pt x="406069" y="211874"/>
                  </a:lnTo>
                  <a:lnTo>
                    <a:pt x="396392" y="228092"/>
                  </a:lnTo>
                  <a:lnTo>
                    <a:pt x="200418" y="559498"/>
                  </a:lnTo>
                  <a:lnTo>
                    <a:pt x="255231" y="586943"/>
                  </a:lnTo>
                  <a:lnTo>
                    <a:pt x="389890" y="360565"/>
                  </a:lnTo>
                  <a:lnTo>
                    <a:pt x="397637" y="352983"/>
                  </a:lnTo>
                  <a:lnTo>
                    <a:pt x="407631" y="350456"/>
                  </a:lnTo>
                  <a:lnTo>
                    <a:pt x="417639" y="352983"/>
                  </a:lnTo>
                  <a:lnTo>
                    <a:pt x="425386" y="360565"/>
                  </a:lnTo>
                  <a:lnTo>
                    <a:pt x="561086" y="586943"/>
                  </a:lnTo>
                  <a:lnTo>
                    <a:pt x="616927" y="557936"/>
                  </a:lnTo>
                  <a:close/>
                </a:path>
                <a:path w="813434" h="587375">
                  <a:moveTo>
                    <a:pt x="792276" y="117589"/>
                  </a:moveTo>
                  <a:lnTo>
                    <a:pt x="778484" y="96875"/>
                  </a:lnTo>
                  <a:lnTo>
                    <a:pt x="761593" y="71488"/>
                  </a:lnTo>
                  <a:lnTo>
                    <a:pt x="733653" y="29527"/>
                  </a:lnTo>
                  <a:lnTo>
                    <a:pt x="715035" y="1549"/>
                  </a:lnTo>
                  <a:lnTo>
                    <a:pt x="708291" y="1549"/>
                  </a:lnTo>
                  <a:lnTo>
                    <a:pt x="708291" y="71488"/>
                  </a:lnTo>
                  <a:lnTo>
                    <a:pt x="657123" y="71488"/>
                  </a:lnTo>
                  <a:lnTo>
                    <a:pt x="683742" y="29527"/>
                  </a:lnTo>
                  <a:lnTo>
                    <a:pt x="708291" y="71488"/>
                  </a:lnTo>
                  <a:lnTo>
                    <a:pt x="708291" y="1549"/>
                  </a:lnTo>
                  <a:lnTo>
                    <a:pt x="657644" y="1549"/>
                  </a:lnTo>
                  <a:lnTo>
                    <a:pt x="576745" y="117589"/>
                  </a:lnTo>
                  <a:lnTo>
                    <a:pt x="628942" y="117589"/>
                  </a:lnTo>
                  <a:lnTo>
                    <a:pt x="641464" y="96875"/>
                  </a:lnTo>
                  <a:lnTo>
                    <a:pt x="722350" y="96875"/>
                  </a:lnTo>
                  <a:lnTo>
                    <a:pt x="734390" y="117589"/>
                  </a:lnTo>
                  <a:lnTo>
                    <a:pt x="792276" y="117589"/>
                  </a:lnTo>
                  <a:close/>
                </a:path>
                <a:path w="813434" h="587375">
                  <a:moveTo>
                    <a:pt x="813219" y="147116"/>
                  </a:moveTo>
                  <a:lnTo>
                    <a:pt x="439470" y="147116"/>
                  </a:lnTo>
                  <a:lnTo>
                    <a:pt x="658685" y="527367"/>
                  </a:lnTo>
                  <a:lnTo>
                    <a:pt x="705154" y="483857"/>
                  </a:lnTo>
                  <a:lnTo>
                    <a:pt x="563689" y="238810"/>
                  </a:lnTo>
                  <a:lnTo>
                    <a:pt x="560882" y="228434"/>
                  </a:lnTo>
                  <a:lnTo>
                    <a:pt x="563499" y="218744"/>
                  </a:lnTo>
                  <a:lnTo>
                    <a:pt x="570522" y="211569"/>
                  </a:lnTo>
                  <a:lnTo>
                    <a:pt x="580923" y="208775"/>
                  </a:lnTo>
                  <a:lnTo>
                    <a:pt x="813219" y="208775"/>
                  </a:lnTo>
                  <a:lnTo>
                    <a:pt x="813219" y="147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923" y="356107"/>
            <a:ext cx="58381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MX" sz="4400" spc="295" dirty="0"/>
              <a:t>CHEF TABLE</a:t>
            </a:r>
            <a:endParaRPr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6732269" y="2502661"/>
            <a:ext cx="416941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9705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latin typeface="Trebuchet MS"/>
                <a:cs typeface="Trebuchet MS"/>
              </a:rPr>
              <a:t>Problema  </a:t>
            </a:r>
            <a:r>
              <a:rPr sz="3200" dirty="0">
                <a:latin typeface="Trebuchet MS"/>
                <a:cs typeface="Trebuchet MS"/>
              </a:rPr>
              <a:t>Objetivos  </a:t>
            </a:r>
            <a:r>
              <a:rPr sz="3200" spc="150" dirty="0">
                <a:latin typeface="Trebuchet MS"/>
                <a:cs typeface="Trebuchet MS"/>
              </a:rPr>
              <a:t>J</a:t>
            </a:r>
            <a:r>
              <a:rPr sz="3200" spc="110" dirty="0">
                <a:latin typeface="Trebuchet MS"/>
                <a:cs typeface="Trebuchet MS"/>
              </a:rPr>
              <a:t>u</a:t>
            </a:r>
            <a:r>
              <a:rPr sz="3200" spc="285" dirty="0">
                <a:latin typeface="Trebuchet MS"/>
                <a:cs typeface="Trebuchet MS"/>
              </a:rPr>
              <a:t>s</a:t>
            </a:r>
            <a:r>
              <a:rPr sz="3200" spc="-85" dirty="0">
                <a:latin typeface="Trebuchet MS"/>
                <a:cs typeface="Trebuchet MS"/>
              </a:rPr>
              <a:t>t</a:t>
            </a:r>
            <a:r>
              <a:rPr sz="3200" spc="-95" dirty="0">
                <a:latin typeface="Trebuchet MS"/>
                <a:cs typeface="Trebuchet MS"/>
              </a:rPr>
              <a:t>i</a:t>
            </a:r>
            <a:r>
              <a:rPr sz="3200" spc="-155" dirty="0">
                <a:latin typeface="Trebuchet MS"/>
                <a:cs typeface="Trebuchet MS"/>
              </a:rPr>
              <a:t>f</a:t>
            </a:r>
            <a:r>
              <a:rPr sz="3200" spc="-15" dirty="0">
                <a:latin typeface="Trebuchet MS"/>
                <a:cs typeface="Trebuchet MS"/>
              </a:rPr>
              <a:t>i</a:t>
            </a:r>
            <a:r>
              <a:rPr sz="3200" spc="-55" dirty="0">
                <a:latin typeface="Trebuchet MS"/>
                <a:cs typeface="Trebuchet MS"/>
              </a:rPr>
              <a:t>c</a:t>
            </a:r>
            <a:r>
              <a:rPr sz="3200" spc="25" dirty="0">
                <a:latin typeface="Trebuchet MS"/>
                <a:cs typeface="Trebuchet MS"/>
              </a:rPr>
              <a:t>a</a:t>
            </a:r>
            <a:r>
              <a:rPr sz="3200" spc="120" dirty="0">
                <a:latin typeface="Trebuchet MS"/>
                <a:cs typeface="Trebuchet MS"/>
              </a:rPr>
              <a:t>c</a:t>
            </a:r>
            <a:r>
              <a:rPr sz="3200" spc="-10" dirty="0">
                <a:latin typeface="Trebuchet MS"/>
                <a:cs typeface="Trebuchet MS"/>
              </a:rPr>
              <a:t>i</a:t>
            </a:r>
            <a:r>
              <a:rPr sz="3200" spc="-60" dirty="0">
                <a:latin typeface="Trebuchet MS"/>
                <a:cs typeface="Trebuchet MS"/>
              </a:rPr>
              <a:t>ó</a:t>
            </a:r>
            <a:r>
              <a:rPr sz="3200" spc="110" dirty="0">
                <a:latin typeface="Trebuchet MS"/>
                <a:cs typeface="Trebuchet MS"/>
              </a:rPr>
              <a:t>n  </a:t>
            </a:r>
            <a:r>
              <a:rPr sz="3200" spc="60" dirty="0">
                <a:latin typeface="Trebuchet MS"/>
                <a:cs typeface="Trebuchet MS"/>
              </a:rPr>
              <a:t>Alcance  </a:t>
            </a:r>
            <a:r>
              <a:rPr sz="3200" spc="25" dirty="0">
                <a:latin typeface="Trebuchet MS"/>
                <a:cs typeface="Trebuchet MS"/>
              </a:rPr>
              <a:t>Delimitación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55" dirty="0">
                <a:latin typeface="Trebuchet MS"/>
                <a:cs typeface="Trebuchet MS"/>
              </a:rPr>
              <a:t>Entregables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Trimestre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5" name="Imagen 14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2991A619-0428-ADA0-DBFF-C17906A0C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02778"/>
            <a:ext cx="1551880" cy="1551880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245F93D4-07CC-67E7-F9F6-8F5B3D370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3" y="3202778"/>
            <a:ext cx="2796247" cy="1319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2637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40" dirty="0"/>
              <a:t>Problema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609600" y="2105164"/>
            <a:ext cx="11095355" cy="3990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Trebuchet MS"/>
                <a:cs typeface="Trebuchet MS"/>
              </a:rPr>
              <a:t>Párrafo </a:t>
            </a:r>
            <a:r>
              <a:rPr sz="1600" spc="75" dirty="0">
                <a:latin typeface="Trebuchet MS"/>
                <a:cs typeface="Trebuchet MS"/>
              </a:rPr>
              <a:t>o </a:t>
            </a:r>
            <a:r>
              <a:rPr sz="1600" spc="45" dirty="0">
                <a:latin typeface="Trebuchet MS"/>
                <a:cs typeface="Trebuchet MS"/>
              </a:rPr>
              <a:t>separación </a:t>
            </a:r>
            <a:r>
              <a:rPr sz="1600" spc="40" dirty="0">
                <a:latin typeface="Trebuchet MS"/>
                <a:cs typeface="Trebuchet MS"/>
              </a:rPr>
              <a:t>por </a:t>
            </a:r>
            <a:r>
              <a:rPr sz="1600" spc="55" dirty="0">
                <a:latin typeface="Trebuchet MS"/>
                <a:cs typeface="Trebuchet MS"/>
              </a:rPr>
              <a:t>punto </a:t>
            </a:r>
            <a:r>
              <a:rPr sz="1600" spc="40" dirty="0">
                <a:latin typeface="Trebuchet MS"/>
                <a:cs typeface="Trebuchet MS"/>
              </a:rPr>
              <a:t>describiendo </a:t>
            </a:r>
            <a:r>
              <a:rPr sz="1600" spc="45" dirty="0">
                <a:latin typeface="Trebuchet MS"/>
                <a:cs typeface="Trebuchet MS"/>
              </a:rPr>
              <a:t>(máximo </a:t>
            </a:r>
            <a:r>
              <a:rPr sz="1600" spc="85" dirty="0">
                <a:latin typeface="Trebuchet MS"/>
                <a:cs typeface="Trebuchet MS"/>
              </a:rPr>
              <a:t>6 </a:t>
            </a:r>
            <a:r>
              <a:rPr sz="1600" spc="25" dirty="0">
                <a:latin typeface="Trebuchet MS"/>
                <a:cs typeface="Trebuchet MS"/>
              </a:rPr>
              <a:t>líneas </a:t>
            </a:r>
            <a:r>
              <a:rPr sz="1600" spc="45" dirty="0">
                <a:latin typeface="Trebuchet MS"/>
                <a:cs typeface="Trebuchet MS"/>
              </a:rPr>
              <a:t>por</a:t>
            </a:r>
            <a:r>
              <a:rPr sz="1600" spc="-26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párrafo):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s-MX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El restaurante Betel con 7 años de antigüedad ubicada en la ciudad de Bogotá D.C en la localidad de Usme (Dg 91 a bis Sur #14h-13) es un restaurante que opera actual mente los 7 días de la semana se dedica a la preparación de alimentos para desayunos y almuerzos.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1650" dirty="0">
                <a:latin typeface="Trebuchet MS"/>
                <a:cs typeface="Trebuchet MS"/>
              </a:rPr>
              <a:t>   </a:t>
            </a:r>
            <a:r>
              <a:rPr lang="es-MX" sz="1600" dirty="0">
                <a:latin typeface="Trebuchet MS"/>
                <a:cs typeface="Trebuchet MS"/>
              </a:rPr>
              <a:t>los procesos en los que se van a intervenir son  inventarios, reservas, gestión de comandas, gestión de menú</a:t>
            </a:r>
            <a:r>
              <a:rPr lang="es-MX" sz="1650" dirty="0">
                <a:latin typeface="Trebuchet MS"/>
                <a:cs typeface="Trebuchet MS"/>
              </a:rPr>
              <a:t>. </a:t>
            </a:r>
          </a:p>
          <a:p>
            <a:pPr>
              <a:lnSpc>
                <a:spcPct val="100000"/>
              </a:lnSpc>
            </a:pPr>
            <a:endParaRPr sz="1650" dirty="0">
              <a:latin typeface="Trebuchet MS"/>
              <a:cs typeface="Trebuchet MS"/>
            </a:endParaRPr>
          </a:p>
          <a:p>
            <a:pPr marL="298450" marR="273685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30" dirty="0">
                <a:latin typeface="Trebuchet MS"/>
                <a:cs typeface="Trebuchet MS"/>
              </a:rPr>
              <a:t>análisis </a:t>
            </a:r>
            <a:r>
              <a:rPr sz="1600" spc="45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lang="es-CO" sz="1600" spc="15" dirty="0">
                <a:latin typeface="Trebuchet MS"/>
                <a:cs typeface="Trebuchet MS"/>
              </a:rPr>
              <a:t>información</a:t>
            </a:r>
            <a:r>
              <a:rPr sz="1600" spc="15" dirty="0">
                <a:latin typeface="Trebuchet MS"/>
                <a:cs typeface="Trebuchet MS"/>
              </a:rPr>
              <a:t>:</a:t>
            </a:r>
            <a:r>
              <a:rPr lang="es-MX" sz="1600" spc="15" dirty="0">
                <a:latin typeface="Trebuchet MS"/>
                <a:cs typeface="Trebuchet MS"/>
              </a:rPr>
              <a:t> </a:t>
            </a:r>
            <a:r>
              <a:rPr sz="1600" spc="-15" dirty="0" err="1">
                <a:latin typeface="Trebuchet MS"/>
                <a:cs typeface="Trebuchet MS"/>
              </a:rPr>
              <a:t>Entrevista</a:t>
            </a:r>
            <a:r>
              <a:rPr lang="es-MX" sz="1600" spc="-1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98450" marR="883285" indent="-285750" algn="just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600" spc="95" dirty="0">
                <a:latin typeface="Trebuchet MS"/>
                <a:cs typeface="Trebuchet MS"/>
              </a:rPr>
              <a:t>Las </a:t>
            </a:r>
            <a:r>
              <a:rPr sz="1600" spc="55" dirty="0" err="1">
                <a:latin typeface="Trebuchet MS"/>
                <a:cs typeface="Trebuchet MS"/>
              </a:rPr>
              <a:t>necesidades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30" dirty="0" err="1">
                <a:latin typeface="Trebuchet MS"/>
                <a:cs typeface="Trebuchet MS"/>
              </a:rPr>
              <a:t>encontradas</a:t>
            </a:r>
            <a:r>
              <a:rPr lang="es-MX" sz="1600" spc="30" dirty="0">
                <a:latin typeface="Trebuchet MS"/>
                <a:cs typeface="Trebuchet MS"/>
              </a:rPr>
              <a:t>, inventarios: no se lleva un orden consecutivo de cada producto y algunas veces no se genera la orden de compra para abastecer el inventario faltante, gestión de comandas: el comensal  no tiene claro que tipo de menú que esta disponible, gestión de menú: el menú es descrito por el mesero por lo tanto no hay un menú físico que ofrecer o carta menú, reservas: estas no tienen un orden especifico ya que manejan horas pico y por lo general los clientes llegan a una misma hora y esto genera congestión en el establecimiento.  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D8895F3E-53D8-0D92-4BFD-19437D3D2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4" name="Imagen 13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63C7D5EC-84FA-0E95-1CD4-E32D7E8B1E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93789" y="302879"/>
              <a:ext cx="184481" cy="184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55096" y="516991"/>
              <a:ext cx="857885" cy="620395"/>
            </a:xfrm>
            <a:custGeom>
              <a:avLst/>
              <a:gdLst/>
              <a:ahLst/>
              <a:cxnLst/>
              <a:rect l="l" t="t" r="r" b="b"/>
              <a:pathLst>
                <a:path w="857884" h="620394">
                  <a:moveTo>
                    <a:pt x="213106" y="82359"/>
                  </a:moveTo>
                  <a:lnTo>
                    <a:pt x="178333" y="54622"/>
                  </a:lnTo>
                  <a:lnTo>
                    <a:pt x="141935" y="47726"/>
                  </a:lnTo>
                  <a:lnTo>
                    <a:pt x="138658" y="46913"/>
                  </a:lnTo>
                  <a:lnTo>
                    <a:pt x="100622" y="33426"/>
                  </a:lnTo>
                  <a:lnTo>
                    <a:pt x="100622" y="30543"/>
                  </a:lnTo>
                  <a:lnTo>
                    <a:pt x="102666" y="28105"/>
                  </a:lnTo>
                  <a:lnTo>
                    <a:pt x="107162" y="26466"/>
                  </a:lnTo>
                  <a:lnTo>
                    <a:pt x="111252" y="25273"/>
                  </a:lnTo>
                  <a:lnTo>
                    <a:pt x="117386" y="24460"/>
                  </a:lnTo>
                  <a:lnTo>
                    <a:pt x="134975" y="24460"/>
                  </a:lnTo>
                  <a:lnTo>
                    <a:pt x="142748" y="25273"/>
                  </a:lnTo>
                  <a:lnTo>
                    <a:pt x="148069" y="27724"/>
                  </a:lnTo>
                  <a:lnTo>
                    <a:pt x="152984" y="29730"/>
                  </a:lnTo>
                  <a:lnTo>
                    <a:pt x="155841" y="32994"/>
                  </a:lnTo>
                  <a:lnTo>
                    <a:pt x="155841" y="37934"/>
                  </a:lnTo>
                  <a:lnTo>
                    <a:pt x="206971" y="37934"/>
                  </a:lnTo>
                  <a:lnTo>
                    <a:pt x="206971" y="36258"/>
                  </a:lnTo>
                  <a:lnTo>
                    <a:pt x="205752" y="27686"/>
                  </a:lnTo>
                  <a:lnTo>
                    <a:pt x="204139" y="24460"/>
                  </a:lnTo>
                  <a:lnTo>
                    <a:pt x="202069" y="20307"/>
                  </a:lnTo>
                  <a:lnTo>
                    <a:pt x="162483" y="2349"/>
                  </a:lnTo>
                  <a:lnTo>
                    <a:pt x="127203" y="0"/>
                  </a:lnTo>
                  <a:lnTo>
                    <a:pt x="107886" y="609"/>
                  </a:lnTo>
                  <a:lnTo>
                    <a:pt x="64630" y="9779"/>
                  </a:lnTo>
                  <a:lnTo>
                    <a:pt x="43357" y="42011"/>
                  </a:lnTo>
                  <a:lnTo>
                    <a:pt x="44170" y="46469"/>
                  </a:lnTo>
                  <a:lnTo>
                    <a:pt x="46621" y="50546"/>
                  </a:lnTo>
                  <a:lnTo>
                    <a:pt x="48666" y="54622"/>
                  </a:lnTo>
                  <a:lnTo>
                    <a:pt x="94919" y="73317"/>
                  </a:lnTo>
                  <a:lnTo>
                    <a:pt x="116166" y="77063"/>
                  </a:lnTo>
                  <a:lnTo>
                    <a:pt x="120256" y="77876"/>
                  </a:lnTo>
                  <a:lnTo>
                    <a:pt x="121488" y="78282"/>
                  </a:lnTo>
                  <a:lnTo>
                    <a:pt x="122707" y="78282"/>
                  </a:lnTo>
                  <a:lnTo>
                    <a:pt x="124345" y="78689"/>
                  </a:lnTo>
                  <a:lnTo>
                    <a:pt x="155841" y="91338"/>
                  </a:lnTo>
                  <a:lnTo>
                    <a:pt x="155841" y="94602"/>
                  </a:lnTo>
                  <a:lnTo>
                    <a:pt x="153390" y="97040"/>
                  </a:lnTo>
                  <a:lnTo>
                    <a:pt x="143573" y="101130"/>
                  </a:lnTo>
                  <a:lnTo>
                    <a:pt x="136613" y="101942"/>
                  </a:lnTo>
                  <a:lnTo>
                    <a:pt x="128028" y="101942"/>
                  </a:lnTo>
                  <a:lnTo>
                    <a:pt x="94488" y="92557"/>
                  </a:lnTo>
                  <a:lnTo>
                    <a:pt x="94488" y="86042"/>
                  </a:lnTo>
                  <a:lnTo>
                    <a:pt x="94894" y="84404"/>
                  </a:lnTo>
                  <a:lnTo>
                    <a:pt x="94894" y="83997"/>
                  </a:lnTo>
                  <a:lnTo>
                    <a:pt x="40894" y="83997"/>
                  </a:lnTo>
                  <a:lnTo>
                    <a:pt x="40894" y="86042"/>
                  </a:lnTo>
                  <a:lnTo>
                    <a:pt x="71399" y="121310"/>
                  </a:lnTo>
                  <a:lnTo>
                    <a:pt x="122707" y="126809"/>
                  </a:lnTo>
                  <a:lnTo>
                    <a:pt x="143433" y="126136"/>
                  </a:lnTo>
                  <a:lnTo>
                    <a:pt x="189788" y="116624"/>
                  </a:lnTo>
                  <a:lnTo>
                    <a:pt x="208597" y="101942"/>
                  </a:lnTo>
                  <a:lnTo>
                    <a:pt x="211645" y="96545"/>
                  </a:lnTo>
                  <a:lnTo>
                    <a:pt x="213106" y="87668"/>
                  </a:lnTo>
                  <a:lnTo>
                    <a:pt x="213106" y="82359"/>
                  </a:lnTo>
                  <a:close/>
                </a:path>
                <a:path w="857884" h="620394">
                  <a:moveTo>
                    <a:pt x="385724" y="97866"/>
                  </a:moveTo>
                  <a:lnTo>
                    <a:pt x="290830" y="97866"/>
                  </a:lnTo>
                  <a:lnTo>
                    <a:pt x="290830" y="74193"/>
                  </a:lnTo>
                  <a:lnTo>
                    <a:pt x="375094" y="74193"/>
                  </a:lnTo>
                  <a:lnTo>
                    <a:pt x="375094" y="48107"/>
                  </a:lnTo>
                  <a:lnTo>
                    <a:pt x="290830" y="48107"/>
                  </a:lnTo>
                  <a:lnTo>
                    <a:pt x="290830" y="28536"/>
                  </a:lnTo>
                  <a:lnTo>
                    <a:pt x="382041" y="28536"/>
                  </a:lnTo>
                  <a:lnTo>
                    <a:pt x="382041" y="2006"/>
                  </a:lnTo>
                  <a:lnTo>
                    <a:pt x="235610" y="2006"/>
                  </a:lnTo>
                  <a:lnTo>
                    <a:pt x="235610" y="124777"/>
                  </a:lnTo>
                  <a:lnTo>
                    <a:pt x="385724" y="124777"/>
                  </a:lnTo>
                  <a:lnTo>
                    <a:pt x="385724" y="97866"/>
                  </a:lnTo>
                  <a:close/>
                </a:path>
                <a:path w="857884" h="620394">
                  <a:moveTo>
                    <a:pt x="393915" y="155778"/>
                  </a:moveTo>
                  <a:lnTo>
                    <a:pt x="0" y="155778"/>
                  </a:lnTo>
                  <a:lnTo>
                    <a:pt x="0" y="220205"/>
                  </a:lnTo>
                  <a:lnTo>
                    <a:pt x="244602" y="220205"/>
                  </a:lnTo>
                  <a:lnTo>
                    <a:pt x="255536" y="223227"/>
                  </a:lnTo>
                  <a:lnTo>
                    <a:pt x="263017" y="230911"/>
                  </a:lnTo>
                  <a:lnTo>
                    <a:pt x="265887" y="241198"/>
                  </a:lnTo>
                  <a:lnTo>
                    <a:pt x="263004" y="252018"/>
                  </a:lnTo>
                  <a:lnTo>
                    <a:pt x="113296" y="510984"/>
                  </a:lnTo>
                  <a:lnTo>
                    <a:pt x="162382" y="557072"/>
                  </a:lnTo>
                  <a:lnTo>
                    <a:pt x="393915" y="155778"/>
                  </a:lnTo>
                  <a:close/>
                </a:path>
                <a:path w="857884" h="620394">
                  <a:moveTo>
                    <a:pt x="605370" y="2006"/>
                  </a:moveTo>
                  <a:lnTo>
                    <a:pt x="552602" y="2006"/>
                  </a:lnTo>
                  <a:lnTo>
                    <a:pt x="552602" y="84404"/>
                  </a:lnTo>
                  <a:lnTo>
                    <a:pt x="514311" y="42011"/>
                  </a:lnTo>
                  <a:lnTo>
                    <a:pt x="478180" y="2006"/>
                  </a:lnTo>
                  <a:lnTo>
                    <a:pt x="408635" y="2006"/>
                  </a:lnTo>
                  <a:lnTo>
                    <a:pt x="408635" y="124777"/>
                  </a:lnTo>
                  <a:lnTo>
                    <a:pt x="461403" y="124777"/>
                  </a:lnTo>
                  <a:lnTo>
                    <a:pt x="461403" y="42011"/>
                  </a:lnTo>
                  <a:lnTo>
                    <a:pt x="533387" y="124777"/>
                  </a:lnTo>
                  <a:lnTo>
                    <a:pt x="605370" y="124777"/>
                  </a:lnTo>
                  <a:lnTo>
                    <a:pt x="605370" y="84404"/>
                  </a:lnTo>
                  <a:lnTo>
                    <a:pt x="605370" y="2006"/>
                  </a:lnTo>
                  <a:close/>
                </a:path>
                <a:path w="857884" h="620394">
                  <a:moveTo>
                    <a:pt x="650786" y="589292"/>
                  </a:moveTo>
                  <a:lnTo>
                    <a:pt x="517906" y="370192"/>
                  </a:lnTo>
                  <a:lnTo>
                    <a:pt x="428675" y="223062"/>
                  </a:lnTo>
                  <a:lnTo>
                    <a:pt x="428675" y="223469"/>
                  </a:lnTo>
                  <a:lnTo>
                    <a:pt x="428269" y="224282"/>
                  </a:lnTo>
                  <a:lnTo>
                    <a:pt x="211886" y="591324"/>
                  </a:lnTo>
                  <a:lnTo>
                    <a:pt x="269557" y="619874"/>
                  </a:lnTo>
                  <a:lnTo>
                    <a:pt x="411492" y="380898"/>
                  </a:lnTo>
                  <a:lnTo>
                    <a:pt x="419785" y="372859"/>
                  </a:lnTo>
                  <a:lnTo>
                    <a:pt x="430263" y="370192"/>
                  </a:lnTo>
                  <a:lnTo>
                    <a:pt x="440664" y="372859"/>
                  </a:lnTo>
                  <a:lnTo>
                    <a:pt x="448716" y="380898"/>
                  </a:lnTo>
                  <a:lnTo>
                    <a:pt x="591908" y="619874"/>
                  </a:lnTo>
                  <a:lnTo>
                    <a:pt x="650786" y="589292"/>
                  </a:lnTo>
                  <a:close/>
                </a:path>
                <a:path w="857884" h="620394">
                  <a:moveTo>
                    <a:pt x="836091" y="124777"/>
                  </a:moveTo>
                  <a:lnTo>
                    <a:pt x="821232" y="102349"/>
                  </a:lnTo>
                  <a:lnTo>
                    <a:pt x="803643" y="75819"/>
                  </a:lnTo>
                  <a:lnTo>
                    <a:pt x="773912" y="30975"/>
                  </a:lnTo>
                  <a:lnTo>
                    <a:pt x="754697" y="2006"/>
                  </a:lnTo>
                  <a:lnTo>
                    <a:pt x="747725" y="2006"/>
                  </a:lnTo>
                  <a:lnTo>
                    <a:pt x="747725" y="75819"/>
                  </a:lnTo>
                  <a:lnTo>
                    <a:pt x="693318" y="75819"/>
                  </a:lnTo>
                  <a:lnTo>
                    <a:pt x="721169" y="30975"/>
                  </a:lnTo>
                  <a:lnTo>
                    <a:pt x="747725" y="75819"/>
                  </a:lnTo>
                  <a:lnTo>
                    <a:pt x="747725" y="2006"/>
                  </a:lnTo>
                  <a:lnTo>
                    <a:pt x="693750" y="2006"/>
                  </a:lnTo>
                  <a:lnTo>
                    <a:pt x="608647" y="124777"/>
                  </a:lnTo>
                  <a:lnTo>
                    <a:pt x="663867" y="124777"/>
                  </a:lnTo>
                  <a:lnTo>
                    <a:pt x="676960" y="102349"/>
                  </a:lnTo>
                  <a:lnTo>
                    <a:pt x="762444" y="102349"/>
                  </a:lnTo>
                  <a:lnTo>
                    <a:pt x="774712" y="124777"/>
                  </a:lnTo>
                  <a:lnTo>
                    <a:pt x="836091" y="124777"/>
                  </a:lnTo>
                  <a:close/>
                </a:path>
                <a:path w="857884" h="620394">
                  <a:moveTo>
                    <a:pt x="857796" y="155778"/>
                  </a:moveTo>
                  <a:lnTo>
                    <a:pt x="463854" y="155778"/>
                  </a:lnTo>
                  <a:lnTo>
                    <a:pt x="694944" y="557072"/>
                  </a:lnTo>
                  <a:lnTo>
                    <a:pt x="744067" y="510984"/>
                  </a:lnTo>
                  <a:lnTo>
                    <a:pt x="594741" y="252018"/>
                  </a:lnTo>
                  <a:lnTo>
                    <a:pt x="591870" y="241198"/>
                  </a:lnTo>
                  <a:lnTo>
                    <a:pt x="594753" y="230911"/>
                  </a:lnTo>
                  <a:lnTo>
                    <a:pt x="602234" y="223227"/>
                  </a:lnTo>
                  <a:lnTo>
                    <a:pt x="613168" y="220205"/>
                  </a:lnTo>
                  <a:lnTo>
                    <a:pt x="857796" y="220205"/>
                  </a:lnTo>
                  <a:lnTo>
                    <a:pt x="857796" y="155778"/>
                  </a:lnTo>
                  <a:close/>
                </a:path>
              </a:pathLst>
            </a:custGeom>
            <a:solidFill>
              <a:srgbClr val="39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3688" y="593598"/>
              <a:ext cx="3527425" cy="347980"/>
            </a:xfrm>
            <a:custGeom>
              <a:avLst/>
              <a:gdLst/>
              <a:ahLst/>
              <a:cxnLst/>
              <a:rect l="l" t="t" r="r" b="b"/>
              <a:pathLst>
                <a:path w="3527425" h="347980">
                  <a:moveTo>
                    <a:pt x="3527298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527298" y="347472"/>
                  </a:lnTo>
                  <a:lnTo>
                    <a:pt x="352729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1488" y="275589"/>
            <a:ext cx="3171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38AA00"/>
                </a:solidFill>
              </a:rPr>
              <a:t>Objetivo</a:t>
            </a:r>
            <a:r>
              <a:rPr sz="3200" spc="-10" dirty="0">
                <a:solidFill>
                  <a:srgbClr val="38AA00"/>
                </a:solidFill>
              </a:rPr>
              <a:t> </a:t>
            </a:r>
            <a:r>
              <a:rPr sz="3200" spc="35" dirty="0">
                <a:solidFill>
                  <a:srgbClr val="38AA00"/>
                </a:solidFill>
              </a:rPr>
              <a:t>General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84631" y="1310131"/>
            <a:ext cx="523036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Desarrollar un sistema de información web que permita controlar el inventario, reservas y comandas de pedidos para el restaurante Betel.</a:t>
            </a:r>
            <a:endParaRPr sz="16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631" y="3146298"/>
            <a:ext cx="4166870" cy="346710"/>
          </a:xfrm>
          <a:custGeom>
            <a:avLst/>
            <a:gdLst/>
            <a:ahLst/>
            <a:cxnLst/>
            <a:rect l="l" t="t" r="r" b="b"/>
            <a:pathLst>
              <a:path w="4166870" h="346710">
                <a:moveTo>
                  <a:pt x="4166616" y="0"/>
                </a:moveTo>
                <a:lnTo>
                  <a:pt x="0" y="0"/>
                </a:lnTo>
                <a:lnTo>
                  <a:pt x="0" y="346710"/>
                </a:lnTo>
                <a:lnTo>
                  <a:pt x="4166616" y="346710"/>
                </a:lnTo>
                <a:lnTo>
                  <a:pt x="41666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2780" y="2852927"/>
            <a:ext cx="3848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025" y="3684016"/>
            <a:ext cx="465391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77343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>
                <a:latin typeface="Trebuchet MS"/>
                <a:cs typeface="Trebuchet MS"/>
              </a:rPr>
              <a:t>Gestionar </a:t>
            </a:r>
            <a:r>
              <a:rPr sz="1600" spc="65" dirty="0">
                <a:latin typeface="Trebuchet MS"/>
                <a:cs typeface="Trebuchet MS"/>
              </a:rPr>
              <a:t>los </a:t>
            </a:r>
            <a:r>
              <a:rPr sz="1600" spc="55" dirty="0">
                <a:latin typeface="Trebuchet MS"/>
                <a:cs typeface="Trebuchet MS"/>
              </a:rPr>
              <a:t>Usuarios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85" dirty="0">
                <a:latin typeface="Trebuchet MS"/>
                <a:cs typeface="Trebuchet MS"/>
              </a:rPr>
              <a:t>  </a:t>
            </a:r>
            <a:r>
              <a:rPr lang="es-MX" sz="1600" spc="55" dirty="0">
                <a:latin typeface="Trebuchet MS"/>
                <a:cs typeface="Trebuchet MS"/>
              </a:rPr>
              <a:t>Restaurante Betel</a:t>
            </a:r>
            <a:r>
              <a:rPr sz="1600" spc="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8450" marR="56578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 err="1">
                <a:latin typeface="Trebuchet MS"/>
                <a:cs typeface="Trebuchet MS"/>
              </a:rPr>
              <a:t>Gestionar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lang="es-MX" sz="1600" spc="30" dirty="0">
                <a:latin typeface="Trebuchet MS"/>
                <a:cs typeface="Trebuchet MS"/>
              </a:rPr>
              <a:t>inventarios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lang="es-MX" sz="1600" spc="85" dirty="0">
                <a:latin typeface="Trebuchet MS"/>
                <a:cs typeface="Trebuchet MS"/>
              </a:rPr>
              <a:t>.</a:t>
            </a:r>
            <a:r>
              <a:rPr sz="1600" spc="85" dirty="0">
                <a:latin typeface="Trebuchet MS"/>
                <a:cs typeface="Trebuchet MS"/>
              </a:rPr>
              <a:t> </a:t>
            </a:r>
            <a:endParaRPr sz="1600" dirty="0">
              <a:latin typeface="Trebuchet MS"/>
              <a:cs typeface="Trebuchet MS"/>
            </a:endParaRPr>
          </a:p>
          <a:p>
            <a:pPr marL="298450" marR="52260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 err="1">
                <a:latin typeface="Trebuchet MS"/>
                <a:cs typeface="Trebuchet MS"/>
              </a:rPr>
              <a:t>Gestionar</a:t>
            </a:r>
            <a:r>
              <a:rPr lang="es-MX" sz="1600" spc="30" dirty="0">
                <a:latin typeface="Trebuchet MS"/>
                <a:cs typeface="Trebuchet MS"/>
              </a:rPr>
              <a:t> las reservas. </a:t>
            </a:r>
            <a:endParaRPr sz="1600" dirty="0">
              <a:latin typeface="Trebuchet MS"/>
              <a:cs typeface="Trebuchet MS"/>
            </a:endParaRPr>
          </a:p>
          <a:p>
            <a:pPr marL="298450" marR="52641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 err="1">
                <a:latin typeface="Trebuchet MS"/>
                <a:cs typeface="Trebuchet MS"/>
              </a:rPr>
              <a:t>Gestionar</a:t>
            </a:r>
            <a:r>
              <a:rPr lang="es-MX" sz="1600" spc="30" dirty="0">
                <a:latin typeface="Trebuchet MS"/>
                <a:cs typeface="Trebuchet MS"/>
              </a:rPr>
              <a:t> comandas.</a:t>
            </a:r>
          </a:p>
          <a:p>
            <a:pPr marL="298450" marR="52641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s-MX" sz="1600" spc="30" dirty="0">
                <a:latin typeface="Trebuchet MS"/>
                <a:cs typeface="Trebuchet MS"/>
              </a:rPr>
              <a:t>Gestionar el menú digital.</a:t>
            </a:r>
            <a:endParaRPr sz="16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30" dirty="0">
                <a:latin typeface="Trebuchet MS"/>
                <a:cs typeface="Trebuchet MS"/>
              </a:rPr>
              <a:t>Gestionar </a:t>
            </a:r>
            <a:r>
              <a:rPr sz="1600" spc="65" dirty="0">
                <a:latin typeface="Trebuchet MS"/>
                <a:cs typeface="Trebuchet MS"/>
              </a:rPr>
              <a:t>los </a:t>
            </a:r>
            <a:r>
              <a:rPr sz="1600" spc="35" dirty="0">
                <a:latin typeface="Trebuchet MS"/>
                <a:cs typeface="Trebuchet MS"/>
              </a:rPr>
              <a:t>reportes </a:t>
            </a:r>
            <a:r>
              <a:rPr sz="1600" spc="30" dirty="0">
                <a:latin typeface="Trebuchet MS"/>
                <a:cs typeface="Trebuchet MS"/>
              </a:rPr>
              <a:t>gráficos </a:t>
            </a:r>
            <a:r>
              <a:rPr sz="1600" spc="20" dirty="0">
                <a:latin typeface="Trebuchet MS"/>
                <a:cs typeface="Trebuchet MS"/>
              </a:rPr>
              <a:t>e </a:t>
            </a:r>
            <a:r>
              <a:rPr sz="1600" spc="75" dirty="0">
                <a:latin typeface="Trebuchet MS"/>
                <a:cs typeface="Trebuchet MS"/>
              </a:rPr>
              <a:t>impresos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endParaRPr sz="1600" dirty="0">
              <a:latin typeface="Trebuchet MS"/>
              <a:cs typeface="Trebuchet MS"/>
            </a:endParaRPr>
          </a:p>
          <a:p>
            <a:pPr marL="29845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15" name="Imagen 1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3F60F4F-8EFB-4CB9-A997-F0D5B4EC6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9" y="1752600"/>
            <a:ext cx="6273800" cy="39073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35375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15" dirty="0"/>
              <a:t>Justificación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51104" y="1690877"/>
            <a:ext cx="11175365" cy="4960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Trebuchet MS"/>
                <a:cs typeface="Trebuchet MS"/>
              </a:rPr>
              <a:t>Párrafo </a:t>
            </a:r>
            <a:r>
              <a:rPr sz="1600" spc="75" dirty="0">
                <a:latin typeface="Trebuchet MS"/>
                <a:cs typeface="Trebuchet MS"/>
              </a:rPr>
              <a:t>o </a:t>
            </a:r>
            <a:r>
              <a:rPr sz="1600" spc="45" dirty="0">
                <a:latin typeface="Trebuchet MS"/>
                <a:cs typeface="Trebuchet MS"/>
              </a:rPr>
              <a:t>separación por </a:t>
            </a:r>
            <a:r>
              <a:rPr sz="1600" spc="55" dirty="0">
                <a:latin typeface="Trebuchet MS"/>
                <a:cs typeface="Trebuchet MS"/>
              </a:rPr>
              <a:t>punto </a:t>
            </a:r>
            <a:r>
              <a:rPr sz="1600" spc="40" dirty="0">
                <a:latin typeface="Trebuchet MS"/>
                <a:cs typeface="Trebuchet MS"/>
              </a:rPr>
              <a:t>describiendo </a:t>
            </a:r>
            <a:r>
              <a:rPr sz="1600" spc="45" dirty="0">
                <a:latin typeface="Trebuchet MS"/>
                <a:cs typeface="Trebuchet MS"/>
              </a:rPr>
              <a:t>(máximo </a:t>
            </a:r>
            <a:r>
              <a:rPr sz="1600" spc="85" dirty="0">
                <a:latin typeface="Trebuchet MS"/>
                <a:cs typeface="Trebuchet MS"/>
              </a:rPr>
              <a:t>6 </a:t>
            </a:r>
            <a:r>
              <a:rPr sz="1600" spc="25" dirty="0">
                <a:latin typeface="Trebuchet MS"/>
                <a:cs typeface="Trebuchet MS"/>
              </a:rPr>
              <a:t>líneas </a:t>
            </a:r>
            <a:r>
              <a:rPr sz="1600" spc="45" dirty="0">
                <a:latin typeface="Trebuchet MS"/>
                <a:cs typeface="Trebuchet MS"/>
              </a:rPr>
              <a:t>por</a:t>
            </a:r>
            <a:r>
              <a:rPr sz="1600" spc="-27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párrafo):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298450" marR="4826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65" dirty="0">
                <a:latin typeface="Trebuchet MS"/>
                <a:cs typeface="Trebuchet MS"/>
              </a:rPr>
              <a:t>La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solución: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Se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propone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el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desarrollo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un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Información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Web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65" dirty="0" err="1">
                <a:latin typeface="Trebuchet MS"/>
                <a:cs typeface="Trebuchet MS"/>
              </a:rPr>
              <a:t>denominado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CHEF TABLE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que  </a:t>
            </a:r>
            <a:r>
              <a:rPr sz="1600" spc="20" dirty="0">
                <a:latin typeface="Trebuchet MS"/>
                <a:cs typeface="Trebuchet MS"/>
              </a:rPr>
              <a:t>sirva </a:t>
            </a:r>
            <a:r>
              <a:rPr sz="1600" spc="110" dirty="0">
                <a:latin typeface="Trebuchet MS"/>
                <a:cs typeface="Trebuchet MS"/>
              </a:rPr>
              <a:t>como </a:t>
            </a:r>
            <a:r>
              <a:rPr sz="1600" spc="25" dirty="0">
                <a:latin typeface="Trebuchet MS"/>
                <a:cs typeface="Trebuchet MS"/>
              </a:rPr>
              <a:t>herramienta </a:t>
            </a:r>
            <a:r>
              <a:rPr sz="1600" spc="40" dirty="0">
                <a:latin typeface="Trebuchet MS"/>
                <a:cs typeface="Trebuchet MS"/>
              </a:rPr>
              <a:t>software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55" dirty="0">
                <a:latin typeface="Trebuchet MS"/>
                <a:cs typeface="Trebuchet MS"/>
              </a:rPr>
              <a:t>apoyo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40" dirty="0" err="1">
                <a:latin typeface="Trebuchet MS"/>
                <a:cs typeface="Trebuchet MS"/>
              </a:rPr>
              <a:t>seguimiento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de</a:t>
            </a:r>
            <a:r>
              <a:rPr lang="es-MX" sz="1600" spc="10" dirty="0">
                <a:latin typeface="Trebuchet MS"/>
                <a:cs typeface="Trebuchet MS"/>
              </a:rPr>
              <a:t> </a:t>
            </a:r>
            <a:r>
              <a:rPr sz="1600" spc="10" dirty="0" err="1">
                <a:latin typeface="Trebuchet MS"/>
                <a:cs typeface="Trebuchet MS"/>
              </a:rPr>
              <a:t>los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Proceso</a:t>
            </a:r>
            <a:r>
              <a:rPr lang="es-MX" sz="1600" spc="25" dirty="0">
                <a:latin typeface="Trebuchet MS"/>
                <a:cs typeface="Trebuchet MS"/>
              </a:rPr>
              <a:t>s de inventarios, comandas, gestión de usuarios, reservas y menú digital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RESTAURANTE BETEL</a:t>
            </a:r>
            <a:r>
              <a:rPr sz="1600" spc="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98450" marR="12382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65" dirty="0">
                <a:latin typeface="Trebuchet MS"/>
                <a:cs typeface="Trebuchet MS"/>
              </a:rPr>
              <a:t>La </a:t>
            </a:r>
            <a:r>
              <a:rPr sz="1600" spc="30" dirty="0">
                <a:latin typeface="Trebuchet MS"/>
                <a:cs typeface="Trebuchet MS"/>
              </a:rPr>
              <a:t>importancia </a:t>
            </a:r>
            <a:r>
              <a:rPr sz="1600" spc="20" dirty="0">
                <a:latin typeface="Trebuchet MS"/>
                <a:cs typeface="Trebuchet MS"/>
              </a:rPr>
              <a:t>del </a:t>
            </a:r>
            <a:r>
              <a:rPr sz="1600" spc="40" dirty="0">
                <a:latin typeface="Trebuchet MS"/>
                <a:cs typeface="Trebuchet MS"/>
              </a:rPr>
              <a:t>Sistema: </a:t>
            </a:r>
            <a:r>
              <a:rPr sz="1600" spc="5" dirty="0">
                <a:latin typeface="Trebuchet MS"/>
                <a:cs typeface="Trebuchet MS"/>
              </a:rPr>
              <a:t>Permitirá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35" dirty="0">
                <a:latin typeface="Trebuchet MS"/>
                <a:cs typeface="Trebuchet MS"/>
              </a:rPr>
              <a:t>gestión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lang="es-MX" sz="1600" spc="65" dirty="0">
                <a:latin typeface="Trebuchet MS"/>
                <a:cs typeface="Trebuchet MS"/>
              </a:rPr>
              <a:t>administrador, jefe de cocina, mesero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como </a:t>
            </a:r>
            <a:r>
              <a:rPr sz="1600" spc="55" dirty="0">
                <a:latin typeface="Trebuchet MS"/>
                <a:cs typeface="Trebuchet MS"/>
              </a:rPr>
              <a:t>usuarios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-254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BETEL</a:t>
            </a:r>
            <a:r>
              <a:rPr sz="1600" spc="10" dirty="0">
                <a:latin typeface="Trebuchet MS"/>
                <a:cs typeface="Trebuchet MS"/>
              </a:rPr>
              <a:t>. </a:t>
            </a:r>
            <a:r>
              <a:rPr sz="1600" spc="100" dirty="0">
                <a:latin typeface="Trebuchet MS"/>
                <a:cs typeface="Trebuchet MS"/>
              </a:rPr>
              <a:t>En </a:t>
            </a:r>
            <a:r>
              <a:rPr sz="1600" spc="25" dirty="0" err="1">
                <a:latin typeface="Trebuchet MS"/>
                <a:cs typeface="Trebuchet MS"/>
              </a:rPr>
              <a:t>Proceso</a:t>
            </a:r>
            <a:r>
              <a:rPr lang="es-MX" sz="1600" spc="25" dirty="0">
                <a:latin typeface="Trebuchet MS"/>
                <a:cs typeface="Trebuchet MS"/>
              </a:rPr>
              <a:t> INVENTARIOS 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65" dirty="0" err="1">
                <a:latin typeface="Trebuchet MS"/>
                <a:cs typeface="Trebuchet MS"/>
              </a:rPr>
              <a:t>los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-5" dirty="0" err="1">
                <a:latin typeface="Trebuchet MS"/>
                <a:cs typeface="Trebuchet MS"/>
              </a:rPr>
              <a:t>Perfiles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Usuario</a:t>
            </a:r>
            <a:r>
              <a:rPr lang="es-MX" sz="1600" spc="25" dirty="0">
                <a:latin typeface="Trebuchet MS"/>
                <a:cs typeface="Trebuchet MS"/>
              </a:rPr>
              <a:t> administrador y jefe de cocina 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 err="1">
                <a:latin typeface="Trebuchet MS"/>
                <a:cs typeface="Trebuchet MS"/>
              </a:rPr>
              <a:t>podrán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lang="es-MX" sz="1600" spc="55" dirty="0">
                <a:latin typeface="Trebuchet MS"/>
                <a:cs typeface="Trebuchet MS"/>
              </a:rPr>
              <a:t>verificar el estado de los productos faltantes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del</a:t>
            </a:r>
            <a:r>
              <a:rPr lang="es-MX" sz="1600" spc="20" dirty="0">
                <a:latin typeface="Trebuchet MS"/>
                <a:cs typeface="Trebuchet MS"/>
              </a:rPr>
              <a:t> establecimiento y asi el 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lang="es-MX" sz="1600" spc="70" dirty="0">
                <a:latin typeface="Trebuchet MS"/>
                <a:cs typeface="Trebuchet MS"/>
              </a:rPr>
              <a:t>  proporcionara un mejor control</a:t>
            </a:r>
            <a:r>
              <a:rPr sz="1600" spc="10" dirty="0">
                <a:latin typeface="Trebuchet MS"/>
                <a:cs typeface="Trebuchet MS"/>
              </a:rPr>
              <a:t>. </a:t>
            </a:r>
            <a:r>
              <a:rPr sz="1600" spc="100" dirty="0">
                <a:latin typeface="Trebuchet MS"/>
                <a:cs typeface="Trebuchet MS"/>
              </a:rPr>
              <a:t>En </a:t>
            </a:r>
            <a:r>
              <a:rPr lang="es-MX" sz="1600" spc="50" dirty="0">
                <a:latin typeface="Trebuchet MS"/>
                <a:cs typeface="Trebuchet MS"/>
              </a:rPr>
              <a:t>comandas </a:t>
            </a:r>
            <a:r>
              <a:rPr sz="1600" spc="65" dirty="0" err="1">
                <a:latin typeface="Trebuchet MS"/>
                <a:cs typeface="Trebuchet MS"/>
              </a:rPr>
              <a:t>los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dirty="0" err="1">
                <a:latin typeface="Trebuchet MS"/>
                <a:cs typeface="Trebuchet MS"/>
              </a:rPr>
              <a:t>Perfiles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Usuario</a:t>
            </a:r>
            <a:r>
              <a:rPr lang="es-MX" sz="1600" spc="25" dirty="0">
                <a:latin typeface="Trebuchet MS"/>
                <a:cs typeface="Trebuchet MS"/>
              </a:rPr>
              <a:t> jefe de cocina y mesero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 err="1">
                <a:latin typeface="Trebuchet MS"/>
                <a:cs typeface="Trebuchet MS"/>
              </a:rPr>
              <a:t>podrán</a:t>
            </a:r>
            <a:r>
              <a:rPr lang="es-MX" sz="1600" spc="55" dirty="0">
                <a:latin typeface="Trebuchet MS"/>
                <a:cs typeface="Trebuchet MS"/>
              </a:rPr>
              <a:t> verificar el menú solicitado del comensal sin retrasos para que asi e</a:t>
            </a:r>
            <a:r>
              <a:rPr lang="es-CO" sz="1600" spc="20" dirty="0">
                <a:latin typeface="Trebuchet MS"/>
                <a:cs typeface="Trebuchet MS"/>
              </a:rPr>
              <a:t>l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70" dirty="0">
                <a:latin typeface="Trebuchet MS"/>
                <a:cs typeface="Trebuchet MS"/>
              </a:rPr>
              <a:t>Sistema </a:t>
            </a:r>
            <a:r>
              <a:rPr lang="es-MX" sz="1600" spc="70" dirty="0">
                <a:latin typeface="Trebuchet MS"/>
                <a:cs typeface="Trebuchet MS"/>
              </a:rPr>
              <a:t>otorgue agilidad en el proceso</a:t>
            </a:r>
            <a:r>
              <a:rPr sz="1600" spc="10" dirty="0">
                <a:latin typeface="Trebuchet MS"/>
                <a:cs typeface="Trebuchet MS"/>
              </a:rPr>
              <a:t>.</a:t>
            </a:r>
            <a:r>
              <a:rPr lang="es-MX" sz="1600" spc="10" dirty="0">
                <a:latin typeface="Trebuchet MS"/>
                <a:cs typeface="Trebuchet MS"/>
              </a:rPr>
              <a:t> </a:t>
            </a:r>
            <a:r>
              <a:rPr lang="es-MX" sz="1600" spc="100" dirty="0">
                <a:latin typeface="Trebuchet MS"/>
                <a:cs typeface="Trebuchet MS"/>
              </a:rPr>
              <a:t>En </a:t>
            </a:r>
            <a:r>
              <a:rPr lang="es-MX" sz="1600" spc="50" dirty="0">
                <a:latin typeface="Trebuchet MS"/>
                <a:cs typeface="Trebuchet MS"/>
              </a:rPr>
              <a:t>RESERVAS </a:t>
            </a:r>
            <a:r>
              <a:rPr lang="es-MX" sz="1600" spc="65" dirty="0">
                <a:latin typeface="Trebuchet MS"/>
                <a:cs typeface="Trebuchet MS"/>
              </a:rPr>
              <a:t>los </a:t>
            </a:r>
            <a:r>
              <a:rPr lang="es-MX" sz="1600" dirty="0">
                <a:latin typeface="Trebuchet MS"/>
                <a:cs typeface="Trebuchet MS"/>
              </a:rPr>
              <a:t>Perfiles </a:t>
            </a:r>
            <a:r>
              <a:rPr lang="es-MX" sz="1600" spc="25" dirty="0">
                <a:latin typeface="Trebuchet MS"/>
                <a:cs typeface="Trebuchet MS"/>
              </a:rPr>
              <a:t>Usuario ADMINISTRADOR Y MESERO </a:t>
            </a:r>
            <a:r>
              <a:rPr lang="es-MX" sz="1600" spc="55" dirty="0">
                <a:latin typeface="Trebuchet MS"/>
                <a:cs typeface="Trebuchet MS"/>
              </a:rPr>
              <a:t>podrán verificar la mesa disponible y el horario solicitado del comensal sin retrasos para que asi e</a:t>
            </a:r>
            <a:r>
              <a:rPr lang="es-MX" sz="1600" spc="20" dirty="0">
                <a:latin typeface="Trebuchet MS"/>
                <a:cs typeface="Trebuchet MS"/>
              </a:rPr>
              <a:t>l  </a:t>
            </a:r>
            <a:r>
              <a:rPr lang="es-MX" sz="1600" spc="70" dirty="0">
                <a:latin typeface="Trebuchet MS"/>
                <a:cs typeface="Trebuchet MS"/>
              </a:rPr>
              <a:t>Sistema otorgue agilidad en el proceso</a:t>
            </a:r>
            <a:r>
              <a:rPr lang="es-MX" sz="1600" spc="10" dirty="0">
                <a:latin typeface="Trebuchet MS"/>
                <a:cs typeface="Trebuchet MS"/>
              </a:rPr>
              <a:t>.  </a:t>
            </a:r>
            <a:r>
              <a:rPr lang="es-MX" sz="1600" spc="100" dirty="0">
                <a:latin typeface="Trebuchet MS"/>
                <a:cs typeface="Trebuchet MS"/>
              </a:rPr>
              <a:t>En menú digital </a:t>
            </a:r>
            <a:r>
              <a:rPr lang="es-MX" sz="1600" spc="65" dirty="0">
                <a:latin typeface="Trebuchet MS"/>
                <a:cs typeface="Trebuchet MS"/>
              </a:rPr>
              <a:t>los </a:t>
            </a:r>
            <a:r>
              <a:rPr lang="es-MX" sz="1600" dirty="0">
                <a:latin typeface="Trebuchet MS"/>
                <a:cs typeface="Trebuchet MS"/>
              </a:rPr>
              <a:t>Perfiles </a:t>
            </a:r>
            <a:r>
              <a:rPr lang="es-MX" sz="1600" spc="25" dirty="0">
                <a:latin typeface="Trebuchet MS"/>
                <a:cs typeface="Trebuchet MS"/>
              </a:rPr>
              <a:t>Usuario jefe de cocina, </a:t>
            </a:r>
            <a:r>
              <a:rPr lang="es-MX" sz="1600" spc="25" dirty="0" err="1">
                <a:latin typeface="Trebuchet MS"/>
                <a:cs typeface="Trebuchet MS"/>
              </a:rPr>
              <a:t>adminidtrador</a:t>
            </a:r>
            <a:r>
              <a:rPr lang="es-MX" sz="1600" spc="25" dirty="0">
                <a:latin typeface="Trebuchet MS"/>
                <a:cs typeface="Trebuchet MS"/>
              </a:rPr>
              <a:t> y mesero </a:t>
            </a:r>
            <a:r>
              <a:rPr lang="es-MX" sz="1600" spc="55" dirty="0">
                <a:latin typeface="Trebuchet MS"/>
                <a:cs typeface="Trebuchet MS"/>
              </a:rPr>
              <a:t>podrán verificar el menú diario para ofrecer al comensal sin retrasos para que asi e</a:t>
            </a:r>
            <a:r>
              <a:rPr lang="es-MX" sz="1600" spc="20" dirty="0">
                <a:latin typeface="Trebuchet MS"/>
                <a:cs typeface="Trebuchet MS"/>
              </a:rPr>
              <a:t>l  </a:t>
            </a:r>
            <a:r>
              <a:rPr lang="es-MX" sz="1600" spc="70" dirty="0">
                <a:latin typeface="Trebuchet MS"/>
                <a:cs typeface="Trebuchet MS"/>
              </a:rPr>
              <a:t>Sistema otorgue agilidad en el proceso</a:t>
            </a:r>
            <a:r>
              <a:rPr lang="es-MX" sz="1600" spc="10" dirty="0">
                <a:latin typeface="Trebuchet MS"/>
                <a:cs typeface="Trebuchet MS"/>
              </a:rPr>
              <a:t>. </a:t>
            </a:r>
            <a:r>
              <a:rPr sz="1600" spc="10" dirty="0" err="1">
                <a:latin typeface="Trebuchet MS"/>
                <a:cs typeface="Trebuchet MS"/>
              </a:rPr>
              <a:t>Finalmente</a:t>
            </a:r>
            <a:r>
              <a:rPr sz="1600" spc="10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Trebuchet MS"/>
                <a:cs typeface="Trebuchet MS"/>
              </a:rPr>
              <a:t>facilitará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35" dirty="0">
                <a:latin typeface="Trebuchet MS"/>
                <a:cs typeface="Trebuchet MS"/>
              </a:rPr>
              <a:t>gestión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reportes  </a:t>
            </a:r>
            <a:r>
              <a:rPr sz="1600" spc="30" dirty="0">
                <a:latin typeface="Trebuchet MS"/>
                <a:cs typeface="Trebuchet MS"/>
              </a:rPr>
              <a:t>gráficos </a:t>
            </a:r>
            <a:r>
              <a:rPr sz="1600" spc="15" dirty="0">
                <a:latin typeface="Trebuchet MS"/>
                <a:cs typeface="Trebuchet MS"/>
              </a:rPr>
              <a:t>e </a:t>
            </a:r>
            <a:r>
              <a:rPr sz="1600" spc="40" dirty="0">
                <a:latin typeface="Trebuchet MS"/>
                <a:cs typeface="Trebuchet MS"/>
              </a:rPr>
              <a:t>impresos, </a:t>
            </a:r>
            <a:r>
              <a:rPr sz="1600" spc="50" dirty="0">
                <a:latin typeface="Trebuchet MS"/>
                <a:cs typeface="Trebuchet MS"/>
              </a:rPr>
              <a:t>necesarios </a:t>
            </a:r>
            <a:r>
              <a:rPr sz="1600" spc="30" dirty="0">
                <a:latin typeface="Trebuchet MS"/>
                <a:cs typeface="Trebuchet MS"/>
              </a:rPr>
              <a:t>para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70" dirty="0">
                <a:latin typeface="Trebuchet MS"/>
                <a:cs typeface="Trebuchet MS"/>
              </a:rPr>
              <a:t>toma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45" dirty="0">
                <a:latin typeface="Trebuchet MS"/>
                <a:cs typeface="Trebuchet MS"/>
              </a:rPr>
              <a:t>decisiones </a:t>
            </a:r>
            <a:r>
              <a:rPr sz="1600" spc="20" dirty="0">
                <a:latin typeface="Trebuchet MS"/>
                <a:cs typeface="Trebuchet MS"/>
              </a:rPr>
              <a:t>del </a:t>
            </a:r>
            <a:r>
              <a:rPr sz="1600" spc="50" dirty="0">
                <a:latin typeface="Trebuchet MS"/>
                <a:cs typeface="Trebuchet MS"/>
              </a:rPr>
              <a:t>personal </a:t>
            </a:r>
            <a:r>
              <a:rPr sz="1600" spc="20" dirty="0">
                <a:latin typeface="Trebuchet MS"/>
                <a:cs typeface="Trebuchet MS"/>
              </a:rPr>
              <a:t>administrativo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85" dirty="0" err="1">
                <a:latin typeface="Trebuchet MS"/>
                <a:cs typeface="Trebuchet MS"/>
              </a:rPr>
              <a:t>Empresa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lang="es-MX" sz="1600" spc="85" dirty="0">
                <a:latin typeface="Trebuchet MS"/>
                <a:cs typeface="Trebuchet MS"/>
              </a:rPr>
              <a:t>RESTAURANTE BETEL</a:t>
            </a:r>
            <a:r>
              <a:rPr sz="1600" spc="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25" dirty="0">
                <a:latin typeface="Trebuchet MS"/>
                <a:cs typeface="Trebuchet MS"/>
              </a:rPr>
              <a:t>aporte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20" dirty="0">
                <a:latin typeface="Trebuchet MS"/>
                <a:cs typeface="Trebuchet MS"/>
              </a:rPr>
              <a:t>Sector: </a:t>
            </a: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lang="es-MX" sz="1600" spc="70" dirty="0">
                <a:latin typeface="Trebuchet MS"/>
                <a:cs typeface="Trebuchet MS"/>
              </a:rPr>
              <a:t> CHEF TABLE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servirá </a:t>
            </a:r>
            <a:r>
              <a:rPr sz="1600" spc="110" dirty="0">
                <a:latin typeface="Trebuchet MS"/>
                <a:cs typeface="Trebuchet MS"/>
              </a:rPr>
              <a:t>como </a:t>
            </a:r>
            <a:r>
              <a:rPr sz="1600" spc="25" dirty="0">
                <a:latin typeface="Trebuchet MS"/>
                <a:cs typeface="Trebuchet MS"/>
              </a:rPr>
              <a:t>aporte </a:t>
            </a:r>
            <a:r>
              <a:rPr sz="1600" spc="-5" dirty="0">
                <a:latin typeface="Trebuchet MS"/>
                <a:cs typeface="Trebuchet MS"/>
              </a:rPr>
              <a:t>al </a:t>
            </a:r>
            <a:r>
              <a:rPr sz="1600" spc="45" dirty="0">
                <a:latin typeface="Trebuchet MS"/>
                <a:cs typeface="Trebuchet MS"/>
              </a:rPr>
              <a:t>sector </a:t>
            </a:r>
            <a:r>
              <a:rPr lang="es-MX" sz="1600" spc="45" dirty="0">
                <a:latin typeface="Trebuchet MS"/>
                <a:cs typeface="Trebuchet MS"/>
              </a:rPr>
              <a:t>DE RESTAURANTES</a:t>
            </a:r>
            <a:r>
              <a:rPr sz="1600" spc="-10" dirty="0">
                <a:latin typeface="Trebuchet MS"/>
                <a:cs typeface="Trebuchet MS"/>
              </a:rPr>
              <a:t>, </a:t>
            </a:r>
            <a:r>
              <a:rPr sz="1600" spc="110" dirty="0" err="1">
                <a:latin typeface="Trebuchet MS"/>
                <a:cs typeface="Trebuchet MS"/>
              </a:rPr>
              <a:t>como</a:t>
            </a:r>
            <a:r>
              <a:rPr sz="1600" spc="110" dirty="0">
                <a:latin typeface="Trebuchet MS"/>
                <a:cs typeface="Trebuchet MS"/>
              </a:rPr>
              <a:t> </a:t>
            </a:r>
            <a:r>
              <a:rPr lang="es-MX" sz="1600" spc="110" dirty="0">
                <a:latin typeface="Trebuchet MS"/>
                <a:cs typeface="Trebuchet MS"/>
              </a:rPr>
              <a:t>solución a la problemática en la gestión de los procesos dentro del establecimiento</a:t>
            </a:r>
            <a:r>
              <a:rPr sz="1600" dirty="0">
                <a:latin typeface="Trebuchet MS"/>
                <a:cs typeface="Trebuchet MS"/>
              </a:rPr>
              <a:t>.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CE20D91F-7BBD-524B-D35F-2BC5B1522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0" name="Imagen 9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793FD895-D701-936A-24EC-D714F7408E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21863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235" dirty="0"/>
              <a:t>Alcance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51104" y="1690877"/>
            <a:ext cx="1109535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Trebuchet MS"/>
                <a:cs typeface="Trebuchet MS"/>
              </a:rPr>
              <a:t>Párrafo </a:t>
            </a:r>
            <a:r>
              <a:rPr sz="1600" spc="75" dirty="0">
                <a:latin typeface="Trebuchet MS"/>
                <a:cs typeface="Trebuchet MS"/>
              </a:rPr>
              <a:t>o </a:t>
            </a:r>
            <a:r>
              <a:rPr sz="1600" spc="45" dirty="0">
                <a:latin typeface="Trebuchet MS"/>
                <a:cs typeface="Trebuchet MS"/>
              </a:rPr>
              <a:t>separación por </a:t>
            </a:r>
            <a:r>
              <a:rPr sz="1600" spc="55" dirty="0">
                <a:latin typeface="Trebuchet MS"/>
                <a:cs typeface="Trebuchet MS"/>
              </a:rPr>
              <a:t>punto </a:t>
            </a:r>
            <a:r>
              <a:rPr sz="1600" spc="40" dirty="0">
                <a:latin typeface="Trebuchet MS"/>
                <a:cs typeface="Trebuchet MS"/>
              </a:rPr>
              <a:t>describiendo </a:t>
            </a:r>
            <a:r>
              <a:rPr sz="1600" spc="45" dirty="0">
                <a:latin typeface="Trebuchet MS"/>
                <a:cs typeface="Trebuchet MS"/>
              </a:rPr>
              <a:t>(máximo </a:t>
            </a:r>
            <a:r>
              <a:rPr sz="1600" spc="85" dirty="0">
                <a:latin typeface="Trebuchet MS"/>
                <a:cs typeface="Trebuchet MS"/>
              </a:rPr>
              <a:t>6 </a:t>
            </a:r>
            <a:r>
              <a:rPr sz="1600" spc="25" dirty="0">
                <a:latin typeface="Trebuchet MS"/>
                <a:cs typeface="Trebuchet MS"/>
              </a:rPr>
              <a:t>líneas </a:t>
            </a:r>
            <a:r>
              <a:rPr sz="1600" spc="45" dirty="0">
                <a:latin typeface="Trebuchet MS"/>
                <a:cs typeface="Trebuchet MS"/>
              </a:rPr>
              <a:t>por</a:t>
            </a:r>
            <a:r>
              <a:rPr sz="1600" spc="-27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párrafo):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60" dirty="0">
                <a:latin typeface="Trebuchet MS"/>
                <a:cs typeface="Trebuchet MS"/>
              </a:rPr>
              <a:t>Qué </a:t>
            </a:r>
            <a:r>
              <a:rPr sz="1600" spc="50" dirty="0">
                <a:latin typeface="Trebuchet MS"/>
                <a:cs typeface="Trebuchet MS"/>
              </a:rPr>
              <a:t>hace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40" dirty="0">
                <a:latin typeface="Trebuchet MS"/>
                <a:cs typeface="Trebuchet MS"/>
              </a:rPr>
              <a:t>Sistema: </a:t>
            </a:r>
            <a:r>
              <a:rPr sz="1600" spc="45" dirty="0">
                <a:latin typeface="Trebuchet MS"/>
                <a:cs typeface="Trebuchet MS"/>
              </a:rPr>
              <a:t>Operaciones </a:t>
            </a:r>
            <a:r>
              <a:rPr sz="1600" spc="55" dirty="0">
                <a:latin typeface="Trebuchet MS"/>
                <a:cs typeface="Trebuchet MS"/>
              </a:rPr>
              <a:t>que </a:t>
            </a:r>
            <a:r>
              <a:rPr sz="1600" spc="65" dirty="0">
                <a:latin typeface="Trebuchet MS"/>
                <a:cs typeface="Trebuchet MS"/>
              </a:rPr>
              <a:t>los </a:t>
            </a:r>
            <a:r>
              <a:rPr sz="1600" spc="15" dirty="0">
                <a:latin typeface="Trebuchet MS"/>
                <a:cs typeface="Trebuchet MS"/>
              </a:rPr>
              <a:t>perfiles </a:t>
            </a:r>
            <a:r>
              <a:rPr sz="1600" spc="55" dirty="0">
                <a:latin typeface="Trebuchet MS"/>
                <a:cs typeface="Trebuchet MS"/>
              </a:rPr>
              <a:t>pueden </a:t>
            </a:r>
            <a:r>
              <a:rPr sz="1600" spc="35" dirty="0">
                <a:latin typeface="Trebuchet MS"/>
                <a:cs typeface="Trebuchet MS"/>
              </a:rPr>
              <a:t>hacer </a:t>
            </a:r>
            <a:r>
              <a:rPr sz="1600" spc="10" dirty="0">
                <a:latin typeface="Trebuchet MS"/>
                <a:cs typeface="Trebuchet MS"/>
              </a:rPr>
              <a:t>(ModProceso1, </a:t>
            </a:r>
            <a:r>
              <a:rPr sz="1600" spc="50" dirty="0">
                <a:latin typeface="Trebuchet MS"/>
                <a:cs typeface="Trebuchet MS"/>
              </a:rPr>
              <a:t>ModProceso2,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ModProceso3)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60" dirty="0">
                <a:latin typeface="Trebuchet MS"/>
                <a:cs typeface="Trebuchet MS"/>
              </a:rPr>
              <a:t>Qué </a:t>
            </a:r>
            <a:r>
              <a:rPr sz="1600" spc="105" dirty="0">
                <a:latin typeface="Trebuchet MS"/>
                <a:cs typeface="Trebuchet MS"/>
              </a:rPr>
              <a:t>NO </a:t>
            </a:r>
            <a:r>
              <a:rPr sz="1600" spc="50" dirty="0">
                <a:latin typeface="Trebuchet MS"/>
                <a:cs typeface="Trebuchet MS"/>
              </a:rPr>
              <a:t>hace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40" dirty="0">
                <a:latin typeface="Trebuchet MS"/>
                <a:cs typeface="Trebuchet MS"/>
              </a:rPr>
              <a:t>Sistema: </a:t>
            </a:r>
            <a:r>
              <a:rPr sz="1600" spc="45" dirty="0">
                <a:latin typeface="Trebuchet MS"/>
                <a:cs typeface="Trebuchet MS"/>
              </a:rPr>
              <a:t>Operaciones </a:t>
            </a:r>
            <a:r>
              <a:rPr sz="1600" spc="55" dirty="0">
                <a:latin typeface="Trebuchet MS"/>
                <a:cs typeface="Trebuchet MS"/>
              </a:rPr>
              <a:t>que </a:t>
            </a:r>
            <a:r>
              <a:rPr sz="1600" spc="105" dirty="0">
                <a:latin typeface="Trebuchet MS"/>
                <a:cs typeface="Trebuchet MS"/>
              </a:rPr>
              <a:t>NO </a:t>
            </a:r>
            <a:r>
              <a:rPr sz="1600" spc="20" dirty="0">
                <a:latin typeface="Trebuchet MS"/>
                <a:cs typeface="Trebuchet MS"/>
              </a:rPr>
              <a:t>va </a:t>
            </a:r>
            <a:r>
              <a:rPr sz="1600" spc="35" dirty="0">
                <a:latin typeface="Trebuchet MS"/>
                <a:cs typeface="Trebuchet MS"/>
              </a:rPr>
              <a:t>hacer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70" dirty="0">
                <a:latin typeface="Trebuchet MS"/>
                <a:cs typeface="Trebuchet MS"/>
              </a:rPr>
              <a:t>Sistema</a:t>
            </a:r>
            <a:r>
              <a:rPr sz="1600" spc="-31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(ModProceso4, </a:t>
            </a:r>
            <a:r>
              <a:rPr sz="1600" spc="35" dirty="0">
                <a:latin typeface="Trebuchet MS"/>
                <a:cs typeface="Trebuchet MS"/>
              </a:rPr>
              <a:t>ModProceso5).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50" dirty="0">
              <a:latin typeface="Trebuchet MS"/>
              <a:cs typeface="Trebuchet MS"/>
            </a:endParaRPr>
          </a:p>
          <a:p>
            <a:pPr marL="298450" marR="21336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15" dirty="0">
                <a:latin typeface="Trebuchet MS"/>
                <a:cs typeface="Trebuchet MS"/>
              </a:rPr>
              <a:t>Tecnologías: </a:t>
            </a:r>
            <a:r>
              <a:rPr sz="1600" spc="45" dirty="0">
                <a:latin typeface="Trebuchet MS"/>
                <a:cs typeface="Trebuchet MS"/>
              </a:rPr>
              <a:t>Descripción de </a:t>
            </a:r>
            <a:r>
              <a:rPr sz="1600" spc="35" dirty="0">
                <a:latin typeface="Trebuchet MS"/>
                <a:cs typeface="Trebuchet MS"/>
              </a:rPr>
              <a:t>tecnologías </a:t>
            </a:r>
            <a:r>
              <a:rPr sz="1600" spc="20" dirty="0">
                <a:latin typeface="Trebuchet MS"/>
                <a:cs typeface="Trebuchet MS"/>
              </a:rPr>
              <a:t>del </a:t>
            </a:r>
            <a:r>
              <a:rPr sz="1600" spc="35" dirty="0">
                <a:latin typeface="Trebuchet MS"/>
                <a:cs typeface="Trebuchet MS"/>
              </a:rPr>
              <a:t>proyecto </a:t>
            </a:r>
            <a:r>
              <a:rPr sz="1600" spc="10" dirty="0">
                <a:latin typeface="Trebuchet MS"/>
                <a:cs typeface="Trebuchet MS"/>
              </a:rPr>
              <a:t>(Arquitectura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10" dirty="0">
                <a:latin typeface="Trebuchet MS"/>
                <a:cs typeface="Trebuchet MS"/>
              </a:rPr>
              <a:t>software, </a:t>
            </a:r>
            <a:r>
              <a:rPr sz="1600" spc="50" dirty="0">
                <a:latin typeface="Trebuchet MS"/>
                <a:cs typeface="Trebuchet MS"/>
              </a:rPr>
              <a:t>patrones de </a:t>
            </a:r>
            <a:r>
              <a:rPr sz="1600" spc="10" dirty="0">
                <a:latin typeface="Trebuchet MS"/>
                <a:cs typeface="Trebuchet MS"/>
              </a:rPr>
              <a:t>diseño,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Back-End,  Frond-End, </a:t>
            </a:r>
            <a:r>
              <a:rPr sz="1600" spc="-20" dirty="0">
                <a:latin typeface="Trebuchet MS"/>
                <a:cs typeface="Trebuchet MS"/>
              </a:rPr>
              <a:t>librerías, </a:t>
            </a:r>
            <a:r>
              <a:rPr sz="1600" spc="30" dirty="0">
                <a:latin typeface="Trebuchet MS"/>
                <a:cs typeface="Trebuchet MS"/>
              </a:rPr>
              <a:t>frameworks, </a:t>
            </a:r>
            <a:r>
              <a:rPr sz="1600" spc="15" dirty="0">
                <a:latin typeface="Trebuchet MS"/>
                <a:cs typeface="Trebuchet MS"/>
              </a:rPr>
              <a:t>entre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otros)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6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Trebuchet MS"/>
                <a:cs typeface="Trebuchet MS"/>
              </a:rPr>
              <a:t>NOTA: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No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se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usan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viñetas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numeración, 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menos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que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sea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para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contar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o</a:t>
            </a:r>
            <a:r>
              <a:rPr sz="1600" spc="20" dirty="0">
                <a:latin typeface="Trebuchet MS"/>
                <a:cs typeface="Trebuchet MS"/>
              </a:rPr>
              <a:t> describir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una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serie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pasos.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Se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pueden  </a:t>
            </a:r>
            <a:r>
              <a:rPr sz="1600" spc="-15" dirty="0">
                <a:latin typeface="Trebuchet MS"/>
                <a:cs typeface="Trebuchet MS"/>
              </a:rPr>
              <a:t>utilizar </a:t>
            </a:r>
            <a:r>
              <a:rPr sz="1600" spc="55" dirty="0">
                <a:latin typeface="Trebuchet MS"/>
                <a:cs typeface="Trebuchet MS"/>
              </a:rPr>
              <a:t>imágenes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apoyo.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5932B971-2DB7-D48D-508A-145D5405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0" name="Imagen 9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D816E50C-94D2-AD7C-61CE-1C309BE387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145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923" y="365251"/>
            <a:ext cx="3463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185" dirty="0"/>
              <a:t>Delimitación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51104" y="1690877"/>
            <a:ext cx="1098740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Trebuchet MS"/>
                <a:cs typeface="Trebuchet MS"/>
              </a:rPr>
              <a:t>Párrafo </a:t>
            </a:r>
            <a:r>
              <a:rPr sz="1600" spc="75" dirty="0">
                <a:latin typeface="Trebuchet MS"/>
                <a:cs typeface="Trebuchet MS"/>
              </a:rPr>
              <a:t>o </a:t>
            </a:r>
            <a:r>
              <a:rPr sz="1600" spc="45" dirty="0">
                <a:latin typeface="Trebuchet MS"/>
                <a:cs typeface="Trebuchet MS"/>
              </a:rPr>
              <a:t>separación por </a:t>
            </a:r>
            <a:r>
              <a:rPr sz="1600" spc="55" dirty="0">
                <a:latin typeface="Trebuchet MS"/>
                <a:cs typeface="Trebuchet MS"/>
              </a:rPr>
              <a:t>punto </a:t>
            </a:r>
            <a:r>
              <a:rPr sz="1600" spc="40" dirty="0">
                <a:latin typeface="Trebuchet MS"/>
                <a:cs typeface="Trebuchet MS"/>
              </a:rPr>
              <a:t>describiendo </a:t>
            </a:r>
            <a:r>
              <a:rPr sz="1600" spc="45" dirty="0">
                <a:latin typeface="Trebuchet MS"/>
                <a:cs typeface="Trebuchet MS"/>
              </a:rPr>
              <a:t>(máximo </a:t>
            </a:r>
            <a:r>
              <a:rPr sz="1600" spc="85" dirty="0">
                <a:latin typeface="Trebuchet MS"/>
                <a:cs typeface="Trebuchet MS"/>
              </a:rPr>
              <a:t>6 </a:t>
            </a:r>
            <a:r>
              <a:rPr sz="1600" spc="25" dirty="0">
                <a:latin typeface="Trebuchet MS"/>
                <a:cs typeface="Trebuchet MS"/>
              </a:rPr>
              <a:t>líneas </a:t>
            </a:r>
            <a:r>
              <a:rPr sz="1600" spc="45" dirty="0">
                <a:latin typeface="Trebuchet MS"/>
                <a:cs typeface="Trebuchet MS"/>
              </a:rPr>
              <a:t>por</a:t>
            </a:r>
            <a:r>
              <a:rPr sz="1600" spc="-27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párrafo):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00" spc="45" dirty="0">
                <a:latin typeface="Trebuchet MS"/>
                <a:cs typeface="Trebuchet MS"/>
              </a:rPr>
              <a:t>El </a:t>
            </a:r>
            <a:r>
              <a:rPr sz="1600" spc="30" dirty="0">
                <a:latin typeface="Trebuchet MS"/>
                <a:cs typeface="Trebuchet MS"/>
              </a:rPr>
              <a:t>cronograma: </a:t>
            </a:r>
            <a:r>
              <a:rPr sz="1600" spc="55" dirty="0">
                <a:latin typeface="Trebuchet MS"/>
                <a:cs typeface="Trebuchet MS"/>
              </a:rPr>
              <a:t>Hasta </a:t>
            </a:r>
            <a:r>
              <a:rPr sz="1600" spc="65" dirty="0">
                <a:latin typeface="Trebuchet MS"/>
                <a:cs typeface="Trebuchet MS"/>
              </a:rPr>
              <a:t>dónde </a:t>
            </a:r>
            <a:r>
              <a:rPr sz="1600" spc="20" dirty="0">
                <a:latin typeface="Trebuchet MS"/>
                <a:cs typeface="Trebuchet MS"/>
              </a:rPr>
              <a:t>va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35" dirty="0">
                <a:latin typeface="Trebuchet MS"/>
                <a:cs typeface="Trebuchet MS"/>
              </a:rPr>
              <a:t>proyecto </a:t>
            </a:r>
            <a:r>
              <a:rPr sz="1600" spc="50" dirty="0">
                <a:latin typeface="Trebuchet MS"/>
                <a:cs typeface="Trebuchet MS"/>
              </a:rPr>
              <a:t>en términos de </a:t>
            </a:r>
            <a:r>
              <a:rPr sz="1600" spc="5" dirty="0">
                <a:latin typeface="Trebuchet MS"/>
                <a:cs typeface="Trebuchet MS"/>
              </a:rPr>
              <a:t>Tiempo, </a:t>
            </a:r>
            <a:r>
              <a:rPr sz="1600" dirty="0">
                <a:latin typeface="Trebuchet MS"/>
                <a:cs typeface="Trebuchet MS"/>
              </a:rPr>
              <a:t>actividades, </a:t>
            </a:r>
            <a:r>
              <a:rPr sz="1600" spc="5" dirty="0">
                <a:latin typeface="Trebuchet MS"/>
                <a:cs typeface="Trebuchet MS"/>
              </a:rPr>
              <a:t>evidencias, </a:t>
            </a:r>
            <a:r>
              <a:rPr sz="1600" spc="45" dirty="0">
                <a:latin typeface="Trebuchet MS"/>
                <a:cs typeface="Trebuchet MS"/>
              </a:rPr>
              <a:t>responsables,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entre  </a:t>
            </a:r>
            <a:r>
              <a:rPr sz="1600" spc="50" dirty="0">
                <a:latin typeface="Trebuchet MS"/>
                <a:cs typeface="Trebuchet MS"/>
              </a:rPr>
              <a:t>otros </a:t>
            </a:r>
            <a:r>
              <a:rPr sz="1600" spc="15" dirty="0">
                <a:latin typeface="Trebuchet MS"/>
                <a:cs typeface="Trebuchet MS"/>
              </a:rPr>
              <a:t>(Revisar </a:t>
            </a:r>
            <a:r>
              <a:rPr sz="1600" spc="55" dirty="0">
                <a:latin typeface="Trebuchet MS"/>
                <a:cs typeface="Trebuchet MS"/>
              </a:rPr>
              <a:t>concepto </a:t>
            </a:r>
            <a:r>
              <a:rPr sz="1600" spc="50" dirty="0">
                <a:latin typeface="Trebuchet MS"/>
                <a:cs typeface="Trebuchet MS"/>
              </a:rPr>
              <a:t>de </a:t>
            </a:r>
            <a:r>
              <a:rPr sz="1600" spc="65" dirty="0">
                <a:latin typeface="Trebuchet MS"/>
                <a:cs typeface="Trebuchet MS"/>
              </a:rPr>
              <a:t>Modelo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Gantt)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182245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NOTA: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No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se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usan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viñetas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numeración, 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menos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que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sea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para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contar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o</a:t>
            </a:r>
            <a:r>
              <a:rPr sz="1600" spc="20" dirty="0">
                <a:latin typeface="Trebuchet MS"/>
                <a:cs typeface="Trebuchet MS"/>
              </a:rPr>
              <a:t> describir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una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serie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pasos.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Se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pueden  </a:t>
            </a:r>
            <a:r>
              <a:rPr sz="1600" spc="-15" dirty="0">
                <a:latin typeface="Trebuchet MS"/>
                <a:cs typeface="Trebuchet MS"/>
              </a:rPr>
              <a:t>utilizar </a:t>
            </a:r>
            <a:r>
              <a:rPr sz="1600" spc="55" dirty="0">
                <a:latin typeface="Trebuchet MS"/>
                <a:cs typeface="Trebuchet MS"/>
              </a:rPr>
              <a:t>imágenes </a:t>
            </a:r>
            <a:r>
              <a:rPr sz="1600" spc="50" dirty="0">
                <a:latin typeface="Trebuchet MS"/>
                <a:cs typeface="Trebuchet MS"/>
              </a:rPr>
              <a:t>de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apoyo.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C5D67E0C-D232-1A8A-6AEB-F75F31615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7201"/>
            <a:ext cx="1223135" cy="577320"/>
          </a:xfrm>
          <a:prstGeom prst="rect">
            <a:avLst/>
          </a:prstGeom>
        </p:spPr>
      </p:pic>
      <p:pic>
        <p:nvPicPr>
          <p:cNvPr id="10" name="Imagen 9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EECE9FF0-CEA2-54BF-A3F7-B1500C2EB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5" y="386897"/>
            <a:ext cx="827533" cy="8275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1027</Words>
  <Application>Microsoft Office PowerPoint</Application>
  <PresentationFormat>Panorámica</PresentationFormat>
  <Paragraphs>97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Trebuchet MS</vt:lpstr>
      <vt:lpstr>Office Theme</vt:lpstr>
      <vt:lpstr>Nombre Del Proyecto</vt:lpstr>
      <vt:lpstr>CHEF TABLE</vt:lpstr>
      <vt:lpstr>Introducción</vt:lpstr>
      <vt:lpstr>CHEF TABLE</vt:lpstr>
      <vt:lpstr>Problema</vt:lpstr>
      <vt:lpstr>Objetivo General</vt:lpstr>
      <vt:lpstr>Justificación</vt:lpstr>
      <vt:lpstr>Alcance</vt:lpstr>
      <vt:lpstr>Delimitación</vt:lpstr>
      <vt:lpstr>Entregables Proyecto Formativo  por Trimestre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Angel eduardo medina rojas</cp:lastModifiedBy>
  <cp:revision>8</cp:revision>
  <dcterms:created xsi:type="dcterms:W3CDTF">2023-03-06T19:42:14Z</dcterms:created>
  <dcterms:modified xsi:type="dcterms:W3CDTF">2023-03-06T23:43:24Z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2023-03-06T00:00:00Z</vt:filetime>
  </property>
</Properties>
</file>