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86" r:id="rId3"/>
    <p:sldId id="267" r:id="rId4"/>
    <p:sldId id="287" r:id="rId5"/>
    <p:sldId id="257" r:id="rId6"/>
    <p:sldId id="288" r:id="rId7"/>
    <p:sldId id="285" r:id="rId8"/>
    <p:sldId id="289" r:id="rId9"/>
    <p:sldId id="290" r:id="rId10"/>
    <p:sldId id="291" r:id="rId11"/>
  </p:sldIdLst>
  <p:sldSz cx="9144000" cy="5143500" type="screen16x9"/>
  <p:notesSz cx="6858000" cy="9144000"/>
  <p:embeddedFontLst>
    <p:embeddedFont>
      <p:font typeface="Raleway ExtraBold" panose="020B0604020202020204" charset="0"/>
      <p:bold r:id="rId13"/>
      <p:boldItalic r:id="rId14"/>
    </p:embeddedFont>
    <p:embeddedFont>
      <p:font typeface="Raleway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03B8D18-0A79-4F29-B461-73BA3BCD8C5C}">
  <a:tblStyle styleId="{C03B8D18-0A79-4F29-B461-73BA3BCD8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3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3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96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937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22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575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36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B600"/>
              </a:buClr>
              <a:defRPr/>
            </a:lvl1pPr>
            <a:lvl2pPr lvl="1">
              <a:spcBef>
                <a:spcPts val="0"/>
              </a:spcBef>
              <a:buClr>
                <a:srgbClr val="FFB600"/>
              </a:buClr>
              <a:defRPr/>
            </a:lvl2pPr>
            <a:lvl3pPr lvl="2">
              <a:spcBef>
                <a:spcPts val="0"/>
              </a:spcBef>
              <a:buClr>
                <a:srgbClr val="FFB600"/>
              </a:buClr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 lang="en"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B600"/>
              </a:buClr>
              <a:buSzPct val="1000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480"/>
              </a:spcBef>
              <a:buClr>
                <a:srgbClr val="FFB600"/>
              </a:buClr>
              <a:buSzPct val="1000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spcBef>
                <a:spcPts val="480"/>
              </a:spcBef>
              <a:buClr>
                <a:srgbClr val="FFB600"/>
              </a:buClr>
              <a:buSzPct val="1000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lang="en"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s/526541/smart-wind-and-solar-powe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304D-FF2D-459C-AD8C-78DCB5ABA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Energy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4FFFF-9A8C-4E0C-A4EE-BE142800E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Apply Machine Learning To Renewable Energy</a:t>
            </a:r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44295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Citations: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436914"/>
            <a:ext cx="6866100" cy="315338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00050" indent="-285750"/>
            <a:r>
              <a:rPr lang="en-US" sz="1300" dirty="0"/>
              <a:t>[1] </a:t>
            </a:r>
            <a:r>
              <a:rPr lang="en-US" sz="1300" dirty="0" err="1"/>
              <a:t>Bullis</a:t>
            </a:r>
            <a:r>
              <a:rPr lang="en-US" sz="1300" dirty="0"/>
              <a:t>, Kevin. “Smart Wind and Solar Power.” Page 1-15. November 12 2016.Web. &lt; </a:t>
            </a:r>
            <a:r>
              <a:rPr lang="en-US" sz="1300" dirty="0">
                <a:hlinkClick r:id="rId3"/>
              </a:rPr>
              <a:t>https://www.technologyreview.com/s/526541/smart-wind-and-solar-power/</a:t>
            </a:r>
            <a:r>
              <a:rPr lang="en-US" sz="1300" dirty="0"/>
              <a:t>&gt;</a:t>
            </a:r>
          </a:p>
          <a:p>
            <a:pPr marL="400050" indent="-285750"/>
            <a:r>
              <a:rPr lang="en-US" sz="1300" dirty="0"/>
              <a:t>[2]Todd, Jaquith. “How Future Energy Will Change Our Lives.” January 9, 2017. Web. &lt;https://futurism.com/predicting-2017-how-future-energy-will-change-our-lives/&gt;</a:t>
            </a:r>
          </a:p>
          <a:p>
            <a:pPr marL="400050" indent="-285750"/>
            <a:r>
              <a:rPr lang="en-US" sz="1300" dirty="0"/>
              <a:t>[3]Statoil, </a:t>
            </a:r>
            <a:r>
              <a:rPr lang="en-US" sz="1300" dirty="0" err="1"/>
              <a:t>Boye</a:t>
            </a:r>
            <a:r>
              <a:rPr lang="en-US" sz="1300" dirty="0"/>
              <a:t>. “Why The World Isn’t Ready For Renewable Energy”. Jan 21, 2015. Web. &lt;https://www.forbes.com/sites/statoil/2015/01/21/why-the-world-isnt-ready-for-renewable-energy-and-how-we-can-be/#37abe438687e&gt;</a:t>
            </a:r>
          </a:p>
          <a:p>
            <a:pPr marL="400050" indent="-285750"/>
            <a:r>
              <a:rPr lang="en-US" sz="1300" dirty="0"/>
              <a:t>[4]O’Connor, Mary. “How Artificial Intelligence Is Making Energy Smarter and Cleaner”. July 18 2016. Web. &lt;https://medium.com/s/ai-for-good/how-artificial-intelligence-is-making-energy-smarter-and-cleaner-75688867f25e&gt;</a:t>
            </a:r>
          </a:p>
          <a:p>
            <a:pPr marL="400050" indent="-285750"/>
            <a:r>
              <a:rPr lang="en-US" sz="1300" dirty="0"/>
              <a:t>[5]</a:t>
            </a:r>
            <a:r>
              <a:rPr lang="en-US" sz="1300" dirty="0" err="1"/>
              <a:t>Burston</a:t>
            </a:r>
            <a:r>
              <a:rPr lang="en-US" sz="1300" dirty="0"/>
              <a:t>, Jane. “Predictions For Energy In 2030”. Nov 10 2016. Web. &lt;https://www.weforum.org/agenda/2016/11/5-predictions-for-energy-in-2030/&gt;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297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064725" y="550453"/>
            <a:ext cx="6290668" cy="85519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 dirty="0"/>
              <a:t>Distributed Electric Grid:</a:t>
            </a:r>
            <a:endParaRPr lang="en" sz="2500"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2000" y="1619994"/>
            <a:ext cx="3871200" cy="263218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157" name="Shape 15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Shape 15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Image result for what is power grid system">
            <a:extLst>
              <a:ext uri="{FF2B5EF4-FFF2-40B4-BE49-F238E27FC236}">
                <a16:creationId xmlns:a16="http://schemas.microsoft.com/office/drawing/2014/main" id="{1203DEC2-4C4C-4781-B611-5CB11FEF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94" y="1191295"/>
            <a:ext cx="4582606" cy="351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95176-2DC1-4EAE-B166-4871280A494D}"/>
              </a:ext>
            </a:extLst>
          </p:cNvPr>
          <p:cNvSpPr txBox="1"/>
          <p:nvPr/>
        </p:nvSpPr>
        <p:spPr>
          <a:xfrm>
            <a:off x="731188" y="1405644"/>
            <a:ext cx="3617407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What is a power grid?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-</a:t>
            </a:r>
            <a:r>
              <a:rPr lang="en-US" sz="2000" dirty="0">
                <a:solidFill>
                  <a:schemeClr val="tx1"/>
                </a:solidFill>
              </a:rPr>
              <a:t>An interconnected network for delivery electricity from producers to consumers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-Consists of generating station that generates power and transports it using transmission line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77208" y="600904"/>
            <a:ext cx="320409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500" dirty="0"/>
              <a:t>Supply vs Demand</a:t>
            </a:r>
            <a:br>
              <a:rPr lang="en-US" sz="2500" dirty="0"/>
            </a:br>
            <a:endParaRPr lang="en" sz="2500" dirty="0"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175" name="Shape 175"/>
          <p:cNvGrpSpPr/>
          <p:nvPr/>
        </p:nvGrpSpPr>
        <p:grpSpPr>
          <a:xfrm>
            <a:off x="3765071" y="837564"/>
            <a:ext cx="3737901" cy="3622566"/>
            <a:chOff x="2318596" y="913764"/>
            <a:chExt cx="3737901" cy="3622566"/>
          </a:xfrm>
        </p:grpSpPr>
        <p:sp>
          <p:nvSpPr>
            <p:cNvPr id="176" name="Shape 176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 rot="15001380">
              <a:off x="4374916" y="913764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5893669" y="1739566"/>
            <a:ext cx="2440200" cy="2440200"/>
            <a:chOff x="4447194" y="1815766"/>
            <a:chExt cx="2440200" cy="2440200"/>
          </a:xfrm>
        </p:grpSpPr>
        <p:sp>
          <p:nvSpPr>
            <p:cNvPr id="183" name="Shape 18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POWER GRID</a:t>
              </a:r>
              <a:endParaRPr lang="en" sz="1200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5013411" y="963734"/>
            <a:ext cx="2154901" cy="1757919"/>
            <a:chOff x="3490737" y="1374053"/>
            <a:chExt cx="1423800" cy="1423800"/>
          </a:xfrm>
        </p:grpSpPr>
        <p:sp>
          <p:nvSpPr>
            <p:cNvPr id="186" name="Shape 186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Homes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And 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Business</a:t>
              </a:r>
              <a:endParaRPr lang="en" sz="1000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4672228" y="2862089"/>
            <a:ext cx="1498800" cy="1498800"/>
            <a:chOff x="644203" y="3718814"/>
            <a:chExt cx="1498800" cy="1498800"/>
          </a:xfrm>
        </p:grpSpPr>
        <p:sp>
          <p:nvSpPr>
            <p:cNvPr id="189" name="Shape 189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DATA 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BASE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CENTER</a:t>
              </a:r>
              <a:endParaRPr lang="en" sz="1000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7334059" y="1114293"/>
            <a:ext cx="1211878" cy="1030262"/>
            <a:chOff x="3490737" y="1374053"/>
            <a:chExt cx="1423800" cy="1423800"/>
          </a:xfrm>
        </p:grpSpPr>
        <p:sp>
          <p:nvSpPr>
            <p:cNvPr id="192" name="Shape 19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900" dirty="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chemeClr val="tx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Factories</a:t>
              </a:r>
              <a:endParaRPr lang="en" sz="1000" dirty="0">
                <a:solidFill>
                  <a:schemeClr val="tx1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195" name="Shape 19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 descr="Image result for supply and demand cartoon">
            <a:extLst>
              <a:ext uri="{FF2B5EF4-FFF2-40B4-BE49-F238E27FC236}">
                <a16:creationId xmlns:a16="http://schemas.microsoft.com/office/drawing/2014/main" id="{3DD300AB-3EA7-43B7-BE3E-5E9AFCDF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6" y="2758954"/>
            <a:ext cx="2596709" cy="194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966F0-3767-4745-810D-3769DC9B208C}"/>
              </a:ext>
            </a:extLst>
          </p:cNvPr>
          <p:cNvSpPr txBox="1"/>
          <p:nvPr/>
        </p:nvSpPr>
        <p:spPr>
          <a:xfrm>
            <a:off x="660756" y="1114293"/>
            <a:ext cx="3024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Homes and Businesses account for nearly 40% of U.S. energy consumption.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9552" y="2019719"/>
            <a:ext cx="3543300" cy="212020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 u="sng" dirty="0"/>
              <a:t>Supply</a:t>
            </a:r>
            <a:r>
              <a:rPr lang="en-US" sz="2000" b="1" dirty="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b="1" dirty="0"/>
              <a:t>-depends heavily on weather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b="1" dirty="0"/>
              <a:t>-can be dip too low or soar too high</a:t>
            </a:r>
            <a:endParaRPr lang="en" sz="2000" b="1" dirty="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500" dirty="0"/>
              <a:t>Problems with Renewable Energy?</a:t>
            </a:r>
            <a:endParaRPr lang="en" sz="2500"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678678" y="2019719"/>
            <a:ext cx="3543300" cy="240228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b="1" u="sng" dirty="0"/>
              <a:t>Transport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b="1" dirty="0"/>
              <a:t>-located far from the cities and factories.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b="1" dirty="0"/>
              <a:t>-needs high-voltage power lines to transport electricity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138" name="Shape 13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58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 dirty="0">
                <a:solidFill>
                  <a:schemeClr val="tx1"/>
                </a:solidFill>
              </a:rPr>
              <a:t>Solutions:</a:t>
            </a:r>
            <a:endParaRPr lang="en" sz="2500" dirty="0">
              <a:solidFill>
                <a:schemeClr val="tx1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78680" y="1734976"/>
            <a:ext cx="3925719" cy="251674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500" b="1" dirty="0">
                <a:solidFill>
                  <a:schemeClr val="tx1"/>
                </a:solidFill>
              </a:rPr>
              <a:t>AI Forecast Response</a:t>
            </a:r>
            <a:endParaRPr lang="en" sz="2500" b="1" dirty="0">
              <a:solidFill>
                <a:schemeClr val="tx1"/>
              </a:solidFill>
            </a:endParaRPr>
          </a:p>
          <a:p>
            <a:pPr lvl="0">
              <a:buClr>
                <a:schemeClr val="dk1"/>
              </a:buClr>
              <a:buSzPct val="91666"/>
              <a:buNone/>
            </a:pPr>
            <a:r>
              <a:rPr lang="en-US" sz="1600" b="1" dirty="0"/>
              <a:t>Pros:</a:t>
            </a:r>
          </a:p>
          <a:p>
            <a:pPr lvl="0">
              <a:buClr>
                <a:schemeClr val="dk1"/>
              </a:buClr>
              <a:buSzPct val="91666"/>
              <a:buNone/>
            </a:pPr>
            <a:r>
              <a:rPr lang="en-US" sz="1600" b="1" dirty="0"/>
              <a:t>-reducing CO2 emissions</a:t>
            </a:r>
          </a:p>
          <a:p>
            <a:pPr lvl="0">
              <a:buClr>
                <a:schemeClr val="dk1"/>
              </a:buClr>
              <a:buSzPct val="91666"/>
              <a:buNone/>
            </a:pPr>
            <a:r>
              <a:rPr lang="en-US" sz="1600" b="1" dirty="0"/>
              <a:t>-cleaner energy</a:t>
            </a:r>
          </a:p>
          <a:p>
            <a:pPr lvl="0">
              <a:buClr>
                <a:schemeClr val="dk1"/>
              </a:buClr>
              <a:buSzPct val="91666"/>
              <a:buNone/>
            </a:pPr>
            <a:r>
              <a:rPr lang="en-US" sz="1600" b="1" dirty="0"/>
              <a:t>-cost effective in long run</a:t>
            </a:r>
          </a:p>
          <a:p>
            <a:pPr lvl="0">
              <a:buClr>
                <a:schemeClr val="dk1"/>
              </a:buClr>
              <a:buSzPct val="91666"/>
              <a:buNone/>
            </a:pPr>
            <a:endParaRPr lang="en-US" sz="1600" b="1" dirty="0"/>
          </a:p>
          <a:p>
            <a:pPr lvl="0">
              <a:buClr>
                <a:schemeClr val="dk1"/>
              </a:buClr>
              <a:buSzPct val="91666"/>
              <a:buNone/>
            </a:pPr>
            <a:endParaRPr lang="en-US" sz="1600" b="1" dirty="0"/>
          </a:p>
          <a:p>
            <a:pPr lvl="0">
              <a:buClr>
                <a:schemeClr val="dk1"/>
              </a:buClr>
              <a:buSzPct val="91666"/>
              <a:buNone/>
            </a:pPr>
            <a:r>
              <a:rPr lang="en-US" sz="1600" b="1" dirty="0"/>
              <a:t>Cons: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600" b="1" dirty="0"/>
              <a:t>-expensive upfront investments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600" b="1" dirty="0"/>
              <a:t>-still relies on many factors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sz="1200" b="1" dirty="0">
              <a:solidFill>
                <a:srgbClr val="434343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2000" y="1734975"/>
            <a:ext cx="3543300" cy="25167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2500" b="1" dirty="0">
                <a:solidFill>
                  <a:schemeClr val="tx1"/>
                </a:solidFill>
              </a:rPr>
              <a:t>Giant Storage Battery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600" b="1" dirty="0"/>
              <a:t>Pros: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600" b="1" dirty="0"/>
              <a:t>-cleaner energy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600" b="1" dirty="0"/>
              <a:t>-cost effective in long run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-US" sz="1600" b="1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-US" sz="1600" b="1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-US" sz="1600" b="1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600" b="1" dirty="0"/>
              <a:t>Cons: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600" b="1" dirty="0"/>
              <a:t>-Battery disposal waste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600" b="1" dirty="0"/>
              <a:t>-Still produces for making battery</a:t>
            </a:r>
            <a:endParaRPr lang="en" sz="1600" b="1" dirty="0"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922000" y="3905925"/>
            <a:ext cx="7299900" cy="77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FFB6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B6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72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44295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Chasing the wind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436914"/>
            <a:ext cx="6866100" cy="281513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00050" indent="-285750"/>
            <a:r>
              <a:rPr lang="en" dirty="0"/>
              <a:t>A few years ago:</a:t>
            </a:r>
          </a:p>
          <a:p>
            <a:pPr marL="114300">
              <a:buNone/>
            </a:pPr>
            <a:r>
              <a:rPr lang="en" dirty="0"/>
              <a:t>-Xcel Energy’</a:t>
            </a:r>
            <a:r>
              <a:rPr lang="en-US" dirty="0"/>
              <a:t>s old AI model was usually 20% off, and sometimes wind power’s prediction failed completely.</a:t>
            </a:r>
          </a:p>
          <a:p>
            <a:pPr marL="114300">
              <a:buNone/>
            </a:pPr>
            <a:r>
              <a:rPr lang="en-US" dirty="0"/>
              <a:t>-Relied on backup fossil-fuel plants idling, ready to replace all of that wind power in a few minutes</a:t>
            </a:r>
          </a:p>
          <a:p>
            <a:pPr marL="114300">
              <a:buNone/>
            </a:pPr>
            <a:endParaRPr lang="en" dirty="0"/>
          </a:p>
          <a:p>
            <a:pPr marL="400050" indent="-285750"/>
            <a:r>
              <a:rPr lang="en" dirty="0"/>
              <a:t>Cons:</a:t>
            </a:r>
          </a:p>
          <a:p>
            <a:pPr marL="114300">
              <a:buNone/>
            </a:pPr>
            <a:r>
              <a:rPr lang="en" dirty="0"/>
              <a:t>-</a:t>
            </a:r>
            <a:r>
              <a:rPr lang="en-US" dirty="0"/>
              <a:t>Expensive to maintain idling plants.</a:t>
            </a:r>
          </a:p>
          <a:p>
            <a:pPr marL="114300">
              <a:buNone/>
            </a:pPr>
            <a:r>
              <a:rPr lang="en-US" dirty="0"/>
              <a:t>-non-reliable</a:t>
            </a:r>
          </a:p>
          <a:p>
            <a:pPr marL="114300">
              <a:buNone/>
            </a:pP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485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How AI can help?</a:t>
            </a:r>
            <a:endParaRPr lang="en" sz="3200"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2000" y="1516037"/>
            <a:ext cx="3871200" cy="26846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How: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-The new AI-based </a:t>
            </a:r>
            <a:r>
              <a:rPr lang="en-US" dirty="0" err="1"/>
              <a:t>softwares</a:t>
            </a:r>
            <a:r>
              <a:rPr lang="en-US" dirty="0"/>
              <a:t> analyzes data from weather satellites, weather stations of NCAR.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The amount of wind has more than doubled since 2009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57" name="Shape 15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Shape 15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https://cdn.technologyreview.com/i/images/tr10.wind_.chart_.1x429.png?sw=373">
            <a:extLst>
              <a:ext uri="{FF2B5EF4-FFF2-40B4-BE49-F238E27FC236}">
                <a16:creationId xmlns:a16="http://schemas.microsoft.com/office/drawing/2014/main" id="{73D4FC50-6B61-400C-B09D-297BFE1DB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210" y="433762"/>
            <a:ext cx="35528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15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2000" y="433762"/>
            <a:ext cx="38712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How AI can help?</a:t>
            </a:r>
            <a:endParaRPr lang="en" sz="3200"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2000" y="1095270"/>
            <a:ext cx="3871200" cy="31053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b="1" dirty="0"/>
              <a:t>How: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-If the weather is cold and wet, factories switch to fossil-fuel backup.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-On abundant wind day, factories shut down many of the idling backup plants.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Result: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-Power supply matches demand</a:t>
            </a:r>
            <a:endParaRPr lang="en-US" dirty="0"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157" name="Shape 15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Shape 15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4FC50-6B61-400C-B09D-297BFE1DB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32210" y="370812"/>
            <a:ext cx="3552825" cy="358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F49C72-0872-42A7-9890-F95A019CBB28}"/>
              </a:ext>
            </a:extLst>
          </p:cNvPr>
          <p:cNvSpPr txBox="1"/>
          <p:nvPr/>
        </p:nvSpPr>
        <p:spPr>
          <a:xfrm>
            <a:off x="4994031" y="4119824"/>
            <a:ext cx="3496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-Green: Actual power output, red: forecast</a:t>
            </a:r>
          </a:p>
          <a:p>
            <a:r>
              <a:rPr lang="en-US" sz="1100" dirty="0"/>
              <a:t>-The larger the yellow area, the more uncertainty the forecast</a:t>
            </a:r>
          </a:p>
        </p:txBody>
      </p:sp>
    </p:spTree>
    <p:extLst>
      <p:ext uri="{BB962C8B-B14F-4D97-AF65-F5344CB8AC3E}">
        <p14:creationId xmlns:p14="http://schemas.microsoft.com/office/powerpoint/2010/main" val="63768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44295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Future Prediction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436914"/>
            <a:ext cx="6866100" cy="281513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00050" indent="-285750"/>
            <a:r>
              <a:rPr lang="en-US" sz="2000" dirty="0"/>
              <a:t>Renewable energy </a:t>
            </a:r>
          </a:p>
          <a:p>
            <a:pPr marL="114300">
              <a:buNone/>
            </a:pPr>
            <a:r>
              <a:rPr lang="en-US" sz="2000" dirty="0"/>
              <a:t>will increase to 16% </a:t>
            </a:r>
          </a:p>
          <a:p>
            <a:pPr marL="114300">
              <a:buNone/>
            </a:pPr>
            <a:r>
              <a:rPr lang="en-US" sz="2000" dirty="0"/>
              <a:t>by 2035</a:t>
            </a:r>
          </a:p>
          <a:p>
            <a:pPr marL="457200" indent="-342900"/>
            <a:r>
              <a:rPr lang="en-US" sz="2000" dirty="0"/>
              <a:t>Investment into </a:t>
            </a:r>
          </a:p>
          <a:p>
            <a:pPr marL="114300">
              <a:buNone/>
            </a:pPr>
            <a:r>
              <a:rPr lang="en-US" sz="2000" dirty="0"/>
              <a:t>renewable energy </a:t>
            </a:r>
          </a:p>
          <a:p>
            <a:pPr marL="114300">
              <a:buNone/>
            </a:pPr>
            <a:r>
              <a:rPr lang="en-US" sz="2000" dirty="0"/>
              <a:t>will heavily increase</a:t>
            </a:r>
          </a:p>
          <a:p>
            <a:pPr marL="114300">
              <a:buNone/>
            </a:pPr>
            <a:endParaRPr lang="en-US" sz="2000" dirty="0"/>
          </a:p>
          <a:p>
            <a:pPr marL="114300">
              <a:buNone/>
            </a:pPr>
            <a:endParaRPr lang="en-US" sz="2000" dirty="0"/>
          </a:p>
          <a:p>
            <a:pPr marL="114300">
              <a:buNone/>
            </a:pPr>
            <a:endParaRPr lang="en-US" sz="2000" dirty="0"/>
          </a:p>
          <a:p>
            <a:pPr marL="114300">
              <a:buNone/>
            </a:pPr>
            <a:r>
              <a:rPr lang="en-US" sz="2000" dirty="0"/>
              <a:t>Source: NREL Lab</a:t>
            </a:r>
          </a:p>
          <a:p>
            <a:pPr marL="457200" indent="-342900"/>
            <a:endParaRPr lang="en-US" sz="20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2" name="Picture 2" descr="https://financere.nrel.gov/finance/files/blog/20120316_blog_image1.gif">
            <a:extLst>
              <a:ext uri="{FF2B5EF4-FFF2-40B4-BE49-F238E27FC236}">
                <a16:creationId xmlns:a16="http://schemas.microsoft.com/office/drawing/2014/main" id="{BE09F3FA-FDCE-40C1-82C1-E7BAA9ED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919" y="1451701"/>
            <a:ext cx="40100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353504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550</Words>
  <Application>Microsoft Office PowerPoint</Application>
  <PresentationFormat>On-screen Show (16:9)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Raleway ExtraBold</vt:lpstr>
      <vt:lpstr>Raleway Light</vt:lpstr>
      <vt:lpstr>Olivia template</vt:lpstr>
      <vt:lpstr>Machine Learning In Energy Industry</vt:lpstr>
      <vt:lpstr>Distributed Electric Grid:</vt:lpstr>
      <vt:lpstr>Supply vs Demand </vt:lpstr>
      <vt:lpstr>Problems with Renewable Energy?</vt:lpstr>
      <vt:lpstr>Solutions:</vt:lpstr>
      <vt:lpstr>Chasing the wind</vt:lpstr>
      <vt:lpstr>How AI can help?</vt:lpstr>
      <vt:lpstr>How AI can help?</vt:lpstr>
      <vt:lpstr>Future Prediction</vt:lpstr>
      <vt:lpstr>Citations: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KHOI LUC</cp:lastModifiedBy>
  <cp:revision>32</cp:revision>
  <dcterms:modified xsi:type="dcterms:W3CDTF">2017-11-20T05:36:10Z</dcterms:modified>
</cp:coreProperties>
</file>