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5"/>
  </p:normalViewPr>
  <p:slideViewPr>
    <p:cSldViewPr snapToGrid="0">
      <p:cViewPr varScale="1">
        <p:scale>
          <a:sx n="178" d="100"/>
          <a:sy n="178" d="100"/>
        </p:scale>
        <p:origin x="5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075f5b50f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075f5b50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075f5b50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075f5b50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075f5b50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075f5b50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8389448a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8389448a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075f5b50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075f5b50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075f5b50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075f5b50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075f5b50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075f5b50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075f5b50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075f5b5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075f5b50f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075f5b50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075f5b50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075f5b50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075f5b50f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075f5b50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3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 211 Project</a:t>
            </a:r>
            <a:endParaRPr/>
          </a:p>
          <a:p>
            <a:pPr marL="0" lvl="0" indent="0" algn="l" rtl="0">
              <a:spcBef>
                <a:spcPts val="0"/>
              </a:spcBef>
              <a:spcAft>
                <a:spcPts val="0"/>
              </a:spcAft>
              <a:buNone/>
            </a:pPr>
            <a:endParaRPr/>
          </a:p>
          <a:p>
            <a:pPr marL="0" lvl="0" indent="0" algn="l" rtl="0">
              <a:spcBef>
                <a:spcPts val="0"/>
              </a:spcBef>
              <a:spcAft>
                <a:spcPts val="0"/>
              </a:spcAft>
              <a:buNone/>
            </a:pPr>
            <a:r>
              <a:rPr lang="en" sz="2800"/>
              <a:t>IoT Platform (Device-to-device communication)</a:t>
            </a:r>
            <a:br>
              <a:rPr lang="en" sz="2800"/>
            </a:br>
            <a:endParaRPr sz="2800"/>
          </a:p>
          <a:p>
            <a:pPr marL="0" lvl="0" indent="0" algn="l" rtl="0">
              <a:spcBef>
                <a:spcPts val="0"/>
              </a:spcBef>
              <a:spcAft>
                <a:spcPts val="0"/>
              </a:spcAft>
              <a:buNone/>
            </a:pPr>
            <a:r>
              <a:rPr lang="en" sz="1700" b="0"/>
              <a:t>By Akshay Joshi</a:t>
            </a:r>
            <a:endParaRPr sz="1700" b="0"/>
          </a:p>
          <a:p>
            <a:pPr marL="0" lvl="0" indent="0" algn="l" rtl="0">
              <a:spcBef>
                <a:spcPts val="0"/>
              </a:spcBef>
              <a:spcAft>
                <a:spcPts val="0"/>
              </a:spcAft>
              <a:buNone/>
            </a:pPr>
            <a:endParaRPr sz="1700" b="0"/>
          </a:p>
          <a:p>
            <a:pPr marL="0" lvl="0" indent="0" algn="l" rtl="0">
              <a:spcBef>
                <a:spcPts val="0"/>
              </a:spcBef>
              <a:spcAft>
                <a:spcPts val="0"/>
              </a:spcAft>
              <a:buNone/>
            </a:pPr>
            <a:r>
              <a:rPr lang="en" sz="1700" b="0"/>
              <a:t>Mentor: Yunqi Guo</a:t>
            </a:r>
            <a:endParaRPr sz="17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Roadblocks</a:t>
            </a:r>
            <a:endParaRPr/>
          </a:p>
        </p:txBody>
      </p:sp>
      <p:sp>
        <p:nvSpPr>
          <p:cNvPr id="157" name="Google Shape;157;p22"/>
          <p:cNvSpPr txBox="1">
            <a:spLocks noGrp="1"/>
          </p:cNvSpPr>
          <p:nvPr>
            <p:ph type="body" idx="1"/>
          </p:nvPr>
        </p:nvSpPr>
        <p:spPr>
          <a:xfrm>
            <a:off x="729450" y="2078875"/>
            <a:ext cx="7688700" cy="27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Mapping and consideration of key features</a:t>
            </a:r>
            <a:endParaRPr sz="1400">
              <a:solidFill>
                <a:srgbClr val="000000"/>
              </a:solidFill>
            </a:endParaRPr>
          </a:p>
          <a:p>
            <a:pPr marL="457200" lvl="0" indent="-317500" algn="l" rtl="0">
              <a:spcBef>
                <a:spcPts val="1600"/>
              </a:spcBef>
              <a:spcAft>
                <a:spcPts val="0"/>
              </a:spcAft>
              <a:buClr>
                <a:srgbClr val="000000"/>
              </a:buClr>
              <a:buSzPts val="1400"/>
              <a:buAutoNum type="arabicPeriod"/>
            </a:pPr>
            <a:r>
              <a:rPr lang="en" sz="1400">
                <a:solidFill>
                  <a:srgbClr val="000000"/>
                </a:solidFill>
              </a:rPr>
              <a:t>Authentication</a:t>
            </a:r>
            <a:endParaRPr sz="14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Not much on the internet about the usage of certificates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Needed to create self-signed certificates</a:t>
            </a:r>
            <a:endParaRPr sz="1200">
              <a:solidFill>
                <a:srgbClr val="000000"/>
              </a:solidFill>
            </a:endParaRPr>
          </a:p>
          <a:p>
            <a:pPr marL="0" lvl="0" indent="0" algn="l" rtl="0">
              <a:lnSpc>
                <a:spcPct val="100000"/>
              </a:lnSpc>
              <a:spcBef>
                <a:spcPts val="0"/>
              </a:spcBef>
              <a:spcAft>
                <a:spcPts val="0"/>
              </a:spcAft>
              <a:buNone/>
            </a:pPr>
            <a:endParaRPr sz="1400">
              <a:solidFill>
                <a:srgbClr val="000000"/>
              </a:solidFill>
            </a:endParaRPr>
          </a:p>
          <a:p>
            <a:pPr marL="457200" lvl="0" indent="-317500" algn="l" rtl="0">
              <a:spcBef>
                <a:spcPts val="0"/>
              </a:spcBef>
              <a:spcAft>
                <a:spcPts val="0"/>
              </a:spcAft>
              <a:buClr>
                <a:srgbClr val="000000"/>
              </a:buClr>
              <a:buSzPts val="1400"/>
              <a:buAutoNum type="arabicPeriod"/>
            </a:pPr>
            <a:r>
              <a:rPr lang="en" sz="1400">
                <a:solidFill>
                  <a:srgbClr val="000000"/>
                </a:solidFill>
              </a:rPr>
              <a:t>Elimination of dependencies</a:t>
            </a:r>
            <a:endParaRPr sz="14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Difficult to chalk out the flow of information</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Needed to eliminate dependencies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Move complexity to server side to make end devices simple (Principle learnt from lecture slides)</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63" name="Google Shape;163;p23"/>
          <p:cNvSpPr txBox="1">
            <a:spLocks noGrp="1"/>
          </p:cNvSpPr>
          <p:nvPr>
            <p:ph type="body" idx="1"/>
          </p:nvPr>
        </p:nvSpPr>
        <p:spPr>
          <a:xfrm>
            <a:off x="727650" y="2027325"/>
            <a:ext cx="7688700" cy="2775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AutoNum type="arabicParenR"/>
            </a:pPr>
            <a:r>
              <a:rPr lang="en" sz="1400">
                <a:solidFill>
                  <a:srgbClr val="000000"/>
                </a:solidFill>
              </a:rPr>
              <a:t>Two-way/mutual authentication:</a:t>
            </a:r>
            <a:endParaRPr sz="14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The current work can be upgraded to include authentication at the devices’ sides as well to add another layer of security/authentication</a:t>
            </a:r>
            <a:endParaRPr sz="1200">
              <a:solidFill>
                <a:srgbClr val="000000"/>
              </a:solidFill>
            </a:endParaRPr>
          </a:p>
          <a:p>
            <a:pPr marL="457200" lvl="0" indent="-317500" algn="l" rtl="0">
              <a:lnSpc>
                <a:spcPct val="150000"/>
              </a:lnSpc>
              <a:spcBef>
                <a:spcPts val="1000"/>
              </a:spcBef>
              <a:spcAft>
                <a:spcPts val="0"/>
              </a:spcAft>
              <a:buClr>
                <a:srgbClr val="000000"/>
              </a:buClr>
              <a:buSzPts val="1400"/>
              <a:buAutoNum type="arabicParenR"/>
            </a:pPr>
            <a:r>
              <a:rPr lang="en" sz="1400">
                <a:solidFill>
                  <a:srgbClr val="000000"/>
                </a:solidFill>
              </a:rPr>
              <a:t>Encryption:</a:t>
            </a:r>
            <a:endParaRPr sz="14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This current build of the prototype doesn’t support encryption of the message</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An attacker can intercept the message midway or even at the server</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Public and private keys can be employed to enhance security and to provide end-to-end encryption</a:t>
            </a:r>
            <a:endParaRPr sz="1200">
              <a:solidFill>
                <a:srgbClr val="000000"/>
              </a:solidFill>
            </a:endParaRPr>
          </a:p>
          <a:p>
            <a:pPr marL="457200" lvl="0" indent="-317500" algn="l" rtl="0">
              <a:spcBef>
                <a:spcPts val="1000"/>
              </a:spcBef>
              <a:spcAft>
                <a:spcPts val="0"/>
              </a:spcAft>
              <a:buClr>
                <a:srgbClr val="000000"/>
              </a:buClr>
              <a:buSzPts val="1400"/>
              <a:buAutoNum type="arabicParenR"/>
            </a:pPr>
            <a:r>
              <a:rPr lang="en" sz="1400">
                <a:solidFill>
                  <a:srgbClr val="000000"/>
                </a:solidFill>
              </a:rPr>
              <a:t>Support of more types of files:</a:t>
            </a:r>
            <a:endParaRPr sz="14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This prototype currently supports the transmission of only strings of text</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Can extend this to audio/video and image files</a:t>
            </a:r>
            <a:endParaRPr sz="12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and insights</a:t>
            </a:r>
            <a:endParaRPr/>
          </a:p>
        </p:txBody>
      </p:sp>
      <p:sp>
        <p:nvSpPr>
          <p:cNvPr id="169" name="Google Shape;169;p24"/>
          <p:cNvSpPr txBox="1">
            <a:spLocks noGrp="1"/>
          </p:cNvSpPr>
          <p:nvPr>
            <p:ph type="body" idx="1"/>
          </p:nvPr>
        </p:nvSpPr>
        <p:spPr>
          <a:xfrm>
            <a:off x="729450" y="1962350"/>
            <a:ext cx="7688700" cy="2978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dirty="0">
                <a:solidFill>
                  <a:srgbClr val="000000"/>
                </a:solidFill>
              </a:rPr>
              <a:t>A good IoT platform should have following features among many more:</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 sz="1400" dirty="0">
                <a:solidFill>
                  <a:srgbClr val="000000"/>
                </a:solidFill>
              </a:rPr>
              <a:t>Protocol Support</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 sz="1400" dirty="0">
                <a:solidFill>
                  <a:srgbClr val="000000"/>
                </a:solidFill>
              </a:rPr>
              <a:t>Scalability</a:t>
            </a:r>
            <a:endParaRPr sz="1400" dirty="0">
              <a:solidFill>
                <a:srgbClr val="000000"/>
              </a:solidFill>
            </a:endParaRPr>
          </a:p>
          <a:p>
            <a:pPr marL="457200" lvl="0" indent="-317500" algn="l" rtl="0">
              <a:lnSpc>
                <a:spcPct val="150000"/>
              </a:lnSpc>
              <a:spcBef>
                <a:spcPts val="0"/>
              </a:spcBef>
              <a:spcAft>
                <a:spcPts val="0"/>
              </a:spcAft>
              <a:buClr>
                <a:srgbClr val="000000"/>
              </a:buClr>
              <a:buSzPts val="1400"/>
              <a:buChar char="●"/>
            </a:pPr>
            <a:r>
              <a:rPr lang="en" sz="1400" dirty="0">
                <a:solidFill>
                  <a:srgbClr val="000000"/>
                </a:solidFill>
              </a:rPr>
              <a:t>Security</a:t>
            </a:r>
            <a:endParaRPr sz="1400" dirty="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dirty="0">
                <a:solidFill>
                  <a:srgbClr val="000000"/>
                </a:solidFill>
              </a:rPr>
              <a:t>Data integration and analytics</a:t>
            </a:r>
            <a:endParaRPr sz="1400" dirty="0">
              <a:solidFill>
                <a:srgbClr val="000000"/>
              </a:solidFill>
            </a:endParaRPr>
          </a:p>
          <a:p>
            <a:pPr marL="0" lvl="0" indent="0" algn="l" rtl="0">
              <a:lnSpc>
                <a:spcPct val="100000"/>
              </a:lnSpc>
              <a:spcBef>
                <a:spcPts val="1600"/>
              </a:spcBef>
              <a:spcAft>
                <a:spcPts val="0"/>
              </a:spcAft>
              <a:buNone/>
            </a:pPr>
            <a:r>
              <a:rPr lang="en" sz="1400" dirty="0">
                <a:solidFill>
                  <a:srgbClr val="000000"/>
                </a:solidFill>
              </a:rPr>
              <a:t>Out of the above 4, scalability and security have been looked at and explored. One can extend this prototype to include multiple devices and components and scale the system as per need.</a:t>
            </a:r>
            <a:endParaRPr sz="1400" dirty="0">
              <a:solidFill>
                <a:srgbClr val="000000"/>
              </a:solidFill>
            </a:endParaRPr>
          </a:p>
          <a:p>
            <a:pPr marL="0" lvl="0" indent="0" algn="l" rtl="0">
              <a:lnSpc>
                <a:spcPct val="100000"/>
              </a:lnSpc>
              <a:spcBef>
                <a:spcPts val="1000"/>
              </a:spcBef>
              <a:spcAft>
                <a:spcPts val="1600"/>
              </a:spcAft>
              <a:buNone/>
            </a:pPr>
            <a:r>
              <a:rPr lang="en" sz="1400" dirty="0">
                <a:solidFill>
                  <a:srgbClr val="000000"/>
                </a:solidFill>
              </a:rPr>
              <a:t>Also, security forms one of the most important aspect which is often overlooked. This project aimed to elevate the importance of security in a general purpose IoT setting.</a:t>
            </a:r>
            <a:endParaRPr sz="14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000000"/>
              </a:buClr>
              <a:buSzPts val="1500"/>
              <a:buChar char="●"/>
            </a:pPr>
            <a:r>
              <a:rPr lang="en" sz="1500">
                <a:solidFill>
                  <a:srgbClr val="000000"/>
                </a:solidFill>
              </a:rPr>
              <a:t>Introduction</a:t>
            </a:r>
            <a:endParaRPr sz="1500">
              <a:solidFill>
                <a:srgbClr val="000000"/>
              </a:solidFill>
            </a:endParaRPr>
          </a:p>
          <a:p>
            <a:pPr marL="457200" lvl="0" indent="-323850" algn="l" rtl="0">
              <a:lnSpc>
                <a:spcPct val="150000"/>
              </a:lnSpc>
              <a:spcBef>
                <a:spcPts val="0"/>
              </a:spcBef>
              <a:spcAft>
                <a:spcPts val="0"/>
              </a:spcAft>
              <a:buClr>
                <a:srgbClr val="000000"/>
              </a:buClr>
              <a:buSzPts val="1500"/>
              <a:buChar char="●"/>
            </a:pPr>
            <a:r>
              <a:rPr lang="en" sz="1500">
                <a:solidFill>
                  <a:srgbClr val="000000"/>
                </a:solidFill>
              </a:rPr>
              <a:t>Components and flow</a:t>
            </a:r>
            <a:endParaRPr sz="1500">
              <a:solidFill>
                <a:srgbClr val="000000"/>
              </a:solidFill>
            </a:endParaRPr>
          </a:p>
          <a:p>
            <a:pPr marL="457200" lvl="0" indent="-323850" algn="l" rtl="0">
              <a:lnSpc>
                <a:spcPct val="150000"/>
              </a:lnSpc>
              <a:spcBef>
                <a:spcPts val="0"/>
              </a:spcBef>
              <a:spcAft>
                <a:spcPts val="0"/>
              </a:spcAft>
              <a:buClr>
                <a:srgbClr val="000000"/>
              </a:buClr>
              <a:buSzPts val="1500"/>
              <a:buChar char="●"/>
            </a:pPr>
            <a:r>
              <a:rPr lang="en" sz="1500">
                <a:solidFill>
                  <a:srgbClr val="000000"/>
                </a:solidFill>
              </a:rPr>
              <a:t>Key aspects</a:t>
            </a:r>
            <a:endParaRPr sz="1500">
              <a:solidFill>
                <a:srgbClr val="000000"/>
              </a:solidFill>
            </a:endParaRPr>
          </a:p>
          <a:p>
            <a:pPr marL="457200" lvl="0" indent="-323850" algn="l" rtl="0">
              <a:lnSpc>
                <a:spcPct val="150000"/>
              </a:lnSpc>
              <a:spcBef>
                <a:spcPts val="0"/>
              </a:spcBef>
              <a:spcAft>
                <a:spcPts val="0"/>
              </a:spcAft>
              <a:buClr>
                <a:srgbClr val="000000"/>
              </a:buClr>
              <a:buSzPts val="1500"/>
              <a:buChar char="●"/>
            </a:pPr>
            <a:r>
              <a:rPr lang="en" sz="1500">
                <a:solidFill>
                  <a:srgbClr val="000000"/>
                </a:solidFill>
              </a:rPr>
              <a:t>Demonstration and results</a:t>
            </a:r>
            <a:endParaRPr sz="1500">
              <a:solidFill>
                <a:srgbClr val="000000"/>
              </a:solidFill>
            </a:endParaRPr>
          </a:p>
          <a:p>
            <a:pPr marL="457200" lvl="0" indent="-323850" algn="l" rtl="0">
              <a:lnSpc>
                <a:spcPct val="150000"/>
              </a:lnSpc>
              <a:spcBef>
                <a:spcPts val="0"/>
              </a:spcBef>
              <a:spcAft>
                <a:spcPts val="0"/>
              </a:spcAft>
              <a:buClr>
                <a:srgbClr val="000000"/>
              </a:buClr>
              <a:buSzPts val="1500"/>
              <a:buChar char="●"/>
            </a:pPr>
            <a:r>
              <a:rPr lang="en" sz="1500">
                <a:solidFill>
                  <a:srgbClr val="000000"/>
                </a:solidFill>
              </a:rPr>
              <a:t>Roadblocks</a:t>
            </a:r>
            <a:endParaRPr sz="1500">
              <a:solidFill>
                <a:srgbClr val="000000"/>
              </a:solidFill>
            </a:endParaRPr>
          </a:p>
          <a:p>
            <a:pPr marL="457200" lvl="0" indent="-323850" algn="l" rtl="0">
              <a:lnSpc>
                <a:spcPct val="150000"/>
              </a:lnSpc>
              <a:spcBef>
                <a:spcPts val="0"/>
              </a:spcBef>
              <a:spcAft>
                <a:spcPts val="0"/>
              </a:spcAft>
              <a:buClr>
                <a:srgbClr val="000000"/>
              </a:buClr>
              <a:buSzPts val="1500"/>
              <a:buChar char="●"/>
            </a:pPr>
            <a:r>
              <a:rPr lang="en" sz="1500">
                <a:solidFill>
                  <a:srgbClr val="000000"/>
                </a:solidFill>
              </a:rPr>
              <a:t>Future work</a:t>
            </a:r>
            <a:endParaRPr sz="1500">
              <a:solidFill>
                <a:srgbClr val="000000"/>
              </a:solidFill>
            </a:endParaRPr>
          </a:p>
          <a:p>
            <a:pPr marL="457200" lvl="0" indent="-323850" algn="l" rtl="0">
              <a:lnSpc>
                <a:spcPct val="150000"/>
              </a:lnSpc>
              <a:spcBef>
                <a:spcPts val="0"/>
              </a:spcBef>
              <a:spcAft>
                <a:spcPts val="0"/>
              </a:spcAft>
              <a:buClr>
                <a:srgbClr val="000000"/>
              </a:buClr>
              <a:buSzPts val="1500"/>
              <a:buChar char="●"/>
            </a:pPr>
            <a:r>
              <a:rPr lang="en" sz="1500">
                <a:solidFill>
                  <a:srgbClr val="000000"/>
                </a:solidFill>
              </a:rPr>
              <a:t>Summary and insights</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IoT?</a:t>
            </a:r>
            <a:endParaRPr/>
          </a:p>
        </p:txBody>
      </p:sp>
      <p:sp>
        <p:nvSpPr>
          <p:cNvPr id="98" name="Google Shape;98;p15"/>
          <p:cNvSpPr txBox="1">
            <a:spLocks noGrp="1"/>
          </p:cNvSpPr>
          <p:nvPr>
            <p:ph type="body" idx="1"/>
          </p:nvPr>
        </p:nvSpPr>
        <p:spPr>
          <a:xfrm>
            <a:off x="729450" y="2078875"/>
            <a:ext cx="7688700" cy="2475900"/>
          </a:xfrm>
          <a:prstGeom prst="rect">
            <a:avLst/>
          </a:prstGeom>
        </p:spPr>
        <p:txBody>
          <a:bodyPr spcFirstLastPara="1" wrap="square" lIns="91425" tIns="91425" rIns="91425" bIns="91425" anchor="t" anchorCtr="0">
            <a:noAutofit/>
          </a:bodyPr>
          <a:lstStyle/>
          <a:p>
            <a:pPr marL="457200" lvl="0" indent="-330200" algn="l" rtl="0">
              <a:lnSpc>
                <a:spcPct val="90000"/>
              </a:lnSpc>
              <a:spcBef>
                <a:spcPts val="1000"/>
              </a:spcBef>
              <a:spcAft>
                <a:spcPts val="0"/>
              </a:spcAft>
              <a:buClr>
                <a:srgbClr val="000000"/>
              </a:buClr>
              <a:buSzPts val="1600"/>
              <a:buChar char="●"/>
            </a:pPr>
            <a:r>
              <a:rPr lang="en" sz="1800">
                <a:solidFill>
                  <a:srgbClr val="000000"/>
                </a:solidFill>
              </a:rPr>
              <a:t>Secure connection of billions of ‘things’</a:t>
            </a:r>
            <a:endParaRPr sz="180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800">
                <a:solidFill>
                  <a:srgbClr val="000000"/>
                </a:solidFill>
              </a:rPr>
              <a:t>These devices, or </a:t>
            </a:r>
            <a:r>
              <a:rPr lang="en" sz="1800" i="1">
                <a:solidFill>
                  <a:srgbClr val="000000"/>
                </a:solidFill>
              </a:rPr>
              <a:t>things</a:t>
            </a:r>
            <a:r>
              <a:rPr lang="en" sz="1800">
                <a:solidFill>
                  <a:srgbClr val="000000"/>
                </a:solidFill>
              </a:rPr>
              <a:t>, connect to the network to:</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Provide information they gather from the environment through sensors.</a:t>
            </a:r>
            <a:endParaRPr sz="14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Allow other systems to reach out and act on the world through actuators.</a:t>
            </a:r>
            <a:endParaRPr sz="1400">
              <a:solidFill>
                <a:srgbClr val="000000"/>
              </a:solidFill>
            </a:endParaRPr>
          </a:p>
          <a:p>
            <a:pPr marL="457200" lvl="0" indent="-330200" algn="l" rtl="0">
              <a:lnSpc>
                <a:spcPct val="90000"/>
              </a:lnSpc>
              <a:spcBef>
                <a:spcPts val="0"/>
              </a:spcBef>
              <a:spcAft>
                <a:spcPts val="0"/>
              </a:spcAft>
              <a:buClr>
                <a:srgbClr val="000000"/>
              </a:buClr>
              <a:buSzPts val="1600"/>
              <a:buChar char="●"/>
            </a:pPr>
            <a:r>
              <a:rPr lang="en" sz="1800">
                <a:solidFill>
                  <a:srgbClr val="000000"/>
                </a:solidFill>
              </a:rPr>
              <a:t>Examples:</a:t>
            </a:r>
            <a:endParaRPr sz="1800">
              <a:solidFill>
                <a:srgbClr val="000000"/>
              </a:solidFill>
            </a:endParaRPr>
          </a:p>
          <a:p>
            <a:pPr marL="914400" lvl="1" indent="-317500" algn="l" rtl="0">
              <a:lnSpc>
                <a:spcPct val="90000"/>
              </a:lnSpc>
              <a:spcBef>
                <a:spcPts val="0"/>
              </a:spcBef>
              <a:spcAft>
                <a:spcPts val="0"/>
              </a:spcAft>
              <a:buClr>
                <a:srgbClr val="000000"/>
              </a:buClr>
              <a:buSzPts val="1400"/>
              <a:buChar char="○"/>
            </a:pPr>
            <a:r>
              <a:rPr lang="en" sz="1400">
                <a:solidFill>
                  <a:srgbClr val="000000"/>
                </a:solidFill>
              </a:rPr>
              <a:t>Wide range (Autonomous machinery in industrial sector to fitness tracker on the wrist)</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Smart Home</a:t>
            </a:r>
            <a:endParaRPr sz="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Components and Flow</a:t>
            </a:r>
            <a:endParaRPr/>
          </a:p>
        </p:txBody>
      </p:sp>
      <p:sp>
        <p:nvSpPr>
          <p:cNvPr id="104" name="Google Shape;104;p16"/>
          <p:cNvSpPr/>
          <p:nvPr/>
        </p:nvSpPr>
        <p:spPr>
          <a:xfrm>
            <a:off x="3827325" y="2234050"/>
            <a:ext cx="1472100" cy="71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sp>
        <p:nvSpPr>
          <p:cNvPr id="105" name="Google Shape;105;p16"/>
          <p:cNvSpPr txBox="1"/>
          <p:nvPr/>
        </p:nvSpPr>
        <p:spPr>
          <a:xfrm>
            <a:off x="3953775" y="1963450"/>
            <a:ext cx="12192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ato"/>
                <a:ea typeface="Lato"/>
                <a:cs typeface="Lato"/>
                <a:sym typeface="Lato"/>
              </a:rPr>
              <a:t>1. Server starts up</a:t>
            </a:r>
            <a:endParaRPr sz="1000">
              <a:latin typeface="Lato"/>
              <a:ea typeface="Lato"/>
              <a:cs typeface="Lato"/>
              <a:sym typeface="Lato"/>
            </a:endParaRPr>
          </a:p>
        </p:txBody>
      </p:sp>
      <p:sp>
        <p:nvSpPr>
          <p:cNvPr id="106" name="Google Shape;106;p16"/>
          <p:cNvSpPr/>
          <p:nvPr/>
        </p:nvSpPr>
        <p:spPr>
          <a:xfrm>
            <a:off x="6554295" y="3649314"/>
            <a:ext cx="1472100" cy="71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Receiver</a:t>
            </a:r>
            <a:endParaRPr/>
          </a:p>
          <a:p>
            <a:pPr marL="0" lvl="0" indent="0" algn="ctr" rtl="0">
              <a:spcBef>
                <a:spcPts val="0"/>
              </a:spcBef>
              <a:spcAft>
                <a:spcPts val="0"/>
              </a:spcAft>
              <a:buNone/>
            </a:pPr>
            <a:r>
              <a:rPr lang="en"/>
              <a:t>Device</a:t>
            </a:r>
            <a:endParaRPr/>
          </a:p>
        </p:txBody>
      </p:sp>
      <p:sp>
        <p:nvSpPr>
          <p:cNvPr id="107" name="Google Shape;107;p16"/>
          <p:cNvSpPr/>
          <p:nvPr/>
        </p:nvSpPr>
        <p:spPr>
          <a:xfrm>
            <a:off x="1307329" y="3645796"/>
            <a:ext cx="1472100" cy="71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Sender</a:t>
            </a:r>
            <a:endParaRPr dirty="0"/>
          </a:p>
          <a:p>
            <a:pPr marL="0" lvl="0" indent="0" algn="ctr" rtl="0">
              <a:spcBef>
                <a:spcPts val="0"/>
              </a:spcBef>
              <a:spcAft>
                <a:spcPts val="0"/>
              </a:spcAft>
              <a:buNone/>
            </a:pPr>
            <a:r>
              <a:rPr lang="en" dirty="0"/>
              <a:t>Device</a:t>
            </a:r>
            <a:endParaRPr dirty="0"/>
          </a:p>
        </p:txBody>
      </p:sp>
      <p:cxnSp>
        <p:nvCxnSpPr>
          <p:cNvPr id="108" name="Google Shape;108;p16"/>
          <p:cNvCxnSpPr>
            <a:cxnSpLocks/>
          </p:cNvCxnSpPr>
          <p:nvPr/>
        </p:nvCxnSpPr>
        <p:spPr>
          <a:xfrm flipV="1">
            <a:off x="1824579" y="2550789"/>
            <a:ext cx="2011489" cy="1098908"/>
          </a:xfrm>
          <a:prstGeom prst="straightConnector1">
            <a:avLst/>
          </a:prstGeom>
          <a:noFill/>
          <a:ln w="9525" cap="flat" cmpd="sng">
            <a:solidFill>
              <a:schemeClr val="dk2"/>
            </a:solidFill>
            <a:prstDash val="solid"/>
            <a:round/>
            <a:headEnd type="none" w="med" len="med"/>
            <a:tailEnd type="triangle" w="med" len="med"/>
          </a:ln>
        </p:spPr>
      </p:cxnSp>
      <p:sp>
        <p:nvSpPr>
          <p:cNvPr id="109" name="Google Shape;109;p16"/>
          <p:cNvSpPr txBox="1"/>
          <p:nvPr/>
        </p:nvSpPr>
        <p:spPr>
          <a:xfrm rot="19889119">
            <a:off x="1822478" y="2628834"/>
            <a:ext cx="1796083" cy="4300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Lato"/>
                <a:ea typeface="Lato"/>
                <a:cs typeface="Lato"/>
                <a:sym typeface="Lato"/>
              </a:rPr>
              <a:t>2. Sender connects with and authenticates the server on its IP address and a port</a:t>
            </a:r>
            <a:endParaRPr sz="1000" dirty="0">
              <a:latin typeface="Lato"/>
              <a:ea typeface="Lato"/>
              <a:cs typeface="Lato"/>
              <a:sym typeface="Lato"/>
            </a:endParaRPr>
          </a:p>
        </p:txBody>
      </p:sp>
      <p:sp>
        <p:nvSpPr>
          <p:cNvPr id="110" name="Google Shape;110;p16"/>
          <p:cNvSpPr txBox="1"/>
          <p:nvPr/>
        </p:nvSpPr>
        <p:spPr>
          <a:xfrm rot="19832494">
            <a:off x="2654321" y="3164235"/>
            <a:ext cx="1140649" cy="4298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Lato"/>
                <a:ea typeface="Lato"/>
                <a:cs typeface="Lato"/>
                <a:sym typeface="Lato"/>
              </a:rPr>
              <a:t>3. Sender sends the message to the server</a:t>
            </a:r>
            <a:endParaRPr sz="1000" dirty="0">
              <a:latin typeface="Lato"/>
              <a:ea typeface="Lato"/>
              <a:cs typeface="Lato"/>
              <a:sym typeface="Lato"/>
            </a:endParaRPr>
          </a:p>
        </p:txBody>
      </p:sp>
      <p:cxnSp>
        <p:nvCxnSpPr>
          <p:cNvPr id="111" name="Google Shape;111;p16"/>
          <p:cNvCxnSpPr>
            <a:cxnSpLocks/>
            <a:endCxn id="104" idx="3"/>
          </p:cNvCxnSpPr>
          <p:nvPr/>
        </p:nvCxnSpPr>
        <p:spPr>
          <a:xfrm flipH="1" flipV="1">
            <a:off x="5299425" y="2593450"/>
            <a:ext cx="2277388" cy="1052297"/>
          </a:xfrm>
          <a:prstGeom prst="straightConnector1">
            <a:avLst/>
          </a:prstGeom>
          <a:noFill/>
          <a:ln w="9525" cap="flat" cmpd="sng">
            <a:solidFill>
              <a:schemeClr val="dk2"/>
            </a:solidFill>
            <a:prstDash val="solid"/>
            <a:round/>
            <a:headEnd type="none" w="med" len="med"/>
            <a:tailEnd type="triangle" w="med" len="med"/>
          </a:ln>
        </p:spPr>
      </p:cxnSp>
      <p:sp>
        <p:nvSpPr>
          <p:cNvPr id="112" name="Google Shape;112;p16"/>
          <p:cNvSpPr txBox="1"/>
          <p:nvPr/>
        </p:nvSpPr>
        <p:spPr>
          <a:xfrm rot="1546391">
            <a:off x="5516163" y="2576807"/>
            <a:ext cx="1795958" cy="4301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Lato"/>
                <a:ea typeface="Lato"/>
                <a:cs typeface="Lato"/>
                <a:sym typeface="Lato"/>
              </a:rPr>
              <a:t>4. Receiver connects with and authenticates the server on its IP address and a port</a:t>
            </a:r>
            <a:endParaRPr sz="1000" dirty="0">
              <a:latin typeface="Lato"/>
              <a:ea typeface="Lato"/>
              <a:cs typeface="Lato"/>
              <a:sym typeface="Lato"/>
            </a:endParaRPr>
          </a:p>
        </p:txBody>
      </p:sp>
      <p:sp>
        <p:nvSpPr>
          <p:cNvPr id="113" name="Google Shape;113;p16"/>
          <p:cNvSpPr txBox="1"/>
          <p:nvPr/>
        </p:nvSpPr>
        <p:spPr>
          <a:xfrm rot="-6890">
            <a:off x="3961299" y="2989184"/>
            <a:ext cx="1204152" cy="43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Lato"/>
                <a:ea typeface="Lato"/>
                <a:cs typeface="Lato"/>
                <a:sym typeface="Lato"/>
              </a:rPr>
              <a:t>4. Server checks if the receiver is connected or not.</a:t>
            </a:r>
            <a:endParaRPr sz="1000" dirty="0">
              <a:latin typeface="Lato"/>
              <a:ea typeface="Lato"/>
              <a:cs typeface="Lato"/>
              <a:sym typeface="Lato"/>
            </a:endParaRPr>
          </a:p>
        </p:txBody>
      </p:sp>
      <p:sp>
        <p:nvSpPr>
          <p:cNvPr id="114" name="Google Shape;114;p16"/>
          <p:cNvSpPr txBox="1"/>
          <p:nvPr/>
        </p:nvSpPr>
        <p:spPr>
          <a:xfrm rot="1458229">
            <a:off x="5070917" y="3097178"/>
            <a:ext cx="1679428" cy="43014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Lato"/>
                <a:ea typeface="Lato"/>
                <a:cs typeface="Lato"/>
                <a:sym typeface="Lato"/>
              </a:rPr>
              <a:t>5. If it is connected, the server sends the message to the receiver device</a:t>
            </a:r>
            <a:endParaRPr sz="1000" dirty="0">
              <a:latin typeface="Lato"/>
              <a:ea typeface="Lato"/>
              <a:cs typeface="Lato"/>
              <a:sym typeface="Lato"/>
            </a:endParaRPr>
          </a:p>
        </p:txBody>
      </p:sp>
      <p:cxnSp>
        <p:nvCxnSpPr>
          <p:cNvPr id="115" name="Google Shape;115;p16"/>
          <p:cNvCxnSpPr>
            <a:cxnSpLocks/>
          </p:cNvCxnSpPr>
          <p:nvPr/>
        </p:nvCxnSpPr>
        <p:spPr>
          <a:xfrm flipV="1">
            <a:off x="2195904" y="2762821"/>
            <a:ext cx="1631035" cy="882926"/>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16"/>
          <p:cNvCxnSpPr>
            <a:cxnSpLocks/>
            <a:stCxn id="106" idx="0"/>
          </p:cNvCxnSpPr>
          <p:nvPr/>
        </p:nvCxnSpPr>
        <p:spPr>
          <a:xfrm flipH="1" flipV="1">
            <a:off x="5299425" y="2762821"/>
            <a:ext cx="1990920" cy="886493"/>
          </a:xfrm>
          <a:prstGeom prst="straightConnector1">
            <a:avLst/>
          </a:prstGeom>
          <a:noFill/>
          <a:ln w="9525" cap="flat" cmpd="sng">
            <a:solidFill>
              <a:schemeClr val="dk2"/>
            </a:solidFill>
            <a:prstDash val="solid"/>
            <a:round/>
            <a:headEnd type="triangl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Considerations</a:t>
            </a:r>
            <a:endParaRPr/>
          </a:p>
        </p:txBody>
      </p:sp>
      <p:sp>
        <p:nvSpPr>
          <p:cNvPr id="122" name="Google Shape;12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AutoNum type="arabicPeriod"/>
            </a:pPr>
            <a:r>
              <a:rPr lang="en" sz="1500">
                <a:solidFill>
                  <a:srgbClr val="000000"/>
                </a:solidFill>
              </a:rPr>
              <a:t>Authentication</a:t>
            </a:r>
            <a:endParaRPr sz="1500">
              <a:solidFill>
                <a:srgbClr val="000000"/>
              </a:solidFill>
            </a:endParaRPr>
          </a:p>
          <a:p>
            <a:pPr marL="914400" lvl="1" indent="-311150" algn="l" rtl="0">
              <a:spcBef>
                <a:spcPts val="0"/>
              </a:spcBef>
              <a:spcAft>
                <a:spcPts val="0"/>
              </a:spcAft>
              <a:buClr>
                <a:srgbClr val="000000"/>
              </a:buClr>
              <a:buSzPts val="1300"/>
              <a:buChar char="○"/>
            </a:pPr>
            <a:r>
              <a:rPr lang="en" sz="1300">
                <a:solidFill>
                  <a:srgbClr val="000000"/>
                </a:solidFill>
              </a:rPr>
              <a:t>Sender device as well as the receiver device must be able to authenticate the server’s identity. (Use of certificates)</a:t>
            </a:r>
            <a:endParaRPr sz="1300">
              <a:solidFill>
                <a:srgbClr val="000000"/>
              </a:solidFill>
            </a:endParaRPr>
          </a:p>
          <a:p>
            <a:pPr marL="457200" lvl="0" indent="-323850" algn="l" rtl="0">
              <a:spcBef>
                <a:spcPts val="1000"/>
              </a:spcBef>
              <a:spcAft>
                <a:spcPts val="0"/>
              </a:spcAft>
              <a:buClr>
                <a:srgbClr val="000000"/>
              </a:buClr>
              <a:buSzPts val="1500"/>
              <a:buAutoNum type="arabicPeriod"/>
            </a:pPr>
            <a:r>
              <a:rPr lang="en" sz="1500">
                <a:solidFill>
                  <a:srgbClr val="000000"/>
                </a:solidFill>
              </a:rPr>
              <a:t>Acknowledgements</a:t>
            </a:r>
            <a:endParaRPr sz="1500">
              <a:solidFill>
                <a:srgbClr val="000000"/>
              </a:solidFill>
            </a:endParaRPr>
          </a:p>
          <a:p>
            <a:pPr marL="914400" lvl="1" indent="-311150" algn="l" rtl="0">
              <a:spcBef>
                <a:spcPts val="0"/>
              </a:spcBef>
              <a:spcAft>
                <a:spcPts val="0"/>
              </a:spcAft>
              <a:buClr>
                <a:srgbClr val="000000"/>
              </a:buClr>
              <a:buSzPts val="1300"/>
              <a:buChar char="○"/>
            </a:pPr>
            <a:r>
              <a:rPr lang="en" sz="1300">
                <a:solidFill>
                  <a:srgbClr val="000000"/>
                </a:solidFill>
              </a:rPr>
              <a:t>Sender device must have full transparency of the operations being carried out like the status of transmission, reception, failure. (Use of acknowledgements)</a:t>
            </a:r>
            <a:endParaRPr sz="1300">
              <a:solidFill>
                <a:srgbClr val="000000"/>
              </a:solidFill>
            </a:endParaRPr>
          </a:p>
          <a:p>
            <a:pPr marL="457200" lvl="0" indent="-323850" algn="l" rtl="0">
              <a:spcBef>
                <a:spcPts val="1000"/>
              </a:spcBef>
              <a:spcAft>
                <a:spcPts val="0"/>
              </a:spcAft>
              <a:buClr>
                <a:srgbClr val="000000"/>
              </a:buClr>
              <a:buSzPts val="1500"/>
              <a:buAutoNum type="arabicPeriod"/>
            </a:pPr>
            <a:r>
              <a:rPr lang="en" sz="1500">
                <a:solidFill>
                  <a:srgbClr val="000000"/>
                </a:solidFill>
              </a:rPr>
              <a:t>Elimination of dependencies</a:t>
            </a:r>
            <a:endParaRPr sz="1500">
              <a:solidFill>
                <a:srgbClr val="000000"/>
              </a:solidFill>
            </a:endParaRPr>
          </a:p>
          <a:p>
            <a:pPr marL="914400" lvl="1" indent="-311150" algn="l" rtl="0">
              <a:spcBef>
                <a:spcPts val="0"/>
              </a:spcBef>
              <a:spcAft>
                <a:spcPts val="0"/>
              </a:spcAft>
              <a:buClr>
                <a:srgbClr val="000000"/>
              </a:buClr>
              <a:buSzPts val="1300"/>
              <a:buChar char="○"/>
            </a:pPr>
            <a:r>
              <a:rPr lang="en" sz="1300">
                <a:solidFill>
                  <a:srgbClr val="000000"/>
                </a:solidFill>
              </a:rPr>
              <a:t>Sender device’s operation should be independent of the connectivity of the receiver device. (Use of buffer and a timer at the server side)</a:t>
            </a:r>
            <a:endParaRPr sz="13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Demonstration and Results</a:t>
            </a:r>
            <a:endParaRPr/>
          </a:p>
        </p:txBody>
      </p:sp>
      <p:pic>
        <p:nvPicPr>
          <p:cNvPr id="128" name="Google Shape;128;p18"/>
          <p:cNvPicPr preferRelativeResize="0"/>
          <p:nvPr/>
        </p:nvPicPr>
        <p:blipFill>
          <a:blip r:embed="rId3">
            <a:alphaModFix/>
          </a:blip>
          <a:stretch>
            <a:fillRect/>
          </a:stretch>
        </p:blipFill>
        <p:spPr>
          <a:xfrm>
            <a:off x="729450" y="2347900"/>
            <a:ext cx="5708426" cy="874375"/>
          </a:xfrm>
          <a:prstGeom prst="rect">
            <a:avLst/>
          </a:prstGeom>
          <a:noFill/>
          <a:ln>
            <a:noFill/>
          </a:ln>
        </p:spPr>
      </p:pic>
      <p:sp>
        <p:nvSpPr>
          <p:cNvPr id="129" name="Google Shape;129;p18"/>
          <p:cNvSpPr txBox="1"/>
          <p:nvPr/>
        </p:nvSpPr>
        <p:spPr>
          <a:xfrm>
            <a:off x="729450" y="1958200"/>
            <a:ext cx="11169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Server side: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Demonstration and Results</a:t>
            </a:r>
            <a:endParaRPr/>
          </a:p>
        </p:txBody>
      </p:sp>
      <p:sp>
        <p:nvSpPr>
          <p:cNvPr id="135" name="Google Shape;135;p19"/>
          <p:cNvSpPr txBox="1"/>
          <p:nvPr/>
        </p:nvSpPr>
        <p:spPr>
          <a:xfrm>
            <a:off x="729450" y="1958200"/>
            <a:ext cx="13401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Sender device:</a:t>
            </a:r>
            <a:endParaRPr>
              <a:latin typeface="Lato"/>
              <a:ea typeface="Lato"/>
              <a:cs typeface="Lato"/>
              <a:sym typeface="Lato"/>
            </a:endParaRPr>
          </a:p>
        </p:txBody>
      </p:sp>
      <p:pic>
        <p:nvPicPr>
          <p:cNvPr id="136" name="Google Shape;136;p19"/>
          <p:cNvPicPr preferRelativeResize="0"/>
          <p:nvPr/>
        </p:nvPicPr>
        <p:blipFill>
          <a:blip r:embed="rId3">
            <a:alphaModFix/>
          </a:blip>
          <a:stretch>
            <a:fillRect/>
          </a:stretch>
        </p:blipFill>
        <p:spPr>
          <a:xfrm>
            <a:off x="729450" y="2347900"/>
            <a:ext cx="6327699" cy="251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Demonstration and Results</a:t>
            </a:r>
            <a:endParaRPr/>
          </a:p>
        </p:txBody>
      </p:sp>
      <p:sp>
        <p:nvSpPr>
          <p:cNvPr id="142" name="Google Shape;142;p20"/>
          <p:cNvSpPr txBox="1"/>
          <p:nvPr/>
        </p:nvSpPr>
        <p:spPr>
          <a:xfrm>
            <a:off x="729450" y="1958200"/>
            <a:ext cx="14787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Receiver device:</a:t>
            </a:r>
            <a:endParaRPr>
              <a:latin typeface="Lato"/>
              <a:ea typeface="Lato"/>
              <a:cs typeface="Lato"/>
              <a:sym typeface="Lato"/>
            </a:endParaRPr>
          </a:p>
        </p:txBody>
      </p:sp>
      <p:pic>
        <p:nvPicPr>
          <p:cNvPr id="143" name="Google Shape;143;p20"/>
          <p:cNvPicPr preferRelativeResize="0"/>
          <p:nvPr/>
        </p:nvPicPr>
        <p:blipFill>
          <a:blip r:embed="rId3">
            <a:alphaModFix/>
          </a:blip>
          <a:stretch>
            <a:fillRect/>
          </a:stretch>
        </p:blipFill>
        <p:spPr>
          <a:xfrm>
            <a:off x="729450" y="2347900"/>
            <a:ext cx="4587226" cy="2531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Demonstration and Results</a:t>
            </a:r>
            <a:endParaRPr/>
          </a:p>
        </p:txBody>
      </p:sp>
      <p:sp>
        <p:nvSpPr>
          <p:cNvPr id="149" name="Google Shape;149;p21"/>
          <p:cNvSpPr txBox="1"/>
          <p:nvPr/>
        </p:nvSpPr>
        <p:spPr>
          <a:xfrm>
            <a:off x="729450" y="1940900"/>
            <a:ext cx="5825400" cy="2569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Lato"/>
              <a:buChar char="●"/>
            </a:pPr>
            <a:r>
              <a:rPr lang="en">
                <a:latin typeface="Lato"/>
                <a:ea typeface="Lato"/>
                <a:cs typeface="Lato"/>
                <a:sym typeface="Lato"/>
              </a:rPr>
              <a:t>What if the receiver device is not connected?</a:t>
            </a:r>
            <a:endParaRPr>
              <a:latin typeface="Lato"/>
              <a:ea typeface="Lato"/>
              <a:cs typeface="Lato"/>
              <a:sym typeface="Lato"/>
            </a:endParaRPr>
          </a:p>
          <a:p>
            <a:pPr marL="0" lvl="0" indent="0" algn="l" rtl="0">
              <a:lnSpc>
                <a:spcPct val="115000"/>
              </a:lnSpc>
              <a:spcBef>
                <a:spcPts val="0"/>
              </a:spcBef>
              <a:spcAft>
                <a:spcPts val="0"/>
              </a:spcAft>
              <a:buNone/>
            </a:pPr>
            <a:endParaRPr sz="400">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Need to move this complexity to the server side to keep end devices simple.</a:t>
            </a:r>
            <a:endParaRPr>
              <a:latin typeface="Lato"/>
              <a:ea typeface="Lato"/>
              <a:cs typeface="Lato"/>
              <a:sym typeface="Lato"/>
            </a:endParaRPr>
          </a:p>
          <a:p>
            <a:pPr marL="0" lvl="0" indent="0" algn="l" rtl="0">
              <a:spcBef>
                <a:spcPts val="0"/>
              </a:spcBef>
              <a:spcAft>
                <a:spcPts val="0"/>
              </a:spcAft>
              <a:buNone/>
            </a:pPr>
            <a:endParaRPr sz="500">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Solution: Employing timer.</a:t>
            </a:r>
            <a:endParaRPr>
              <a:latin typeface="Lato"/>
              <a:ea typeface="Lato"/>
              <a:cs typeface="Lato"/>
              <a:sym typeface="Lato"/>
            </a:endParaRPr>
          </a:p>
          <a:p>
            <a:pPr marL="914400" lvl="1" indent="-317500" algn="l" rtl="0">
              <a:spcBef>
                <a:spcPts val="0"/>
              </a:spcBef>
              <a:spcAft>
                <a:spcPts val="0"/>
              </a:spcAft>
              <a:buSzPts val="1400"/>
              <a:buFont typeface="Lato"/>
              <a:buChar char="○"/>
            </a:pPr>
            <a:r>
              <a:rPr lang="en">
                <a:latin typeface="Lato"/>
                <a:ea typeface="Lato"/>
                <a:cs typeface="Lato"/>
                <a:sym typeface="Lato"/>
              </a:rPr>
              <a:t>Server receives data irrespective of receiver connectivity.</a:t>
            </a:r>
            <a:endParaRPr>
              <a:latin typeface="Lato"/>
              <a:ea typeface="Lato"/>
              <a:cs typeface="Lato"/>
              <a:sym typeface="Lato"/>
            </a:endParaRPr>
          </a:p>
          <a:p>
            <a:pPr marL="914400" lvl="1" indent="-317500" algn="l" rtl="0">
              <a:spcBef>
                <a:spcPts val="0"/>
              </a:spcBef>
              <a:spcAft>
                <a:spcPts val="0"/>
              </a:spcAft>
              <a:buSzPts val="1400"/>
              <a:buFont typeface="Lato"/>
              <a:buChar char="○"/>
            </a:pPr>
            <a:r>
              <a:rPr lang="en">
                <a:latin typeface="Lato"/>
                <a:ea typeface="Lato"/>
                <a:cs typeface="Lato"/>
                <a:sym typeface="Lato"/>
              </a:rPr>
              <a:t>Starts timer and waits for a period of time for the receiver to connect.</a:t>
            </a:r>
            <a:endParaRPr>
              <a:latin typeface="Lato"/>
              <a:ea typeface="Lato"/>
              <a:cs typeface="Lato"/>
              <a:sym typeface="Lato"/>
            </a:endParaRPr>
          </a:p>
          <a:p>
            <a:pPr marL="914400" lvl="1" indent="-317500" algn="l" rtl="0">
              <a:spcBef>
                <a:spcPts val="0"/>
              </a:spcBef>
              <a:spcAft>
                <a:spcPts val="0"/>
              </a:spcAft>
              <a:buSzPts val="1400"/>
              <a:buFont typeface="Lato"/>
              <a:buChar char="○"/>
            </a:pPr>
            <a:r>
              <a:rPr lang="en">
                <a:latin typeface="Lato"/>
                <a:ea typeface="Lato"/>
                <a:cs typeface="Lato"/>
                <a:sym typeface="Lato"/>
              </a:rPr>
              <a:t>Sends negative acknowledgement if the timer runs out</a:t>
            </a:r>
            <a:endParaRPr>
              <a:latin typeface="Lato"/>
              <a:ea typeface="Lato"/>
              <a:cs typeface="Lato"/>
              <a:sym typeface="Lato"/>
            </a:endParaRPr>
          </a:p>
        </p:txBody>
      </p:sp>
      <p:sp>
        <p:nvSpPr>
          <p:cNvPr id="150" name="Google Shape;150;p21"/>
          <p:cNvSpPr txBox="1"/>
          <p:nvPr/>
        </p:nvSpPr>
        <p:spPr>
          <a:xfrm>
            <a:off x="729450" y="2402850"/>
            <a:ext cx="1004400" cy="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Lato"/>
              <a:ea typeface="Lato"/>
              <a:cs typeface="Lato"/>
              <a:sym typeface="Lato"/>
            </a:endParaRPr>
          </a:p>
        </p:txBody>
      </p:sp>
      <p:pic>
        <p:nvPicPr>
          <p:cNvPr id="151" name="Google Shape;151;p21"/>
          <p:cNvPicPr preferRelativeResize="0"/>
          <p:nvPr/>
        </p:nvPicPr>
        <p:blipFill>
          <a:blip r:embed="rId3">
            <a:alphaModFix/>
          </a:blip>
          <a:stretch>
            <a:fillRect/>
          </a:stretch>
        </p:blipFill>
        <p:spPr>
          <a:xfrm>
            <a:off x="1460575" y="4103100"/>
            <a:ext cx="6226450" cy="6138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590</Words>
  <Application>Microsoft Macintosh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Lato</vt:lpstr>
      <vt:lpstr>Arial</vt:lpstr>
      <vt:lpstr>Streamline</vt:lpstr>
      <vt:lpstr>CS 211 Project  IoT Platform (Device-to-device communication)  By Akshay Joshi  Mentor: Yunqi Guo</vt:lpstr>
      <vt:lpstr>Outline</vt:lpstr>
      <vt:lpstr>What is IoT?</vt:lpstr>
      <vt:lpstr>Project Components and Flow</vt:lpstr>
      <vt:lpstr>Key Considerations</vt:lpstr>
      <vt:lpstr>Demonstration and Results</vt:lpstr>
      <vt:lpstr>Demonstration and Results</vt:lpstr>
      <vt:lpstr>Demonstration and Results</vt:lpstr>
      <vt:lpstr>Demonstration and Results</vt:lpstr>
      <vt:lpstr>Roadblocks</vt:lpstr>
      <vt:lpstr>Future Work</vt:lpstr>
      <vt:lpstr>Summary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211 Project  IoT Platform (Device-to-device communication)  By Akshay Joshi  Mentor: Yunqi Guo</dc:title>
  <cp:lastModifiedBy>Akshay Joshi</cp:lastModifiedBy>
  <cp:revision>2</cp:revision>
  <dcterms:modified xsi:type="dcterms:W3CDTF">2020-12-16T19:54:27Z</dcterms:modified>
</cp:coreProperties>
</file>