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5" r:id="rId2"/>
    <p:sldId id="276" r:id="rId3"/>
    <p:sldId id="273" r:id="rId4"/>
    <p:sldId id="261" r:id="rId5"/>
    <p:sldId id="262" r:id="rId6"/>
    <p:sldId id="264" r:id="rId7"/>
    <p:sldId id="274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>
        <p:scale>
          <a:sx n="80" d="100"/>
          <a:sy n="80" d="100"/>
        </p:scale>
        <p:origin x="140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FB7F0-EBC1-48D5-9D65-4F699AB724A9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D39FE-F236-4525-B5A5-B824C7F27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761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BFC7D-68C9-42D9-81E5-A084BC2EC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479FD5-11D2-4FD4-A80B-08DD166BA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7E2DA4-6492-4D0F-89AA-AAAC5681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962FAA-FA8B-4C09-B107-EC1FF946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A9DC6-1255-4B8E-9833-FA11A3B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57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65D27-4690-4C86-AE4A-0B5FFE86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7E1E00-C69C-4193-A381-ADAA73D96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EEDE9A-2D01-4AD5-8A5E-8E9C7D2D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32CD2-DAF1-4810-8EC0-DABD5ED5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9EBEF7-05BA-4717-8175-A9F5EDAA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47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047DA0-A081-4CF9-8863-877B9DC1F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F96AED-D0B0-4C26-AD42-9B4404047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A7931-E024-4EF0-BCAF-5FE12FF58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775810-579B-445B-AD73-BE69B128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A92621-3B8C-41EA-AA92-DC8FB4A2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28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52BA1-2010-4028-B77C-5900C212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C8A3F-97D4-405A-ADD3-15E3EA2B3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66B2F1-34DF-47D6-90E5-77D84BB8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FBDDC-E396-463A-802D-0962E011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EEB8B2-A606-4945-A7FC-D2FC9CE5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02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B0E87-8B02-44D4-B9C5-8CA891A8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45BFB-BC6A-43B8-BBFC-8760079BF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ECAFB-1982-4478-B6FD-38B1E835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C8581-3E87-484A-B39B-BCB8105D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B271CC-4540-4E52-8886-F68E5EFB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23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3351C-9AD4-4371-A821-81366E98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62977-27FA-4F93-8E0B-CF877F53A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DCDA7-0DB9-45E8-AF43-2AE5504C3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2420DB-5911-486C-9D32-C869C0B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BE5B0C-5BC1-494D-A773-9DDB7D76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0BD420-75FB-45C0-B354-638B07DB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0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D1AB0-BBBE-4E3E-913E-23B41F932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3FEA78-CF5C-489A-AC33-6EBAC407C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74E82A-84A9-4E6B-ADB7-55C740950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858AEB-998F-4C9E-BF51-C67DACEBA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8AAF8E-DD68-4AB7-8350-82BF4ABDA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06EB5E-4FF2-48D0-AA6D-72AC6512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80F598-D234-4C77-9C64-5FA2F9E8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C89858-A034-4E41-AB1F-28FC8E1F6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38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741C-98B3-4A99-AE49-3FD4BD20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D6946A-6703-4003-989C-794EFC80A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D671DE-88F0-4BFA-A10B-39C479C8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003BDC-3C97-4929-8430-024C77E3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75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09D508-B32C-472B-BAD3-DE3BBA2F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484EAE-C78F-436C-9824-B27A28C5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B69E0C-14D7-480E-B3FD-38672404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9237B-7692-4463-B4F3-4727D2B50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C711C-D652-46EF-86CB-57E16B06C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E9BA03-FBF8-4F11-8D96-A20747271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A11237-19EC-478C-BA6E-1ABFD8EE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E594D1-C890-47AB-A4D9-487D5A37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D296AA-BF55-445E-98E6-B6B147D1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20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7A111-4858-48D2-B928-CF424CB8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035335-FF70-451E-A130-580E76AC3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EA3754-C224-43EC-AB11-20E3A08A1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EF7AFF-4FA4-411B-9164-5201385D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5DFEB5-182E-4161-9C44-859AC2E5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514BDF-4CA6-475F-8B94-D17AD132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89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ACD5AE-6E56-4FD9-A97B-4B860438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425EEF-E4E2-4AD8-B0E6-F0CB05748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33E87-261B-4663-9E20-D7CD2940C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975A5-1082-4927-95DF-34EEBD0E3008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61CA8-C1B1-4501-B82D-67C4AEA6A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D78AC0-8787-48AA-9FE6-A886F7ACE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7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F8F54A3-6EAE-4DD0-9F49-32D1491CB0D8}"/>
                  </a:ext>
                </a:extLst>
              </p:cNvPr>
              <p:cNvSpPr txBox="1"/>
              <p:nvPr/>
            </p:nvSpPr>
            <p:spPr>
              <a:xfrm>
                <a:off x="1411042" y="289316"/>
                <a:ext cx="9369915" cy="5618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/>
                  <a:t>LS</a:t>
                </a:r>
                <a:r>
                  <a:rPr lang="zh-CN" altLang="en-US" sz="2800" b="1" dirty="0"/>
                  <a:t>和</a:t>
                </a:r>
                <a:r>
                  <a:rPr lang="en-US" altLang="zh-CN" sz="2800" b="1" dirty="0"/>
                  <a:t>TLS</a:t>
                </a:r>
                <a:r>
                  <a:rPr lang="zh-CN" altLang="en-US" sz="2800" b="1" dirty="0"/>
                  <a:t>算法融入</a:t>
                </a:r>
                <a:r>
                  <a:rPr lang="en-US" altLang="zh-CN" sz="2800" b="1" dirty="0"/>
                  <a:t>EM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TLS/LS</a:t>
                </a:r>
                <a:r>
                  <a:rPr lang="zh-CN" altLang="en-US" sz="2000" b="1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( TLS: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000" dirty="0"/>
                  <a:t>，噪声服从同一分布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噪声不同分布加权：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zh-CN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权值求解：</a:t>
                </a:r>
                <a:r>
                  <a:rPr lang="zh-CN" altLang="en-US" sz="2000" dirty="0"/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0, </m:t>
                        </m:r>
                        <m:sSubSup>
                          <m:sSub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/>
                  <a:t>，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func>
                            <m:func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zh-CN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zh-CN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zh-CN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zh-CN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p>
                            <m:s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	</a:t>
                </a:r>
                <a:r>
                  <a:rPr lang="zh-CN" altLang="en-US" sz="2000" dirty="0"/>
                  <a:t>即可得权重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对于</a:t>
                </a:r>
                <a:r>
                  <a:rPr lang="en-US" altLang="zh-CN" sz="2000" dirty="0"/>
                  <a:t>LS</a:t>
                </a:r>
                <a:r>
                  <a:rPr lang="zh-CN" altLang="en-US" sz="2000" dirty="0"/>
                  <a:t>加权原有的数据集</a:t>
                </a:r>
                <a:r>
                  <a:rPr lang="en-US" altLang="zh-CN" sz="2000" dirty="0"/>
                  <a:t>X,Y</a:t>
                </a:r>
                <a:r>
                  <a:rPr lang="zh-CN" altLang="en-US" sz="2000" dirty="0"/>
                  <a:t>需要与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000" dirty="0"/>
                  <a:t>相乘，再使用</a:t>
                </a:r>
                <a:r>
                  <a:rPr lang="en-US" altLang="zh-CN" sz="2000" dirty="0"/>
                  <a:t>LS/TLS</a:t>
                </a:r>
                <a:r>
                  <a:rPr lang="zh-CN" altLang="en-US" sz="2000" dirty="0"/>
                  <a:t>求解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F8F54A3-6EAE-4DD0-9F49-32D1491CB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042" y="289316"/>
                <a:ext cx="9369915" cy="5618269"/>
              </a:xfrm>
              <a:prstGeom prst="rect">
                <a:avLst/>
              </a:prstGeom>
              <a:blipFill>
                <a:blip r:embed="rId2"/>
                <a:stretch>
                  <a:fillRect l="-1300" b="-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70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F8ED170-ABB9-4F45-9227-9B41A631F7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0" t="21361" r="9969" b="3178"/>
          <a:stretch/>
        </p:blipFill>
        <p:spPr>
          <a:xfrm>
            <a:off x="720000" y="1800000"/>
            <a:ext cx="4885713" cy="36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42FA6EE-8F46-4B24-8242-92C7815B9495}"/>
                  </a:ext>
                </a:extLst>
              </p:cNvPr>
              <p:cNvSpPr txBox="1"/>
              <p:nvPr/>
            </p:nvSpPr>
            <p:spPr>
              <a:xfrm>
                <a:off x="983827" y="775547"/>
                <a:ext cx="2438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𝑡𝑖𝑚𝑒𝑠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=[0.1,1,9]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42FA6EE-8F46-4B24-8242-92C7815B9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827" y="775547"/>
                <a:ext cx="2438400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6BF89FD-6466-4078-8778-8964E6E406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79" t="21361" r="9391" b="3178"/>
          <a:stretch/>
        </p:blipFill>
        <p:spPr>
          <a:xfrm>
            <a:off x="6586287" y="1800000"/>
            <a:ext cx="488571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26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DC174E2-D438-404C-88ED-87186E5EAD08}"/>
                  </a:ext>
                </a:extLst>
              </p:cNvPr>
              <p:cNvSpPr txBox="1"/>
              <p:nvPr/>
            </p:nvSpPr>
            <p:spPr>
              <a:xfrm>
                <a:off x="1019053" y="811107"/>
                <a:ext cx="2127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𝑡𝑖𝑚𝑒𝑠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=[0.1,4,0.5]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DC174E2-D438-404C-88ED-87186E5EA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53" y="811107"/>
                <a:ext cx="2127442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4CB3D9D-BFB7-4724-A043-35D3A7DE9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35" t="21093" r="9302" b="2646"/>
          <a:stretch/>
        </p:blipFill>
        <p:spPr>
          <a:xfrm>
            <a:off x="720000" y="1800000"/>
            <a:ext cx="4852990" cy="3600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F620B76-016E-4E1A-82E0-27D99112CF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14" t="21093" r="9623" b="2646"/>
          <a:stretch/>
        </p:blipFill>
        <p:spPr>
          <a:xfrm>
            <a:off x="6619009" y="1800000"/>
            <a:ext cx="485299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8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A6B3ED2-4151-4B69-9149-3D022DDAB043}"/>
                  </a:ext>
                </a:extLst>
              </p:cNvPr>
              <p:cNvSpPr/>
              <p:nvPr/>
            </p:nvSpPr>
            <p:spPr>
              <a:xfrm>
                <a:off x="2160767" y="922352"/>
                <a:ext cx="7870466" cy="43436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/>
                  <a:t>EM</a:t>
                </a:r>
                <a:r>
                  <a:rPr lang="zh-CN" altLang="en-US" sz="2800" b="1" dirty="0"/>
                  <a:t>思想：将样本噪声的标准差作为隐变量</a:t>
                </a: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EM</a:t>
                </a:r>
                <a:r>
                  <a:rPr lang="zh-CN" altLang="en-US" sz="2000" b="1" dirty="0"/>
                  <a:t>算法思想流程</a:t>
                </a:r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1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初始化</a:t>
                </a:r>
                <a:r>
                  <a:rPr lang="en-US" altLang="zh-CN" sz="2000" dirty="0" err="1"/>
                  <a:t>w,b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2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利用</a:t>
                </a:r>
                <a:r>
                  <a:rPr lang="en-US" altLang="zh-CN" sz="2000" dirty="0" err="1"/>
                  <a:t>w,b</a:t>
                </a:r>
                <a:r>
                  <a:rPr lang="zh-CN" altLang="en-US" sz="2000" dirty="0"/>
                  <a:t>对电池寿命预测，记录预测结果和真实值之差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求出三个电池批次误差的标准差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000" dirty="0"/>
                  <a:t>，并根据分类批次对不同批次电池数据进行加权作为新加权数据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3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利用加权数据更新模型系数（直接使用</a:t>
                </a:r>
                <a:r>
                  <a:rPr lang="en-US" altLang="zh-CN" sz="2000" dirty="0"/>
                  <a:t>TLS/LS</a:t>
                </a:r>
                <a:r>
                  <a:rPr lang="zh-CN" altLang="en-US" sz="2000" dirty="0"/>
                  <a:t>求解）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4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重复步骤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直至收敛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A6B3ED2-4151-4B69-9149-3D022DDAB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767" y="922352"/>
                <a:ext cx="7870466" cy="4343625"/>
              </a:xfrm>
              <a:prstGeom prst="rect">
                <a:avLst/>
              </a:prstGeom>
              <a:blipFill>
                <a:blip r:embed="rId2"/>
                <a:stretch>
                  <a:fillRect l="-1548" r="-542" b="-2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766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/>
              <p:nvPr/>
            </p:nvSpPr>
            <p:spPr>
              <a:xfrm>
                <a:off x="1130538" y="772115"/>
                <a:ext cx="9930924" cy="4247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/>
                  <a:t>实验介绍：</a:t>
                </a: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数据集的划分：</a:t>
                </a:r>
                <a:r>
                  <a:rPr lang="zh-CN" altLang="en-US" sz="2000" dirty="0"/>
                  <a:t>训练：测试</a:t>
                </a:r>
                <a:r>
                  <a:rPr lang="en-US" altLang="zh-CN" sz="2000" dirty="0"/>
                  <a:t>=9:1</a:t>
                </a:r>
                <a:r>
                  <a:rPr lang="zh-CN" altLang="en-US" sz="2000" dirty="0"/>
                  <a:t>，三批次划分再合并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噪声：</a:t>
                </a:r>
                <a:r>
                  <a:rPr lang="zh-CN" altLang="en-US" sz="2000" dirty="0"/>
                  <a:t>三个零均值但标准差不同的高斯分布，根据数据规格生成三个噪声矩阵，再分别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根据电池不同列的标准差进行对噪声的放缩，作为输入数据最终加的噪声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噪声比例：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𝑛𝑜𝑖𝑠</m:t>
                    </m:r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𝑠𝑐𝑎𝑙𝑒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∗0.05∗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𝑡𝑖𝑚𝑒𝑠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=0,1,2…19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2000" dirty="0"/>
                  <a:t>噪声水平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=1,2,3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表示三个电池分类批次的噪声不同，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𝑡𝑖𝑚𝑒𝑠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=[ ]</m:t>
                    </m:r>
                  </m:oMath>
                </a14:m>
                <a:r>
                  <a:rPr lang="zh-CN" altLang="en-US" sz="2000" dirty="0"/>
                  <a:t>其取值根据实际情况变化</a:t>
                </a:r>
                <a:endParaRPr lang="en-US" altLang="zh-CN" sz="2000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538" y="772115"/>
                <a:ext cx="9930924" cy="4247317"/>
              </a:xfrm>
              <a:prstGeom prst="rect">
                <a:avLst/>
              </a:prstGeom>
              <a:blipFill>
                <a:blip r:embed="rId2"/>
                <a:stretch>
                  <a:fillRect l="-12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22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CA0C419-278D-4CDD-9769-FAF8E26F18BF}"/>
                  </a:ext>
                </a:extLst>
              </p:cNvPr>
              <p:cNvSpPr txBox="1"/>
              <p:nvPr/>
            </p:nvSpPr>
            <p:spPr>
              <a:xfrm>
                <a:off x="1972733" y="2641795"/>
                <a:ext cx="824653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200" dirty="0"/>
                  <a:t>三个电池批次使用的噪声比例相近</a:t>
                </a:r>
                <a14:m>
                  <m:oMath xmlns:m="http://schemas.openxmlformats.org/officeDocument/2006/math"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𝑡𝑖𝑚𝑒𝑠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=[2:3:5 ]</m:t>
                    </m:r>
                  </m:oMath>
                </a14:m>
                <a:r>
                  <a:rPr lang="zh-CN" altLang="en-US" sz="3200" dirty="0"/>
                  <a:t>，</a:t>
                </a:r>
                <a:r>
                  <a:rPr lang="en-US" altLang="zh-CN" sz="3200" dirty="0"/>
                  <a:t>EM</a:t>
                </a:r>
                <a:r>
                  <a:rPr lang="zh-CN" altLang="en-US" sz="3200" dirty="0"/>
                  <a:t>算法优势不能很好的体现出来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CA0C419-278D-4CDD-9769-FAF8E26F1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733" y="2641795"/>
                <a:ext cx="8246533" cy="1077218"/>
              </a:xfrm>
              <a:prstGeom prst="rect">
                <a:avLst/>
              </a:prstGeom>
              <a:blipFill>
                <a:blip r:embed="rId2"/>
                <a:stretch>
                  <a:fillRect t="-7345" b="-17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157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79BF7EC-0D74-4A9F-913C-88A66F7A30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8" t="20982" r="9523" b="3336"/>
          <a:stretch/>
        </p:blipFill>
        <p:spPr>
          <a:xfrm>
            <a:off x="961814" y="1079999"/>
            <a:ext cx="4874611" cy="3600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4186606-DFA1-4D91-B7CC-18086A28D9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7" t="20982" r="9403" b="3335"/>
          <a:stretch/>
        </p:blipFill>
        <p:spPr>
          <a:xfrm>
            <a:off x="6355577" y="1079999"/>
            <a:ext cx="4949221" cy="360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08DCCD2-3EDA-491A-BB5C-E804D0938656}"/>
              </a:ext>
            </a:extLst>
          </p:cNvPr>
          <p:cNvSpPr txBox="1"/>
          <p:nvPr/>
        </p:nvSpPr>
        <p:spPr>
          <a:xfrm>
            <a:off x="7647095" y="4945626"/>
            <a:ext cx="308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加权系数为误差的标准差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AB5CF7-F8AD-4908-8A8D-B6BA81F78F94}"/>
              </a:ext>
            </a:extLst>
          </p:cNvPr>
          <p:cNvSpPr txBox="1"/>
          <p:nvPr/>
        </p:nvSpPr>
        <p:spPr>
          <a:xfrm>
            <a:off x="1824167" y="4945626"/>
            <a:ext cx="3669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加权系数为误差标准差的倒数</a:t>
            </a:r>
          </a:p>
        </p:txBody>
      </p:sp>
    </p:spTree>
    <p:extLst>
      <p:ext uri="{BB962C8B-B14F-4D97-AF65-F5344CB8AC3E}">
        <p14:creationId xmlns:p14="http://schemas.microsoft.com/office/powerpoint/2010/main" val="4056363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57DDC83-34AE-455C-9129-CF70891D99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5" t="20851" r="9989" b="2834"/>
          <a:stretch/>
        </p:blipFill>
        <p:spPr>
          <a:xfrm>
            <a:off x="892415" y="1170869"/>
            <a:ext cx="4803183" cy="36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35C5BD-9BBE-4C7E-A423-F697277BFD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3" t="20891" r="9233" b="2642"/>
          <a:stretch/>
        </p:blipFill>
        <p:spPr>
          <a:xfrm>
            <a:off x="6496404" y="1170869"/>
            <a:ext cx="4908222" cy="3600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3B88D5D-6818-465D-A84C-B5BAB546DF24}"/>
              </a:ext>
            </a:extLst>
          </p:cNvPr>
          <p:cNvSpPr txBox="1"/>
          <p:nvPr/>
        </p:nvSpPr>
        <p:spPr>
          <a:xfrm>
            <a:off x="7702975" y="5075669"/>
            <a:ext cx="308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加权系数为误差的标准差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819017-4B56-4ED0-9B09-231B27432341}"/>
              </a:ext>
            </a:extLst>
          </p:cNvPr>
          <p:cNvSpPr txBox="1"/>
          <p:nvPr/>
        </p:nvSpPr>
        <p:spPr>
          <a:xfrm>
            <a:off x="1828800" y="5075669"/>
            <a:ext cx="3669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加权系数为误差标准差的倒数</a:t>
            </a:r>
          </a:p>
        </p:txBody>
      </p:sp>
    </p:spTree>
    <p:extLst>
      <p:ext uri="{BB962C8B-B14F-4D97-AF65-F5344CB8AC3E}">
        <p14:creationId xmlns:p14="http://schemas.microsoft.com/office/powerpoint/2010/main" val="3476692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C879C9-0FD4-404F-8AFD-00B3666F4766}"/>
              </a:ext>
            </a:extLst>
          </p:cNvPr>
          <p:cNvSpPr txBox="1"/>
          <p:nvPr/>
        </p:nvSpPr>
        <p:spPr>
          <a:xfrm>
            <a:off x="2748320" y="2351782"/>
            <a:ext cx="71576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三个电池批次加上的噪声使用相差较大的标准差时，</a:t>
            </a:r>
            <a:r>
              <a:rPr lang="en-US" altLang="zh-CN" sz="3200" dirty="0"/>
              <a:t>EM</a:t>
            </a:r>
            <a:r>
              <a:rPr lang="zh-CN" altLang="en-US" sz="3200" dirty="0"/>
              <a:t>算法优势明显</a:t>
            </a:r>
          </a:p>
        </p:txBody>
      </p:sp>
    </p:spTree>
    <p:extLst>
      <p:ext uri="{BB962C8B-B14F-4D97-AF65-F5344CB8AC3E}">
        <p14:creationId xmlns:p14="http://schemas.microsoft.com/office/powerpoint/2010/main" val="4212723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C2791D7-D655-4B14-AC93-99D20B66A0AA}"/>
                  </a:ext>
                </a:extLst>
              </p:cNvPr>
              <p:cNvSpPr txBox="1"/>
              <p:nvPr/>
            </p:nvSpPr>
            <p:spPr>
              <a:xfrm>
                <a:off x="1027558" y="831427"/>
                <a:ext cx="2127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𝑡𝑖𝑚𝑒𝑠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=[0.1,7,0.9]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C2791D7-D655-4B14-AC93-99D20B66A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58" y="831427"/>
                <a:ext cx="2127442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1741B105-8B68-4A23-8E58-75195AD894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48" t="21006" r="9916" b="3374"/>
          <a:stretch/>
        </p:blipFill>
        <p:spPr>
          <a:xfrm>
            <a:off x="720000" y="1800000"/>
            <a:ext cx="4870000" cy="36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C47671-0121-4121-A32E-2C7DD8A4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74" t="21336" r="9364" b="3360"/>
          <a:stretch/>
        </p:blipFill>
        <p:spPr>
          <a:xfrm>
            <a:off x="6602002" y="1800000"/>
            <a:ext cx="495999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63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C2791D7-D655-4B14-AC93-99D20B66A0AA}"/>
                  </a:ext>
                </a:extLst>
              </p:cNvPr>
              <p:cNvSpPr txBox="1"/>
              <p:nvPr/>
            </p:nvSpPr>
            <p:spPr>
              <a:xfrm>
                <a:off x="1109633" y="709507"/>
                <a:ext cx="2079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𝑡𝑖𝑚𝑒𝑠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=[0.1,7,20]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C2791D7-D655-4B14-AC93-99D20B66A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633" y="709507"/>
                <a:ext cx="2079352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74353E2-6B8D-4398-80BB-0B643D6CD1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5" t="21673" r="9591" b="3413"/>
          <a:stretch/>
        </p:blipFill>
        <p:spPr>
          <a:xfrm>
            <a:off x="720000" y="1798320"/>
            <a:ext cx="4937971" cy="3600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88A77E3-4E0C-4FC4-80AD-DAF28388F5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23" t="21673" r="10345" b="3413"/>
          <a:stretch/>
        </p:blipFill>
        <p:spPr>
          <a:xfrm>
            <a:off x="6534031" y="1798320"/>
            <a:ext cx="484719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88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370</Words>
  <Application>Microsoft Office PowerPoint</Application>
  <PresentationFormat>宽屏</PresentationFormat>
  <Paragraphs>34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 h</dc:creator>
  <cp:lastModifiedBy>Lenovo</cp:lastModifiedBy>
  <cp:revision>79</cp:revision>
  <dcterms:created xsi:type="dcterms:W3CDTF">2023-04-25T08:55:07Z</dcterms:created>
  <dcterms:modified xsi:type="dcterms:W3CDTF">2023-05-19T01:57:56Z</dcterms:modified>
</cp:coreProperties>
</file>