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8" r:id="rId2"/>
    <p:sldId id="440" r:id="rId3"/>
    <p:sldId id="439" r:id="rId4"/>
    <p:sldId id="441" r:id="rId5"/>
    <p:sldId id="442" r:id="rId6"/>
    <p:sldId id="443" r:id="rId7"/>
    <p:sldId id="421" r:id="rId8"/>
    <p:sldId id="453" r:id="rId9"/>
    <p:sldId id="450" r:id="rId10"/>
    <p:sldId id="45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Remaining Useful Life Prediction for Lithium-Ion Battery: A Deep Learning Approach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1D5BD-ECD7-7680-E84A-172EE57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24" y="2716639"/>
            <a:ext cx="5620644" cy="40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4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79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0DE971-1827-1F09-D900-4D8E6C4E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5" y="1231490"/>
            <a:ext cx="3373455" cy="5046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ADBAAA-6059-C4E6-5EB2-1804899E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51" y="1231490"/>
            <a:ext cx="3392041" cy="504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5839E0-46FE-9100-D73F-76269B4BAEB7}"/>
              </a:ext>
            </a:extLst>
          </p:cNvPr>
          <p:cNvSpPr txBox="1"/>
          <p:nvPr/>
        </p:nvSpPr>
        <p:spPr>
          <a:xfrm>
            <a:off x="7958143" y="1231490"/>
            <a:ext cx="31764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首先，提取图像的特征，利用自编码器模型进行特征融合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其次，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将融合后的特征输入到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DNN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模型中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3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932440-D5FF-68B6-E951-211719B35037}"/>
              </a:ext>
            </a:extLst>
          </p:cNvPr>
          <p:cNvSpPr txBox="1"/>
          <p:nvPr/>
        </p:nvSpPr>
        <p:spPr>
          <a:xfrm>
            <a:off x="4713290" y="1609414"/>
            <a:ext cx="6094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电池的样本点大小不一致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直接提取相同间隔的样本数据会丢失一些重要信息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C814D9-1F1E-EE6D-4486-F2B714418EE5}"/>
              </a:ext>
            </a:extLst>
          </p:cNvPr>
          <p:cNvSpPr txBox="1"/>
          <p:nvPr/>
        </p:nvSpPr>
        <p:spPr>
          <a:xfrm>
            <a:off x="4713290" y="4474403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信息表征与信息维度之间存在正相关关系。信息维度越多，信息表示能力越强</a:t>
            </a:r>
            <a:endParaRPr lang="zh-CN" altLang="en-US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32C26D-398C-8F72-E3A0-D4C3CCE3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20" y="1242710"/>
            <a:ext cx="3392041" cy="50464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99316F9-419C-D0CD-65F6-6A8EE047D66D}"/>
              </a:ext>
            </a:extLst>
          </p:cNvPr>
          <p:cNvSpPr txBox="1"/>
          <p:nvPr/>
        </p:nvSpPr>
        <p:spPr>
          <a:xfrm>
            <a:off x="4712996" y="3343874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提取典型的几何特征信息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6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52A97C-8E29-3125-F8E3-3DC47AF44E78}"/>
              </a:ext>
            </a:extLst>
          </p:cNvPr>
          <p:cNvSpPr txBox="1"/>
          <p:nvPr/>
        </p:nvSpPr>
        <p:spPr>
          <a:xfrm>
            <a:off x="4949928" y="975869"/>
            <a:ext cx="60947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为了提高模型的效率，有必要降低特征维数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降维方法：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包括主成分分析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(PCA)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独立成分分析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(ICA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自动编码器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自编码器神经网络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试图学习一个常数函数，输出的结果接近输入数据给出的目标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4310C-6D8D-66B1-EDA4-7CE16756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17" y="1710814"/>
            <a:ext cx="4052611" cy="28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10EC33-30A0-93E0-3E7F-5572672A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71" y="366633"/>
            <a:ext cx="4280373" cy="62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0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EEF1A-733A-B2FE-023F-2144B90A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2" y="1500187"/>
            <a:ext cx="6334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7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67723" y="75300"/>
            <a:ext cx="11127449" cy="63635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54035" y="206227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49108" y="17620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IMF1</a:t>
            </a:r>
            <a:endParaRPr lang="zh-CN" altLang="en-US" sz="1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023555" y="174488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IMF2</a:t>
            </a:r>
            <a:endParaRPr lang="zh-CN" altLang="en-US" sz="1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98207" y="175724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IMFN</a:t>
            </a:r>
            <a:endParaRPr lang="zh-CN" altLang="en-US" sz="10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3740183" y="3123377"/>
            <a:ext cx="1331192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732693" y="3283235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1216079" y="114118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202628" y="942406"/>
            <a:ext cx="1115881" cy="54036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0814621" y="3059951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335577" y="2973885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6287996" y="4129320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756716" y="3854846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551870" y="3911744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7276184" y="4155863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8175111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603751" y="3907716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9287378" y="3901913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9107398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827914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10090407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10373662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8493428" y="1342556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731805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756716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6351984" y="4499054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894751" y="4511415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615516" y="1447976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902902" y="2147911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363275" y="836026"/>
            <a:ext cx="5350386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5299" y="4600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1970257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6483006" y="1938124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8146405" y="3278531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2104018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1835856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97C3F8-77A2-492F-8D5B-DAC22C3E6ADA}"/>
              </a:ext>
            </a:extLst>
          </p:cNvPr>
          <p:cNvCxnSpPr>
            <a:cxnSpLocks/>
          </p:cNvCxnSpPr>
          <p:nvPr/>
        </p:nvCxnSpPr>
        <p:spPr>
          <a:xfrm>
            <a:off x="2532499" y="5415378"/>
            <a:ext cx="0" cy="1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1AFF9F3-E5D0-424B-AC97-D327BB175095}"/>
              </a:ext>
            </a:extLst>
          </p:cNvPr>
          <p:cNvSpPr/>
          <p:nvPr/>
        </p:nvSpPr>
        <p:spPr>
          <a:xfrm>
            <a:off x="996828" y="3377225"/>
            <a:ext cx="1025509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RF(IMF1)&gt;0.5</a:t>
            </a:r>
            <a:endParaRPr lang="zh-CN" altLang="en-US" sz="1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6D73B6-7F36-443C-A1B9-BDDCE2441182}"/>
              </a:ext>
            </a:extLst>
          </p:cNvPr>
          <p:cNvCxnSpPr>
            <a:cxnSpLocks/>
          </p:cNvCxnSpPr>
          <p:nvPr/>
        </p:nvCxnSpPr>
        <p:spPr>
          <a:xfrm flipH="1">
            <a:off x="823009" y="3826276"/>
            <a:ext cx="331090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DD0D3-8874-46B5-89A0-791C5D280618}"/>
              </a:ext>
            </a:extLst>
          </p:cNvPr>
          <p:cNvCxnSpPr>
            <a:cxnSpLocks/>
          </p:cNvCxnSpPr>
          <p:nvPr/>
        </p:nvCxnSpPr>
        <p:spPr>
          <a:xfrm>
            <a:off x="1713508" y="3836115"/>
            <a:ext cx="258515" cy="3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4288E8-1835-42FF-8416-64FA25A2A7FC}"/>
              </a:ext>
            </a:extLst>
          </p:cNvPr>
          <p:cNvSpPr txBox="1"/>
          <p:nvPr/>
        </p:nvSpPr>
        <p:spPr>
          <a:xfrm>
            <a:off x="798383" y="3772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396E928-4595-4DC4-8604-74ABB71AD214}"/>
              </a:ext>
            </a:extLst>
          </p:cNvPr>
          <p:cNvSpPr txBox="1"/>
          <p:nvPr/>
        </p:nvSpPr>
        <p:spPr>
          <a:xfrm>
            <a:off x="1409213" y="37935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31DC01E-3D0D-4948-9A1B-4F5CAFF8FA59}"/>
              </a:ext>
            </a:extLst>
          </p:cNvPr>
          <p:cNvSpPr/>
          <p:nvPr/>
        </p:nvSpPr>
        <p:spPr>
          <a:xfrm>
            <a:off x="243453" y="4527611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C8BB054-836B-45C7-8792-1F0853253FBC}"/>
              </a:ext>
            </a:extLst>
          </p:cNvPr>
          <p:cNvSpPr/>
          <p:nvPr/>
        </p:nvSpPr>
        <p:spPr>
          <a:xfrm>
            <a:off x="243452" y="515792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C8B490-ED28-4A24-B52E-3E9813D3C771}"/>
              </a:ext>
            </a:extLst>
          </p:cNvPr>
          <p:cNvSpPr/>
          <p:nvPr/>
        </p:nvSpPr>
        <p:spPr>
          <a:xfrm>
            <a:off x="243452" y="485940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7847692-3CCA-4072-9344-4A9E6682BA37}"/>
              </a:ext>
            </a:extLst>
          </p:cNvPr>
          <p:cNvSpPr/>
          <p:nvPr/>
        </p:nvSpPr>
        <p:spPr>
          <a:xfrm>
            <a:off x="1660122" y="4296496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2F4CF27-6A36-4F83-AD7B-BFED7677870D}"/>
              </a:ext>
            </a:extLst>
          </p:cNvPr>
          <p:cNvSpPr/>
          <p:nvPr/>
        </p:nvSpPr>
        <p:spPr>
          <a:xfrm>
            <a:off x="1660121" y="492681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4FB35A1-B295-42E3-AFB4-ED31C5C153C0}"/>
              </a:ext>
            </a:extLst>
          </p:cNvPr>
          <p:cNvSpPr/>
          <p:nvPr/>
        </p:nvSpPr>
        <p:spPr>
          <a:xfrm>
            <a:off x="1660121" y="462829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6D438E4-D7C6-4343-94D1-9ABEDD182FE5}"/>
              </a:ext>
            </a:extLst>
          </p:cNvPr>
          <p:cNvSpPr/>
          <p:nvPr/>
        </p:nvSpPr>
        <p:spPr>
          <a:xfrm>
            <a:off x="1462492" y="4228119"/>
            <a:ext cx="2028800" cy="10836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BDF5013-024D-451A-BE71-4D96B14B1B22}"/>
              </a:ext>
            </a:extLst>
          </p:cNvPr>
          <p:cNvSpPr/>
          <p:nvPr/>
        </p:nvSpPr>
        <p:spPr>
          <a:xfrm>
            <a:off x="2241463" y="4468266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特征递归消除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随机森林交叉验证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687B7CF-56F2-4B7E-87B8-DBF020B5E261}"/>
              </a:ext>
            </a:extLst>
          </p:cNvPr>
          <p:cNvSpPr/>
          <p:nvPr/>
        </p:nvSpPr>
        <p:spPr>
          <a:xfrm>
            <a:off x="2018160" y="5633172"/>
            <a:ext cx="1028677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特征子集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8519E76-E201-4EB6-9DEC-18A1C802F0E5}"/>
              </a:ext>
            </a:extLst>
          </p:cNvPr>
          <p:cNvCxnSpPr>
            <a:cxnSpLocks/>
          </p:cNvCxnSpPr>
          <p:nvPr/>
        </p:nvCxnSpPr>
        <p:spPr>
          <a:xfrm>
            <a:off x="1487145" y="2446535"/>
            <a:ext cx="22437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7F58585-A89B-4066-8785-1788396819F0}"/>
              </a:ext>
            </a:extLst>
          </p:cNvPr>
          <p:cNvSpPr/>
          <p:nvPr/>
        </p:nvSpPr>
        <p:spPr>
          <a:xfrm>
            <a:off x="1758473" y="2470148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随机森林计算相关性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F6FE83-61D3-4CF8-8206-396CED0049A2}"/>
              </a:ext>
            </a:extLst>
          </p:cNvPr>
          <p:cNvSpPr/>
          <p:nvPr/>
        </p:nvSpPr>
        <p:spPr>
          <a:xfrm>
            <a:off x="168123" y="4131538"/>
            <a:ext cx="3612874" cy="18105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289009"/>
            <a:ext cx="9794514" cy="3904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result(</a:t>
            </a:r>
            <a:r>
              <a:rPr lang="zh-CN" altLang="en-US" sz="2800" b="1" dirty="0">
                <a:latin typeface="+mn-ea"/>
              </a:rPr>
              <a:t>混合数据集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dataset1+dataset2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dataset3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E9EDF5-568E-4A2F-8C9C-ACE20389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1578694"/>
            <a:ext cx="7426674" cy="10445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0C10F6A-C0D9-4686-B1C8-155D501E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89" y="3642061"/>
            <a:ext cx="7366000" cy="9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6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2A96C56-AD1B-445C-AE2E-DD2503917781}"/>
              </a:ext>
            </a:extLst>
          </p:cNvPr>
          <p:cNvSpPr txBox="1"/>
          <p:nvPr/>
        </p:nvSpPr>
        <p:spPr>
          <a:xfrm>
            <a:off x="1023115" y="289009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result(</a:t>
            </a:r>
            <a:r>
              <a:rPr lang="en-US" altLang="zh-CN" sz="2800" b="1" dirty="0"/>
              <a:t>NASA)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FAC988-2D1F-4AE7-BC2C-6DA8C8A4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2150534"/>
            <a:ext cx="8117951" cy="15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2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14699</TotalTime>
  <Words>228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JetBrains Mono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DHU</cp:lastModifiedBy>
  <cp:revision>161</cp:revision>
  <dcterms:created xsi:type="dcterms:W3CDTF">2023-10-25T03:20:52Z</dcterms:created>
  <dcterms:modified xsi:type="dcterms:W3CDTF">2023-12-19T13:11:07Z</dcterms:modified>
</cp:coreProperties>
</file>