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5" r:id="rId2"/>
    <p:sldId id="276" r:id="rId3"/>
    <p:sldId id="273" r:id="rId4"/>
    <p:sldId id="281" r:id="rId5"/>
    <p:sldId id="277" r:id="rId6"/>
    <p:sldId id="257" r:id="rId7"/>
    <p:sldId id="259" r:id="rId8"/>
    <p:sldId id="28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4660"/>
  </p:normalViewPr>
  <p:slideViewPr>
    <p:cSldViewPr snapToGrid="0">
      <p:cViewPr varScale="1">
        <p:scale>
          <a:sx n="88" d="100"/>
          <a:sy n="88" d="100"/>
        </p:scale>
        <p:origin x="258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BFB7F0-EBC1-48D5-9D65-4F699AB724A9}" type="datetimeFigureOut">
              <a:rPr lang="zh-CN" altLang="en-US" smtClean="0"/>
              <a:t>2023/8/6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4D39FE-F236-4525-B5A5-B824C7F27B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761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8BFC7D-68C9-42D9-81E5-A084BC2EC5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479FD5-11D2-4FD4-A80B-08DD166BAD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7E2DA4-6492-4D0F-89AA-AAAC56810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962FAA-FA8B-4C09-B107-EC1FF946C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4A9DC6-1255-4B8E-9833-FA11A3B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576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65D27-4690-4C86-AE4A-0B5FFE862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7E1E00-C69C-4193-A381-ADAA73D964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EEDE9A-2D01-4AD5-8A5E-8E9C7D2DC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732CD2-DAF1-4810-8EC0-DABD5ED5A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9EBEF7-05BA-4717-8175-A9F5EDAA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471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6047DA0-A081-4CF9-8863-877B9DC1FB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F96AED-D0B0-4C26-AD42-9B44040472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7A7931-E024-4EF0-BCAF-5FE12FF58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775810-579B-445B-AD73-BE69B128E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A92621-3B8C-41EA-AA92-DC8FB4A2F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287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52BA1-2010-4028-B77C-5900C2127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8C8A3F-97D4-405A-ADD3-15E3EA2B3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66B2F1-34DF-47D6-90E5-77D84BB8C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1FBDDC-E396-463A-802D-0962E011F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EEB8B2-A606-4945-A7FC-D2FC9CE56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025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B0E87-8B02-44D4-B9C5-8CA891A8D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545BFB-BC6A-43B8-BBFC-8760079BF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DECAFB-1982-4478-B6FD-38B1E8355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AC8581-3E87-484A-B39B-BCB8105DA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B271CC-4540-4E52-8886-F68E5EFB6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237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83351C-9AD4-4371-A821-81366E986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962977-27FA-4F93-8E0B-CF877F53AD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ADCDA7-0DB9-45E8-AF43-2AE5504C3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2420DB-5911-486C-9D32-C869C0BE2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2023/8/6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BE5B0C-5BC1-494D-A773-9DDB7D766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0BD420-75FB-45C0-B354-638B07DB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07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7D1AB0-BBBE-4E3E-913E-23B41F932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3FEA78-CF5C-489A-AC33-6EBAC407C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74E82A-84A9-4E6B-ADB7-55C740950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7858AEB-998F-4C9E-BF51-C67DACEBAA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8AAF8E-DD68-4AB7-8350-82BF4ABDA0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106EB5E-4FF2-48D0-AA6D-72AC6512D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2023/8/6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180F598-D234-4C77-9C64-5FA2F9E8C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5C89858-A034-4E41-AB1F-28FC8E1F6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380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0741C-98B3-4A99-AE49-3FD4BD207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8D6946A-6703-4003-989C-794EFC80A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2023/8/6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D671DE-88F0-4BFA-A10B-39C479C86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003BDC-3C97-4929-8430-024C77E30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756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E09D508-B32C-472B-BAD3-DE3BBA2FC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2023/8/6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E484EAE-C78F-436C-9824-B27A28C5B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B69E0C-14D7-480E-B3FD-38672404F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29237B-7692-4463-B4F3-4727D2B50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BC711C-D652-46EF-86CB-57E16B06C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E9BA03-FBF8-4F11-8D96-A20747271B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A11237-19EC-478C-BA6E-1ABFD8EE1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2023/8/6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E594D1-C890-47AB-A4D9-487D5A371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D296AA-BF55-445E-98E6-B6B147D14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200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7A111-4858-48D2-B928-CF424CB87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3035335-FF70-451E-A130-580E76AC3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EA3754-C224-43EC-AB11-20E3A08A1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EF7AFF-4FA4-411B-9164-5201385D4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2023/8/6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5DFEB5-182E-4161-9C44-859AC2E5C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514BDF-4CA6-475F-8B94-D17AD132A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899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0ACD5AE-6E56-4FD9-A97B-4B8604382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425EEF-E4E2-4AD8-B0E6-F0CB05748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B33E87-261B-4663-9E20-D7CD2940C6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975A5-1082-4927-95DF-34EEBD0E3008}" type="datetimeFigureOut">
              <a:rPr lang="zh-CN" altLang="en-US" smtClean="0"/>
              <a:t>2023/8/6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961CA8-C1B1-4501-B82D-67C4AEA6A3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D78AC0-8787-48AA-9FE6-A886F7ACE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71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F8F54A3-6EAE-4DD0-9F49-32D1491CB0D8}"/>
                  </a:ext>
                </a:extLst>
              </p:cNvPr>
              <p:cNvSpPr txBox="1"/>
              <p:nvPr/>
            </p:nvSpPr>
            <p:spPr>
              <a:xfrm>
                <a:off x="1411042" y="289316"/>
                <a:ext cx="9369915" cy="56182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800" b="1" dirty="0"/>
                  <a:t>LS</a:t>
                </a:r>
                <a:r>
                  <a:rPr lang="zh-CN" altLang="en-US" sz="2800" b="1" dirty="0"/>
                  <a:t>和</a:t>
                </a:r>
                <a:r>
                  <a:rPr lang="en-US" altLang="zh-CN" sz="2800" b="1" dirty="0"/>
                  <a:t>TLS</a:t>
                </a:r>
                <a:r>
                  <a:rPr lang="zh-CN" altLang="en-US" sz="2800" b="1" dirty="0"/>
                  <a:t>算法融入</a:t>
                </a:r>
                <a:r>
                  <a:rPr lang="en-US" altLang="zh-CN" sz="2800" b="1" dirty="0"/>
                  <a:t>EM</a:t>
                </a:r>
              </a:p>
              <a:p>
                <a:pPr>
                  <a:lnSpc>
                    <a:spcPct val="150000"/>
                  </a:lnSpc>
                </a:pPr>
                <a:endParaRPr lang="en-US" altLang="zh-CN" sz="2800" b="1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TLS/LS</a:t>
                </a:r>
                <a:r>
                  <a:rPr lang="zh-CN" altLang="en-US" sz="2000" b="1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/>
                  <a:t>( TLS: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sz="2000" dirty="0"/>
                  <a:t>，噪声服从同一分布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/>
                  <a:t>噪声不同分布加权：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zh-CN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func>
                  </m:oMath>
                </a14:m>
                <a:endParaRPr lang="zh-CN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/>
                  <a:t>权值求解：</a:t>
                </a:r>
                <a:r>
                  <a:rPr lang="zh-CN" altLang="en-US" sz="2000" dirty="0"/>
                  <a:t>假设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0, </m:t>
                        </m:r>
                        <m:sSubSup>
                          <m:sSubSup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p>
                          <m:sSup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2000" dirty="0"/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2000" dirty="0"/>
                  <a:t>，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</m:nary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rad>
                              <m:sSub>
                                <m:sSubPr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  <m:func>
                            <m:func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zh-CN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zh-CN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zh-CN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zh-CN" altLang="zh-CN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zh-CN" altLang="zh-CN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𝑋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p>
                                        <m:sSupPr>
                                          <m:ctrlPr>
                                            <a:rPr lang="zh-CN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zh-CN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⇒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sSup>
                            <m:sSup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/>
                  <a:t>	</a:t>
                </a:r>
                <a:r>
                  <a:rPr lang="zh-CN" altLang="en-US" sz="2000" dirty="0"/>
                  <a:t>即可得权重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Sup>
                          <m:sSubSup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对于</a:t>
                </a:r>
                <a:r>
                  <a:rPr lang="en-US" altLang="zh-CN" sz="2000" dirty="0"/>
                  <a:t>LS</a:t>
                </a:r>
                <a:r>
                  <a:rPr lang="zh-CN" altLang="en-US" sz="2000" dirty="0"/>
                  <a:t>加权原有的数据集</a:t>
                </a:r>
                <a:r>
                  <a:rPr lang="en-US" altLang="zh-CN" sz="2000" dirty="0"/>
                  <a:t>X,Y</a:t>
                </a:r>
                <a:r>
                  <a:rPr lang="zh-CN" altLang="en-US" sz="2000" dirty="0"/>
                  <a:t>需要与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en-US" sz="2000" dirty="0"/>
                  <a:t>相乘，再使用</a:t>
                </a:r>
                <a:r>
                  <a:rPr lang="en-US" altLang="zh-CN" sz="2000" dirty="0"/>
                  <a:t>LS/TLS</a:t>
                </a:r>
                <a:r>
                  <a:rPr lang="zh-CN" altLang="en-US" sz="2000" dirty="0"/>
                  <a:t>求解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F8F54A3-6EAE-4DD0-9F49-32D1491CB0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042" y="289316"/>
                <a:ext cx="9369915" cy="5618269"/>
              </a:xfrm>
              <a:prstGeom prst="rect">
                <a:avLst/>
              </a:prstGeom>
              <a:blipFill>
                <a:blip r:embed="rId2"/>
                <a:stretch>
                  <a:fillRect l="-1300" b="-9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270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6A6B3ED2-4151-4B69-9149-3D022DDAB043}"/>
                  </a:ext>
                </a:extLst>
              </p:cNvPr>
              <p:cNvSpPr/>
              <p:nvPr/>
            </p:nvSpPr>
            <p:spPr>
              <a:xfrm>
                <a:off x="2160767" y="922352"/>
                <a:ext cx="7870466" cy="43436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800" b="1" dirty="0"/>
                  <a:t>EM</a:t>
                </a:r>
                <a:r>
                  <a:rPr lang="zh-CN" altLang="en-US" sz="2800" b="1" dirty="0"/>
                  <a:t>思想：将样本噪声的标准差作为隐变量</a:t>
                </a:r>
                <a:endParaRPr lang="en-US" altLang="zh-CN" sz="2800" b="1" dirty="0"/>
              </a:p>
              <a:p>
                <a:pPr>
                  <a:lnSpc>
                    <a:spcPct val="150000"/>
                  </a:lnSpc>
                </a:pP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EM</a:t>
                </a:r>
                <a:r>
                  <a:rPr lang="zh-CN" altLang="en-US" sz="2000" b="1" dirty="0"/>
                  <a:t>算法思想流程</a:t>
                </a:r>
                <a:r>
                  <a:rPr lang="zh-CN" altLang="en-US" sz="2000" dirty="0"/>
                  <a:t>：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1</a:t>
                </a:r>
                <a:r>
                  <a:rPr lang="zh-CN" altLang="en-US" sz="2000" b="1" dirty="0"/>
                  <a:t>）</a:t>
                </a:r>
                <a:r>
                  <a:rPr lang="zh-CN" altLang="en-US" sz="2000" dirty="0"/>
                  <a:t>初始化</a:t>
                </a:r>
                <a:r>
                  <a:rPr lang="en-US" altLang="zh-CN" sz="2000" dirty="0" err="1"/>
                  <a:t>w,b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2</a:t>
                </a:r>
                <a:r>
                  <a:rPr lang="zh-CN" altLang="en-US" sz="2000" b="1" dirty="0"/>
                  <a:t>）</a:t>
                </a:r>
                <a:r>
                  <a:rPr lang="zh-CN" altLang="en-US" sz="2000" dirty="0"/>
                  <a:t>利用</a:t>
                </a:r>
                <a:r>
                  <a:rPr lang="en-US" altLang="zh-CN" sz="2000" dirty="0" err="1"/>
                  <a:t>w,b</a:t>
                </a:r>
                <a:r>
                  <a:rPr lang="zh-CN" altLang="en-US" sz="2000" dirty="0"/>
                  <a:t>对电池寿命预测，记录预测结果和真实值之差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求出三个电池批次误差的标准差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zh-CN" altLang="en-US" sz="2000" dirty="0"/>
                  <a:t>，并根据分类批次对不同批次电池数据进行加权作为新加权数据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3</a:t>
                </a:r>
                <a:r>
                  <a:rPr lang="zh-CN" altLang="en-US" sz="2000" b="1" dirty="0"/>
                  <a:t>）</a:t>
                </a:r>
                <a:r>
                  <a:rPr lang="zh-CN" altLang="en-US" sz="2000" dirty="0"/>
                  <a:t>利用加权数据更新模型系数（直接使用</a:t>
                </a:r>
                <a:r>
                  <a:rPr lang="en-US" altLang="zh-CN" sz="2000" dirty="0"/>
                  <a:t>TLS/LS</a:t>
                </a:r>
                <a:r>
                  <a:rPr lang="zh-CN" altLang="en-US" sz="2000" dirty="0"/>
                  <a:t>求解）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4</a:t>
                </a:r>
                <a:r>
                  <a:rPr lang="zh-CN" altLang="en-US" sz="2000" b="1" dirty="0"/>
                  <a:t>）</a:t>
                </a:r>
                <a:r>
                  <a:rPr lang="zh-CN" altLang="en-US" sz="2000" dirty="0"/>
                  <a:t>重复步骤</a:t>
                </a:r>
                <a:r>
                  <a:rPr lang="en-US" altLang="zh-CN" sz="2000" dirty="0"/>
                  <a:t>2</a:t>
                </a:r>
                <a:r>
                  <a:rPr lang="zh-CN" altLang="en-US" sz="2000" dirty="0"/>
                  <a:t>和</a:t>
                </a:r>
                <a:r>
                  <a:rPr lang="en-US" altLang="zh-CN" sz="2000" dirty="0"/>
                  <a:t>3</a:t>
                </a:r>
                <a:r>
                  <a:rPr lang="zh-CN" altLang="en-US" sz="2000" dirty="0"/>
                  <a:t>直至收敛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6A6B3ED2-4151-4B69-9149-3D022DDAB0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767" y="922352"/>
                <a:ext cx="7870466" cy="4343625"/>
              </a:xfrm>
              <a:prstGeom prst="rect">
                <a:avLst/>
              </a:prstGeom>
              <a:blipFill>
                <a:blip r:embed="rId2"/>
                <a:stretch>
                  <a:fillRect l="-1548" r="-542" b="-23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4766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E9EE1DE-0105-4A3E-A345-FEB873B0D9AA}"/>
                  </a:ext>
                </a:extLst>
              </p:cNvPr>
              <p:cNvSpPr txBox="1"/>
              <p:nvPr/>
            </p:nvSpPr>
            <p:spPr>
              <a:xfrm>
                <a:off x="1130538" y="772115"/>
                <a:ext cx="9930924" cy="39224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b="1" dirty="0"/>
                  <a:t>实验介绍：</a:t>
                </a:r>
                <a:endParaRPr lang="en-US" altLang="zh-CN" sz="2800" b="1" dirty="0"/>
              </a:p>
              <a:p>
                <a:pPr>
                  <a:lnSpc>
                    <a:spcPct val="150000"/>
                  </a:lnSpc>
                </a:pP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/>
                  <a:t>数据集的划分：</a:t>
                </a:r>
                <a:r>
                  <a:rPr lang="zh-CN" altLang="en-US" sz="2000" dirty="0"/>
                  <a:t>训练：测试</a:t>
                </a:r>
                <a:r>
                  <a:rPr lang="en-US" altLang="zh-CN" sz="2000" dirty="0"/>
                  <a:t>=9:1</a:t>
                </a:r>
                <a:r>
                  <a:rPr lang="zh-CN" altLang="en-US" sz="2000" dirty="0"/>
                  <a:t>，三批次划分再合并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/>
                  <a:t>噪声：</a:t>
                </a:r>
                <a:r>
                  <a:rPr lang="zh-CN" altLang="en-US" sz="2000" dirty="0"/>
                  <a:t>三个零均值但标准差不同的高斯分布，根据数据规格生成三个噪声矩阵，再分别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根据电池不同列的标准差进行对噪声的放缩，作为输入数据最终加的噪声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/>
                  <a:t>噪声比例：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𝑛𝑜𝑖𝑠</m:t>
                    </m:r>
                    <m:r>
                      <m:rPr>
                        <m:sty m:val="p"/>
                      </m:rPr>
                      <a:rPr lang="en-US" altLang="zh-CN" sz="2000" i="1" dirty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𝑠𝑐𝑎𝑙𝑒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∗0.05∗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𝑡𝑖𝑚𝑒𝑠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000" dirty="0"/>
                  <a:t>，其中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=0,1,2…19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lang="zh-CN" altLang="en-US" sz="2000" dirty="0"/>
                  <a:t>噪声水平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=1,2,3</m:t>
                    </m:r>
                  </m:oMath>
                </a14:m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表示三个电池分类批次的噪声不同，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𝑡𝑖𝑚𝑒𝑠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=[ ]</m:t>
                    </m:r>
                  </m:oMath>
                </a14:m>
                <a:r>
                  <a:rPr lang="zh-CN" altLang="en-US" sz="2000" dirty="0"/>
                  <a:t>其取值根据实际情况变化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E9EE1DE-0105-4A3E-A345-FEB873B0D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538" y="772115"/>
                <a:ext cx="9930924" cy="3922484"/>
              </a:xfrm>
              <a:prstGeom prst="rect">
                <a:avLst/>
              </a:prstGeom>
              <a:blipFill>
                <a:blip r:embed="rId2"/>
                <a:stretch>
                  <a:fillRect l="-1227" b="-18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6223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E9EE1DE-0105-4A3E-A345-FEB873B0D9AA}"/>
                  </a:ext>
                </a:extLst>
              </p:cNvPr>
              <p:cNvSpPr txBox="1"/>
              <p:nvPr/>
            </p:nvSpPr>
            <p:spPr>
              <a:xfrm>
                <a:off x="1130538" y="484249"/>
                <a:ext cx="10397398" cy="4846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b="1" dirty="0"/>
                  <a:t>实验流程：</a:t>
                </a:r>
                <a:endParaRPr lang="en-US" altLang="zh-CN" sz="2800" b="1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/>
                  <a:t>数据集的划分：</a:t>
                </a:r>
                <a:r>
                  <a:rPr lang="zh-CN" altLang="en-US" sz="2000" dirty="0"/>
                  <a:t>训练：测试</a:t>
                </a:r>
                <a:r>
                  <a:rPr lang="en-US" altLang="zh-CN" sz="2000" dirty="0"/>
                  <a:t>=9:1</a:t>
                </a:r>
                <a:r>
                  <a:rPr lang="zh-CN" altLang="en-US" sz="2000" dirty="0"/>
                  <a:t>，三批次划分再合并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/>
                  <a:t>加噪声：</a:t>
                </a:r>
                <a:r>
                  <a:rPr lang="zh-CN" altLang="en-US" sz="2000" dirty="0"/>
                  <a:t>噪声水平</a:t>
                </a:r>
                <a:r>
                  <a:rPr lang="en-US" altLang="zh-CN" sz="2000" dirty="0"/>
                  <a:t>0-19*0.05</a:t>
                </a:r>
                <a:r>
                  <a:rPr lang="zh-CN" altLang="en-US" sz="2000" dirty="0"/>
                  <a:t>左右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/>
                  <a:t>原始</a:t>
                </a:r>
                <a:r>
                  <a:rPr lang="en-US" altLang="zh-CN" sz="2000" b="1" dirty="0" err="1"/>
                  <a:t>rmse</a:t>
                </a:r>
                <a:r>
                  <a:rPr lang="zh-CN" altLang="en-US" sz="2000" b="1" dirty="0"/>
                  <a:t>：</a:t>
                </a:r>
                <a:r>
                  <a:rPr lang="en-US" altLang="zh-CN" sz="2000" dirty="0" err="1"/>
                  <a:t>tls</a:t>
                </a:r>
                <a:r>
                  <a:rPr lang="en-US" altLang="zh-CN" sz="2000" dirty="0"/>
                  <a:t>/ls</a:t>
                </a:r>
                <a:r>
                  <a:rPr lang="zh-CN" altLang="en-US" sz="2000" dirty="0"/>
                  <a:t>直接求解得到模型系数</a:t>
                </a:r>
                <a:r>
                  <a:rPr lang="en-US" altLang="zh-CN" sz="2000" dirty="0" err="1"/>
                  <a:t>W,b</a:t>
                </a:r>
                <a:r>
                  <a:rPr lang="zh-CN" altLang="en-US" sz="2000" dirty="0"/>
                  <a:t>，在测试集上得到</a:t>
                </a:r>
                <a:r>
                  <a:rPr lang="en-US" altLang="zh-CN" sz="2000" dirty="0" err="1"/>
                  <a:t>rmse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EM</a:t>
                </a:r>
                <a:r>
                  <a:rPr lang="zh-CN" altLang="en-US" sz="2000" b="1" dirty="0"/>
                  <a:t>算法：</a:t>
                </a:r>
                <a:endParaRPr lang="en-US" altLang="zh-CN" sz="2000" b="1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  1</a:t>
                </a:r>
                <a:r>
                  <a:rPr lang="zh-CN" altLang="en-US" sz="2000" b="1" dirty="0"/>
                  <a:t>）</a:t>
                </a:r>
                <a:r>
                  <a:rPr lang="zh-CN" altLang="en-US" sz="2000" dirty="0"/>
                  <a:t>初始化</a:t>
                </a:r>
                <a:r>
                  <a:rPr lang="en-US" altLang="zh-CN" sz="2000" dirty="0" err="1"/>
                  <a:t>w,b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  2</a:t>
                </a:r>
                <a:r>
                  <a:rPr lang="zh-CN" altLang="en-US" sz="2000" b="1" dirty="0"/>
                  <a:t>）</a:t>
                </a:r>
                <a:r>
                  <a:rPr lang="zh-CN" altLang="en-US" sz="2000" dirty="0"/>
                  <a:t>利用</a:t>
                </a:r>
                <a:r>
                  <a:rPr lang="en-US" altLang="zh-CN" sz="2000" dirty="0" err="1"/>
                  <a:t>w,b</a:t>
                </a:r>
                <a:r>
                  <a:rPr lang="zh-CN" altLang="en-US" sz="2000" dirty="0"/>
                  <a:t>对电池寿命预测，记录预测结果和真实值之差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求出三个电池批次误差的标准差</a:t>
                </a:r>
                <a:endParaRPr lang="en-US" altLang="zh-CN" sz="20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        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𝜆𝜎</m:t>
                    </m:r>
                  </m:oMath>
                </a14:m>
                <a:r>
                  <a:rPr lang="zh-CN" altLang="en-US" sz="2000" dirty="0"/>
                  <a:t>，并根据分类批次对不同批次电池数据进行加权作为新加权数据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altLang="zh-CN" sz="2000" b="1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  3</a:t>
                </a:r>
                <a:r>
                  <a:rPr lang="zh-CN" altLang="en-US" sz="2000" b="1" dirty="0"/>
                  <a:t>）</a:t>
                </a:r>
                <a:r>
                  <a:rPr lang="zh-CN" altLang="en-US" sz="2000" dirty="0"/>
                  <a:t>利用加权数据更新模型系数（直接使用</a:t>
                </a:r>
                <a:r>
                  <a:rPr lang="en-US" altLang="zh-CN" sz="2000" dirty="0"/>
                  <a:t>TLS/LS</a:t>
                </a:r>
                <a:r>
                  <a:rPr lang="zh-CN" altLang="en-US" sz="2000" dirty="0"/>
                  <a:t>求解）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  4</a:t>
                </a:r>
                <a:r>
                  <a:rPr lang="zh-CN" altLang="en-US" sz="2000" b="1" dirty="0"/>
                  <a:t>）</a:t>
                </a:r>
                <a:r>
                  <a:rPr lang="zh-CN" altLang="en-US" sz="2000" dirty="0"/>
                  <a:t>重复步骤</a:t>
                </a:r>
                <a:r>
                  <a:rPr lang="en-US" altLang="zh-CN" sz="2000" dirty="0"/>
                  <a:t>2</a:t>
                </a:r>
                <a:r>
                  <a:rPr lang="zh-CN" altLang="en-US" sz="2000" dirty="0"/>
                  <a:t>和</a:t>
                </a:r>
                <a:r>
                  <a:rPr lang="en-US" altLang="zh-CN" sz="2000" dirty="0"/>
                  <a:t>3</a:t>
                </a:r>
                <a:r>
                  <a:rPr lang="zh-CN" altLang="en-US" sz="2000" dirty="0"/>
                  <a:t>直至收敛得到</a:t>
                </a:r>
                <a:r>
                  <a:rPr lang="en-US" altLang="zh-CN" sz="2000" dirty="0" err="1"/>
                  <a:t>W_em,b_em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在测试集上面得到</a:t>
                </a:r>
                <a:r>
                  <a:rPr lang="en-US" altLang="zh-CN" sz="2000" dirty="0" err="1"/>
                  <a:t>em_rmse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E9EE1DE-0105-4A3E-A345-FEB873B0D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538" y="484249"/>
                <a:ext cx="10397398" cy="4846776"/>
              </a:xfrm>
              <a:prstGeom prst="rect">
                <a:avLst/>
              </a:prstGeom>
              <a:blipFill>
                <a:blip r:embed="rId2"/>
                <a:stretch>
                  <a:fillRect l="-1172" b="-11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46E4AB17-A89A-4EB3-BF07-50F45B5489FB}"/>
                  </a:ext>
                </a:extLst>
              </p:cNvPr>
              <p:cNvSpPr/>
              <p:nvPr/>
            </p:nvSpPr>
            <p:spPr>
              <a:xfrm>
                <a:off x="7385956" y="137905"/>
                <a:ext cx="4708072" cy="11172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原始三批次电池的标准差为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𝜆𝜎</m:t>
                    </m:r>
                  </m:oMath>
                </a14:m>
                <a:r>
                  <a:rPr lang="zh-CN" altLang="en-US" dirty="0"/>
                  <a:t>，为了得到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en-US" dirty="0"/>
                  <a:t>，对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𝜆𝜎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处理</m:t>
                    </m:r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𝜆𝜎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𝜆𝜎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46E4AB17-A89A-4EB3-BF07-50F45B5489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5956" y="137905"/>
                <a:ext cx="4708072" cy="1117229"/>
              </a:xfrm>
              <a:prstGeom prst="rect">
                <a:avLst/>
              </a:prstGeom>
              <a:blipFill>
                <a:blip r:embed="rId3"/>
                <a:stretch>
                  <a:fillRect l="-1166" r="-777" b="-448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7818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F6B2E9F1-5B3E-4806-A80A-25260C0455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3" t="1328" r="1650" b="1832"/>
          <a:stretch/>
        </p:blipFill>
        <p:spPr>
          <a:xfrm>
            <a:off x="645459" y="1547300"/>
            <a:ext cx="4705413" cy="396062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4EE2CDD-8C27-4AAA-A5EE-C02FE33257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63" t="1328" r="1650" b="1832"/>
          <a:stretch/>
        </p:blipFill>
        <p:spPr>
          <a:xfrm>
            <a:off x="6544234" y="1547300"/>
            <a:ext cx="4705413" cy="396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9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A133876-C5A1-4400-FE0A-B3592C9A8AE9}"/>
              </a:ext>
            </a:extLst>
          </p:cNvPr>
          <p:cNvSpPr txBox="1"/>
          <p:nvPr/>
        </p:nvSpPr>
        <p:spPr>
          <a:xfrm>
            <a:off x="6941263" y="963329"/>
            <a:ext cx="3985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TLS</a:t>
            </a:r>
            <a:r>
              <a:rPr lang="zh-CN" altLang="en-US" dirty="0"/>
              <a:t>，噪声水平在</a:t>
            </a:r>
            <a:r>
              <a:rPr lang="en-US" altLang="zh-CN" dirty="0"/>
              <a:t>0.01-5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C83EB41-2A7C-E26F-DB83-5E58DE107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813" y="1409115"/>
            <a:ext cx="5852172" cy="438912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59E895E-AFBF-8247-8BDE-5DDE8BE1A7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" y="1409116"/>
            <a:ext cx="5852172" cy="4389129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389D1641-CE18-CCAA-7D27-A925E1453AB1}"/>
              </a:ext>
            </a:extLst>
          </p:cNvPr>
          <p:cNvSpPr txBox="1"/>
          <p:nvPr/>
        </p:nvSpPr>
        <p:spPr>
          <a:xfrm>
            <a:off x="657485" y="963329"/>
            <a:ext cx="5185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TLS</a:t>
            </a:r>
            <a:r>
              <a:rPr lang="zh-CN" altLang="en-US" dirty="0"/>
              <a:t>，噪声水平在</a:t>
            </a:r>
            <a:r>
              <a:rPr lang="en-US" altLang="zh-CN" dirty="0"/>
              <a:t>0.01-2</a:t>
            </a:r>
          </a:p>
        </p:txBody>
      </p:sp>
    </p:spTree>
    <p:extLst>
      <p:ext uri="{BB962C8B-B14F-4D97-AF65-F5344CB8AC3E}">
        <p14:creationId xmlns:p14="http://schemas.microsoft.com/office/powerpoint/2010/main" val="3576065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A133876-C5A1-4400-FE0A-B3592C9A8AE9}"/>
              </a:ext>
            </a:extLst>
          </p:cNvPr>
          <p:cNvSpPr txBox="1"/>
          <p:nvPr/>
        </p:nvSpPr>
        <p:spPr>
          <a:xfrm>
            <a:off x="1568980" y="805231"/>
            <a:ext cx="2997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LS</a:t>
            </a:r>
            <a:r>
              <a:rPr lang="zh-CN" altLang="en-US" dirty="0"/>
              <a:t>，噪声水平在</a:t>
            </a:r>
            <a:r>
              <a:rPr lang="en-US" altLang="zh-CN" dirty="0"/>
              <a:t>0.01-2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3A095E9-70CE-27AF-A84E-9FE3519BA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426" y="1173860"/>
            <a:ext cx="5852172" cy="4389129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CF7F558B-1074-3521-BF5D-F8F57EF459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82" y="1174563"/>
            <a:ext cx="5852172" cy="4389129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71D677C2-82A5-5181-A3D6-869C291A98F0}"/>
              </a:ext>
            </a:extLst>
          </p:cNvPr>
          <p:cNvSpPr txBox="1"/>
          <p:nvPr/>
        </p:nvSpPr>
        <p:spPr>
          <a:xfrm>
            <a:off x="7485366" y="804528"/>
            <a:ext cx="2997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LS</a:t>
            </a:r>
            <a:r>
              <a:rPr lang="zh-CN" altLang="en-US" dirty="0"/>
              <a:t>，噪声水平在</a:t>
            </a:r>
            <a:r>
              <a:rPr lang="en-US" altLang="zh-CN" dirty="0"/>
              <a:t>0.01-5</a:t>
            </a:r>
          </a:p>
        </p:txBody>
      </p:sp>
    </p:spTree>
    <p:extLst>
      <p:ext uri="{BB962C8B-B14F-4D97-AF65-F5344CB8AC3E}">
        <p14:creationId xmlns:p14="http://schemas.microsoft.com/office/powerpoint/2010/main" val="461411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A133876-C5A1-4400-FE0A-B3592C9A8AE9}"/>
              </a:ext>
            </a:extLst>
          </p:cNvPr>
          <p:cNvSpPr txBox="1"/>
          <p:nvPr/>
        </p:nvSpPr>
        <p:spPr>
          <a:xfrm>
            <a:off x="6890657" y="805231"/>
            <a:ext cx="48876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1.</a:t>
            </a:r>
            <a:r>
              <a:rPr lang="zh-CN" altLang="en-US" dirty="0"/>
              <a:t>在不刻意扩大噪声比例差距的情况下：</a:t>
            </a:r>
            <a:r>
              <a:rPr lang="en-US" altLang="zh-CN" dirty="0"/>
              <a:t>TLS</a:t>
            </a:r>
            <a:r>
              <a:rPr lang="zh-CN" altLang="en-US" dirty="0"/>
              <a:t>效果优于</a:t>
            </a:r>
            <a:r>
              <a:rPr lang="en-US" altLang="zh-CN" dirty="0"/>
              <a:t>LS</a:t>
            </a:r>
            <a:r>
              <a:rPr lang="zh-CN" altLang="en-US" dirty="0"/>
              <a:t>，但</a:t>
            </a:r>
            <a:r>
              <a:rPr lang="en-US" altLang="zh-CN" dirty="0"/>
              <a:t>TLS_EM</a:t>
            </a:r>
            <a:r>
              <a:rPr lang="zh-CN" altLang="en-US" dirty="0"/>
              <a:t>和</a:t>
            </a:r>
            <a:r>
              <a:rPr lang="en-US" altLang="zh-CN" dirty="0"/>
              <a:t>LS_EM</a:t>
            </a:r>
            <a:r>
              <a:rPr lang="zh-CN" altLang="en-US" dirty="0"/>
              <a:t>优势并未体现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2.</a:t>
            </a:r>
            <a:r>
              <a:rPr lang="zh-CN" altLang="en-US" dirty="0"/>
              <a:t>刻意扩大噪声比例差距：</a:t>
            </a:r>
            <a:r>
              <a:rPr lang="en-US" altLang="zh-CN" dirty="0"/>
              <a:t>TLS</a:t>
            </a:r>
            <a:r>
              <a:rPr lang="zh-CN" altLang="en-US" dirty="0"/>
              <a:t>效果明显劣于</a:t>
            </a:r>
            <a:r>
              <a:rPr lang="en-US" altLang="zh-CN" dirty="0"/>
              <a:t>LS</a:t>
            </a:r>
          </a:p>
          <a:p>
            <a:r>
              <a:rPr lang="en-US" altLang="zh-CN" dirty="0"/>
              <a:t>   LS_EM</a:t>
            </a:r>
            <a:r>
              <a:rPr lang="zh-CN" altLang="en-US" dirty="0"/>
              <a:t>无论噪声水平大小优势都优于</a:t>
            </a:r>
            <a:r>
              <a:rPr lang="en-US" altLang="zh-CN" dirty="0"/>
              <a:t>LS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/>
              <a:t>   TLS_EM</a:t>
            </a:r>
            <a:r>
              <a:rPr lang="zh-CN" altLang="en-US" dirty="0"/>
              <a:t>仅在噪声水平大的时候优势明显；</a:t>
            </a:r>
            <a:endParaRPr lang="en-US" altLang="zh-CN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98B8E084-70FC-2F14-21F2-AACCCEBC85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85" y="1174563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543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9246</TotalTime>
  <Words>547</Words>
  <Application>Microsoft Office PowerPoint</Application>
  <PresentationFormat>宽屏</PresentationFormat>
  <Paragraphs>44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 h</dc:creator>
  <cp:lastModifiedBy>wuyan deng</cp:lastModifiedBy>
  <cp:revision>146</cp:revision>
  <dcterms:created xsi:type="dcterms:W3CDTF">2023-04-25T08:55:07Z</dcterms:created>
  <dcterms:modified xsi:type="dcterms:W3CDTF">2023-08-08T13:00:53Z</dcterms:modified>
</cp:coreProperties>
</file>