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276" r:id="rId3"/>
    <p:sldId id="273" r:id="rId4"/>
    <p:sldId id="281" r:id="rId5"/>
    <p:sldId id="282" r:id="rId6"/>
    <p:sldId id="259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B7F0-EBC1-48D5-9D65-4F699AB724A9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D39FE-F236-4525-B5A5-B824C7F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6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BFC7D-68C9-42D9-81E5-A084BC2EC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479FD5-11D2-4FD4-A80B-08DD166BA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E2DA4-6492-4D0F-89AA-AAAC5681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62FAA-FA8B-4C09-B107-EC1FF946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A9DC6-1255-4B8E-9833-FA11A3B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7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65D27-4690-4C86-AE4A-0B5FFE86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E1E00-C69C-4193-A381-ADAA73D9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EDE9A-2D01-4AD5-8A5E-8E9C7D2D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32CD2-DAF1-4810-8EC0-DABD5ED5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EBEF7-05BA-4717-8175-A9F5EDAA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047DA0-A081-4CF9-8863-877B9DC1F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96AED-D0B0-4C26-AD42-9B4404047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A7931-E024-4EF0-BCAF-5FE12FF5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75810-579B-445B-AD73-BE69B12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92621-3B8C-41EA-AA92-DC8FB4A2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52BA1-2010-4028-B77C-5900C212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C8A3F-97D4-405A-ADD3-15E3EA2B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6B2F1-34DF-47D6-90E5-77D84BB8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FBDDC-E396-463A-802D-0962E011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EB8B2-A606-4945-A7FC-D2FC9CE5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2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B0E87-8B02-44D4-B9C5-8CA891A8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45BFB-BC6A-43B8-BBFC-8760079B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ECAFB-1982-4478-B6FD-38B1E835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C8581-3E87-484A-B39B-BCB8105D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271CC-4540-4E52-8886-F68E5EFB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3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3351C-9AD4-4371-A821-81366E98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62977-27FA-4F93-8E0B-CF877F53A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DCDA7-0DB9-45E8-AF43-2AE5504C3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420DB-5911-486C-9D32-C869C0B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E5B0C-5BC1-494D-A773-9DDB7D76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BD420-75FB-45C0-B354-638B07DB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1AB0-BBBE-4E3E-913E-23B41F93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FEA78-CF5C-489A-AC33-6EBAC407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4E82A-84A9-4E6B-ADB7-55C74095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58AEB-998F-4C9E-BF51-C67DACEBA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AAF8E-DD68-4AB7-8350-82BF4ABDA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06EB5E-4FF2-48D0-AA6D-72AC651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80F598-D234-4C77-9C64-5FA2F9E8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C89858-A034-4E41-AB1F-28FC8E1F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8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741C-98B3-4A99-AE49-3FD4BD20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6946A-6703-4003-989C-794EFC80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671DE-88F0-4BFA-A10B-39C479C8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003BDC-3C97-4929-8430-024C77E3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5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9D508-B32C-472B-BAD3-DE3BBA2F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484EAE-C78F-436C-9824-B27A28C5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B69E0C-14D7-480E-B3FD-38672404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9237B-7692-4463-B4F3-4727D2B5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C711C-D652-46EF-86CB-57E16B06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9BA03-FBF8-4F11-8D96-A20747271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11237-19EC-478C-BA6E-1ABFD8EE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594D1-C890-47AB-A4D9-487D5A37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296AA-BF55-445E-98E6-B6B147D1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0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7A111-4858-48D2-B928-CF424CB8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035335-FF70-451E-A130-580E76AC3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EA3754-C224-43EC-AB11-20E3A08A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F7AFF-4FA4-411B-9164-5201385D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DFEB5-182E-4161-9C44-859AC2E5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14BDF-4CA6-475F-8B94-D17AD132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9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ACD5AE-6E56-4FD9-A97B-4B860438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25EEF-E4E2-4AD8-B0E6-F0CB0574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33E87-261B-4663-9E20-D7CD2940C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75A5-1082-4927-95DF-34EEBD0E3008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61CA8-C1B1-4501-B82D-67C4AEA6A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78AC0-8787-48AA-9FE6-A886F7ACE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/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LS</a:t>
                </a:r>
                <a:r>
                  <a:rPr lang="zh-CN" altLang="en-US" sz="2800" b="1" dirty="0"/>
                  <a:t>和</a:t>
                </a:r>
                <a:r>
                  <a:rPr lang="en-US" altLang="zh-CN" sz="2800" b="1" dirty="0"/>
                  <a:t>TLS</a:t>
                </a:r>
                <a:r>
                  <a:rPr lang="zh-CN" altLang="en-US" sz="2800" b="1" dirty="0"/>
                  <a:t>算法融入</a:t>
                </a:r>
                <a:r>
                  <a:rPr lang="en-US" altLang="zh-CN" sz="2800" b="1" dirty="0"/>
                  <a:t>EM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TLS/LS</a:t>
                </a:r>
                <a:r>
                  <a:rPr lang="zh-CN" altLang="en-US" sz="2000" b="1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( TLS: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，噪声服从同一分布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噪声不同分布加权：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zh-CN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权值求解：</a:t>
                </a:r>
                <a:r>
                  <a:rPr lang="zh-CN" altLang="en-US" sz="2000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	</a:t>
                </a:r>
                <a:r>
                  <a:rPr lang="zh-CN" altLang="en-US" sz="2000" dirty="0"/>
                  <a:t>即可得权重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对于加权原有的数据集</a:t>
                </a:r>
                <a:r>
                  <a:rPr lang="en-US" altLang="zh-CN" sz="2000" dirty="0"/>
                  <a:t>X,Y</a:t>
                </a:r>
                <a:r>
                  <a:rPr lang="zh-CN" altLang="en-US" sz="2000" dirty="0"/>
                  <a:t>需要与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/>
                  <a:t>相乘，再使用</a:t>
                </a:r>
                <a:r>
                  <a:rPr lang="en-US" altLang="zh-CN" sz="2000" dirty="0"/>
                  <a:t>LS/TLS</a:t>
                </a:r>
                <a:r>
                  <a:rPr lang="zh-CN" altLang="en-US" sz="2000" dirty="0"/>
                  <a:t>求解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blipFill>
                <a:blip r:embed="rId2"/>
                <a:stretch>
                  <a:fillRect l="-1300" b="-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7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/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EM</a:t>
                </a:r>
                <a:r>
                  <a:rPr lang="zh-CN" altLang="en-US" sz="2800" b="1" dirty="0"/>
                  <a:t>思想：将样本噪声的标准差作为隐变量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算法思想流程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  <a:blipFill>
                <a:blip r:embed="rId2"/>
                <a:stretch>
                  <a:fillRect l="-1548" r="-542" b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76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772115"/>
                <a:ext cx="10359333" cy="4846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实验介绍：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数据集随机打乱：</a:t>
                </a:r>
                <a:r>
                  <a:rPr lang="zh-CN" altLang="en-US" sz="2000" dirty="0"/>
                  <a:t>三个电池批次的数据集进行随机打乱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噪声：</a:t>
                </a:r>
                <a:r>
                  <a:rPr lang="zh-CN" altLang="en-US" sz="2000" dirty="0"/>
                  <a:t>三个零均值但标准差不同的高斯分布，根据数据规格生成三个噪声矩阵，再分别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根据电池不同列的标准差进行对噪声的放缩，作为输入数据最终加的噪声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𝑛𝑜𝑖𝑠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𝑠𝑐𝑎𝑙𝑒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∗0.05∗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=0,1,2…19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/>
                  <a:t>噪声水平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表示三个电池分类批次的噪声不同，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=[ ]</m:t>
                    </m:r>
                  </m:oMath>
                </a14:m>
                <a:r>
                  <a:rPr lang="zh-CN" altLang="en-US" sz="2000" dirty="0"/>
                  <a:t>取值随机变化，设定三个批次电池数据集倍数为</a:t>
                </a:r>
                <a:r>
                  <a:rPr lang="en-US" altLang="zh-CN" sz="2000" dirty="0"/>
                  <a:t>10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772115"/>
                <a:ext cx="10359333" cy="4846776"/>
              </a:xfrm>
              <a:prstGeom prst="rect">
                <a:avLst/>
              </a:prstGeom>
              <a:blipFill>
                <a:blip r:embed="rId2"/>
                <a:stretch>
                  <a:fillRect l="-1176" b="-1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22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484249"/>
                <a:ext cx="10397398" cy="5308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实验流程：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加噪声：</a:t>
                </a:r>
                <a:r>
                  <a:rPr lang="zh-CN" altLang="en-US" sz="2000" dirty="0"/>
                  <a:t>噪声水平</a:t>
                </a:r>
                <a:r>
                  <a:rPr lang="en-US" altLang="zh-CN" sz="2000" dirty="0"/>
                  <a:t>0-19*0.05</a:t>
                </a:r>
                <a:r>
                  <a:rPr lang="zh-CN" altLang="en-US" sz="2000" dirty="0"/>
                  <a:t>左右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原始</a:t>
                </a:r>
                <a:r>
                  <a:rPr lang="en-US" altLang="zh-CN" sz="2000" b="1" dirty="0" err="1"/>
                  <a:t>rmse</a:t>
                </a:r>
                <a:r>
                  <a:rPr lang="zh-CN" altLang="en-US" sz="2000" b="1" dirty="0"/>
                  <a:t>：</a:t>
                </a:r>
                <a:r>
                  <a:rPr lang="en-US" altLang="zh-CN" sz="2000" dirty="0" err="1"/>
                  <a:t>tls</a:t>
                </a:r>
                <a:r>
                  <a:rPr lang="en-US" altLang="zh-CN" sz="2000" dirty="0"/>
                  <a:t>/ls</a:t>
                </a:r>
                <a:r>
                  <a:rPr lang="zh-CN" altLang="en-US" sz="2000" dirty="0"/>
                  <a:t>直接求解得到模型系数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，在测试集上得到</a:t>
                </a:r>
                <a:r>
                  <a:rPr lang="en-US" altLang="zh-CN" sz="2000" dirty="0" err="1"/>
                  <a:t>rmse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算法：</a:t>
                </a:r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       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直至收敛得到</a:t>
                </a:r>
                <a:r>
                  <a:rPr lang="en-US" altLang="zh-CN" sz="2000" dirty="0" err="1"/>
                  <a:t>w_em,b_em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在测试集上面得到</a:t>
                </a:r>
                <a:r>
                  <a:rPr lang="en-US" altLang="zh-CN" sz="2000" dirty="0" err="1"/>
                  <a:t>em_rmse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484249"/>
                <a:ext cx="10397398" cy="5308441"/>
              </a:xfrm>
              <a:prstGeom prst="rect">
                <a:avLst/>
              </a:prstGeom>
              <a:blipFill>
                <a:blip r:embed="rId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81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2223786" y="736968"/>
                <a:ext cx="7744428" cy="2078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实验注意事项：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std</a:t>
                </a:r>
                <a:r>
                  <a:rPr lang="zh-CN" altLang="en-US" sz="2000" b="1" dirty="0"/>
                  <a:t>计算</a:t>
                </a:r>
                <a:r>
                  <a:rPr lang="zh-CN" altLang="en-US" sz="2000" dirty="0"/>
                  <a:t>：</a:t>
                </a:r>
                <a:r>
                  <a:rPr lang="zh-CN" altLang="zh-CN" sz="2000" dirty="0"/>
                  <a:t>计算</a:t>
                </a:r>
                <a:r>
                  <a:rPr lang="en-US" altLang="zh-CN" sz="2000" dirty="0"/>
                  <a:t>std</a:t>
                </a:r>
                <a:r>
                  <a:rPr lang="zh-CN" altLang="zh-CN" sz="2000" dirty="0"/>
                  <a:t>的方法（设定均值为零）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w</a:t>
                </a:r>
                <a:r>
                  <a:rPr lang="zh-CN" altLang="en-US" sz="2000" b="1" dirty="0"/>
                  <a:t>和</a:t>
                </a:r>
                <a:r>
                  <a:rPr lang="en-US" altLang="zh-CN" sz="2000" b="1" dirty="0"/>
                  <a:t>b</a:t>
                </a:r>
                <a:r>
                  <a:rPr lang="zh-CN" altLang="en-US" sz="2000" b="1" dirty="0"/>
                  <a:t>初始值</a:t>
                </a:r>
                <a:r>
                  <a:rPr lang="zh-CN" altLang="en-US" sz="2000" dirty="0"/>
                  <a:t>：</a:t>
                </a:r>
                <a:r>
                  <a:rPr lang="zh-CN" altLang="zh-CN" sz="2000" dirty="0"/>
                  <a:t>给定</a:t>
                </a:r>
                <a:r>
                  <a:rPr lang="en-US" altLang="zh-CN" sz="2000" dirty="0"/>
                  <a:t>w</a:t>
                </a:r>
                <a:r>
                  <a:rPr lang="zh-CN" altLang="zh-CN" sz="2000" dirty="0"/>
                  <a:t>和</a:t>
                </a:r>
                <a:r>
                  <a:rPr lang="en-US" altLang="zh-CN" sz="2000" dirty="0"/>
                  <a:t>b</a:t>
                </a:r>
                <a:r>
                  <a:rPr lang="zh-CN" altLang="zh-CN" sz="2000" dirty="0"/>
                  <a:t>用原始的</a:t>
                </a:r>
                <a:r>
                  <a:rPr lang="en-US" altLang="zh-CN" sz="2000" dirty="0"/>
                  <a:t>TLS/LS</a:t>
                </a:r>
                <a:r>
                  <a:rPr lang="zh-CN" altLang="zh-CN" sz="2000" dirty="0"/>
                  <a:t>求得的模型系数作为初始值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退出循环条件</a:t>
                </a:r>
                <a:r>
                  <a:rPr lang="zh-CN" altLang="en-US" sz="2000" dirty="0"/>
                  <a:t>：两次迭代的</a:t>
                </a:r>
                <a:r>
                  <a:rPr lang="en-US" altLang="zh-CN" sz="2000" dirty="0"/>
                  <a:t>w/b</a:t>
                </a:r>
                <a:r>
                  <a:rPr lang="zh-CN" altLang="en-US" sz="2000" dirty="0"/>
                  <a:t>差不大于某个值（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zh-CN" altLang="en-US" sz="2000" dirty="0"/>
                  <a:t>）</a:t>
                </a:r>
                <a:endParaRPr lang="en-US" altLang="zh-CN" sz="2000" b="1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786" y="736968"/>
                <a:ext cx="7744428" cy="2078389"/>
              </a:xfrm>
              <a:prstGeom prst="rect">
                <a:avLst/>
              </a:prstGeom>
              <a:blipFill>
                <a:blip r:embed="rId2"/>
                <a:stretch>
                  <a:fillRect l="-1654" r="-79" b="-4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186E42A1-8F16-43C2-9D7B-B216D4F15C04}"/>
              </a:ext>
            </a:extLst>
          </p:cNvPr>
          <p:cNvSpPr txBox="1"/>
          <p:nvPr/>
        </p:nvSpPr>
        <p:spPr>
          <a:xfrm>
            <a:off x="2173291" y="3590623"/>
            <a:ext cx="8648521" cy="1615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实验改进：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固定噪声比例</a:t>
            </a:r>
            <a:r>
              <a:rPr lang="zh-CN" altLang="en-US" sz="2000" dirty="0"/>
              <a:t>：设置几组不同</a:t>
            </a:r>
            <a:r>
              <a:rPr lang="en-US" altLang="zh-CN" sz="2000" dirty="0"/>
              <a:t>pattern</a:t>
            </a:r>
            <a:r>
              <a:rPr lang="zh-CN" altLang="en-US" sz="2000" dirty="0"/>
              <a:t>，固定噪声比例进行实验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训练集增大实验</a:t>
            </a:r>
            <a:r>
              <a:rPr lang="zh-CN" altLang="en-US" sz="2000" dirty="0"/>
              <a:t>：固定噪声水平、噪声比例，调整训练集比例大小进行实验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9387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n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最大噪声水平</a:t>
            </a:r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0.02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AFCDE97-B4FA-7AF6-BBF9-0DF3D5CA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16" y="1610686"/>
            <a:ext cx="5434814" cy="38820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6D62F08-CE15-24AA-DF5E-17399874A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6" y="1610687"/>
            <a:ext cx="5434813" cy="388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8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n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最大噪声水平</a:t>
            </a:r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times=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0.98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0.06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55BD67-9E2D-F42F-3948-9B9C2FF24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456" y="1532593"/>
            <a:ext cx="5185934" cy="37042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019DCD-CEA6-4416-8FDC-CB1B1EE90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7" y="1532593"/>
            <a:ext cx="5185934" cy="370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0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80239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n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最大噪声水平</a:t>
            </a:r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times=[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0.96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0.18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0.05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2A09E6-3DCB-3343-B03E-BA7425FB3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04" y="1587220"/>
            <a:ext cx="5459768" cy="38998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F68E7F-75C4-4AA2-BBB8-B3F96F13E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4" y="1587220"/>
            <a:ext cx="5451516" cy="389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F80D763-21C5-EF1B-56EE-1DE2DDB4BC80}"/>
              </a:ext>
            </a:extLst>
          </p:cNvPr>
          <p:cNvSpPr txBox="1"/>
          <p:nvPr/>
        </p:nvSpPr>
        <p:spPr>
          <a:xfrm>
            <a:off x="281796" y="13835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80808"/>
                </a:solidFill>
                <a:latin typeface="JetBrains Mono"/>
              </a:rPr>
              <a:t>噪声水平为 </a:t>
            </a:r>
            <a:r>
              <a:rPr lang="en-US" altLang="zh-CN" dirty="0">
                <a:solidFill>
                  <a:srgbClr val="080808"/>
                </a:solidFill>
                <a:latin typeface="JetBrains Mono"/>
              </a:rPr>
              <a:t>0.95</a:t>
            </a:r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endParaRPr lang="en-US" altLang="zh-CN" sz="1800" i="1" dirty="0">
              <a:solidFill>
                <a:srgbClr val="8C8C8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80808"/>
                </a:solidFill>
                <a:latin typeface="JetBrains Mono"/>
              </a:rPr>
              <a:t>step=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0.1</a:t>
            </a: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敏感变量：噪声比例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&gt;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噪声水平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JetBrains Mono"/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1,0.9,0.02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BDE9B7-CC0A-818C-7B86-CDC36EA7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68" y="1892679"/>
            <a:ext cx="5852172" cy="43891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C0F344-34F8-6D72-1BCB-6FA8652C1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2" y="189267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8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3869</TotalTime>
  <Words>748</Words>
  <Application>Microsoft Office PowerPoint</Application>
  <PresentationFormat>宽屏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JetBrains Mono</vt:lpstr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h</dc:creator>
  <cp:lastModifiedBy>DHU</cp:lastModifiedBy>
  <cp:revision>120</cp:revision>
  <dcterms:created xsi:type="dcterms:W3CDTF">2023-04-25T08:55:07Z</dcterms:created>
  <dcterms:modified xsi:type="dcterms:W3CDTF">2023-10-24T13:03:32Z</dcterms:modified>
</cp:coreProperties>
</file>