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7" r:id="rId4"/>
    <p:sldId id="277" r:id="rId5"/>
    <p:sldId id="278" r:id="rId6"/>
    <p:sldId id="281" r:id="rId7"/>
    <p:sldId id="282" r:id="rId8"/>
    <p:sldId id="301" r:id="rId9"/>
    <p:sldId id="283" r:id="rId10"/>
    <p:sldId id="284" r:id="rId11"/>
    <p:sldId id="302" r:id="rId12"/>
    <p:sldId id="296" r:id="rId13"/>
    <p:sldId id="297" r:id="rId14"/>
    <p:sldId id="298" r:id="rId15"/>
    <p:sldId id="285" r:id="rId16"/>
    <p:sldId id="288" r:id="rId17"/>
    <p:sldId id="290" r:id="rId18"/>
    <p:sldId id="291" r:id="rId19"/>
    <p:sldId id="292" r:id="rId20"/>
    <p:sldId id="299" r:id="rId21"/>
    <p:sldId id="294" r:id="rId22"/>
    <p:sldId id="300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535367"/>
            <a:ext cx="9369915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A hybrid data-driven method for rapid prediction of lithium-ion battery capacity 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                                   ——2022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E4B12F-E750-41B2-BC68-9C1E842C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470516"/>
            <a:ext cx="104884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D29CED5-0C67-4A24-8990-B189D84C7EB1}"/>
              </a:ext>
            </a:extLst>
          </p:cNvPr>
          <p:cNvSpPr txBox="1"/>
          <p:nvPr/>
        </p:nvSpPr>
        <p:spPr>
          <a:xfrm>
            <a:off x="1411042" y="548109"/>
            <a:ext cx="9369915" cy="520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研究目的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目的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：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从早期电池循环中提取信息对电池寿命进行预测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考虑电池数据有噪声的现实情况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在保证以上两点基础上提高寿命预测的精度，减少均方根误差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405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35990" y="592584"/>
            <a:ext cx="10758019" cy="56728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41907" y="2163266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089865" y="156398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13209" y="21993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089865" y="372637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26814" y="2723692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07251" y="2718966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190046" y="3351132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385738" y="2759870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395068" y="1387643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11816" y="32841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15386" y="3191274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745349" y="4197217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214069" y="3922743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009223" y="3979641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733537" y="4223760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7632464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061104" y="3975613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8744731" y="3969810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8564751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285267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9547760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9831015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7950781" y="1410453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189158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214069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809337" y="4566951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352104" y="4579312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072869" y="1515873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360255" y="2215808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3980409" y="1136711"/>
            <a:ext cx="6560719" cy="458769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27375" y="1287388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461876" y="2469933"/>
            <a:ext cx="474221" cy="8353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22221" y="277526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20685" y="305667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20685" y="336902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378833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02177" y="219875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378833" y="37257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11189" y="277465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09653" y="305606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09653" y="3368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14365" y="2730323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940359" y="2006021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7603758" y="3346428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663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59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25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394349" y="73311"/>
            <a:ext cx="10758019" cy="66403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68540" y="1952422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6498" y="135314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39842" y="1988523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16498" y="351552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3447" y="2512848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33884" y="2508122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5881932" y="5315619"/>
            <a:ext cx="575167" cy="279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8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412371" y="254902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421701" y="1176799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152368" y="2933146"/>
            <a:ext cx="23321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29898" y="2830940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496745" y="5870128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5865502" y="5688527"/>
            <a:ext cx="63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6245340" y="5688527"/>
            <a:ext cx="11062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088618" y="5870128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6734395" y="5861840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5</a:t>
            </a:r>
            <a:endParaRPr lang="zh-CN" altLang="en-US" sz="8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7033795" y="5693943"/>
            <a:ext cx="63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7492083" y="5693943"/>
            <a:ext cx="11062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7364200" y="5880033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7677525" y="5495006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7940018" y="5495006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8223273" y="5495006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6564847" y="4246045"/>
            <a:ext cx="1066655" cy="65583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8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8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8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273691" y="6306329"/>
            <a:ext cx="427655" cy="2341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5903027" y="6309617"/>
            <a:ext cx="427655" cy="2341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603080" y="6171190"/>
            <a:ext cx="4549" cy="10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5968568" y="6149387"/>
            <a:ext cx="11062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6862493" y="4224409"/>
            <a:ext cx="204068" cy="1832245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6297684" y="4410683"/>
            <a:ext cx="229530" cy="2305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197210" y="4117024"/>
            <a:ext cx="3381403" cy="25440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54008" y="1076544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488509" y="2259089"/>
            <a:ext cx="474221" cy="8353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48854" y="2564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47318" y="2845827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47318" y="3158185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405466" y="135253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28810" y="1987913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405466" y="35149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37822" y="256380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36286" y="2845217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36286" y="3157575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8ED48B-F904-46C6-A5EB-4E9AE13F252A}"/>
              </a:ext>
            </a:extLst>
          </p:cNvPr>
          <p:cNvSpPr/>
          <p:nvPr/>
        </p:nvSpPr>
        <p:spPr>
          <a:xfrm>
            <a:off x="7460741" y="1212447"/>
            <a:ext cx="1616750" cy="638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向量加权平均算法</a:t>
            </a:r>
            <a:r>
              <a:rPr lang="en-US" altLang="zh-CN" sz="1100" dirty="0"/>
              <a:t>INFO</a:t>
            </a:r>
            <a:endParaRPr lang="zh-CN" altLang="en-US" sz="1100" dirty="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40998" y="2519479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758160" y="4390638"/>
            <a:ext cx="476659" cy="327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6937131" y="5340243"/>
            <a:ext cx="575167" cy="279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8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8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18D053-0451-4D9F-94A9-F4B64BCE6254}"/>
              </a:ext>
            </a:extLst>
          </p:cNvPr>
          <p:cNvSpPr/>
          <p:nvPr/>
        </p:nvSpPr>
        <p:spPr>
          <a:xfrm>
            <a:off x="5812940" y="1002728"/>
            <a:ext cx="5295116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AC42DE5-B970-4C2A-AE8D-464039D6DF48}"/>
              </a:ext>
            </a:extLst>
          </p:cNvPr>
          <p:cNvSpPr/>
          <p:nvPr/>
        </p:nvSpPr>
        <p:spPr>
          <a:xfrm>
            <a:off x="6565829" y="2950077"/>
            <a:ext cx="556187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XGB1</a:t>
            </a:r>
            <a:endParaRPr lang="zh-CN" altLang="en-US" sz="11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87C8F48-A8C6-4324-AF74-6F43CDA1333B}"/>
              </a:ext>
            </a:extLst>
          </p:cNvPr>
          <p:cNvSpPr/>
          <p:nvPr/>
        </p:nvSpPr>
        <p:spPr>
          <a:xfrm>
            <a:off x="7439592" y="2950077"/>
            <a:ext cx="556187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XGB2</a:t>
            </a:r>
            <a:endParaRPr lang="zh-CN" altLang="en-US" sz="11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B28FBA8-FEBA-40EF-B111-136CC0320E6C}"/>
              </a:ext>
            </a:extLst>
          </p:cNvPr>
          <p:cNvSpPr/>
          <p:nvPr/>
        </p:nvSpPr>
        <p:spPr>
          <a:xfrm>
            <a:off x="9274457" y="2950077"/>
            <a:ext cx="556187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XGBs</a:t>
            </a:r>
            <a:endParaRPr lang="zh-CN" altLang="en-US" sz="11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8974DDD-4575-4F07-9CEE-D699C4432052}"/>
              </a:ext>
            </a:extLst>
          </p:cNvPr>
          <p:cNvSpPr/>
          <p:nvPr/>
        </p:nvSpPr>
        <p:spPr>
          <a:xfrm>
            <a:off x="8379740" y="3193182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7592B0EA-219B-4103-80C7-2F45AF055E84}"/>
              </a:ext>
            </a:extLst>
          </p:cNvPr>
          <p:cNvSpPr/>
          <p:nvPr/>
        </p:nvSpPr>
        <p:spPr>
          <a:xfrm>
            <a:off x="8578613" y="3193182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48BC0C8-9457-4221-9151-7CE5BCD9D5CC}"/>
              </a:ext>
            </a:extLst>
          </p:cNvPr>
          <p:cNvSpPr/>
          <p:nvPr/>
        </p:nvSpPr>
        <p:spPr>
          <a:xfrm>
            <a:off x="8774692" y="3193182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292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499E68-E892-40B7-FEEF-6154862BD509}"/>
              </a:ext>
            </a:extLst>
          </p:cNvPr>
          <p:cNvSpPr txBox="1"/>
          <p:nvPr/>
        </p:nvSpPr>
        <p:spPr>
          <a:xfrm>
            <a:off x="851754" y="2037882"/>
            <a:ext cx="10488489" cy="282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hybrid approach based on decomposition algorithm and neural network for remaining useful life prediction of lithium-ion battery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                                                      ——2022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82BBDA-B9D6-AA20-FCDF-133A0EC5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470516"/>
            <a:ext cx="104884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E46085-0901-8948-F39C-B0CEAFDA0DCB}"/>
              </a:ext>
            </a:extLst>
          </p:cNvPr>
          <p:cNvSpPr/>
          <p:nvPr/>
        </p:nvSpPr>
        <p:spPr>
          <a:xfrm>
            <a:off x="1245370" y="967926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数据分解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998572-D9A7-2103-6194-91BB06B418D6}"/>
              </a:ext>
            </a:extLst>
          </p:cNvPr>
          <p:cNvSpPr/>
          <p:nvPr/>
        </p:nvSpPr>
        <p:spPr>
          <a:xfrm>
            <a:off x="1245370" y="3981421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融合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D8043B-914A-A812-97E5-F51491AD785E}"/>
              </a:ext>
            </a:extLst>
          </p:cNvPr>
          <p:cNvSpPr/>
          <p:nvPr/>
        </p:nvSpPr>
        <p:spPr>
          <a:xfrm>
            <a:off x="6475691" y="967926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神经网络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4F05C1-A971-4F47-B7A7-C49E45E6C03D}"/>
              </a:ext>
            </a:extLst>
          </p:cNvPr>
          <p:cNvSpPr/>
          <p:nvPr/>
        </p:nvSpPr>
        <p:spPr>
          <a:xfrm>
            <a:off x="6475691" y="3981422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最小误差</a:t>
            </a:r>
            <a:br>
              <a:rPr lang="en-US" altLang="zh-CN" sz="2400" dirty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判断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E18F2A-ECB4-7893-25D4-A1B2282F00E9}"/>
              </a:ext>
            </a:extLst>
          </p:cNvPr>
          <p:cNvSpPr txBox="1"/>
          <p:nvPr/>
        </p:nvSpPr>
        <p:spPr>
          <a:xfrm>
            <a:off x="3835879" y="1525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模态分解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99D08-8020-40CF-EF54-EFA6E475D851}"/>
              </a:ext>
            </a:extLst>
          </p:cNvPr>
          <p:cNvSpPr txBox="1"/>
          <p:nvPr/>
        </p:nvSpPr>
        <p:spPr>
          <a:xfrm>
            <a:off x="3180439" y="3519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高频分量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00FD91-38B3-A1D0-5012-E70B813DE086}"/>
              </a:ext>
            </a:extLst>
          </p:cNvPr>
          <p:cNvSpPr txBox="1"/>
          <p:nvPr/>
        </p:nvSpPr>
        <p:spPr>
          <a:xfrm>
            <a:off x="4599972" y="3519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低频分量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458B76-E0A6-60DE-EAE5-E06BDB7E991B}"/>
              </a:ext>
            </a:extLst>
          </p:cNvPr>
          <p:cNvSpPr txBox="1"/>
          <p:nvPr/>
        </p:nvSpPr>
        <p:spPr>
          <a:xfrm>
            <a:off x="4599972" y="44890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直接融合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B03D7B-82A1-731F-C40C-A04CFF5CE4E0}"/>
              </a:ext>
            </a:extLst>
          </p:cNvPr>
          <p:cNvSpPr txBox="1"/>
          <p:nvPr/>
        </p:nvSpPr>
        <p:spPr>
          <a:xfrm>
            <a:off x="3216553" y="4398543"/>
            <a:ext cx="67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最大值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A8609-EFCA-1DBC-264A-F529207AC2B2}"/>
              </a:ext>
            </a:extLst>
          </p:cNvPr>
          <p:cNvSpPr txBox="1"/>
          <p:nvPr/>
        </p:nvSpPr>
        <p:spPr>
          <a:xfrm>
            <a:off x="3919667" y="4398543"/>
            <a:ext cx="674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窗口能量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B3FC21-64AC-C2F5-06A4-49255F5AFDEA}"/>
              </a:ext>
            </a:extLst>
          </p:cNvPr>
          <p:cNvSpPr txBox="1"/>
          <p:nvPr/>
        </p:nvSpPr>
        <p:spPr>
          <a:xfrm>
            <a:off x="8862204" y="116169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DNN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7EA98-A3AF-89FA-B821-573C3C2AA695}"/>
              </a:ext>
            </a:extLst>
          </p:cNvPr>
          <p:cNvSpPr txBox="1"/>
          <p:nvPr/>
        </p:nvSpPr>
        <p:spPr>
          <a:xfrm>
            <a:off x="8862204" y="1755939"/>
            <a:ext cx="2346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</a:rPr>
              <a:t>IRes2Net-BiGRU-FC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B22C2E-B650-0021-D620-967CBC5CA214}"/>
              </a:ext>
            </a:extLst>
          </p:cNvPr>
          <p:cNvSpPr txBox="1"/>
          <p:nvPr/>
        </p:nvSpPr>
        <p:spPr>
          <a:xfrm>
            <a:off x="8862204" y="45722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高低频叠加</a:t>
            </a:r>
          </a:p>
        </p:txBody>
      </p:sp>
    </p:spTree>
    <p:extLst>
      <p:ext uri="{BB962C8B-B14F-4D97-AF65-F5344CB8AC3E}">
        <p14:creationId xmlns:p14="http://schemas.microsoft.com/office/powerpoint/2010/main" val="341441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604AE2-B201-667C-72F7-BDCC2D1C61FC}"/>
              </a:ext>
            </a:extLst>
          </p:cNvPr>
          <p:cNvSpPr txBox="1"/>
          <p:nvPr/>
        </p:nvSpPr>
        <p:spPr>
          <a:xfrm>
            <a:off x="1572883" y="950668"/>
            <a:ext cx="904623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数据分解</a:t>
            </a:r>
            <a:endParaRPr lang="en-US" altLang="zh-CN" sz="28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对非线性非平稳原始信号进行分解，得到有限个不同频率的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完全自适应模态分解实现了完整的自适应分解过程，并能对原始数据进行精确重构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76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A28DB0-EB57-7405-504C-900E9D798CEC}"/>
              </a:ext>
            </a:extLst>
          </p:cNvPr>
          <p:cNvSpPr txBox="1"/>
          <p:nvPr/>
        </p:nvSpPr>
        <p:spPr>
          <a:xfrm>
            <a:off x="1523998" y="760888"/>
            <a:ext cx="87699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过零率定义为</a:t>
            </a:r>
            <a:r>
              <a:rPr lang="en-US" altLang="zh-CN" sz="2400" dirty="0"/>
              <a:t>:</a:t>
            </a:r>
            <a:r>
              <a:rPr lang="zh-CN" altLang="en-US" sz="2400" dirty="0"/>
              <a:t>对于一个信号序列，如果有两个相邻的采样值，其中一个为正，另一个为负，则视为过零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C4E25E-5A1A-986D-125D-EAC1C813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94" y="4604556"/>
            <a:ext cx="7934325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D1098E-9507-9DAB-7E13-663233D8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94" y="1792532"/>
            <a:ext cx="8086725" cy="923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090BA8-D1AB-742A-6B4B-7FAFEC28EFFB}"/>
              </a:ext>
            </a:extLst>
          </p:cNvPr>
          <p:cNvSpPr txBox="1"/>
          <p:nvPr/>
        </p:nvSpPr>
        <p:spPr>
          <a:xfrm>
            <a:off x="1523998" y="40276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低频分量的融合规则：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D1BFF4-E410-DDA7-DF44-051AA9424DF2}"/>
              </a:ext>
            </a:extLst>
          </p:cNvPr>
          <p:cNvSpPr txBox="1"/>
          <p:nvPr/>
        </p:nvSpPr>
        <p:spPr>
          <a:xfrm>
            <a:off x="1523998" y="36007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过零率</a:t>
            </a:r>
            <a:r>
              <a:rPr lang="en-US" altLang="zh-CN" sz="2400" dirty="0"/>
              <a:t>&lt;0.01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4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288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特征组成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候选特征：直接提取</a:t>
            </a:r>
            <a:r>
              <a:rPr lang="en-US" altLang="zh-CN" sz="2000" dirty="0"/>
              <a:t>+</a:t>
            </a:r>
            <a:r>
              <a:rPr lang="zh-CN" altLang="en-US" sz="2000" dirty="0"/>
              <a:t>小波变换重构后的特征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DE47ED-86DC-4764-9231-CBE2232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25" y="2530135"/>
            <a:ext cx="4845629" cy="3718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86AE4B-EAF4-4DEC-9D94-CFDBEAB9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80" y="2179502"/>
            <a:ext cx="515374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BB1EA3F-A062-FC64-1DFD-C4F1932D8E3B}"/>
              </a:ext>
            </a:extLst>
          </p:cNvPr>
          <p:cNvSpPr txBox="1"/>
          <p:nvPr/>
        </p:nvSpPr>
        <p:spPr>
          <a:xfrm>
            <a:off x="815928" y="387324"/>
            <a:ext cx="104074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高频分量的融合规则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基于值的规则：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同一周期内，对各组分的值进行比较，并选择最大值作为最终值</a:t>
            </a:r>
            <a:endParaRPr lang="en-US" altLang="zh-CN" sz="2400" dirty="0">
              <a:latin typeface="+mn-ea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基于窗口的规则：滑动窗口长度为</a:t>
            </a:r>
            <a:r>
              <a:rPr lang="en-US" altLang="zh-CN" sz="2400" dirty="0"/>
              <a:t>3</a:t>
            </a:r>
            <a:r>
              <a:rPr lang="zh-CN" altLang="en-US" sz="2400" dirty="0"/>
              <a:t>，计算窗口能量并取最大能量值，得到其在原分量中的位置，选取原分量在该位置的值作为融合后的新高频分量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5A204A-8E95-56B5-C354-AAE0C541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82" y="2484436"/>
            <a:ext cx="8048625" cy="790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F0A656-AAF7-4030-9EE1-2A3F99BA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4973195"/>
            <a:ext cx="7591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15323-044A-9B83-13AB-86AC6C23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59997" y="1998388"/>
            <a:ext cx="6355650" cy="2610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7F9ACB-E4E5-6E68-43A1-EA7D32C3493F}"/>
              </a:ext>
            </a:extLst>
          </p:cNvPr>
          <p:cNvSpPr txBox="1"/>
          <p:nvPr/>
        </p:nvSpPr>
        <p:spPr>
          <a:xfrm>
            <a:off x="1598762" y="989162"/>
            <a:ext cx="5739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低频分量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400" i="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低频容量数据波动趋势平缓，曲线相对平滑，在一定程度上可以很好地表征锂离子电池容量的退化趋势</a:t>
            </a:r>
            <a:endParaRPr lang="en-US" altLang="zh-CN" sz="240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/>
            <a:endParaRPr lang="zh-CN" altLang="en-US" sz="240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/>
            <a:r>
              <a:rPr lang="zh-CN" altLang="en-US" sz="2400" i="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采用线性函数作为激活函数，构建少量隐藏层，才能准确预测低频数据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273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17F9ACB-E4E5-6E68-43A1-EA7D32C3493F}"/>
              </a:ext>
            </a:extLst>
          </p:cNvPr>
          <p:cNvSpPr txBox="1"/>
          <p:nvPr/>
        </p:nvSpPr>
        <p:spPr>
          <a:xfrm>
            <a:off x="310551" y="517585"/>
            <a:ext cx="5739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高频分量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AD00B-3CB8-E933-2ECA-533723B3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29" y="92014"/>
            <a:ext cx="7492195" cy="64381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82CE97-42B3-348B-7BC3-B5B25608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425526"/>
            <a:ext cx="5381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88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D0A85B-BA12-AE12-8D62-9AF55CEE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29" y="0"/>
            <a:ext cx="998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288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特征组成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候选特征：直接提取</a:t>
            </a:r>
            <a:r>
              <a:rPr lang="en-US" altLang="zh-CN" sz="2000" dirty="0"/>
              <a:t>+</a:t>
            </a:r>
            <a:r>
              <a:rPr lang="zh-CN" altLang="en-US" sz="2000" dirty="0"/>
              <a:t>小波变换重构后的特征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826363-CACA-F55B-E6FA-6E43D53B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"/>
          <a:stretch/>
        </p:blipFill>
        <p:spPr>
          <a:xfrm>
            <a:off x="1208268" y="2242869"/>
            <a:ext cx="10868713" cy="34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RF</a:t>
            </a:r>
            <a:r>
              <a:rPr lang="zh-CN" altLang="en-US" sz="2800" b="1" dirty="0"/>
              <a:t>特征择优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F17F2-88F4-4E0C-955F-ADD6B028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42" y="1459440"/>
            <a:ext cx="504895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92674" y="218294"/>
            <a:ext cx="9206651" cy="631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预测模型（时序预测）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滑动窗口长度大小：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近似熵：增加一个维度后生成新图案的概率，近似熵越大，生成新图案的概率越高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滑动窗口：近似熵最大值所对应的段维大小定义为最优滑动窗口大小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在一定的数据量下，更多不同的数据模式将大大提高模型的学习效果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多尺度融合：</a:t>
            </a:r>
            <a:r>
              <a:rPr lang="zh-CN" altLang="en-US" dirty="0"/>
              <a:t>为了进一步提高模型的性能和泛化能力，本文通过构建不同相似阈值构建不同模型，融合主要基于不同的时间尺度，算术平均融合、基于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度量的融合和基于广义误差的最小权因子融合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17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595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LSTM and improved model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思想：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传统的</a:t>
            </a:r>
            <a:r>
              <a:rPr lang="en-US" altLang="zh-CN" sz="2000" b="1" dirty="0"/>
              <a:t>LSTM</a:t>
            </a:r>
            <a:r>
              <a:rPr lang="zh-CN" altLang="en-US" sz="2000" dirty="0"/>
              <a:t>：独立考虑输入信息和隐藏状态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改进</a:t>
            </a:r>
            <a:r>
              <a:rPr lang="zh-CN" altLang="en-US" sz="2000" dirty="0"/>
              <a:t>：输入信息和隐藏状态进行交互，判定交互结果与原输入向量的相似度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相似度判断</a:t>
            </a:r>
            <a:r>
              <a:rPr lang="zh-CN" altLang="en-US" sz="2000" dirty="0"/>
              <a:t>：余弦相似度计算公式如下</a:t>
            </a:r>
            <a:r>
              <a:rPr lang="en-US" altLang="zh-CN" sz="2000" dirty="0"/>
              <a:t>: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交互轮次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参数优化</a:t>
            </a:r>
            <a:r>
              <a:rPr lang="zh-CN" altLang="en-US" sz="2000" dirty="0"/>
              <a:t>：量子遗传算法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A7256-319E-4502-A358-F982673D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0" y="3089390"/>
            <a:ext cx="5296639" cy="8859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8B12EE-6705-4961-B556-48D7471C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4895371"/>
            <a:ext cx="523948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39DED9-BB76-4DE6-BCCD-3F7698D3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57" y="1195666"/>
            <a:ext cx="10914286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E87A38-6554-4096-8B59-19C97C25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5" y="2038524"/>
            <a:ext cx="7923809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6DBC93-53B0-6024-2AD6-5791227BDA01}"/>
              </a:ext>
            </a:extLst>
          </p:cNvPr>
          <p:cNvSpPr txBox="1"/>
          <p:nvPr/>
        </p:nvSpPr>
        <p:spPr>
          <a:xfrm>
            <a:off x="1411042" y="548109"/>
            <a:ext cx="9369915" cy="409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信号降噪算法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小波分析</a:t>
            </a:r>
            <a:r>
              <a:rPr lang="zh-CN" altLang="en-US" sz="2400" dirty="0"/>
              <a:t>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可以有效地去除高频噪声，并保留信号的低频部分，进行重构之后得到去噪信号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模态分解（</a:t>
            </a:r>
            <a:r>
              <a:rPr lang="en-US" altLang="zh-CN" sz="2400" b="1" dirty="0"/>
              <a:t>EMD</a:t>
            </a:r>
            <a:r>
              <a:rPr lang="zh-CN" altLang="en-US" sz="2400" b="1" dirty="0"/>
              <a:t>）</a:t>
            </a:r>
            <a:r>
              <a:rPr lang="zh-CN" altLang="en-US" sz="2400" dirty="0"/>
              <a:t>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将信号分解为多个不同频率的本征模态函数，不同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IMF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表示信号在不同频率上的分量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2348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680</Words>
  <Application>Microsoft Office PowerPoint</Application>
  <PresentationFormat>宽屏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JetBrains Mono</vt:lpstr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48</cp:revision>
  <dcterms:created xsi:type="dcterms:W3CDTF">2023-10-25T03:20:52Z</dcterms:created>
  <dcterms:modified xsi:type="dcterms:W3CDTF">2023-10-31T11:14:12Z</dcterms:modified>
</cp:coreProperties>
</file>