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7" r:id="rId4"/>
    <p:sldId id="277" r:id="rId5"/>
    <p:sldId id="278" r:id="rId6"/>
    <p:sldId id="281" r:id="rId7"/>
    <p:sldId id="282" r:id="rId8"/>
    <p:sldId id="283" r:id="rId9"/>
    <p:sldId id="284" r:id="rId10"/>
    <p:sldId id="285" r:id="rId11"/>
    <p:sldId id="296" r:id="rId12"/>
    <p:sldId id="297" r:id="rId13"/>
    <p:sldId id="298" r:id="rId14"/>
    <p:sldId id="288" r:id="rId15"/>
    <p:sldId id="290" r:id="rId16"/>
    <p:sldId id="291" r:id="rId17"/>
    <p:sldId id="292" r:id="rId18"/>
    <p:sldId id="299" r:id="rId19"/>
    <p:sldId id="294" r:id="rId20"/>
    <p:sldId id="300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535367"/>
            <a:ext cx="9369915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A hybrid data-driven method for rapid prediction of lithium-ion battery capacity 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                                               ——2022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E4B12F-E750-41B2-BC68-9C1E842C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470516"/>
            <a:ext cx="1048848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1058105" y="459255"/>
            <a:ext cx="9925177" cy="55274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1112218" y="2635795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3BB581-CAB2-9CA4-1888-A193DABE7630}"/>
              </a:ext>
            </a:extLst>
          </p:cNvPr>
          <p:cNvSpPr/>
          <p:nvPr/>
        </p:nvSpPr>
        <p:spPr>
          <a:xfrm>
            <a:off x="10702" y="3103659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760176" y="2036514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783520" y="267189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760176" y="4198899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EE14FF4-A245-A1B2-C508-C597C55B8D15}"/>
              </a:ext>
            </a:extLst>
          </p:cNvPr>
          <p:cNvSpPr/>
          <p:nvPr/>
        </p:nvSpPr>
        <p:spPr>
          <a:xfrm>
            <a:off x="5242020" y="2499317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NHI1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C6D301-71ED-8678-D95E-758A0291C878}"/>
              </a:ext>
            </a:extLst>
          </p:cNvPr>
          <p:cNvSpPr/>
          <p:nvPr/>
        </p:nvSpPr>
        <p:spPr>
          <a:xfrm>
            <a:off x="5239745" y="3874250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NHIn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823489" y="3209675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672232" y="3196830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7020946" y="3380816"/>
            <a:ext cx="1115843" cy="4934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9716A6A-6E45-4407-FFB0-63ABC1A587C0}"/>
              </a:ext>
            </a:extLst>
          </p:cNvPr>
          <p:cNvSpPr/>
          <p:nvPr/>
        </p:nvSpPr>
        <p:spPr>
          <a:xfrm>
            <a:off x="6440708" y="1798122"/>
            <a:ext cx="1115843" cy="10502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粒子群搜索算法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2056049" y="3232399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65379" y="1860172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CAA5F11D-DEFC-9674-968C-2A7887584585}"/>
              </a:ext>
            </a:extLst>
          </p:cNvPr>
          <p:cNvSpPr/>
          <p:nvPr/>
        </p:nvSpPr>
        <p:spPr>
          <a:xfrm>
            <a:off x="768799" y="3215468"/>
            <a:ext cx="335761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56882" y="3364185"/>
            <a:ext cx="351840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82322" y="3302611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921316" y="4154403"/>
            <a:ext cx="674586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特征</a:t>
            </a:r>
            <a:r>
              <a:rPr lang="en-US" altLang="zh-CN" sz="900" dirty="0"/>
              <a:t>1</a:t>
            </a:r>
            <a:endParaRPr lang="zh-CN" altLang="en-US" sz="9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/>
          <p:nvPr/>
        </p:nvCxnSpPr>
        <p:spPr>
          <a:xfrm flipH="1">
            <a:off x="7263878" y="3926588"/>
            <a:ext cx="105382" cy="1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/>
          <p:nvPr/>
        </p:nvCxnSpPr>
        <p:spPr>
          <a:xfrm>
            <a:off x="7826910" y="3926588"/>
            <a:ext cx="135197" cy="1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681605" y="4151660"/>
            <a:ext cx="674586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特征</a:t>
            </a:r>
            <a:r>
              <a:rPr lang="en-US" altLang="zh-CN" sz="900" dirty="0"/>
              <a:t>2</a:t>
            </a:r>
            <a:endParaRPr lang="zh-CN" altLang="en-US" sz="9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B0BF5D9-194E-C667-FFE3-CB78216CD0D7}"/>
              </a:ext>
            </a:extLst>
          </p:cNvPr>
          <p:cNvSpPr/>
          <p:nvPr/>
        </p:nvSpPr>
        <p:spPr>
          <a:xfrm>
            <a:off x="8611169" y="3360763"/>
            <a:ext cx="1115843" cy="4934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4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527597" y="4139165"/>
            <a:ext cx="674586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特征</a:t>
            </a:r>
            <a:r>
              <a:rPr lang="en-US" altLang="zh-CN" sz="900" dirty="0"/>
              <a:t>5</a:t>
            </a:r>
            <a:endParaRPr lang="zh-CN" altLang="en-US" sz="9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/>
          <p:nvPr/>
        </p:nvCxnSpPr>
        <p:spPr>
          <a:xfrm flipH="1">
            <a:off x="8854101" y="3906535"/>
            <a:ext cx="105382" cy="1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/>
          <p:nvPr/>
        </p:nvCxnSpPr>
        <p:spPr>
          <a:xfrm>
            <a:off x="9417133" y="3906535"/>
            <a:ext cx="135197" cy="1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271828" y="4131607"/>
            <a:ext cx="674586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特征</a:t>
            </a:r>
            <a:r>
              <a:rPr lang="en-US" altLang="zh-CN" sz="900" dirty="0"/>
              <a:t>6</a:t>
            </a:r>
            <a:endParaRPr lang="zh-CN" altLang="en-US" sz="9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10132366" y="370202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394859" y="370202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678114" y="370202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298362" y="1726312"/>
            <a:ext cx="1370820" cy="127957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6638801" y="4736613"/>
            <a:ext cx="522626" cy="3020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7399090" y="4733870"/>
            <a:ext cx="522626" cy="3020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953393" y="4492946"/>
            <a:ext cx="90475" cy="1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/>
          <p:nvPr/>
        </p:nvCxnSpPr>
        <p:spPr>
          <a:xfrm>
            <a:off x="7501518" y="4492946"/>
            <a:ext cx="135197" cy="1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815068" y="1590455"/>
            <a:ext cx="281056" cy="3294004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681605" y="2174537"/>
            <a:ext cx="561503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6357105" y="1547003"/>
            <a:ext cx="4500210" cy="348892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1097686" y="1384804"/>
            <a:ext cx="2574914" cy="397569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BCF0D76-BFF6-9F93-6D39-9CFB57F6196B}"/>
              </a:ext>
            </a:extLst>
          </p:cNvPr>
          <p:cNvSpPr/>
          <p:nvPr/>
        </p:nvSpPr>
        <p:spPr>
          <a:xfrm>
            <a:off x="5582406" y="3002427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8E0FD1-9447-1673-D502-6E2AEBE74CAD}"/>
              </a:ext>
            </a:extLst>
          </p:cNvPr>
          <p:cNvSpPr/>
          <p:nvPr/>
        </p:nvSpPr>
        <p:spPr>
          <a:xfrm>
            <a:off x="5580870" y="3283835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5DF502-EC47-2421-81CB-F30EB9C607CB}"/>
              </a:ext>
            </a:extLst>
          </p:cNvPr>
          <p:cNvSpPr/>
          <p:nvPr/>
        </p:nvSpPr>
        <p:spPr>
          <a:xfrm>
            <a:off x="5580870" y="359619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4274562" y="2848274"/>
            <a:ext cx="474221" cy="8353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</p:spTree>
    <p:extLst>
      <p:ext uri="{BB962C8B-B14F-4D97-AF65-F5344CB8AC3E}">
        <p14:creationId xmlns:p14="http://schemas.microsoft.com/office/powerpoint/2010/main" val="118292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9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59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25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499E68-E892-40B7-FEEF-6154862BD509}"/>
              </a:ext>
            </a:extLst>
          </p:cNvPr>
          <p:cNvSpPr txBox="1"/>
          <p:nvPr/>
        </p:nvSpPr>
        <p:spPr>
          <a:xfrm>
            <a:off x="851754" y="2037882"/>
            <a:ext cx="10488489" cy="282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hybrid approach based on decomposition algorithm and neural network for remaining useful life prediction of lithium-ion battery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                                                                  ——2022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82BBDA-B9D6-AA20-FCDF-133A0EC5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470516"/>
            <a:ext cx="1048848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E46085-0901-8948-F39C-B0CEAFDA0DCB}"/>
              </a:ext>
            </a:extLst>
          </p:cNvPr>
          <p:cNvSpPr/>
          <p:nvPr/>
        </p:nvSpPr>
        <p:spPr>
          <a:xfrm>
            <a:off x="1245370" y="967926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数据分解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998572-D9A7-2103-6194-91BB06B418D6}"/>
              </a:ext>
            </a:extLst>
          </p:cNvPr>
          <p:cNvSpPr/>
          <p:nvPr/>
        </p:nvSpPr>
        <p:spPr>
          <a:xfrm>
            <a:off x="1245370" y="3981421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融合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D8043B-914A-A812-97E5-F51491AD785E}"/>
              </a:ext>
            </a:extLst>
          </p:cNvPr>
          <p:cNvSpPr/>
          <p:nvPr/>
        </p:nvSpPr>
        <p:spPr>
          <a:xfrm>
            <a:off x="6475691" y="967926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神经网络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4F05C1-A971-4F47-B7A7-C49E45E6C03D}"/>
              </a:ext>
            </a:extLst>
          </p:cNvPr>
          <p:cNvSpPr/>
          <p:nvPr/>
        </p:nvSpPr>
        <p:spPr>
          <a:xfrm>
            <a:off x="6475691" y="3981422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最小误差</a:t>
            </a:r>
            <a:br>
              <a:rPr lang="en-US" altLang="zh-CN" sz="2400" dirty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判断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E18F2A-ECB4-7893-25D4-A1B2282F00E9}"/>
              </a:ext>
            </a:extLst>
          </p:cNvPr>
          <p:cNvSpPr txBox="1"/>
          <p:nvPr/>
        </p:nvSpPr>
        <p:spPr>
          <a:xfrm>
            <a:off x="3835879" y="1525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模态分解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D99D08-8020-40CF-EF54-EFA6E475D851}"/>
              </a:ext>
            </a:extLst>
          </p:cNvPr>
          <p:cNvSpPr txBox="1"/>
          <p:nvPr/>
        </p:nvSpPr>
        <p:spPr>
          <a:xfrm>
            <a:off x="3180439" y="35197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高频分量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00FD91-38B3-A1D0-5012-E70B813DE086}"/>
              </a:ext>
            </a:extLst>
          </p:cNvPr>
          <p:cNvSpPr txBox="1"/>
          <p:nvPr/>
        </p:nvSpPr>
        <p:spPr>
          <a:xfrm>
            <a:off x="4599972" y="35197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低频分量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458B76-E0A6-60DE-EAE5-E06BDB7E991B}"/>
              </a:ext>
            </a:extLst>
          </p:cNvPr>
          <p:cNvSpPr txBox="1"/>
          <p:nvPr/>
        </p:nvSpPr>
        <p:spPr>
          <a:xfrm>
            <a:off x="4599972" y="44890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直接融合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B03D7B-82A1-731F-C40C-A04CFF5CE4E0}"/>
              </a:ext>
            </a:extLst>
          </p:cNvPr>
          <p:cNvSpPr txBox="1"/>
          <p:nvPr/>
        </p:nvSpPr>
        <p:spPr>
          <a:xfrm>
            <a:off x="3216553" y="4398543"/>
            <a:ext cx="67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最大值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0A8609-EFCA-1DBC-264A-F529207AC2B2}"/>
              </a:ext>
            </a:extLst>
          </p:cNvPr>
          <p:cNvSpPr txBox="1"/>
          <p:nvPr/>
        </p:nvSpPr>
        <p:spPr>
          <a:xfrm>
            <a:off x="3919667" y="4398543"/>
            <a:ext cx="674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窗口能量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B3FC21-64AC-C2F5-06A4-49255F5AFDEA}"/>
              </a:ext>
            </a:extLst>
          </p:cNvPr>
          <p:cNvSpPr txBox="1"/>
          <p:nvPr/>
        </p:nvSpPr>
        <p:spPr>
          <a:xfrm>
            <a:off x="8862204" y="116169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DNN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7EA98-A3AF-89FA-B821-573C3C2AA695}"/>
              </a:ext>
            </a:extLst>
          </p:cNvPr>
          <p:cNvSpPr txBox="1"/>
          <p:nvPr/>
        </p:nvSpPr>
        <p:spPr>
          <a:xfrm>
            <a:off x="8862204" y="1755939"/>
            <a:ext cx="2346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</a:rPr>
              <a:t>IRes2Net-BiGRU-FC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B22C2E-B650-0021-D620-967CBC5CA214}"/>
              </a:ext>
            </a:extLst>
          </p:cNvPr>
          <p:cNvSpPr txBox="1"/>
          <p:nvPr/>
        </p:nvSpPr>
        <p:spPr>
          <a:xfrm>
            <a:off x="8862204" y="45722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高低频叠加</a:t>
            </a:r>
          </a:p>
        </p:txBody>
      </p:sp>
    </p:spTree>
    <p:extLst>
      <p:ext uri="{BB962C8B-B14F-4D97-AF65-F5344CB8AC3E}">
        <p14:creationId xmlns:p14="http://schemas.microsoft.com/office/powerpoint/2010/main" val="341441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604AE2-B201-667C-72F7-BDCC2D1C61FC}"/>
              </a:ext>
            </a:extLst>
          </p:cNvPr>
          <p:cNvSpPr txBox="1"/>
          <p:nvPr/>
        </p:nvSpPr>
        <p:spPr>
          <a:xfrm>
            <a:off x="1572883" y="950668"/>
            <a:ext cx="904623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数据分解</a:t>
            </a:r>
            <a:endParaRPr lang="en-US" altLang="zh-CN" sz="28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对非线性非平稳原始信号进行分解，得到有限个不同频率的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完全自适应模态分解实现了完整的自适应分解过程，并能对原始数据进行精确重构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7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A28DB0-EB57-7405-504C-900E9D798CEC}"/>
              </a:ext>
            </a:extLst>
          </p:cNvPr>
          <p:cNvSpPr txBox="1"/>
          <p:nvPr/>
        </p:nvSpPr>
        <p:spPr>
          <a:xfrm>
            <a:off x="1523998" y="760888"/>
            <a:ext cx="87699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过零率定义为</a:t>
            </a:r>
            <a:r>
              <a:rPr lang="en-US" altLang="zh-CN" sz="2400" dirty="0"/>
              <a:t>:</a:t>
            </a:r>
            <a:r>
              <a:rPr lang="zh-CN" altLang="en-US" sz="2400" dirty="0"/>
              <a:t>对于一个信号序列，如果有两个相邻的采样值，其中一个为正，另一个为负，则视为过零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C4E25E-5A1A-986D-125D-EAC1C813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94" y="4604556"/>
            <a:ext cx="7934325" cy="1095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D1098E-9507-9DAB-7E13-663233D8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94" y="1792532"/>
            <a:ext cx="8086725" cy="923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090BA8-D1AB-742A-6B4B-7FAFEC28EFFB}"/>
              </a:ext>
            </a:extLst>
          </p:cNvPr>
          <p:cNvSpPr txBox="1"/>
          <p:nvPr/>
        </p:nvSpPr>
        <p:spPr>
          <a:xfrm>
            <a:off x="1523998" y="40276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低频分量的融合规则：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D1BFF4-E410-DDA7-DF44-051AA9424DF2}"/>
              </a:ext>
            </a:extLst>
          </p:cNvPr>
          <p:cNvSpPr txBox="1"/>
          <p:nvPr/>
        </p:nvSpPr>
        <p:spPr>
          <a:xfrm>
            <a:off x="1523998" y="360073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过零率</a:t>
            </a:r>
            <a:r>
              <a:rPr lang="en-US" altLang="zh-CN" sz="2400" dirty="0"/>
              <a:t>&lt;0.01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845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BB1EA3F-A062-FC64-1DFD-C4F1932D8E3B}"/>
              </a:ext>
            </a:extLst>
          </p:cNvPr>
          <p:cNvSpPr txBox="1"/>
          <p:nvPr/>
        </p:nvSpPr>
        <p:spPr>
          <a:xfrm>
            <a:off x="815928" y="387324"/>
            <a:ext cx="104074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高频分量的融合规则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基于值的规则：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同一周期内，对各组分的值进行比较，并选择最大值作为最终值</a:t>
            </a:r>
            <a:endParaRPr lang="en-US" altLang="zh-CN" sz="2400" dirty="0">
              <a:latin typeface="+mn-ea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基于窗口的规则：滑动窗口长度为</a:t>
            </a:r>
            <a:r>
              <a:rPr lang="en-US" altLang="zh-CN" sz="2400" dirty="0"/>
              <a:t>3</a:t>
            </a:r>
            <a:r>
              <a:rPr lang="zh-CN" altLang="en-US" sz="2400" dirty="0"/>
              <a:t>，计算窗口能量并取最大能量值，得到其在原分量中的位置，选取原分量在该位置的值作为融合后的新高频分量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5A204A-8E95-56B5-C354-AAE0C541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82" y="2484436"/>
            <a:ext cx="8048625" cy="790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F0A656-AAF7-4030-9EE1-2A3F99BA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4973195"/>
            <a:ext cx="7591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15323-044A-9B83-13AB-86AC6C23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59997" y="1998388"/>
            <a:ext cx="6355650" cy="2610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7F9ACB-E4E5-6E68-43A1-EA7D32C3493F}"/>
              </a:ext>
            </a:extLst>
          </p:cNvPr>
          <p:cNvSpPr txBox="1"/>
          <p:nvPr/>
        </p:nvSpPr>
        <p:spPr>
          <a:xfrm>
            <a:off x="1598762" y="989162"/>
            <a:ext cx="5739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低频分量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400" i="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低频容量数据波动趋势平缓，曲线相对平滑，在一定程度上可以很好地表征锂离子电池容量的退化趋势</a:t>
            </a:r>
            <a:endParaRPr lang="en-US" altLang="zh-CN" sz="2400" i="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/>
            <a:endParaRPr lang="zh-CN" altLang="en-US" sz="2400" i="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/>
            <a:r>
              <a:rPr lang="zh-CN" altLang="en-US" sz="2400" i="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采用线性函数作为激活函数，构建少量隐藏层，才能准确预测低频数据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27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288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特征组成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候选特征：直接提取</a:t>
            </a:r>
            <a:r>
              <a:rPr lang="en-US" altLang="zh-CN" sz="2000" dirty="0"/>
              <a:t>+</a:t>
            </a:r>
            <a:r>
              <a:rPr lang="zh-CN" altLang="en-US" sz="2000" dirty="0"/>
              <a:t>小波变换重构后的特征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DE47ED-86DC-4764-9231-CBE2232E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25" y="2530135"/>
            <a:ext cx="4845629" cy="3718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86AE4B-EAF4-4DEC-9D94-CFDBEAB9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80" y="2179502"/>
            <a:ext cx="515374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17F9ACB-E4E5-6E68-43A1-EA7D32C3493F}"/>
              </a:ext>
            </a:extLst>
          </p:cNvPr>
          <p:cNvSpPr txBox="1"/>
          <p:nvPr/>
        </p:nvSpPr>
        <p:spPr>
          <a:xfrm>
            <a:off x="310551" y="517585"/>
            <a:ext cx="5739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高频分量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AD00B-3CB8-E933-2ECA-533723B3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29" y="92014"/>
            <a:ext cx="7492195" cy="64381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82CE97-42B3-348B-7BC3-B5B25608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425526"/>
            <a:ext cx="5381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8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D0A85B-BA12-AE12-8D62-9AF55CEE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29" y="0"/>
            <a:ext cx="998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288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特征组成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候选特征：直接提取</a:t>
            </a:r>
            <a:r>
              <a:rPr lang="en-US" altLang="zh-CN" sz="2000" dirty="0"/>
              <a:t>+</a:t>
            </a:r>
            <a:r>
              <a:rPr lang="zh-CN" altLang="en-US" sz="2000" dirty="0"/>
              <a:t>小波变换重构后的特征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826363-CACA-F55B-E6FA-6E43D53B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"/>
          <a:stretch/>
        </p:blipFill>
        <p:spPr>
          <a:xfrm>
            <a:off x="1208268" y="2242869"/>
            <a:ext cx="10868713" cy="34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RF</a:t>
            </a:r>
            <a:r>
              <a:rPr lang="zh-CN" altLang="en-US" sz="2800" b="1" dirty="0"/>
              <a:t>特征择优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F17F2-88F4-4E0C-955F-ADD6B028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42" y="1459440"/>
            <a:ext cx="504895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502380"/>
            <a:ext cx="9206651" cy="456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预测模型（时序预测）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滑动窗口长度大小：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近似熵：增加一个维度后生成新图案的概率，近似熵越大，生成新图案的概率越高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滑动窗口：近似熵最大值所对应的段维大小定义为最优滑动窗口大小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在一定的数据量下，更多不同的数据模式将大大提高模型的学习效果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217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595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LSTM and improved model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思想：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传统的</a:t>
            </a:r>
            <a:r>
              <a:rPr lang="en-US" altLang="zh-CN" sz="2000" b="1" dirty="0"/>
              <a:t>LSTM</a:t>
            </a:r>
            <a:r>
              <a:rPr lang="zh-CN" altLang="en-US" sz="2000" dirty="0"/>
              <a:t>：独立考虑输入信息和隐藏状态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改进</a:t>
            </a:r>
            <a:r>
              <a:rPr lang="zh-CN" altLang="en-US" sz="2000" dirty="0"/>
              <a:t>：输入信息和隐藏状态进行交互，判定交互结果与原输入向量的相似度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相似度判断</a:t>
            </a:r>
            <a:r>
              <a:rPr lang="zh-CN" altLang="en-US" sz="2000" dirty="0"/>
              <a:t>：余弦相似度计算公式如下</a:t>
            </a:r>
            <a:r>
              <a:rPr lang="en-US" altLang="zh-CN" sz="2000" dirty="0"/>
              <a:t>: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交互轮次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参数优化</a:t>
            </a:r>
            <a:r>
              <a:rPr lang="zh-CN" altLang="en-US" sz="2000" dirty="0"/>
              <a:t>：量子遗传算法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A7256-319E-4502-A358-F982673D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0" y="3089390"/>
            <a:ext cx="5296639" cy="8859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8B12EE-6705-4961-B556-48D7471C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4895371"/>
            <a:ext cx="523948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854034-B3E6-4C1A-ADFE-FD772F48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35" y="827460"/>
            <a:ext cx="10097909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6DBC93-53B0-6024-2AD6-5791227BDA01}"/>
              </a:ext>
            </a:extLst>
          </p:cNvPr>
          <p:cNvSpPr txBox="1"/>
          <p:nvPr/>
        </p:nvSpPr>
        <p:spPr>
          <a:xfrm>
            <a:off x="1411042" y="548109"/>
            <a:ext cx="9369915" cy="409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信号降噪算法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小波分析</a:t>
            </a:r>
            <a:r>
              <a:rPr lang="zh-CN" altLang="en-US" sz="2400" dirty="0"/>
              <a:t>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可以有效地去除高频噪声，并保留信号的低频部分，进行重构之后得到去噪信号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模态分解（</a:t>
            </a:r>
            <a:r>
              <a:rPr lang="en-US" altLang="zh-CN" sz="2400" b="1" dirty="0"/>
              <a:t>EMD</a:t>
            </a:r>
            <a:r>
              <a:rPr lang="zh-CN" altLang="en-US" sz="2400" b="1" dirty="0"/>
              <a:t>）</a:t>
            </a:r>
            <a:r>
              <a:rPr lang="zh-CN" altLang="en-US" sz="2400" dirty="0"/>
              <a:t>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将信号分解为多个不同频率的本征模态函数，不同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IMF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表示信号在不同频率上的分量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2348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D29CED5-0C67-4A24-8990-B189D84C7EB1}"/>
              </a:ext>
            </a:extLst>
          </p:cNvPr>
          <p:cNvSpPr txBox="1"/>
          <p:nvPr/>
        </p:nvSpPr>
        <p:spPr>
          <a:xfrm>
            <a:off x="1411042" y="548109"/>
            <a:ext cx="9369915" cy="520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研究目的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目的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：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从早期电池循环中提取信息对电池寿命进行预测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考虑电池数据有噪声的现实情况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在保证以上两点基础上提高寿命预测的精度，减少均方根误差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405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576</Words>
  <Application>Microsoft Office PowerPoint</Application>
  <PresentationFormat>宽屏</PresentationFormat>
  <Paragraphs>103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JetBrains Mono</vt:lpstr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35</cp:revision>
  <dcterms:created xsi:type="dcterms:W3CDTF">2023-10-25T03:20:52Z</dcterms:created>
  <dcterms:modified xsi:type="dcterms:W3CDTF">2023-10-30T10:02:49Z</dcterms:modified>
</cp:coreProperties>
</file>