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416" r:id="rId3"/>
    <p:sldId id="417" r:id="rId4"/>
    <p:sldId id="418" r:id="rId5"/>
    <p:sldId id="426" r:id="rId6"/>
    <p:sldId id="420" r:id="rId7"/>
    <p:sldId id="421" r:id="rId8"/>
    <p:sldId id="422" r:id="rId9"/>
    <p:sldId id="423" r:id="rId10"/>
    <p:sldId id="424" r:id="rId11"/>
    <p:sldId id="425" r:id="rId12"/>
    <p:sldId id="429" r:id="rId13"/>
    <p:sldId id="414" r:id="rId14"/>
    <p:sldId id="357" r:id="rId15"/>
    <p:sldId id="358" r:id="rId16"/>
    <p:sldId id="359" r:id="rId17"/>
    <p:sldId id="365" r:id="rId18"/>
    <p:sldId id="360" r:id="rId19"/>
    <p:sldId id="361" r:id="rId20"/>
    <p:sldId id="433" r:id="rId21"/>
    <p:sldId id="434" r:id="rId22"/>
    <p:sldId id="435" r:id="rId23"/>
    <p:sldId id="436" r:id="rId24"/>
    <p:sldId id="377" r:id="rId25"/>
    <p:sldId id="378" r:id="rId26"/>
    <p:sldId id="375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62" r:id="rId42"/>
    <p:sldId id="371" r:id="rId43"/>
    <p:sldId id="364" r:id="rId44"/>
    <p:sldId id="372" r:id="rId45"/>
    <p:sldId id="373" r:id="rId46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66" d="100"/>
          <a:sy n="66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7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3800" y="1903095"/>
            <a:ext cx="10556240" cy="1207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Data-driven prediction of battery cycle life before capacity degradation</a:t>
            </a:r>
            <a:endParaRPr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965" y="3519805"/>
            <a:ext cx="98380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利用早期周期数据，在不了解降解机制的情况下，准确预测商用磷酸铁锂(LFP)/石墨电池的循环寿命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Conclusion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901" y="1607419"/>
            <a:ext cx="1037603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不需要从容量衰减曲线中提取特征，不使用来自缓慢周期诊断的数据，也不需要电池化学和降解机制的先验知识，这篇文章作者从高速率放电电压曲线中提取特征，并达到了较高的预测精度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1442085"/>
            <a:ext cx="104686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解决超定矩阵方程：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数据向量存在加性误差或者噪声：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+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e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其中，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是无误差的数据向量，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为误差向量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引入矫正向量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，目标是使△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尽可能小并满足：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                   b+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b=b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+e+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 -&gt;b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原始等式就可以满足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885315"/>
            <a:ext cx="7849870" cy="61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10" y="5170805"/>
            <a:ext cx="464058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140" y="1415415"/>
            <a:ext cx="10459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根据：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令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b=Ax-b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，且使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△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尽可能小，就可以实现无误差矩阵方程的求解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通过构建拉格朗日函数，依据一阶条件获得相应的解析解：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830" y="3710305"/>
            <a:ext cx="6784975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-4545" b="12121"/>
          <a:stretch>
            <a:fillRect/>
          </a:stretch>
        </p:blipFill>
        <p:spPr>
          <a:xfrm>
            <a:off x="5339715" y="5363845"/>
            <a:ext cx="1410970" cy="494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10" y="2002155"/>
            <a:ext cx="464058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015" y="671830"/>
            <a:ext cx="9450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LS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510" y="1353185"/>
            <a:ext cx="104063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·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m&gt;n: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Rank(A)=n,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方程有唯一解：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Rank(A)&lt;n,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方程的解：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·m&lt;n: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由于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的不同解均得到相同的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Ax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值，称这样的向量是不可辨识的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3110" y="2199640"/>
            <a:ext cx="2523490" cy="45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5" y="3349625"/>
            <a:ext cx="2508885" cy="52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1362075"/>
            <a:ext cx="1049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885" y="1379855"/>
            <a:ext cx="103981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当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同时同时存在误差时：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不仅用校正向量△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去干扰数据向量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，同时用校正矩阵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去干扰数据矩阵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，对二者存在的误差或噪声进行联合补偿：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该问题就可以转化为：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825" y="2948305"/>
            <a:ext cx="5505450" cy="54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10" y="4160520"/>
            <a:ext cx="5669280" cy="122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1362075"/>
            <a:ext cx="10495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根据构建拉格朗日函数：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KKT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条件：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(1)(2)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可以得到：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代入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(3):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435" b="9383"/>
          <a:stretch>
            <a:fillRect/>
          </a:stretch>
        </p:blipFill>
        <p:spPr>
          <a:xfrm>
            <a:off x="4324350" y="164465"/>
            <a:ext cx="5669280" cy="994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0" y="1841500"/>
            <a:ext cx="7866380" cy="65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60" y="2908935"/>
            <a:ext cx="3792855" cy="1167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580" y="4872990"/>
            <a:ext cx="2054225" cy="808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875" y="4202430"/>
            <a:ext cx="1746250" cy="462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460" y="4881880"/>
            <a:ext cx="2387600" cy="79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545" y="1526540"/>
            <a:ext cx="10504170" cy="4925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优化目标转化为：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利用homogenization argument：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令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由约束条件可知：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1315720"/>
            <a:ext cx="2243455" cy="915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2584450"/>
            <a:ext cx="2870200" cy="74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05" y="4453255"/>
            <a:ext cx="4284980" cy="100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40" y="4453255"/>
            <a:ext cx="4097655" cy="1003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085" y="5885815"/>
            <a:ext cx="1101725" cy="455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0" y="3808095"/>
            <a:ext cx="1143000" cy="368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015" y="3671570"/>
            <a:ext cx="2317750" cy="64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" y="1456690"/>
            <a:ext cx="10414000" cy="5267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令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并将其代入（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）得：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可以得出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Z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n+1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=1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即总体最小二乘的解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1456690"/>
            <a:ext cx="1183640" cy="614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10" y="1871980"/>
            <a:ext cx="264604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2895600"/>
            <a:ext cx="1183640" cy="614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49" y="1472665"/>
            <a:ext cx="1047228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124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个商用大功率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LFP/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石墨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A123 APR18650M1A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温控：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循环协议：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放电：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CC-CV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放电，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截止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C/50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0%-80%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：充电采用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72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种不同的的一步或者两步充电策略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80%-100%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：统一用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CC-CV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3.6V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，截止电流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C/50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8645" y="494030"/>
            <a:ext cx="9616440" cy="848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the problem of minimizing a fractional quadratic function subject to a quadratic constraint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540" y="1374140"/>
            <a:ext cx="10565765" cy="1835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                      (2)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不需要被假定为半正定的，只需假设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(x) is bound away from zero.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讨论可行集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的两种情况：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3306445"/>
            <a:ext cx="7322820" cy="2168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90" y="1358265"/>
            <a:ext cx="1561465" cy="963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581150"/>
            <a:ext cx="5349875" cy="58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7890" y="1390015"/>
            <a:ext cx="10483850" cy="1431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提出了一种通过将原始问题转换为由单个参数α参数化的非常简单的凸优化问题序列来找到全局最优解。最优解对应于一个特定的α值，它可以通过简单的一维搜索找到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2656840"/>
            <a:ext cx="10196195" cy="205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39240"/>
            <a:ext cx="7000240" cy="1121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20" y="530225"/>
            <a:ext cx="963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RTLS问题的已知公式恢复为二次约束的分数次方程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07360"/>
            <a:ext cx="6698615" cy="558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730" y="3583305"/>
            <a:ext cx="10132060" cy="162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的特例，将其写成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(4)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的形式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定义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w=vec(E,r)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,vec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：列叠加得到的向量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4542790"/>
            <a:ext cx="7497445" cy="231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1958975"/>
            <a:ext cx="7475220" cy="613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1705" y="1377950"/>
            <a:ext cx="10476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式(4)中的内部最小化问题为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2745740"/>
            <a:ext cx="9188450" cy="3866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2722880"/>
            <a:ext cx="5882640" cy="789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 schematic algorithm（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4404360"/>
            <a:ext cx="4992370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02" t="7107" r="-134" b="11041"/>
          <a:stretch>
            <a:fillRect/>
          </a:stretch>
        </p:blipFill>
        <p:spPr>
          <a:xfrm>
            <a:off x="935990" y="1421765"/>
            <a:ext cx="10876280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" y="2013585"/>
            <a:ext cx="5878830" cy="709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66355" y="2013585"/>
            <a:ext cx="3743325" cy="1238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对于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(6),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假设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的值为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下界和上界分别是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f(0)=b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en-US" altLang="zh-CN" sz="2400" baseline="30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51930" y="4441825"/>
            <a:ext cx="4857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1,2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等价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 schematic algorithm（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65" y="1362075"/>
            <a:ext cx="6521450" cy="3567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1555" y="1362075"/>
            <a:ext cx="965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使用该算法求解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 schematic algorithm（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905" y="1400175"/>
            <a:ext cx="9288780" cy="2157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3705225"/>
            <a:ext cx="7920990" cy="3152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0655" y="4636135"/>
            <a:ext cx="31413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根据初始条件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和算法终止条件得到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满足条件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的最小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k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值，对于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a*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，有不等式如左图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9561" y="2059806"/>
            <a:ext cx="5922380" cy="20429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1293868" y="4287736"/>
            <a:ext cx="49527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容量在前一百个循环周期的的衰减可以忽略不计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95490" y="2154555"/>
            <a:ext cx="4162425" cy="2132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17765" y="4578985"/>
            <a:ext cx="3317875" cy="538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容量衰减轨迹交叉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4.1-2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729740"/>
            <a:ext cx="3451860" cy="3543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20" y="1255395"/>
            <a:ext cx="6452870" cy="5602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0100" y="2548255"/>
            <a:ext cx="4017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如何解决问题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首先将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转换成右图的形式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4.1-2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885" y="1397635"/>
            <a:ext cx="943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将问题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转化为凸优化的形式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46910"/>
            <a:ext cx="6308725" cy="2522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572"/>
          <a:stretch>
            <a:fillRect/>
          </a:stretch>
        </p:blipFill>
        <p:spPr>
          <a:xfrm>
            <a:off x="4914900" y="1858010"/>
            <a:ext cx="7277100" cy="441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665" y="1406525"/>
            <a:ext cx="412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解决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的对偶问题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0" y="1601470"/>
            <a:ext cx="7073900" cy="497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524000"/>
            <a:ext cx="760095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1368425"/>
            <a:ext cx="7340600" cy="3606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3302000"/>
            <a:ext cx="7194550" cy="3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447165"/>
            <a:ext cx="7150100" cy="513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3999865"/>
            <a:ext cx="7245350" cy="245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4850" y="579120"/>
            <a:ext cx="8173720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115" y="1724025"/>
            <a:ext cx="2948940" cy="2992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11115" y="1908175"/>
            <a:ext cx="5226685" cy="2623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8625" y="4818380"/>
            <a:ext cx="2008505" cy="1447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比值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5750" y="4818380"/>
            <a:ext cx="4972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循环寿命的对数与放电容量的函数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 r</a:t>
            </a:r>
            <a:r>
              <a:rPr lang="en-US" altLang="zh-CN" sz="3200" dirty="0" smtClean="0">
                <a:sym typeface="+mn-ea"/>
              </a:rPr>
              <a:t>egularization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340" y="172720"/>
            <a:ext cx="2243455" cy="915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06145" y="1336040"/>
                <a:ext cx="10530205" cy="41941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400" dirty="0" smtClean="0"/>
                  <a:t>Binary Search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45" y="1336040"/>
                <a:ext cx="10530205" cy="4194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30" y="1445260"/>
            <a:ext cx="664972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 r</a:t>
            </a:r>
            <a:r>
              <a:rPr lang="en-US" altLang="zh-CN" sz="3200" dirty="0" smtClean="0">
                <a:sym typeface="+mn-ea"/>
              </a:rPr>
              <a:t>egularization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350645"/>
            <a:ext cx="8973185" cy="160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711575"/>
            <a:ext cx="4260850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 r</a:t>
            </a:r>
            <a:r>
              <a:rPr lang="en-US" altLang="zh-CN" sz="3200" dirty="0" smtClean="0">
                <a:sym typeface="+mn-ea"/>
              </a:rPr>
              <a:t>egularization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642" t="-1495"/>
          <a:stretch>
            <a:fillRect/>
          </a:stretch>
        </p:blipFill>
        <p:spPr>
          <a:xfrm>
            <a:off x="1082675" y="1406525"/>
            <a:ext cx="2389505" cy="387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990090"/>
            <a:ext cx="4237355" cy="54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674620"/>
            <a:ext cx="6285230" cy="161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82675" y="4427220"/>
                <a:ext cx="3009900" cy="43370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2400" b="0" i="1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4427220"/>
                <a:ext cx="3009900" cy="433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39800" y="5264785"/>
                <a:ext cx="3160395" cy="12566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i="1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264785"/>
                <a:ext cx="3160395" cy="1256665"/>
              </a:xfrm>
              <a:prstGeom prst="rect">
                <a:avLst/>
              </a:prstGeom>
              <a:blipFill rotWithShape="1">
                <a:blip r:embed="rId5"/>
                <a:stretch>
                  <a:fillRect b="-5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 r</a:t>
            </a:r>
            <a:r>
              <a:rPr lang="en-US" altLang="zh-CN" sz="3200" dirty="0" smtClean="0">
                <a:sym typeface="+mn-ea"/>
              </a:rPr>
              <a:t>egularization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67749"/>
            <a:ext cx="9896061" cy="3549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3" y="4996386"/>
            <a:ext cx="2933700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583565"/>
            <a:ext cx="958342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TLS r</a:t>
            </a:r>
            <a:r>
              <a:rPr lang="en-US" altLang="zh-CN" sz="3200" dirty="0" smtClean="0">
                <a:sym typeface="+mn-ea"/>
              </a:rPr>
              <a:t>egularization</a:t>
            </a:r>
            <a:endParaRPr lang="en-US" altLang="zh-CN" sz="3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021330" y="1953895"/>
                <a:ext cx="6149340" cy="20777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i="1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30" y="1953895"/>
                <a:ext cx="6149340" cy="20777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437380" y="4326255"/>
                <a:ext cx="3317240" cy="103060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i="1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80" y="4326255"/>
                <a:ext cx="3317240" cy="10306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Machine-learning approach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820" y="2613738"/>
            <a:ext cx="4000500" cy="321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0284" y="1482725"/>
            <a:ext cx="10270523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方差：有一个清晰的趋势出现在周期寿命和汇总统计数据特征之间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23" y="2666711"/>
            <a:ext cx="5679912" cy="3124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Machine-learning approach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所有数据来自于前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个周期：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(1)仅ΔQ100-10(V)的方差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(2)放电过程中获得的额外候选特征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(3)来自额外数据流(如温度和内阻)的特征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训练数据(41个单元)用于模型特征的选择和系数的设置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初级测试数据(43个单元)用于模型性能的评价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二次测试数据集(40个单元)上评估模型（严格测试）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均方根误差(RMSE)、平均百分比误差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363345"/>
            <a:ext cx="5615305" cy="4045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85" y="1846580"/>
            <a:ext cx="5327015" cy="124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55" y="3094990"/>
            <a:ext cx="5338445" cy="79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429385"/>
            <a:ext cx="10360673" cy="2141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3831590"/>
            <a:ext cx="8199120" cy="290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015" y="1342390"/>
            <a:ext cx="105143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逻辑回归模型：将细胞分类为“低寿命”组和“高寿命”组，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550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循环周期，只使用前5个周期数据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variance classifier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” ： ΔQ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(V)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88.8%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full classifier”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，18个特征，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95.1%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3324959"/>
            <a:ext cx="6299200" cy="262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217.2645669291337,&quot;width&quot;:9326.582677165354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3359,&quot;width&quot;:6555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2610,&quot;width&quot;:11240}"/>
</p:tagLst>
</file>

<file path=ppt/tags/tag6.xml><?xml version="1.0" encoding="utf-8"?>
<p:tagLst xmlns:p="http://schemas.openxmlformats.org/presentationml/2006/main">
  <p:tag name="KSO_WM_UNIT_PLACING_PICTURE_USER_VIEWPORT" val="{&quot;height&quot;:5588.981102362205,&quot;width&quot;:15584.348031496063}"/>
</p:tagLst>
</file>

<file path=ppt/tags/tag7.xml><?xml version="1.0" encoding="utf-8"?>
<p:tagLst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0</TotalTime>
  <Words>2547</Words>
  <Application>WPS 演示</Application>
  <PresentationFormat>宽屏</PresentationFormat>
  <Paragraphs>248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Cambria Math</vt:lpstr>
      <vt:lpstr>Calibri</vt:lpstr>
      <vt:lpstr>dhucourse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七月</cp:lastModifiedBy>
  <cp:revision>591</cp:revision>
  <dcterms:created xsi:type="dcterms:W3CDTF">2020-05-07T06:59:00Z</dcterms:created>
  <dcterms:modified xsi:type="dcterms:W3CDTF">2022-12-27T06:28:11Z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2052-11.1.0.12980</vt:lpwstr>
  </property>
</Properties>
</file>