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8" r:id="rId3"/>
    <p:sldId id="302" r:id="rId4"/>
    <p:sldId id="357" r:id="rId5"/>
    <p:sldId id="358" r:id="rId6"/>
    <p:sldId id="359" r:id="rId7"/>
    <p:sldId id="360" r:id="rId8"/>
    <p:sldId id="361" r:id="rId9"/>
    <p:sldId id="362" r:id="rId10"/>
    <p:sldId id="363" r:id="rId11"/>
    <p:sldId id="364" r:id="rId12"/>
    <p:sldId id="365" r:id="rId13"/>
    <p:sldId id="366" r:id="rId14"/>
    <p:sldId id="367" r:id="rId15"/>
    <p:sldId id="368" r:id="rId16"/>
    <p:sldId id="369" r:id="rId17"/>
    <p:sldId id="370" r:id="rId18"/>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世洲" initials="黄" lastIdx="1" clrIdx="0"/>
  <p:cmAuthor id="2" name="Lenovo"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2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p:restoredTop sz="96405"/>
  </p:normalViewPr>
  <p:slideViewPr>
    <p:cSldViewPr snapToGrid="0" snapToObjects="1">
      <p:cViewPr varScale="1">
        <p:scale>
          <a:sx n="66" d="100"/>
          <a:sy n="66" d="100"/>
        </p:scale>
        <p:origin x="5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2.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E8C97-4C3E-274D-ADF9-06A9D5CCD4E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09642-7F20-7B44-AA23-5639F927B66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428999"/>
            <a:ext cx="9144000" cy="1548641"/>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5122416"/>
            <a:ext cx="9144000" cy="111192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563AA19-5EE1-E14F-8F67-5DD820B5DD9A}" type="datetime1">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4671CF-4B0D-884F-B66F-182E7711CDE4}" type="datetime1">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dirty="0"/>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99" y="324293"/>
            <a:ext cx="9202445"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838200" y="1444496"/>
            <a:ext cx="10515600" cy="4732467"/>
          </a:xfrm>
        </p:spPr>
        <p:txBody>
          <a:bodyPr>
            <a:normAutofit/>
          </a:bodyPr>
          <a:lstStyle>
            <a:lvl1pPr>
              <a:defRPr sz="2800"/>
            </a:lvl1pPr>
            <a:lvl2pPr>
              <a:defRPr sz="2400"/>
            </a:lvl2pPr>
            <a:lvl3pPr>
              <a:defRPr sz="2000"/>
            </a:lvl3pPr>
            <a:lvl4pPr>
              <a:defRPr sz="1800"/>
            </a:lvl4pPr>
            <a:lvl5pPr>
              <a:defRPr sz="180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cxnSp>
        <p:nvCxnSpPr>
          <p:cNvPr id="9"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五边形 11"/>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64882"/>
            <a:ext cx="10515600" cy="2826672"/>
          </a:xfrm>
        </p:spPr>
        <p:txBody>
          <a:bodyPr anchor="b">
            <a:normAutofit/>
          </a:bodyPr>
          <a:lstStyle>
            <a:lvl1pPr>
              <a:defRPr sz="4800" b="1"/>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cxnSp>
        <p:nvCxnSpPr>
          <p:cNvPr id="12" name="直线连接符 8"/>
          <p:cNvCxnSpPr/>
          <p:nvPr/>
        </p:nvCxnSpPr>
        <p:spPr>
          <a:xfrm>
            <a:off x="801975" y="44466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五边形 15"/>
          <p:cNvSpPr/>
          <p:nvPr/>
        </p:nvSpPr>
        <p:spPr>
          <a:xfrm rot="5400000">
            <a:off x="401297" y="455870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nvPr>
        </p:nvSpPr>
        <p:spPr>
          <a:xfrm>
            <a:off x="6172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2" name="标题 1"/>
          <p:cNvSpPr>
            <a:spLocks noGrp="1"/>
          </p:cNvSpPr>
          <p:nvPr>
            <p:ph type="title"/>
          </p:nvPr>
        </p:nvSpPr>
        <p:spPr>
          <a:xfrm>
            <a:off x="838200" y="324293"/>
            <a:ext cx="9220200"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cxnSp>
        <p:nvCxnSpPr>
          <p:cNvPr id="17"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五边形 19"/>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FFABD60-8210-8B47-AC0A-C3D8D0CC4B37}" type="datetime1">
              <a:rPr kumimoji="1" lang="zh-CN" altLang="en-US" smtClean="0"/>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347ECF2-D59A-DF42-BC11-D7EA8F8B97B5}" type="datetime1">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73F2449-682B-5647-A2CF-535336582DB0}" type="datetime1">
              <a:rPr kumimoji="1" lang="zh-CN" altLang="en-US" smtClean="0"/>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endParaRPr kumimoji="1"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05840" y="1548765"/>
            <a:ext cx="10467975" cy="5107940"/>
          </a:xfrm>
          <a:prstGeom prst="rect">
            <a:avLst/>
          </a:prstGeom>
          <a:noFill/>
        </p:spPr>
        <p:txBody>
          <a:bodyPr wrap="square" rtlCol="0" anchor="t">
            <a:noAutofit/>
          </a:bodyPr>
          <a:lstStyle/>
          <a:p>
            <a:r>
              <a:rPr lang="en-US" sz="3200" dirty="0">
                <a:effectLst/>
                <a:latin typeface="Times New Roman" panose="02020603050405020304" charset="0"/>
                <a:ea typeface="等线" panose="02010600030101010101" charset="-122"/>
                <a:cs typeface="Times New Roman" panose="02020603050405020304" charset="0"/>
                <a:sym typeface="+mn-ea"/>
              </a:rPr>
              <a:t>R</a:t>
            </a:r>
            <a:r>
              <a:rPr sz="3200" dirty="0">
                <a:effectLst/>
                <a:latin typeface="Times New Roman" panose="02020603050405020304" charset="0"/>
                <a:ea typeface="等线" panose="02010600030101010101" charset="-122"/>
                <a:cs typeface="Times New Roman" panose="02020603050405020304" charset="0"/>
                <a:sym typeface="+mn-ea"/>
              </a:rPr>
              <a:t>emaining useful life prediction of lithium</a:t>
            </a:r>
            <a:r>
              <a:rPr lang="en-US" sz="3200" dirty="0">
                <a:effectLst/>
                <a:latin typeface="Times New Roman" panose="02020603050405020304" charset="0"/>
                <a:ea typeface="等线" panose="02010600030101010101" charset="-122"/>
                <a:cs typeface="Times New Roman" panose="02020603050405020304" charset="0"/>
                <a:sym typeface="+mn-ea"/>
              </a:rPr>
              <a:t>-</a:t>
            </a:r>
            <a:r>
              <a:rPr sz="3200" dirty="0">
                <a:effectLst/>
                <a:latin typeface="Times New Roman" panose="02020603050405020304" charset="0"/>
                <a:ea typeface="等线" panose="02010600030101010101" charset="-122"/>
                <a:cs typeface="Times New Roman" panose="02020603050405020304" charset="0"/>
                <a:sym typeface="+mn-ea"/>
              </a:rPr>
              <a:t>ion batteries using a fusion method based on Wasserstein GAN</a:t>
            </a:r>
            <a:endParaRPr sz="3200" dirty="0">
              <a:effectLst/>
              <a:latin typeface="Times New Roman" panose="02020603050405020304" charset="0"/>
              <a:ea typeface="等线" panose="02010600030101010101" charset="-122"/>
              <a:cs typeface="Times New Roman" panose="02020603050405020304" charset="0"/>
              <a:sym typeface="+mn-ea"/>
            </a:endParaRPr>
          </a:p>
          <a:p>
            <a:endParaRPr lang="en-US" altLang="zh-CN" sz="2400" dirty="0">
              <a:effectLst/>
              <a:latin typeface="Times New Roman" panose="02020603050405020304" charset="0"/>
              <a:ea typeface="等线" panose="02010600030101010101" charset="-122"/>
              <a:cs typeface="Times New Roman" panose="02020603050405020304" charset="0"/>
              <a:sym typeface="+mn-ea"/>
            </a:endParaRPr>
          </a:p>
          <a:p>
            <a:r>
              <a:rPr lang="en-US" altLang="zh-CN" sz="2400" dirty="0">
                <a:latin typeface="宋体" panose="02010600030101010101" pitchFamily="2" charset="-122"/>
                <a:ea typeface="宋体" panose="02010600030101010101" pitchFamily="2" charset="-122"/>
                <a:cs typeface="Times New Roman" panose="02020603050405020304" charset="0"/>
                <a:sym typeface="+mn-ea"/>
              </a:rPr>
              <a:t>·</a:t>
            </a:r>
            <a:r>
              <a:rPr lang="zh-CN" altLang="en-US" sz="2400" dirty="0">
                <a:latin typeface="宋体" panose="02010600030101010101" pitchFamily="2" charset="-122"/>
                <a:ea typeface="宋体" panose="02010600030101010101" pitchFamily="2" charset="-122"/>
                <a:cs typeface="Times New Roman" panose="02020603050405020304" charset="0"/>
                <a:sym typeface="+mn-ea"/>
              </a:rPr>
              <a:t>许多文献只考虑了电池充放电的容量衰减，忽略了充放电周期的容量恢复情况，导致拟合的容量退化曲线与真实情况有出入</a:t>
            </a:r>
            <a:endParaRPr lang="zh-CN" altLang="en-US" sz="2400" dirty="0">
              <a:latin typeface="宋体" panose="02010600030101010101" pitchFamily="2" charset="-122"/>
              <a:ea typeface="宋体" panose="02010600030101010101" pitchFamily="2" charset="-122"/>
              <a:cs typeface="Times New Roman" panose="02020603050405020304" charset="0"/>
              <a:sym typeface="+mn-ea"/>
            </a:endParaRPr>
          </a:p>
          <a:p>
            <a:endParaRPr lang="zh-CN" altLang="en-US" sz="2400" dirty="0">
              <a:latin typeface="宋体" panose="02010600030101010101" pitchFamily="2" charset="-122"/>
              <a:ea typeface="宋体" panose="02010600030101010101" pitchFamily="2" charset="-122"/>
              <a:cs typeface="Times New Roman" panose="02020603050405020304" charset="0"/>
            </a:endParaRPr>
          </a:p>
          <a:p>
            <a:r>
              <a:rPr lang="en-US" altLang="zh-CN" sz="2400" dirty="0">
                <a:latin typeface="宋体" panose="02010600030101010101" pitchFamily="2" charset="-122"/>
                <a:ea typeface="宋体" panose="02010600030101010101" pitchFamily="2" charset="-122"/>
                <a:cs typeface="Times New Roman" panose="02020603050405020304" charset="0"/>
                <a:sym typeface="+mn-ea"/>
              </a:rPr>
              <a:t>·</a:t>
            </a:r>
            <a:r>
              <a:rPr lang="zh-CN" altLang="en-US" sz="2400" dirty="0">
                <a:latin typeface="宋体" panose="02010600030101010101" pitchFamily="2" charset="-122"/>
                <a:ea typeface="宋体" panose="02010600030101010101" pitchFamily="2" charset="-122"/>
                <a:cs typeface="Times New Roman" panose="02020603050405020304" charset="0"/>
                <a:sym typeface="+mn-ea"/>
              </a:rPr>
              <a:t>提出了一种基于Wasserstein GAN模型的融合方法。神经网络模型</a:t>
            </a:r>
            <a:r>
              <a:rPr lang="en-US" altLang="zh-CN" sz="2400" dirty="0">
                <a:latin typeface="宋体" panose="02010600030101010101" pitchFamily="2" charset="-122"/>
                <a:ea typeface="宋体" panose="02010600030101010101" pitchFamily="2" charset="-122"/>
                <a:cs typeface="Times New Roman" panose="02020603050405020304" charset="0"/>
                <a:sym typeface="+mn-ea"/>
              </a:rPr>
              <a:t>+</a:t>
            </a:r>
            <a:r>
              <a:rPr lang="zh-CN" altLang="en-US" sz="2400" dirty="0">
                <a:latin typeface="宋体" panose="02010600030101010101" pitchFamily="2" charset="-122"/>
                <a:ea typeface="宋体" panose="02010600030101010101" pitchFamily="2" charset="-122"/>
                <a:cs typeface="Times New Roman" panose="02020603050405020304" charset="0"/>
                <a:sym typeface="+mn-ea"/>
              </a:rPr>
              <a:t>经验退化模型，通过Wasserstein GAN中的鉴别器实现锂离子电池的RUL预测，ANN模型可以考虑电池充电周期之间的休息时间，并通过迭代计算实现预测，其误差也会累积。在Wasserstein GAN模型中融合经验模型的预测以减小误差，并利用判别器计算权重。融合结果的输出被用作网络的下一个输入。这样，本文提出的方法既能得到准确的电池RUL预测，又能很好地拟合实际电池容量曲线</a:t>
            </a:r>
            <a:endParaRPr lang="en-US" altLang="zh-CN" sz="2400" dirty="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Feature extraction：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Feature extraction：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Feature extraction：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Feature extraction：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Feature extraction：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Feature extraction：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Feature extraction：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proposed method</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4" name="文本框 3"/>
          <p:cNvSpPr txBox="1"/>
          <p:nvPr/>
        </p:nvSpPr>
        <p:spPr>
          <a:xfrm>
            <a:off x="914400" y="1406525"/>
            <a:ext cx="8618855" cy="460375"/>
          </a:xfrm>
          <a:prstGeom prst="rect">
            <a:avLst/>
          </a:prstGeom>
          <a:noFill/>
        </p:spPr>
        <p:txBody>
          <a:bodyPr wrap="square" rtlCol="0">
            <a:spAutoFit/>
          </a:bodyPr>
          <a:p>
            <a:r>
              <a:rPr lang="en-US" altLang="zh-CN" sz="2400">
                <a:latin typeface="宋体" panose="02010600030101010101" pitchFamily="2" charset="-122"/>
                <a:ea typeface="宋体" panose="02010600030101010101" pitchFamily="2" charset="-122"/>
                <a:cs typeface="Times New Roman" panose="02020603050405020304" charset="0"/>
              </a:rPr>
              <a:t>ANN model:</a:t>
            </a:r>
            <a:endParaRPr lang="en-US" altLang="zh-CN" sz="2400">
              <a:latin typeface="宋体" panose="02010600030101010101" pitchFamily="2" charset="-122"/>
              <a:ea typeface="宋体" panose="02010600030101010101" pitchFamily="2" charset="-122"/>
              <a:cs typeface="Times New Roman" panose="02020603050405020304" charset="0"/>
            </a:endParaRPr>
          </a:p>
        </p:txBody>
      </p:sp>
      <p:pic>
        <p:nvPicPr>
          <p:cNvPr id="8" name="图片 7"/>
          <p:cNvPicPr>
            <a:picLocks noChangeAspect="1"/>
          </p:cNvPicPr>
          <p:nvPr/>
        </p:nvPicPr>
        <p:blipFill>
          <a:blip r:embed="rId1"/>
          <a:stretch>
            <a:fillRect/>
          </a:stretch>
        </p:blipFill>
        <p:spPr>
          <a:xfrm>
            <a:off x="3416935" y="1348740"/>
            <a:ext cx="2621915" cy="576580"/>
          </a:xfrm>
          <a:prstGeom prst="rect">
            <a:avLst/>
          </a:prstGeom>
        </p:spPr>
      </p:pic>
      <p:pic>
        <p:nvPicPr>
          <p:cNvPr id="9" name="图片 8"/>
          <p:cNvPicPr>
            <a:picLocks noChangeAspect="1"/>
          </p:cNvPicPr>
          <p:nvPr/>
        </p:nvPicPr>
        <p:blipFill>
          <a:blip r:embed="rId2"/>
          <a:stretch>
            <a:fillRect/>
          </a:stretch>
        </p:blipFill>
        <p:spPr>
          <a:xfrm>
            <a:off x="2946400" y="2379980"/>
            <a:ext cx="6299200" cy="2381250"/>
          </a:xfrm>
          <a:prstGeom prst="rect">
            <a:avLst/>
          </a:prstGeom>
        </p:spPr>
      </p:pic>
      <p:sp>
        <p:nvSpPr>
          <p:cNvPr id="10" name="文本框 9"/>
          <p:cNvSpPr txBox="1"/>
          <p:nvPr/>
        </p:nvSpPr>
        <p:spPr>
          <a:xfrm>
            <a:off x="914400" y="4874895"/>
            <a:ext cx="10725150" cy="82994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Times New Roman" panose="02020603050405020304" charset="0"/>
              </a:rPr>
              <a:t>输入是</a:t>
            </a:r>
            <a:r>
              <a:rPr lang="en-US" altLang="zh-CN" sz="2400">
                <a:latin typeface="宋体" panose="02010600030101010101" pitchFamily="2" charset="-122"/>
                <a:ea typeface="宋体" panose="02010600030101010101" pitchFamily="2" charset="-122"/>
                <a:cs typeface="Times New Roman" panose="02020603050405020304" charset="0"/>
              </a:rPr>
              <a:t>k-1</a:t>
            </a:r>
            <a:r>
              <a:rPr lang="zh-CN" altLang="en-US" sz="2400">
                <a:latin typeface="宋体" panose="02010600030101010101" pitchFamily="2" charset="-122"/>
                <a:ea typeface="宋体" panose="02010600030101010101" pitchFamily="2" charset="-122"/>
                <a:cs typeface="Times New Roman" panose="02020603050405020304" charset="0"/>
              </a:rPr>
              <a:t>个周期电池容量</a:t>
            </a:r>
            <a:r>
              <a:rPr lang="en-US" altLang="zh-CN" sz="2400">
                <a:latin typeface="宋体" panose="02010600030101010101" pitchFamily="2" charset="-122"/>
                <a:ea typeface="宋体" panose="02010600030101010101" pitchFamily="2" charset="-122"/>
                <a:cs typeface="Times New Roman" panose="02020603050405020304" charset="0"/>
              </a:rPr>
              <a:t>+k-1</a:t>
            </a:r>
            <a:r>
              <a:rPr lang="zh-CN" altLang="en-US" sz="2400">
                <a:latin typeface="宋体" panose="02010600030101010101" pitchFamily="2" charset="-122"/>
                <a:ea typeface="宋体" panose="02010600030101010101" pitchFamily="2" charset="-122"/>
                <a:cs typeface="Times New Roman" panose="02020603050405020304" charset="0"/>
              </a:rPr>
              <a:t>和</a:t>
            </a:r>
            <a:r>
              <a:rPr lang="en-US" altLang="zh-CN" sz="2400">
                <a:latin typeface="宋体" panose="02010600030101010101" pitchFamily="2" charset="-122"/>
                <a:ea typeface="宋体" panose="02010600030101010101" pitchFamily="2" charset="-122"/>
                <a:cs typeface="Times New Roman" panose="02020603050405020304" charset="0"/>
              </a:rPr>
              <a:t>k</a:t>
            </a:r>
            <a:r>
              <a:rPr lang="zh-CN" altLang="en-US" sz="2400">
                <a:latin typeface="宋体" panose="02010600030101010101" pitchFamily="2" charset="-122"/>
                <a:ea typeface="宋体" panose="02010600030101010101" pitchFamily="2" charset="-122"/>
                <a:cs typeface="Times New Roman" panose="02020603050405020304" charset="0"/>
              </a:rPr>
              <a:t>周期之间的休息时间，输出是第</a:t>
            </a:r>
            <a:r>
              <a:rPr lang="en-US" altLang="zh-CN" sz="2400">
                <a:latin typeface="宋体" panose="02010600030101010101" pitchFamily="2" charset="-122"/>
                <a:ea typeface="宋体" panose="02010600030101010101" pitchFamily="2" charset="-122"/>
                <a:cs typeface="Times New Roman" panose="02020603050405020304" charset="0"/>
              </a:rPr>
              <a:t>k</a:t>
            </a:r>
            <a:r>
              <a:rPr lang="zh-CN" altLang="en-US" sz="2400">
                <a:latin typeface="宋体" panose="02010600030101010101" pitchFamily="2" charset="-122"/>
                <a:ea typeface="宋体" panose="02010600030101010101" pitchFamily="2" charset="-122"/>
                <a:cs typeface="Times New Roman" panose="02020603050405020304" charset="0"/>
              </a:rPr>
              <a:t>个周期的电池容量，激活函数</a:t>
            </a:r>
            <a:r>
              <a:rPr lang="en-US" altLang="zh-CN" sz="2400">
                <a:latin typeface="宋体" panose="02010600030101010101" pitchFamily="2" charset="-122"/>
                <a:ea typeface="宋体" panose="02010600030101010101" pitchFamily="2" charset="-122"/>
                <a:cs typeface="Times New Roman" panose="02020603050405020304" charset="0"/>
              </a:rPr>
              <a:t>relu</a:t>
            </a:r>
            <a:r>
              <a:rPr lang="zh-CN" altLang="en-US" sz="2400">
                <a:latin typeface="宋体" panose="02010600030101010101" pitchFamily="2" charset="-122"/>
                <a:ea typeface="宋体" panose="02010600030101010101" pitchFamily="2" charset="-122"/>
                <a:cs typeface="Times New Roman" panose="02020603050405020304" charset="0"/>
              </a:rPr>
              <a:t>，损失函数平方误差</a:t>
            </a:r>
            <a:r>
              <a:rPr lang="en-US" altLang="zh-CN" sz="2400">
                <a:latin typeface="宋体" panose="02010600030101010101" pitchFamily="2" charset="-122"/>
                <a:ea typeface="宋体" panose="02010600030101010101" pitchFamily="2" charset="-122"/>
                <a:cs typeface="Times New Roman" panose="02020603050405020304" charset="0"/>
              </a:rPr>
              <a:t>MSE</a:t>
            </a:r>
            <a:endParaRPr lang="en-US" altLang="zh-CN"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Wasserstein GAN model：</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2" name="文本框 1"/>
          <p:cNvSpPr txBox="1"/>
          <p:nvPr/>
        </p:nvSpPr>
        <p:spPr>
          <a:xfrm>
            <a:off x="853440" y="1386205"/>
            <a:ext cx="10511155" cy="5244465"/>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鉴别器训练使用带条件变量的Wasserstein GAN模型，锂离子电池的历史容量和充电周期之间的休息时间可以看作是时间序列。长期RUL预测可看作是多步时间序列预测。模型中的条件变量是预测电池容量之前的时间序列集合</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鉴别器的输入为条件变量Xcondition，与生成器生成的预测电池容量Cpredict d + 1∶k作为假样本，与电池实际容量Creal d + 1∶k作为真实样本相连接。</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当鉴别器的输入样本更接近真实样本时，输出数更接近于零</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fusion method</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
        <p:nvSpPr>
          <p:cNvPr id="2" name="文本框 1"/>
          <p:cNvSpPr txBox="1"/>
          <p:nvPr/>
        </p:nvSpPr>
        <p:spPr>
          <a:xfrm>
            <a:off x="871855" y="1364615"/>
            <a:ext cx="10492740" cy="3402330"/>
          </a:xfrm>
          <a:prstGeom prst="rect">
            <a:avLst/>
          </a:prstGeom>
          <a:noFill/>
        </p:spPr>
        <p:txBody>
          <a:bodyPr wrap="square" rtlCol="0" anchor="t">
            <a:noAutofit/>
          </a:bodyPr>
          <a:p>
            <a:r>
              <a:rPr lang="zh-CN" altLang="en-US" sz="2400">
                <a:latin typeface="宋体" panose="02010600030101010101" pitchFamily="2" charset="-122"/>
                <a:ea typeface="宋体" panose="02010600030101010101" pitchFamily="2" charset="-122"/>
                <a:cs typeface="Times New Roman" panose="02020603050405020304" charset="0"/>
              </a:rPr>
              <a:t>该神经网络模型利用电池容量和充电周期之间的休息时间来预测锂离子电池容量。第一个经验退化模型用于预测第(k + 1)个充电周期的电池容量。第二个经验退化模型的输入与人工神经网络模型相同。然后，融合方法将模型的预测结果分别输入鉴别器和softmax层，得到各自的权重。</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然后将预测结果乘以相应的权重，并将其相加作为最终的预测容量。最后将预测容量作为网络的下一个输入，继续预测，直到达到电池容量的阈值</a:t>
            </a:r>
            <a:endParaRPr lang="zh-CN" altLang="en-US" sz="2400">
              <a:latin typeface="宋体" panose="02010600030101010101" pitchFamily="2" charset="-122"/>
              <a:ea typeface="宋体" panose="02010600030101010101" pitchFamily="2" charset="-122"/>
              <a:cs typeface="Times New Roman" panose="02020603050405020304" charset="0"/>
            </a:endParaRPr>
          </a:p>
        </p:txBody>
      </p:sp>
      <p:pic>
        <p:nvPicPr>
          <p:cNvPr id="3" name="图片 2"/>
          <p:cNvPicPr>
            <a:picLocks noChangeAspect="1"/>
          </p:cNvPicPr>
          <p:nvPr>
            <p:custDataLst>
              <p:tags r:id="rId1"/>
            </p:custDataLst>
          </p:nvPr>
        </p:nvPicPr>
        <p:blipFill>
          <a:blip r:embed="rId2"/>
          <a:stretch>
            <a:fillRect/>
          </a:stretch>
        </p:blipFill>
        <p:spPr>
          <a:xfrm>
            <a:off x="2416175" y="3806190"/>
            <a:ext cx="7359650" cy="2749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RUL prediction</a:t>
            </a:r>
            <a:r>
              <a:rPr lang="zh-CN" altLang="en-US" sz="3200">
                <a:effectLst/>
                <a:latin typeface="Times New Roman" panose="02020603050405020304" charset="0"/>
                <a:ea typeface="等线" panose="02010600030101010101" charset="-122"/>
                <a:cs typeface="Times New Roman" panose="02020603050405020304" charset="0"/>
                <a:sym typeface="+mn-ea"/>
              </a:rPr>
              <a:t>：</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pic>
        <p:nvPicPr>
          <p:cNvPr id="2" name="图片 1"/>
          <p:cNvPicPr>
            <a:picLocks noChangeAspect="1"/>
          </p:cNvPicPr>
          <p:nvPr/>
        </p:nvPicPr>
        <p:blipFill>
          <a:blip r:embed="rId1"/>
          <a:stretch>
            <a:fillRect/>
          </a:stretch>
        </p:blipFill>
        <p:spPr>
          <a:xfrm>
            <a:off x="868680" y="1359535"/>
            <a:ext cx="3592830" cy="2573655"/>
          </a:xfrm>
          <a:prstGeom prst="rect">
            <a:avLst/>
          </a:prstGeom>
        </p:spPr>
      </p:pic>
      <p:pic>
        <p:nvPicPr>
          <p:cNvPr id="3" name="图片 2"/>
          <p:cNvPicPr>
            <a:picLocks noChangeAspect="1"/>
          </p:cNvPicPr>
          <p:nvPr/>
        </p:nvPicPr>
        <p:blipFill>
          <a:blip r:embed="rId2"/>
          <a:stretch>
            <a:fillRect/>
          </a:stretch>
        </p:blipFill>
        <p:spPr>
          <a:xfrm>
            <a:off x="8309610" y="1579245"/>
            <a:ext cx="3130550" cy="2133600"/>
          </a:xfrm>
          <a:prstGeom prst="rect">
            <a:avLst/>
          </a:prstGeom>
        </p:spPr>
      </p:pic>
      <p:pic>
        <p:nvPicPr>
          <p:cNvPr id="4" name="图片 3"/>
          <p:cNvPicPr>
            <a:picLocks noChangeAspect="1"/>
          </p:cNvPicPr>
          <p:nvPr/>
        </p:nvPicPr>
        <p:blipFill>
          <a:blip r:embed="rId3"/>
          <a:stretch>
            <a:fillRect/>
          </a:stretch>
        </p:blipFill>
        <p:spPr>
          <a:xfrm>
            <a:off x="4448175" y="3065145"/>
            <a:ext cx="3295650" cy="3613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Feature extraction：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Feature extraction：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Feature extraction：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Feature extraction：</a:t>
            </a:r>
            <a:endParaRPr lang="zh-CN" altLang="en-US" sz="3200">
              <a:effectLst/>
              <a:latin typeface="Times New Roman" panose="02020603050405020304" charset="0"/>
              <a:ea typeface="等线" panose="02010600030101010101"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UNIT_PLACING_PICTURE_USER_VIEWPORT" val="{&quot;height&quot;:4330,&quot;width&quot;:11590}"/>
</p:tagLst>
</file>

<file path=ppt/tags/tag2.xml><?xml version="1.0" encoding="utf-8"?>
<p:tagLst xmlns:p="http://schemas.openxmlformats.org/presentationml/2006/main">
  <p:tag name="COMMONDATA" val="eyJoZGlkIjoiZWNmMjNjYjIxNjIxYjA5ODk5MTE5NGIwODBhZGE3MjEifQ=="/>
  <p:tag name="KSO_WPP_MARK_KEY" val="37a53858-9e2f-4580-afbe-ea04600379f5"/>
</p:tagLst>
</file>

<file path=ppt/theme/theme1.xml><?xml version="1.0" encoding="utf-8"?>
<a:theme xmlns:a="http://schemas.openxmlformats.org/drawingml/2006/main" name="dhucour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2400">
            <a:latin typeface="宋体" panose="02010600030101010101" pitchFamily="2" charset="-122"/>
            <a:ea typeface="宋体" panose="02010600030101010101" pitchFamily="2" charset="-122"/>
            <a:cs typeface="Times New Roman" panose="020206030504050203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dhucourse</Template>
  <TotalTime>0</TotalTime>
  <Words>1152</Words>
  <Application>WPS 演示</Application>
  <PresentationFormat>宽屏</PresentationFormat>
  <Paragraphs>47</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Times New Roman</vt:lpstr>
      <vt:lpstr>等线</vt:lpstr>
      <vt:lpstr>微软雅黑</vt:lpstr>
      <vt:lpstr>Arial Unicode MS</vt:lpstr>
      <vt:lpstr>等线 Light</vt:lpstr>
      <vt:lpstr>Calibri</vt:lpstr>
      <vt:lpstr>dhucourse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Bo</dc:creator>
  <cp:lastModifiedBy>Lenovo</cp:lastModifiedBy>
  <cp:revision>548</cp:revision>
  <dcterms:created xsi:type="dcterms:W3CDTF">2020-05-07T06:59:00Z</dcterms:created>
  <dcterms:modified xsi:type="dcterms:W3CDTF">2022-12-14T05:41:10Z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0BA66F4F4ABE4302B0E16CF718EF3BCA</vt:lpwstr>
  </property>
  <property fmtid="{D5CDD505-2E9C-101B-9397-08002B2CF9AE}" pid="3" name="KSOProductBuildVer">
    <vt:lpwstr>2052-11.1.0.12763</vt:lpwstr>
  </property>
</Properties>
</file>