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87" r:id="rId3"/>
    <p:sldId id="285" r:id="rId4"/>
    <p:sldId id="28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314" autoAdjust="0"/>
  </p:normalViewPr>
  <p:slideViewPr>
    <p:cSldViewPr snapToGrid="0">
      <p:cViewPr varScale="1">
        <p:scale>
          <a:sx n="87" d="100"/>
          <a:sy n="87" d="100"/>
        </p:scale>
        <p:origin x="49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DB75D6-1865-46CC-9DF8-3A026DA7147F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54002F-15C7-489C-8774-7F7D4618F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978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>
            <a:extLst>
              <a:ext uri="{FF2B5EF4-FFF2-40B4-BE49-F238E27FC236}">
                <a16:creationId xmlns:a16="http://schemas.microsoft.com/office/drawing/2014/main" id="{037558DE-FA2E-34CA-6CAD-EE987BC413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>
            <a:extLst>
              <a:ext uri="{FF2B5EF4-FFF2-40B4-BE49-F238E27FC236}">
                <a16:creationId xmlns:a16="http://schemas.microsoft.com/office/drawing/2014/main" id="{347E1687-067F-FBE4-B9E0-A7D9830C59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A26607-1764-06CE-34FA-197EC38020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890CCF-237C-4BA1-9614-DAD58243933B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>
              <a:solidFill>
                <a:schemeClr val="tx1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957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>
              <a:solidFill>
                <a:schemeClr val="tx1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809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>
              <a:solidFill>
                <a:schemeClr val="tx1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121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A9523-A05C-ACB8-4744-3C3075AD5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830CBD-89D3-5095-7CEF-4B675DECE7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7EBB39-F2E7-A5CB-C115-C72A62ACF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14BE-85E7-402C-8B58-02963359FE75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071B20-91ED-67E1-EDF1-667FDCA28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EE7537-4F1A-2845-A00B-AF6D906A1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E6F4-5A6F-46A1-BB40-6D7068B79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126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E404E3-EF0F-1ADE-DD99-DFDD26A9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3B7CC2-40AA-DC19-1A42-82E1FB6FC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FB6601-0B1D-838B-6C8D-0A4AA2509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14BE-85E7-402C-8B58-02963359FE75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9A7141-4D56-ECE2-3E68-E123BACF1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ECF5B-FE88-A92A-8BE5-EA1FA9D78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E6F4-5A6F-46A1-BB40-6D7068B79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547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8411CFD-30C2-F7A7-ED47-8CDD827143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2085FD-4758-A348-8F1B-5932431C1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14665F-13B5-4307-E664-33609B340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14BE-85E7-402C-8B58-02963359FE75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DC8D8A-9AC3-B4F4-7D31-B7E0EE642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549B2D-D1B1-69D6-412C-16C624986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E6F4-5A6F-46A1-BB40-6D7068B79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546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5654FA-5D9D-B0C2-A401-44624BB72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9A15E7-2672-D229-5E00-EA91C9154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301D7A-895F-588E-441C-C69605952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14BE-85E7-402C-8B58-02963359FE75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35A08B-19C0-6DF0-D8A9-C6034C36F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10B5ED-A890-7E85-6F04-24579B3B5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E6F4-5A6F-46A1-BB40-6D7068B79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37E67F-DCBC-0B57-7D2E-09E534A7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313FD6-4724-C288-6F72-032EF4227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C64FAE-F944-223C-EE8B-07569DDD5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14BE-85E7-402C-8B58-02963359FE75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0886D1-9C05-2435-6C62-C3E5607C3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89D378-3CE7-48DE-A44C-CB22D7A2A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E6F4-5A6F-46A1-BB40-6D7068B79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602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3FFECA-0265-27DF-30AF-C32A936E4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F91699-10F7-B2D4-63AA-EC5668D94D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44B5A1-F3CA-F0D8-10EC-549502F3D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5A90DA-DE59-9727-CCB9-FCE37B3D0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14BE-85E7-402C-8B58-02963359FE75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6FC322-AFBC-B3EB-7317-A50DB0249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9638D9-D717-78AE-420C-645A2526C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E6F4-5A6F-46A1-BB40-6D7068B79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566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1E3062-D22B-5F1D-BD24-D63B19F06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E5A065-4CE9-AF50-06CA-9130341E3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604EE1-67F3-A0FA-0FC0-FA31828C2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3185055-7780-7DFC-9B89-B168D14D3B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6B1E57D-65DC-D8D6-F454-EE1D60728C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0BF7843-1640-52F5-E264-74639C69A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14BE-85E7-402C-8B58-02963359FE75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1083C57-3D12-48E1-D1A3-24D30A0DA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30900E6-D758-F042-A8FE-8E1315496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E6F4-5A6F-46A1-BB40-6D7068B79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662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734462-5E6E-48F3-FBE7-0CEBEF2AB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8204E70-E45B-05FF-57AE-0F71B4A39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14BE-85E7-402C-8B58-02963359FE75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FB1A971-C8AC-A0ED-C6CC-5BCB54DAA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EB3F39D-04F2-A807-4EFF-CBEA1A03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E6F4-5A6F-46A1-BB40-6D7068B79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480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37B2E65-ECD1-2D6A-A336-6E143381A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14BE-85E7-402C-8B58-02963359FE75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2E4AA6-D99A-6D6D-ADA2-2C7DFCB42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40021E-D0B2-2624-A935-729766DA0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E6F4-5A6F-46A1-BB40-6D7068B79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485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8E7FBD-A7F7-8E89-3FA7-A9110A42E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FA4E64-7D2C-D651-F56C-C5569654F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17BC20-10B9-993F-36BA-0FF384727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6BBDDB-8D3C-70CA-282D-03B7C7718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14BE-85E7-402C-8B58-02963359FE75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04044A-896C-A9FD-5322-430A57D51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72F49B-1739-DEA9-3CAC-9D21D1525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E6F4-5A6F-46A1-BB40-6D7068B79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26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6B41C7-D7F9-A5D9-0941-A99F0C8C6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26B1017-A5B4-96A3-F531-FE9D814AB6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29DCAC-A490-60CD-B073-E8814A536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E6B844-8020-303C-3978-FAD010187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14BE-85E7-402C-8B58-02963359FE75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9E6BDC-9B9D-520F-14F9-F176BF1E6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A4E58F-34E5-E246-C852-9BF71F78B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E6F4-5A6F-46A1-BB40-6D7068B79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707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EF7C4B2-193A-A67A-5287-1949BB041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2C5F02-BEC4-3126-EA1F-20AF4C131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91F0B3-5301-6639-B340-06460823C9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B14BE-85E7-402C-8B58-02963359FE75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507A15-5E41-2203-2499-4175F129C6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070DC3-3B5B-BE6A-9023-40906A5B6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3E6F4-5A6F-46A1-BB40-6D7068B79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721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0B65C17A-79D3-BA26-048E-949DDDA8F15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54075" y="1755320"/>
            <a:ext cx="10483850" cy="2022023"/>
          </a:xfrm>
        </p:spPr>
        <p:txBody>
          <a:bodyPr anchor="ctr"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4000" b="1" dirty="0"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不加噪声时</a:t>
            </a:r>
            <a:r>
              <a:rPr lang="en-US" altLang="zh-CN" sz="4000" b="1" dirty="0"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TLS</a:t>
            </a:r>
            <a:r>
              <a:rPr lang="zh-CN" altLang="en-US" sz="4000" b="1" dirty="0"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与</a:t>
            </a:r>
            <a:r>
              <a:rPr lang="en-US" altLang="zh-CN" sz="4000" b="1" dirty="0"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LS</a:t>
            </a:r>
            <a:r>
              <a:rPr lang="zh-CN" altLang="en-US" sz="4000" b="1" dirty="0"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的预测性能</a:t>
            </a:r>
            <a:endParaRPr lang="zh-CN" altLang="zh-CN" sz="4000" dirty="0"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4FD32E-24CD-7E94-6FCD-4AA5EB7B8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fld id="{9C8B4848-7514-43E6-8BA1-4F2854650765}" type="slidenum">
              <a:rPr lang="zh-CN" altLang="en-US" smtClean="0"/>
              <a:pPr/>
              <a:t>1</a:t>
            </a:fld>
            <a:r>
              <a:rPr lang="zh-CN" altLang="en-US" dirty="0"/>
              <a:t>页</a:t>
            </a:r>
          </a:p>
          <a:p>
            <a:r>
              <a:rPr lang="zh-CN" altLang="en-US" dirty="0"/>
              <a:t>共</a:t>
            </a:r>
            <a:r>
              <a:rPr lang="en-US" altLang="zh-CN" dirty="0"/>
              <a:t>4</a:t>
            </a:r>
            <a:r>
              <a:rPr lang="zh-CN" altLang="en-US" dirty="0"/>
              <a:t>页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占位符 17"/>
          <p:cNvSpPr>
            <a:spLocks noGrp="1"/>
          </p:cNvSpPr>
          <p:nvPr/>
        </p:nvSpPr>
        <p:spPr>
          <a:xfrm>
            <a:off x="847090" y="246821"/>
            <a:ext cx="10150475" cy="7404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ts val="5900"/>
              </a:lnSpc>
              <a:buNone/>
              <a:defRPr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algn="l">
              <a:lnSpc>
                <a:spcPts val="52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en-US" sz="3000" dirty="0">
                <a:solidFill>
                  <a:srgbClr val="C00000"/>
                </a:solidFill>
              </a:rPr>
              <a:t>实验</a:t>
            </a:r>
            <a:r>
              <a:rPr lang="en-US" altLang="zh-CN" sz="3000" dirty="0">
                <a:solidFill>
                  <a:srgbClr val="C00000"/>
                </a:solidFill>
              </a:rPr>
              <a:t>1</a:t>
            </a:r>
            <a:endParaRPr lang="zh-CN" altLang="en-US" sz="3000" dirty="0">
              <a:solidFill>
                <a:srgbClr val="C0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051073-6506-640D-FB04-7B361181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fld id="{9C8B4848-7514-43E6-8BA1-4F2854650765}" type="slidenum">
              <a:rPr lang="zh-CN" altLang="en-US" smtClean="0"/>
              <a:pPr/>
              <a:t>2</a:t>
            </a:fld>
            <a:r>
              <a:rPr lang="zh-CN" altLang="en-US" dirty="0"/>
              <a:t>页</a:t>
            </a:r>
          </a:p>
          <a:p>
            <a:r>
              <a:rPr lang="zh-CN" altLang="en-US" dirty="0"/>
              <a:t>共</a:t>
            </a:r>
            <a:r>
              <a:rPr lang="en-US" altLang="zh-CN" dirty="0"/>
              <a:t>4</a:t>
            </a:r>
            <a:r>
              <a:rPr lang="zh-CN" altLang="en-US" dirty="0"/>
              <a:t>页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EAF6C8A-5C84-54BF-17CD-5B61A3FF68EE}"/>
              </a:ext>
            </a:extLst>
          </p:cNvPr>
          <p:cNvSpPr txBox="1"/>
          <p:nvPr/>
        </p:nvSpPr>
        <p:spPr>
          <a:xfrm>
            <a:off x="5645068" y="2051410"/>
            <a:ext cx="5623803" cy="2958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生成服从高斯分布的</a:t>
            </a:r>
            <a:r>
              <a:rPr lang="en-US" altLang="zh-CN" dirty="0"/>
              <a:t>X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设置</a:t>
            </a:r>
            <a:r>
              <a:rPr lang="en-US" altLang="zh-CN" dirty="0"/>
              <a:t>W</a:t>
            </a:r>
            <a:r>
              <a:rPr lang="zh-CN" altLang="en-US" dirty="0"/>
              <a:t>，令</a:t>
            </a:r>
            <a:r>
              <a:rPr lang="en-US" altLang="zh-CN" dirty="0"/>
              <a:t>Y=WX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按标准差在</a:t>
            </a:r>
            <a:r>
              <a:rPr lang="en-US" altLang="zh-CN" dirty="0" err="1"/>
              <a:t>X_train</a:t>
            </a:r>
            <a:r>
              <a:rPr lang="zh-CN" altLang="en-US" dirty="0"/>
              <a:t>和</a:t>
            </a:r>
            <a:r>
              <a:rPr lang="en-US" altLang="zh-CN" dirty="0" err="1"/>
              <a:t>Y_train</a:t>
            </a:r>
            <a:r>
              <a:rPr lang="zh-CN" altLang="en-US" dirty="0"/>
              <a:t>中加入服从高斯分布的噪声（</a:t>
            </a:r>
            <a:r>
              <a:rPr lang="en-US" altLang="zh-CN" dirty="0"/>
              <a:t>times</a:t>
            </a:r>
            <a:r>
              <a:rPr lang="zh-CN" altLang="en-US" dirty="0"/>
              <a:t>步长</a:t>
            </a:r>
            <a:r>
              <a:rPr lang="en-US" altLang="zh-CN" dirty="0"/>
              <a:t>0.01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标准化</a:t>
            </a:r>
            <a:r>
              <a:rPr lang="en-US" altLang="zh-CN" dirty="0" err="1"/>
              <a:t>X_train</a:t>
            </a:r>
            <a:r>
              <a:rPr lang="zh-CN" altLang="en-US" dirty="0"/>
              <a:t>和</a:t>
            </a:r>
            <a:r>
              <a:rPr lang="en-US" altLang="zh-CN" dirty="0" err="1"/>
              <a:t>Y_train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求解</a:t>
            </a:r>
            <a:r>
              <a:rPr lang="en-US" altLang="zh-CN" dirty="0" err="1"/>
              <a:t>W_tls</a:t>
            </a:r>
            <a:r>
              <a:rPr lang="zh-CN" altLang="en-US" dirty="0"/>
              <a:t>和</a:t>
            </a:r>
            <a:r>
              <a:rPr lang="en-US" altLang="zh-CN" dirty="0" err="1"/>
              <a:t>W_ls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7D0517A-5B45-29BC-7B20-BABB80317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384" y="1915145"/>
            <a:ext cx="4366638" cy="32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638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占位符 17"/>
          <p:cNvSpPr>
            <a:spLocks noGrp="1"/>
          </p:cNvSpPr>
          <p:nvPr/>
        </p:nvSpPr>
        <p:spPr>
          <a:xfrm>
            <a:off x="847090" y="246821"/>
            <a:ext cx="10150475" cy="7404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ts val="5900"/>
              </a:lnSpc>
              <a:buNone/>
              <a:defRPr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algn="l">
              <a:lnSpc>
                <a:spcPts val="52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en-US" sz="3000" dirty="0">
                <a:solidFill>
                  <a:srgbClr val="C00000"/>
                </a:solidFill>
              </a:rPr>
              <a:t>实验</a:t>
            </a:r>
            <a:r>
              <a:rPr lang="en-US" altLang="zh-CN" sz="3000" dirty="0">
                <a:solidFill>
                  <a:srgbClr val="C00000"/>
                </a:solidFill>
              </a:rPr>
              <a:t>1</a:t>
            </a:r>
            <a:endParaRPr lang="zh-CN" altLang="en-US" sz="3000" dirty="0">
              <a:solidFill>
                <a:srgbClr val="C0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051073-6506-640D-FB04-7B361181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fld id="{9C8B4848-7514-43E6-8BA1-4F2854650765}" type="slidenum">
              <a:rPr lang="zh-CN" altLang="en-US" smtClean="0"/>
              <a:pPr/>
              <a:t>3</a:t>
            </a:fld>
            <a:r>
              <a:rPr lang="zh-CN" altLang="en-US" dirty="0"/>
              <a:t>页</a:t>
            </a:r>
          </a:p>
          <a:p>
            <a:r>
              <a:rPr lang="zh-CN" altLang="en-US" dirty="0"/>
              <a:t>共</a:t>
            </a:r>
            <a:r>
              <a:rPr lang="en-US" altLang="zh-CN" dirty="0"/>
              <a:t>4</a:t>
            </a:r>
            <a:r>
              <a:rPr lang="zh-CN" altLang="en-US" dirty="0"/>
              <a:t>页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EAF6C8A-5C84-54BF-17CD-5B61A3FF68EE}"/>
              </a:ext>
            </a:extLst>
          </p:cNvPr>
          <p:cNvSpPr txBox="1"/>
          <p:nvPr/>
        </p:nvSpPr>
        <p:spPr>
          <a:xfrm>
            <a:off x="5534536" y="2157434"/>
            <a:ext cx="5623803" cy="2543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预测的效果很受随机生成的</a:t>
            </a:r>
            <a:r>
              <a:rPr lang="en-US" altLang="zh-CN" dirty="0"/>
              <a:t>X</a:t>
            </a:r>
            <a:r>
              <a:rPr lang="zh-CN" altLang="en-US" dirty="0"/>
              <a:t>的影响，随着噪声的增大</a:t>
            </a:r>
            <a:r>
              <a:rPr lang="en-US" altLang="zh-CN" dirty="0"/>
              <a:t>TLS</a:t>
            </a:r>
            <a:r>
              <a:rPr lang="zh-CN" altLang="en-US" dirty="0"/>
              <a:t>效果并不总是好于</a:t>
            </a:r>
            <a:r>
              <a:rPr lang="en-US" altLang="zh-CN" dirty="0"/>
              <a:t>LS</a:t>
            </a:r>
            <a:r>
              <a:rPr lang="zh-CN" altLang="en-US" dirty="0"/>
              <a:t>，不过在噪声为</a:t>
            </a:r>
            <a:r>
              <a:rPr lang="en-US" altLang="zh-CN" dirty="0"/>
              <a:t>0</a:t>
            </a:r>
            <a:r>
              <a:rPr lang="zh-CN" altLang="en-US" dirty="0"/>
              <a:t>时，</a:t>
            </a:r>
            <a:r>
              <a:rPr lang="en-US" altLang="zh-CN" dirty="0"/>
              <a:t>TLS</a:t>
            </a:r>
            <a:r>
              <a:rPr lang="zh-CN" altLang="en-US" dirty="0"/>
              <a:t>的</a:t>
            </a:r>
            <a:r>
              <a:rPr lang="en-US" altLang="zh-CN" dirty="0" err="1"/>
              <a:t>rmse</a:t>
            </a:r>
            <a:r>
              <a:rPr lang="zh-CN" altLang="en-US" dirty="0"/>
              <a:t>总是大于</a:t>
            </a:r>
            <a:r>
              <a:rPr lang="en-US" altLang="zh-CN" dirty="0"/>
              <a:t>LS</a:t>
            </a:r>
            <a:r>
              <a:rPr lang="zh-CN" altLang="en-US" dirty="0"/>
              <a:t>的，尽管有时差别并不算明显（同数量级）。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说明在数据不含噪声时，</a:t>
            </a:r>
            <a:r>
              <a:rPr lang="en-US" altLang="zh-CN" b="1" dirty="0"/>
              <a:t>TLS</a:t>
            </a:r>
            <a:r>
              <a:rPr lang="zh-CN" altLang="en-US" b="1" dirty="0"/>
              <a:t>和</a:t>
            </a:r>
            <a:r>
              <a:rPr lang="en-US" altLang="zh-CN" b="1" dirty="0"/>
              <a:t>LS</a:t>
            </a:r>
            <a:r>
              <a:rPr lang="zh-CN" altLang="en-US" b="1" dirty="0"/>
              <a:t>效果都很好，且</a:t>
            </a:r>
            <a:r>
              <a:rPr lang="en-US" altLang="zh-CN" b="1" dirty="0"/>
              <a:t>TLS</a:t>
            </a:r>
            <a:r>
              <a:rPr lang="zh-CN" altLang="en-US" b="1" dirty="0"/>
              <a:t>稍差（频率</a:t>
            </a:r>
            <a:r>
              <a:rPr lang="en-US" altLang="zh-CN" b="1" dirty="0"/>
              <a:t>9/10</a:t>
            </a:r>
            <a:r>
              <a:rPr lang="zh-CN" altLang="en-US" b="1" dirty="0"/>
              <a:t>）。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43AE3B1-E14E-12E5-EB19-48A5D643B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504" y="2007747"/>
            <a:ext cx="4130398" cy="284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549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占位符 17"/>
          <p:cNvSpPr>
            <a:spLocks noGrp="1"/>
          </p:cNvSpPr>
          <p:nvPr/>
        </p:nvSpPr>
        <p:spPr>
          <a:xfrm>
            <a:off x="847090" y="246821"/>
            <a:ext cx="10150475" cy="7404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ts val="5900"/>
              </a:lnSpc>
              <a:buNone/>
              <a:defRPr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algn="l">
              <a:lnSpc>
                <a:spcPts val="52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en-US" sz="3000" dirty="0">
                <a:solidFill>
                  <a:srgbClr val="C00000"/>
                </a:solidFill>
              </a:rPr>
              <a:t>实验</a:t>
            </a:r>
            <a:r>
              <a:rPr lang="en-US" altLang="zh-CN" sz="3000" dirty="0">
                <a:solidFill>
                  <a:srgbClr val="C00000"/>
                </a:solidFill>
              </a:rPr>
              <a:t>2</a:t>
            </a:r>
            <a:endParaRPr lang="zh-CN" altLang="en-US" sz="3000" dirty="0">
              <a:solidFill>
                <a:srgbClr val="C0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051073-6506-640D-FB04-7B361181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fld id="{9C8B4848-7514-43E6-8BA1-4F2854650765}" type="slidenum">
              <a:rPr lang="zh-CN" altLang="en-US" smtClean="0"/>
              <a:pPr/>
              <a:t>4</a:t>
            </a:fld>
            <a:r>
              <a:rPr lang="zh-CN" altLang="en-US" dirty="0"/>
              <a:t>页</a:t>
            </a:r>
          </a:p>
          <a:p>
            <a:r>
              <a:rPr lang="zh-CN" altLang="en-US" dirty="0"/>
              <a:t>共</a:t>
            </a:r>
            <a:r>
              <a:rPr lang="en-US" altLang="zh-CN" dirty="0"/>
              <a:t>4</a:t>
            </a:r>
            <a:r>
              <a:rPr lang="zh-CN" altLang="en-US" dirty="0"/>
              <a:t>页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EAF6C8A-5C84-54BF-17CD-5B61A3FF68EE}"/>
              </a:ext>
            </a:extLst>
          </p:cNvPr>
          <p:cNvSpPr txBox="1"/>
          <p:nvPr/>
        </p:nvSpPr>
        <p:spPr>
          <a:xfrm>
            <a:off x="5534031" y="1589657"/>
            <a:ext cx="5623803" cy="337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生成服从高斯分布的</a:t>
            </a:r>
            <a:r>
              <a:rPr lang="en-US" altLang="zh-CN" dirty="0"/>
              <a:t>X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设置</a:t>
            </a:r>
            <a:r>
              <a:rPr lang="en-US" altLang="zh-CN" dirty="0"/>
              <a:t>W</a:t>
            </a:r>
            <a:r>
              <a:rPr lang="zh-CN" altLang="en-US" dirty="0"/>
              <a:t>，令</a:t>
            </a:r>
            <a:r>
              <a:rPr lang="en-US" altLang="zh-CN" dirty="0"/>
              <a:t>Y=WX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按标准差加入服从高斯分布的噪声（倍数：</a:t>
            </a:r>
            <a:r>
              <a:rPr lang="en-US" altLang="zh-CN" dirty="0"/>
              <a:t>0.1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按标准差在</a:t>
            </a:r>
            <a:r>
              <a:rPr lang="en-US" altLang="zh-CN" dirty="0" err="1"/>
              <a:t>X_train</a:t>
            </a:r>
            <a:r>
              <a:rPr lang="zh-CN" altLang="en-US" dirty="0"/>
              <a:t>和</a:t>
            </a:r>
            <a:r>
              <a:rPr lang="en-US" altLang="zh-CN" dirty="0" err="1"/>
              <a:t>Y_train</a:t>
            </a:r>
            <a:r>
              <a:rPr lang="zh-CN" altLang="en-US" dirty="0"/>
              <a:t>中加入服从高斯分布的噪声（</a:t>
            </a:r>
            <a:r>
              <a:rPr lang="en-US" altLang="zh-CN" dirty="0"/>
              <a:t>times</a:t>
            </a:r>
            <a:r>
              <a:rPr lang="zh-CN" altLang="en-US" dirty="0"/>
              <a:t>步长</a:t>
            </a:r>
            <a:r>
              <a:rPr lang="en-US" altLang="zh-CN" dirty="0"/>
              <a:t>0.01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标准化</a:t>
            </a:r>
            <a:r>
              <a:rPr lang="en-US" altLang="zh-CN" dirty="0" err="1"/>
              <a:t>X_train</a:t>
            </a:r>
            <a:r>
              <a:rPr lang="zh-CN" altLang="en-US" dirty="0"/>
              <a:t>和</a:t>
            </a:r>
            <a:r>
              <a:rPr lang="en-US" altLang="zh-CN" dirty="0" err="1"/>
              <a:t>Y_train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求解</a:t>
            </a:r>
            <a:r>
              <a:rPr lang="en-US" altLang="zh-CN" dirty="0" err="1"/>
              <a:t>W_tls</a:t>
            </a:r>
            <a:r>
              <a:rPr lang="zh-CN" altLang="en-US" dirty="0"/>
              <a:t>和</a:t>
            </a:r>
            <a:r>
              <a:rPr lang="en-US" altLang="zh-CN" dirty="0" err="1"/>
              <a:t>W_ls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E9B9C05-D86E-0C26-E287-BCD09196C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166" y="1589657"/>
            <a:ext cx="4419983" cy="329212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1419654-62E9-61EE-4843-9BD84A042572}"/>
              </a:ext>
            </a:extLst>
          </p:cNvPr>
          <p:cNvSpPr txBox="1"/>
          <p:nvPr/>
        </p:nvSpPr>
        <p:spPr>
          <a:xfrm>
            <a:off x="1115367" y="5265336"/>
            <a:ext cx="9882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说明若</a:t>
            </a:r>
            <a:r>
              <a:rPr lang="en-US" altLang="zh-CN" b="1" dirty="0"/>
              <a:t>X</a:t>
            </a:r>
            <a:r>
              <a:rPr lang="zh-CN" altLang="en-US" b="1" dirty="0"/>
              <a:t>和</a:t>
            </a:r>
            <a:r>
              <a:rPr lang="en-US" altLang="zh-CN" b="1" dirty="0"/>
              <a:t>Y</a:t>
            </a:r>
            <a:r>
              <a:rPr lang="zh-CN" altLang="en-US" b="1" dirty="0"/>
              <a:t>不是完美的线性关系，在不额外添加噪声时，</a:t>
            </a:r>
            <a:r>
              <a:rPr lang="en-US" altLang="zh-CN" b="1" dirty="0"/>
              <a:t>TLS</a:t>
            </a:r>
            <a:r>
              <a:rPr lang="zh-CN" altLang="en-US" b="1" dirty="0"/>
              <a:t>存在比</a:t>
            </a:r>
            <a:r>
              <a:rPr lang="en-US" altLang="zh-CN" b="1" dirty="0"/>
              <a:t>LS</a:t>
            </a:r>
            <a:r>
              <a:rPr lang="zh-CN" altLang="en-US" b="1" dirty="0"/>
              <a:t>好的情况。当前实验，</a:t>
            </a:r>
            <a:r>
              <a:rPr lang="en-US" altLang="zh-CN" b="1" dirty="0"/>
              <a:t>TLS</a:t>
            </a:r>
            <a:r>
              <a:rPr lang="zh-CN" altLang="en-US" b="1" dirty="0"/>
              <a:t>整体好于</a:t>
            </a:r>
            <a:r>
              <a:rPr lang="en-US" altLang="zh-CN" b="1" dirty="0"/>
              <a:t>LS</a:t>
            </a:r>
            <a:r>
              <a:rPr lang="zh-CN" altLang="en-US" b="1" dirty="0"/>
              <a:t>的频率为</a:t>
            </a:r>
            <a:r>
              <a:rPr lang="en-US" altLang="zh-CN" b="1" dirty="0"/>
              <a:t>5/10</a:t>
            </a:r>
            <a:r>
              <a:rPr lang="zh-CN" altLang="en-US" b="1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501567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261</Words>
  <Application>Microsoft Office PowerPoint</Application>
  <PresentationFormat>宽屏</PresentationFormat>
  <Paragraphs>32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微软雅黑</vt:lpstr>
      <vt:lpstr>Arial</vt:lpstr>
      <vt:lpstr>Office 主题​​</vt:lpstr>
      <vt:lpstr>不加噪声时TLS与LS的预测性能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TLS与LS</dc:title>
  <dc:creator>zhai xiaoang</dc:creator>
  <cp:lastModifiedBy>zhai xiaoang</cp:lastModifiedBy>
  <cp:revision>24</cp:revision>
  <dcterms:created xsi:type="dcterms:W3CDTF">2022-11-14T06:49:09Z</dcterms:created>
  <dcterms:modified xsi:type="dcterms:W3CDTF">2023-02-12T13:29:49Z</dcterms:modified>
</cp:coreProperties>
</file>