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71" r:id="rId3"/>
    <p:sldId id="374" r:id="rId4"/>
    <p:sldId id="375" r:id="rId5"/>
    <p:sldId id="35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8" autoAdjust="0"/>
    <p:restoredTop sz="84834" autoAdjust="0"/>
  </p:normalViewPr>
  <p:slideViewPr>
    <p:cSldViewPr snapToGrid="0">
      <p:cViewPr varScale="1">
        <p:scale>
          <a:sx n="74" d="100"/>
          <a:sy n="74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53E81-8441-4AA0-9B2E-E95EE32E05E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AFD9C-DB50-451C-964D-6F66B58A4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08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037558DE-FA2E-34CA-6CAD-EE987BC413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347E1687-067F-FBE4-B9E0-A7D9830C5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A26607-1764-06CE-34FA-197EC3802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890CCF-237C-4BA1-9614-DAD58243933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01214"/>
                </a:solidFill>
                <a:latin typeface="PingFang SC"/>
              </a:rPr>
              <a:t>总体最小二乘法认为除了数据向量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b</a:t>
            </a:r>
            <a:r>
              <a:rPr lang="zh-CN" altLang="en-US" dirty="0">
                <a:solidFill>
                  <a:srgbClr val="101214"/>
                </a:solidFill>
                <a:latin typeface="PingFang SC"/>
              </a:rPr>
              <a:t>中存在误差，数据矩阵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A</a:t>
            </a:r>
            <a:r>
              <a:rPr lang="zh-CN" altLang="en-US" dirty="0">
                <a:solidFill>
                  <a:srgbClr val="101214"/>
                </a:solidFill>
                <a:latin typeface="PingFang SC"/>
              </a:rPr>
              <a:t>中也存在误差，需要对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A</a:t>
            </a:r>
            <a:r>
              <a:rPr lang="zh-CN" altLang="en-US" dirty="0">
                <a:solidFill>
                  <a:srgbClr val="101214"/>
                </a:solidFill>
                <a:latin typeface="PingFang SC"/>
              </a:rPr>
              <a:t>和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b</a:t>
            </a:r>
            <a:r>
              <a:rPr lang="zh-CN" altLang="en-US" dirty="0">
                <a:solidFill>
                  <a:srgbClr val="101214"/>
                </a:solidFill>
                <a:latin typeface="PingFang SC"/>
              </a:rPr>
              <a:t>中的误差进行联合补偿以抵消观测误差或噪声对方程解的影响</a:t>
            </a:r>
            <a:endParaRPr lang="en-US" altLang="zh-CN" dirty="0">
              <a:solidFill>
                <a:srgbClr val="101214"/>
              </a:solidFill>
              <a:latin typeface="PingFang SC"/>
            </a:endParaRPr>
          </a:p>
          <a:p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矫正矩阵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A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和矫正向量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b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对应的是误差，我们希望尽可能小，则。。。 。</a:t>
            </a:r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要使带有拉格朗日函数的无优化问题等价于原约束优化问题，还需要满足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KKT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条件：</a:t>
            </a:r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使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L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对德塔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A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和德塔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b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梯度为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向量，以及满足原始等式约束。</a:t>
            </a:r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77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通过这种变换，可以将这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TLS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问题变成瑞利商的极小化问题。</a:t>
            </a:r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可以直接通过瑞利瑞兹定理，得出这样的结论：最小化的值等于矩阵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B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的最小特征值，矩阵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B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的最小特征值对应的特征向量就是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TLS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的解向量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z</a:t>
            </a:r>
          </a:p>
          <a:p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这里也可以不用瑞利瑞兹定理，可以再构造一个拉格朗日函数，根据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KKT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条件，带入目标方程也能得到拉姆他应该取最小的结论</a:t>
            </a:r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95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7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21DA824D-D83F-6D0D-49F5-F2A64842B7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6CBE298A-8213-519D-BEFA-E63B41798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640333-8A9F-FEDD-42F8-D375DE68D3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2836-B4D7-4770-98E6-81EAE42B77E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B65C17A-79D3-BA26-048E-949DDDA8F1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54075" y="1755320"/>
            <a:ext cx="10483850" cy="2022023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4000" b="1" dirty="0"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TOTAL LEAST SQUARES</a:t>
            </a:r>
            <a:br>
              <a:rPr lang="en-US" altLang="zh-CN" sz="4000" b="1" dirty="0"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</a:br>
            <a:r>
              <a:rPr lang="zh-CN" altLang="en-US" sz="4000" b="1" dirty="0"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总体最小二乘法</a:t>
            </a:r>
            <a:endParaRPr lang="zh-CN" altLang="zh-CN" sz="4000" dirty="0"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4FD32E-24CD-7E94-6FCD-4AA5EB7B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9C8B4848-7514-43E6-8BA1-4F2854650765}" type="slidenum">
              <a:rPr lang="zh-CN" altLang="en-US" smtClean="0"/>
              <a:pPr/>
              <a:t>1</a:t>
            </a:fld>
            <a:r>
              <a:rPr lang="zh-CN" altLang="en-US" dirty="0"/>
              <a:t>页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6</a:t>
            </a:r>
            <a:r>
              <a:rPr lang="zh-CN" altLang="en-US" dirty="0"/>
              <a:t>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35B08CB-822F-3E9E-5F1A-14E453574CDB}"/>
              </a:ext>
            </a:extLst>
          </p:cNvPr>
          <p:cNvSpPr txBox="1"/>
          <p:nvPr/>
        </p:nvSpPr>
        <p:spPr>
          <a:xfrm>
            <a:off x="1027713" y="521427"/>
            <a:ext cx="3596059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基本思想</a:t>
            </a:r>
            <a:r>
              <a:rPr lang="zh-CN" altLang="en-US" sz="2000" dirty="0"/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+∆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+∆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/>
              <a:t> </a:t>
            </a:r>
            <a:r>
              <a:rPr lang="en-US" altLang="zh-CN" sz="2400" b="1" dirty="0"/>
              <a:t>          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DA52BEB-24AA-412A-4A6A-C5542B816926}"/>
              </a:ext>
            </a:extLst>
          </p:cNvPr>
          <p:cNvSpPr/>
          <p:nvPr/>
        </p:nvSpPr>
        <p:spPr>
          <a:xfrm>
            <a:off x="4623772" y="846099"/>
            <a:ext cx="544286" cy="2098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BC906B9-FC1D-1DD4-E025-3E3B12461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606452"/>
              </p:ext>
            </p:extLst>
          </p:nvPr>
        </p:nvGraphicFramePr>
        <p:xfrm>
          <a:off x="5489575" y="733653"/>
          <a:ext cx="10128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33160" imgH="228600" progId="Equation.DSMT4">
                  <p:embed/>
                </p:oleObj>
              </mc:Choice>
              <mc:Fallback>
                <p:oleObj name="Equation" r:id="rId3" imgW="53316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BC906B9-FC1D-1DD4-E025-3E3B12461F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9575" y="733653"/>
                        <a:ext cx="101282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367D52-7277-51B1-D23B-D73BE376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9C8B4848-7514-43E6-8BA1-4F2854650765}" type="slidenum">
              <a:rPr lang="zh-CN" altLang="en-US" smtClean="0"/>
              <a:pPr/>
              <a:t>2</a:t>
            </a:fld>
            <a:r>
              <a:rPr lang="zh-CN" altLang="en-US" dirty="0"/>
              <a:t>页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6</a:t>
            </a:r>
            <a:r>
              <a:rPr lang="zh-CN" altLang="en-US" dirty="0"/>
              <a:t>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86CC11-FB79-0B5E-82B4-241AA33DA13D}"/>
              </a:ext>
            </a:extLst>
          </p:cNvPr>
          <p:cNvSpPr txBox="1"/>
          <p:nvPr/>
        </p:nvSpPr>
        <p:spPr>
          <a:xfrm>
            <a:off x="979674" y="1754786"/>
            <a:ext cx="9019801" cy="1002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们希望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尽可能小，则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TLS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问题可</a:t>
            </a:r>
            <a:r>
              <a:rPr lang="zh-CN" altLang="en-US" dirty="0"/>
              <a:t>表示为约束优化问题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                                                         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s.t.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+∆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+∆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705BDF4-682C-9B18-DFE7-13D73AF4FB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151983"/>
              </p:ext>
            </p:extLst>
          </p:nvPr>
        </p:nvGraphicFramePr>
        <p:xfrm>
          <a:off x="2052638" y="2311171"/>
          <a:ext cx="25479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58640" imgH="304560" progId="Equation.DSMT4">
                  <p:embed/>
                </p:oleObj>
              </mc:Choice>
              <mc:Fallback>
                <p:oleObj name="Equation" r:id="rId5" imgW="1358640" imgH="3045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705BDF4-682C-9B18-DFE7-13D73AF4FB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2638" y="2311171"/>
                        <a:ext cx="2547937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6FB32500-8328-6CE9-6A12-2B25E9D6D3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93893"/>
              </p:ext>
            </p:extLst>
          </p:nvPr>
        </p:nvGraphicFramePr>
        <p:xfrm>
          <a:off x="1530350" y="3449638"/>
          <a:ext cx="67310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52680" imgH="241200" progId="Equation.DSMT4">
                  <p:embed/>
                </p:oleObj>
              </mc:Choice>
              <mc:Fallback>
                <p:oleObj name="Equation" r:id="rId7" imgW="3352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0350" y="3449638"/>
                        <a:ext cx="6731000" cy="48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CB003E2C-04AC-B5F3-ECAF-998E74A9FFB0}"/>
              </a:ext>
            </a:extLst>
          </p:cNvPr>
          <p:cNvSpPr txBox="1"/>
          <p:nvPr/>
        </p:nvSpPr>
        <p:spPr>
          <a:xfrm>
            <a:off x="1027713" y="2970371"/>
            <a:ext cx="62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可以使用拉格朗日乘子法求解，定义目标函数：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495D3A-998E-DAE3-4303-F32863274D55}"/>
              </a:ext>
            </a:extLst>
          </p:cNvPr>
          <p:cNvSpPr txBox="1"/>
          <p:nvPr/>
        </p:nvSpPr>
        <p:spPr>
          <a:xfrm>
            <a:off x="1027713" y="4043917"/>
            <a:ext cx="547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</a:t>
            </a:r>
            <a:r>
              <a:rPr lang="el-GR" altLang="zh-CN" i="1" dirty="0"/>
              <a:t>λ</a:t>
            </a:r>
            <a:r>
              <a:rPr lang="zh-CN" altLang="en-US" dirty="0"/>
              <a:t>是拉格朗日乘子，             </a:t>
            </a:r>
            <a:r>
              <a:rPr lang="en-US" altLang="zh-CN" dirty="0"/>
              <a:t>,</a:t>
            </a:r>
            <a:r>
              <a:rPr lang="zh-CN" altLang="en-US" dirty="0"/>
              <a:t>根据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KKT</a:t>
            </a:r>
            <a:r>
              <a:rPr lang="zh-CN" altLang="en-US" dirty="0"/>
              <a:t>条件有：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9969434F-C97B-1414-8B51-43BBC3BA31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46460"/>
              </p:ext>
            </p:extLst>
          </p:nvPr>
        </p:nvGraphicFramePr>
        <p:xfrm>
          <a:off x="3432120" y="4039680"/>
          <a:ext cx="741342" cy="32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57200" imgH="203040" progId="Equation.DSMT4">
                  <p:embed/>
                </p:oleObj>
              </mc:Choice>
              <mc:Fallback>
                <p:oleObj name="Equation" r:id="rId9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32120" y="4039680"/>
                        <a:ext cx="741342" cy="329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2F8F97CE-1F53-24AF-A9BF-BABC00808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730737"/>
              </p:ext>
            </p:extLst>
          </p:nvPr>
        </p:nvGraphicFramePr>
        <p:xfrm>
          <a:off x="1027713" y="1320453"/>
          <a:ext cx="5661900" cy="44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33640" imgH="228600" progId="Equation.DSMT4">
                  <p:embed/>
                </p:oleObj>
              </mc:Choice>
              <mc:Fallback>
                <p:oleObj name="Equation" r:id="rId11" imgW="2933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7713" y="1320453"/>
                        <a:ext cx="5661900" cy="441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1B8E22BB-AF46-9F49-B763-F34235F85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949837"/>
              </p:ext>
            </p:extLst>
          </p:nvPr>
        </p:nvGraphicFramePr>
        <p:xfrm>
          <a:off x="1689100" y="4522788"/>
          <a:ext cx="16637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14400" imgH="203040" progId="Equation.DSMT4">
                  <p:embed/>
                </p:oleObj>
              </mc:Choice>
              <mc:Fallback>
                <p:oleObj name="Equation" r:id="rId13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89100" y="4522788"/>
                        <a:ext cx="1663700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12C828E5-AF9E-109A-29A9-DAD54784B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082237"/>
              </p:ext>
            </p:extLst>
          </p:nvPr>
        </p:nvGraphicFramePr>
        <p:xfrm>
          <a:off x="3779119" y="4523446"/>
          <a:ext cx="1556471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49160" imgH="177480" progId="Equation.DSMT4">
                  <p:embed/>
                </p:oleObj>
              </mc:Choice>
              <mc:Fallback>
                <p:oleObj name="Equation" r:id="rId15" imgW="7491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79119" y="4523446"/>
                        <a:ext cx="1556471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79390AD9-E2C9-B291-F92B-CD31EB582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070379"/>
              </p:ext>
            </p:extLst>
          </p:nvPr>
        </p:nvGraphicFramePr>
        <p:xfrm>
          <a:off x="5646585" y="4523446"/>
          <a:ext cx="2169826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93760" imgH="203040" progId="Equation.DSMT4">
                  <p:embed/>
                </p:oleObj>
              </mc:Choice>
              <mc:Fallback>
                <p:oleObj name="Equation" r:id="rId17" imgW="1193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46585" y="4523446"/>
                        <a:ext cx="2169826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5DEB2EE3-7D93-F4BD-7EE0-06B9F60DAC96}"/>
              </a:ext>
            </a:extLst>
          </p:cNvPr>
          <p:cNvSpPr txBox="1"/>
          <p:nvPr/>
        </p:nvSpPr>
        <p:spPr>
          <a:xfrm>
            <a:off x="1027713" y="5168215"/>
            <a:ext cx="139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进而得：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2342F2E4-AA8F-8387-2903-9B55B12F2C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824766"/>
              </p:ext>
            </p:extLst>
          </p:nvPr>
        </p:nvGraphicFramePr>
        <p:xfrm>
          <a:off x="2191574" y="5073379"/>
          <a:ext cx="1573482" cy="77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76240" imgH="431640" progId="Equation.DSMT4">
                  <p:embed/>
                </p:oleObj>
              </mc:Choice>
              <mc:Fallback>
                <p:oleObj name="Equation" r:id="rId19" imgW="876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91574" y="5073379"/>
                        <a:ext cx="1573482" cy="775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0090A07-B824-0846-8ECA-B4B533923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251521"/>
              </p:ext>
            </p:extLst>
          </p:nvPr>
        </p:nvGraphicFramePr>
        <p:xfrm>
          <a:off x="4022124" y="5035633"/>
          <a:ext cx="1973863" cy="780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155600" imgH="457200" progId="Equation.DSMT4">
                  <p:embed/>
                </p:oleObj>
              </mc:Choice>
              <mc:Fallback>
                <p:oleObj name="Equation" r:id="rId21" imgW="1155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22124" y="5035633"/>
                        <a:ext cx="1973863" cy="780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027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35B08CB-822F-3E9E-5F1A-14E453574CDB}"/>
              </a:ext>
            </a:extLst>
          </p:cNvPr>
          <p:cNvSpPr txBox="1"/>
          <p:nvPr/>
        </p:nvSpPr>
        <p:spPr>
          <a:xfrm>
            <a:off x="1027713" y="521427"/>
            <a:ext cx="4665516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将得到的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∆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和∆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带入到目标函数：</a:t>
            </a:r>
            <a:r>
              <a:rPr lang="en-US" altLang="zh-CN" b="1" dirty="0"/>
              <a:t>       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367D52-7277-51B1-D23B-D73BE376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9C8B4848-7514-43E6-8BA1-4F2854650765}" type="slidenum">
              <a:rPr lang="zh-CN" altLang="en-US" smtClean="0"/>
              <a:pPr/>
              <a:t>3</a:t>
            </a:fld>
            <a:r>
              <a:rPr lang="zh-CN" altLang="en-US" dirty="0"/>
              <a:t>页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6</a:t>
            </a:r>
            <a:r>
              <a:rPr lang="zh-CN" altLang="en-US" dirty="0"/>
              <a:t>页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EC7CC93-F9CD-36D1-1B05-A72F3A1204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892847"/>
              </p:ext>
            </p:extLst>
          </p:nvPr>
        </p:nvGraphicFramePr>
        <p:xfrm>
          <a:off x="1616528" y="1082986"/>
          <a:ext cx="6576604" cy="830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19440" imgH="457200" progId="Equation.DSMT4">
                  <p:embed/>
                </p:oleObj>
              </mc:Choice>
              <mc:Fallback>
                <p:oleObj name="Equation" r:id="rId3" imgW="3619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6528" y="1082986"/>
                        <a:ext cx="6576604" cy="830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1A7895D-536B-4BB1-B3D7-1A4990A833F6}"/>
              </a:ext>
            </a:extLst>
          </p:cNvPr>
          <p:cNvSpPr txBox="1"/>
          <p:nvPr/>
        </p:nvSpPr>
        <p:spPr>
          <a:xfrm>
            <a:off x="1027712" y="2011686"/>
            <a:ext cx="225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TLS</a:t>
            </a:r>
            <a:r>
              <a:rPr lang="zh-CN" altLang="en-US" dirty="0"/>
              <a:t>问题变为：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68D75FE-58F5-1910-D0DF-3B1B79E28E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692964"/>
              </p:ext>
            </p:extLst>
          </p:nvPr>
        </p:nvGraphicFramePr>
        <p:xfrm>
          <a:off x="3401785" y="2242004"/>
          <a:ext cx="1522508" cy="74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39600" imgH="457200" progId="Equation.DSMT4">
                  <p:embed/>
                </p:oleObj>
              </mc:Choice>
              <mc:Fallback>
                <p:oleObj name="Equation" r:id="rId5" imgW="939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1785" y="2242004"/>
                        <a:ext cx="1522508" cy="74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C8000B8-45C6-B022-5255-3EEE9E3902E3}"/>
              </a:ext>
            </a:extLst>
          </p:cNvPr>
          <p:cNvSpPr txBox="1"/>
          <p:nvPr/>
        </p:nvSpPr>
        <p:spPr>
          <a:xfrm>
            <a:off x="1027712" y="3189514"/>
            <a:ext cx="363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令                                                 ，则                                                    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FD65D2A-9061-28F1-2D35-3C01C7A73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028816"/>
              </p:ext>
            </p:extLst>
          </p:nvPr>
        </p:nvGraphicFramePr>
        <p:xfrm>
          <a:off x="1408711" y="3086098"/>
          <a:ext cx="2490552" cy="68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52480" imgH="482400" progId="Equation.DSMT4">
                  <p:embed/>
                </p:oleObj>
              </mc:Choice>
              <mc:Fallback>
                <p:oleObj name="Equation" r:id="rId7" imgW="1752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8711" y="3086098"/>
                        <a:ext cx="2490552" cy="685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C3F722F-84A3-96D1-1C53-7CD7BD3DF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733490"/>
              </p:ext>
            </p:extLst>
          </p:nvPr>
        </p:nvGraphicFramePr>
        <p:xfrm>
          <a:off x="4407865" y="3009060"/>
          <a:ext cx="2859844" cy="740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65080" imgH="457200" progId="Equation.DSMT4">
                  <p:embed/>
                </p:oleObj>
              </mc:Choice>
              <mc:Fallback>
                <p:oleObj name="Equation" r:id="rId9" imgW="1765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07865" y="3009060"/>
                        <a:ext cx="2859844" cy="740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4E2310CF-C9B5-1AC6-709A-B7054EEE6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815894"/>
              </p:ext>
            </p:extLst>
          </p:nvPr>
        </p:nvGraphicFramePr>
        <p:xfrm>
          <a:off x="3654142" y="4420985"/>
          <a:ext cx="1782634" cy="73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15920" imgH="419040" progId="Equation.DSMT4">
                  <p:embed/>
                </p:oleObj>
              </mc:Choice>
              <mc:Fallback>
                <p:oleObj name="Equation" r:id="rId11" imgW="1015920" imgH="419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511EB91-9020-003B-C898-88CA98A242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54142" y="4420985"/>
                        <a:ext cx="1782634" cy="733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57A15D88-57F1-4597-2CB6-D09F02FF7B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842159"/>
              </p:ext>
            </p:extLst>
          </p:nvPr>
        </p:nvGraphicFramePr>
        <p:xfrm>
          <a:off x="5703888" y="4621456"/>
          <a:ext cx="11922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60240" imgH="228600" progId="Equation.DSMT4">
                  <p:embed/>
                </p:oleObj>
              </mc:Choice>
              <mc:Fallback>
                <p:oleObj name="Equation" r:id="rId13" imgW="66024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42CFA6E-1304-177E-2EFC-CA0F38019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03888" y="4621456"/>
                        <a:ext cx="1192212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9E686116-F570-2151-77F0-CF539CFE212D}"/>
              </a:ext>
            </a:extLst>
          </p:cNvPr>
          <p:cNvSpPr txBox="1"/>
          <p:nvPr/>
        </p:nvSpPr>
        <p:spPr>
          <a:xfrm>
            <a:off x="1027712" y="4051653"/>
            <a:ext cx="299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Reyleigh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-Ritz</a:t>
            </a:r>
            <a:r>
              <a:rPr lang="zh-CN" altLang="en-US" dirty="0"/>
              <a:t>定理知：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1AB9C5-2ACF-1D06-01EB-3EBC34BBCD98}"/>
              </a:ext>
            </a:extLst>
          </p:cNvPr>
          <p:cNvSpPr txBox="1"/>
          <p:nvPr/>
        </p:nvSpPr>
        <p:spPr>
          <a:xfrm>
            <a:off x="1027712" y="5405682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/>
              <a:t>解向量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dirty="0"/>
              <a:t>为矩阵</a:t>
            </a:r>
            <a:r>
              <a:rPr lang="en-US" altLang="zh-CN" dirty="0"/>
              <a:t>B</a:t>
            </a:r>
            <a:r>
              <a:rPr lang="zh-CN" altLang="en-US" dirty="0"/>
              <a:t>最小特征值</a:t>
            </a:r>
            <a:r>
              <a:rPr lang="el-GR" altLang="zh-CN" dirty="0"/>
              <a:t>λ</a:t>
            </a:r>
            <a:r>
              <a:rPr lang="en-US" altLang="zh-CN" sz="1200" dirty="0"/>
              <a:t>min</a:t>
            </a:r>
            <a:r>
              <a:rPr lang="zh-CN" altLang="en-US" dirty="0"/>
              <a:t>对应的特征向量。</a:t>
            </a:r>
          </a:p>
        </p:txBody>
      </p:sp>
    </p:spTree>
    <p:extLst>
      <p:ext uri="{BB962C8B-B14F-4D97-AF65-F5344CB8AC3E}">
        <p14:creationId xmlns:p14="http://schemas.microsoft.com/office/powerpoint/2010/main" val="171702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35B08CB-822F-3E9E-5F1A-14E453574CDB}"/>
              </a:ext>
            </a:extLst>
          </p:cNvPr>
          <p:cNvSpPr txBox="1"/>
          <p:nvPr/>
        </p:nvSpPr>
        <p:spPr>
          <a:xfrm>
            <a:off x="1027712" y="673829"/>
            <a:ext cx="6352801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                        </a:t>
            </a:r>
            <a:r>
              <a:rPr lang="zh-CN" altLang="en-US" dirty="0"/>
              <a:t>表示矩阵</a:t>
            </a:r>
            <a:r>
              <a:rPr lang="en-US" altLang="zh-CN" dirty="0"/>
              <a:t>B</a:t>
            </a:r>
            <a:r>
              <a:rPr lang="zh-CN" altLang="en-US" dirty="0"/>
              <a:t>最小特征值</a:t>
            </a:r>
            <a:r>
              <a:rPr lang="el-GR" altLang="zh-CN" dirty="0"/>
              <a:t>λ</a:t>
            </a:r>
            <a:r>
              <a:rPr lang="en-US" altLang="zh-CN" sz="1200" dirty="0"/>
              <a:t>min</a:t>
            </a:r>
            <a:r>
              <a:rPr lang="zh-CN" altLang="en-US" dirty="0"/>
              <a:t>对应的特征向量，则</a:t>
            </a:r>
            <a:endParaRPr lang="en-US" altLang="zh-CN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367D52-7277-51B1-D23B-D73BE376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9C8B4848-7514-43E6-8BA1-4F2854650765}" type="slidenum">
              <a:rPr lang="zh-CN" altLang="en-US" smtClean="0"/>
              <a:pPr/>
              <a:t>4</a:t>
            </a:fld>
            <a:r>
              <a:rPr lang="zh-CN" altLang="en-US" dirty="0"/>
              <a:t>页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6</a:t>
            </a:r>
            <a:r>
              <a:rPr lang="zh-CN" altLang="en-US" dirty="0"/>
              <a:t>页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EAD248E-33B3-5140-3377-19DF5E0911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895627"/>
              </p:ext>
            </p:extLst>
          </p:nvPr>
        </p:nvGraphicFramePr>
        <p:xfrm>
          <a:off x="5716588" y="1400175"/>
          <a:ext cx="15621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02960" imgH="711000" progId="Equation.DSMT4">
                  <p:embed/>
                </p:oleObj>
              </mc:Choice>
              <mc:Fallback>
                <p:oleObj name="Equation" r:id="rId3" imgW="1002960" imgH="7110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CD891D0-F7C5-7C07-0BBE-44F485827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6588" y="1400175"/>
                        <a:ext cx="1562100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A631AAB-DE28-FBCF-C4AD-811A06720F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305314"/>
              </p:ext>
            </p:extLst>
          </p:nvPr>
        </p:nvGraphicFramePr>
        <p:xfrm>
          <a:off x="2743200" y="1276350"/>
          <a:ext cx="1873250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57120" imgH="939600" progId="Equation.DSMT4">
                  <p:embed/>
                </p:oleObj>
              </mc:Choice>
              <mc:Fallback>
                <p:oleObj name="Equation" r:id="rId5" imgW="1257120" imgH="939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363785DA-E12F-7A46-AA03-5AF2BA1D31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1276350"/>
                        <a:ext cx="1873250" cy="1398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0A8D8D26-0F3B-DC84-E841-2D1E59821C6D}"/>
              </a:ext>
            </a:extLst>
          </p:cNvPr>
          <p:cNvSpPr/>
          <p:nvPr/>
        </p:nvSpPr>
        <p:spPr>
          <a:xfrm>
            <a:off x="4918377" y="1885508"/>
            <a:ext cx="544286" cy="1805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883704-95A1-DAD5-C921-34AD88583D7B}"/>
              </a:ext>
            </a:extLst>
          </p:cNvPr>
          <p:cNvSpPr txBox="1"/>
          <p:nvPr/>
        </p:nvSpPr>
        <p:spPr>
          <a:xfrm>
            <a:off x="1027712" y="2813871"/>
            <a:ext cx="78613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通过把所有元素除以最后一个元素的方式，使最后一个元素为</a:t>
            </a:r>
            <a:r>
              <a:rPr lang="en-US" altLang="zh-CN" dirty="0"/>
              <a:t>1</a:t>
            </a:r>
            <a:r>
              <a:rPr lang="zh-CN" altLang="en-US" dirty="0"/>
              <a:t>，从而求得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/>
              <a:t>。其中，      表示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个元素。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D0C442A-7D92-3F8F-682A-56CFC2ACB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46806"/>
              </p:ext>
            </p:extLst>
          </p:nvPr>
        </p:nvGraphicFramePr>
        <p:xfrm>
          <a:off x="1364343" y="738707"/>
          <a:ext cx="1200329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60240" imgH="203040" progId="Equation.DSMT4">
                  <p:embed/>
                </p:oleObj>
              </mc:Choice>
              <mc:Fallback>
                <p:oleObj name="Equation" r:id="rId7" imgW="660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4343" y="738707"/>
                        <a:ext cx="1200329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D7CC24-DA34-119D-B65A-8F6771F17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592767"/>
              </p:ext>
            </p:extLst>
          </p:nvPr>
        </p:nvGraphicFramePr>
        <p:xfrm>
          <a:off x="1817550" y="3084021"/>
          <a:ext cx="293914" cy="406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17550" y="3084021"/>
                        <a:ext cx="293914" cy="406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25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3569464-674F-2C41-A511-1ABC9DA1BC67}"/>
              </a:ext>
            </a:extLst>
          </p:cNvPr>
          <p:cNvSpPr/>
          <p:nvPr/>
        </p:nvSpPr>
        <p:spPr>
          <a:xfrm>
            <a:off x="5015416" y="2967335"/>
            <a:ext cx="216116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endParaRPr lang="zh-CN" alt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C7E85-1DAD-E92C-773D-FDE77930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9C8B4848-7514-43E6-8BA1-4F2854650765}" type="slidenum">
              <a:rPr lang="zh-CN" altLang="en-US" smtClean="0"/>
              <a:pPr/>
              <a:t>5</a:t>
            </a:fld>
            <a:r>
              <a:rPr lang="zh-CN" altLang="en-US" dirty="0"/>
              <a:t>页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6</a:t>
            </a:r>
            <a:r>
              <a:rPr lang="zh-CN" altLang="en-US" dirty="0"/>
              <a:t>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9495</TotalTime>
  <Words>384</Words>
  <Application>Microsoft Office PowerPoint</Application>
  <PresentationFormat>宽屏</PresentationFormat>
  <Paragraphs>37</Paragraphs>
  <Slides>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-apple-system</vt:lpstr>
      <vt:lpstr>PingFang SC</vt:lpstr>
      <vt:lpstr>等线</vt:lpstr>
      <vt:lpstr>Arial</vt:lpstr>
      <vt:lpstr>Calibri</vt:lpstr>
      <vt:lpstr>Times New Roman</vt:lpstr>
      <vt:lpstr>Office 主题</vt:lpstr>
      <vt:lpstr>Equation</vt:lpstr>
      <vt:lpstr>TOTAL LEAST SQUARES 总体最小二乘法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VOGUE — Secure User Voice Authentication on Wearable Devices using Gyroscope</dc:title>
  <dc:creator>y2kcih</dc:creator>
  <cp:lastModifiedBy>zhai xiaoang</cp:lastModifiedBy>
  <cp:revision>171</cp:revision>
  <dcterms:created xsi:type="dcterms:W3CDTF">2022-09-21T07:06:25Z</dcterms:created>
  <dcterms:modified xsi:type="dcterms:W3CDTF">2023-02-04T12:38:25Z</dcterms:modified>
</cp:coreProperties>
</file>