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66" r:id="rId3"/>
    <p:sldId id="267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7941-2221-42CF-AADC-703AB637568D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C4AD-728A-41D5-BDAC-E0840C25A2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7941-2221-42CF-AADC-703AB637568D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C4AD-728A-41D5-BDAC-E0840C25A2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7941-2221-42CF-AADC-703AB637568D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C4AD-728A-41D5-BDAC-E0840C25A2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7941-2221-42CF-AADC-703AB637568D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C4AD-728A-41D5-BDAC-E0840C25A2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7941-2221-42CF-AADC-703AB637568D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C4AD-728A-41D5-BDAC-E0840C25A2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7941-2221-42CF-AADC-703AB637568D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C4AD-728A-41D5-BDAC-E0840C25A2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7941-2221-42CF-AADC-703AB637568D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C4AD-728A-41D5-BDAC-E0840C25A2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7941-2221-42CF-AADC-703AB637568D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C4AD-728A-41D5-BDAC-E0840C25A2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7941-2221-42CF-AADC-703AB637568D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C4AD-728A-41D5-BDAC-E0840C25A2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7941-2221-42CF-AADC-703AB637568D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C4AD-728A-41D5-BDAC-E0840C25A2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7941-2221-42CF-AADC-703AB637568D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C4AD-728A-41D5-BDAC-E0840C25A2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7941-2221-42CF-AADC-703AB637568D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9C4AD-728A-41D5-BDAC-E0840C25A2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779"/>
          </a:xfrm>
        </p:spPr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1295"/>
                <a:ext cx="10515600" cy="4324985"/>
              </a:xfrm>
            </p:spPr>
            <p:txBody>
              <a:bodyPr/>
              <a:lstStyle/>
              <a:p>
                <a:r>
                  <a:rPr lang="en-US" altLang="zh-CN" dirty="0">
                    <a:latin typeface="Cambria Math" panose="02040503050406030204" pitchFamily="18" charset="0"/>
                  </a:rPr>
                  <a:t>min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b="0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altLang="zh-CN" dirty="0" err="1">
                    <a:latin typeface="Cambria Math" panose="02040503050406030204" pitchFamily="18" charset="0"/>
                  </a:rPr>
                  <a:t>s.t.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b="0" dirty="0"/>
                  <a:t>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: Feature Matrix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dirty="0"/>
                  <a:t>: Label Vector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: Perturbation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: Model Coefficient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: Regularization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1295"/>
                <a:ext cx="10515600" cy="432498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779"/>
          </a:xfrm>
        </p:spPr>
        <p:txBody>
          <a:bodyPr/>
          <a:lstStyle/>
          <a:p>
            <a:r>
              <a:rPr lang="en-US" altLang="zh-CN" dirty="0"/>
              <a:t>Regularization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2028"/>
                <a:ext cx="10515600" cy="4725850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rad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rad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Dual: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den>
                            </m:f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2028"/>
                <a:ext cx="10515600" cy="4725850"/>
              </a:xfrm>
              <a:blipFill rotWithShape="1">
                <a:blip r:embed="rId2"/>
                <a:stretch>
                  <a:fillRect t="-490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6414"/>
          </a:xfrm>
        </p:spPr>
        <p:txBody>
          <a:bodyPr/>
          <a:lstStyle/>
          <a:p>
            <a:r>
              <a:rPr lang="en-US" altLang="zh-CN" dirty="0"/>
              <a:t>Algorithm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7749"/>
            <a:ext cx="9896061" cy="35490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88" y="5819981"/>
            <a:ext cx="2933700" cy="942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845" y="6005718"/>
            <a:ext cx="2076450" cy="571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370982" y="4699046"/>
                <a:ext cx="5277679" cy="2026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ℊ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monotonically increases,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CN" dirty="0"/>
                  <a:t> is at most 0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: cannot find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den>
                        </m:f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monotonically increasing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982" y="4699046"/>
                <a:ext cx="5277679" cy="2026132"/>
              </a:xfrm>
              <a:prstGeom prst="rect">
                <a:avLst/>
              </a:prstGeom>
              <a:blipFill rotWithShape="1">
                <a:blip r:embed="rId5"/>
                <a:stretch>
                  <a:fillRect l="-1" t="-2" r="4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139772"/>
            <a:ext cx="2486025" cy="542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34721" y="5585793"/>
            <a:ext cx="120015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/>
          <a:lstStyle/>
          <a:p>
            <a:r>
              <a:rPr lang="en-US" altLang="zh-CN" dirty="0"/>
              <a:t>Procedure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61015"/>
            <a:ext cx="4305300" cy="733425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5337313" y="1358761"/>
            <a:ext cx="318052" cy="337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23112" y="1161015"/>
            <a:ext cx="5685183" cy="733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Find upper (any feasible value, or achieved using LS) and lower (0) bounds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8617226" y="2067339"/>
            <a:ext cx="487018" cy="357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75861" y="2584174"/>
            <a:ext cx="11032434" cy="3856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964096" y="2882349"/>
                <a:ext cx="5059016" cy="338924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m:rPr>
                              <m:nor/>
                            </m:r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rad>
                                </m:e>
                              </m:d>
                            </m:e>
                          </m:nary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altLang="zh-CN" b="0" dirty="0"/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/>
                  <a:t>,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zh-CN" dirty="0"/>
                  <a:t>,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96" y="2882349"/>
                <a:ext cx="5059016" cy="3389242"/>
              </a:xfrm>
              <a:prstGeom prst="rect">
                <a:avLst/>
              </a:prstGeom>
              <a:blipFill rotWithShape="1">
                <a:blip r:embed="rId3"/>
                <a:stretch>
                  <a:fillRect l="-129" t="-1202" r="-123" b="-1227"/>
                </a:stretch>
              </a:blip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023086" y="3051894"/>
                <a:ext cx="5168348" cy="338924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Binary Search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086" y="3051894"/>
                <a:ext cx="5168348" cy="3389242"/>
              </a:xfrm>
              <a:prstGeom prst="rect">
                <a:avLst/>
              </a:prstGeom>
              <a:blipFill rotWithShape="1">
                <a:blip r:embed="rId4"/>
                <a:stretch>
                  <a:fillRect l="-125" t="-190" r="-119" b="-178"/>
                </a:stretch>
              </a:blip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1955" y="3365430"/>
            <a:ext cx="4837560" cy="2653748"/>
          </a:xfrm>
          <a:prstGeom prst="rect">
            <a:avLst/>
          </a:prstGeom>
        </p:spPr>
      </p:pic>
      <p:sp>
        <p:nvSpPr>
          <p:cNvPr id="12" name="左箭头 11"/>
          <p:cNvSpPr/>
          <p:nvPr/>
        </p:nvSpPr>
        <p:spPr>
          <a:xfrm>
            <a:off x="5974115" y="5555974"/>
            <a:ext cx="258419" cy="39363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6023112" y="3667539"/>
            <a:ext cx="258419" cy="35780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542183" y="1358761"/>
            <a:ext cx="318052" cy="3379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722205" y="1894438"/>
            <a:ext cx="19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Search using CV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1038" y="4036671"/>
            <a:ext cx="4661709" cy="16718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0" y="3614974"/>
            <a:ext cx="120580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范数：</a:t>
            </a:r>
            <a:r>
              <a:rPr lang="en-US" altLang="zh-CN" dirty="0"/>
              <a:t>L2</a:t>
            </a:r>
            <a:r>
              <a:rPr lang="zh-CN" altLang="en-US" dirty="0"/>
              <a:t>范数和矩阵的</a:t>
            </a:r>
            <a:r>
              <a:rPr lang="en-US" altLang="zh-CN" dirty="0" err="1"/>
              <a:t>Frobenius</a:t>
            </a:r>
            <a:r>
              <a:rPr lang="zh-CN" altLang="en-US" dirty="0"/>
              <a:t>范数（范数是向量空间中一个向量到实数空间中一个实数的映射，而这个映射就是求得一个向量的长度）</a:t>
            </a:r>
          </a:p>
          <a:p>
            <a:endParaRPr lang="zh-CN" altLang="en-US" dirty="0"/>
          </a:p>
          <a:p>
            <a:r>
              <a:rPr lang="zh-CN" altLang="en-US" dirty="0"/>
              <a:t>矩阵：</a:t>
            </a:r>
            <a:r>
              <a:rPr lang="en-US" altLang="zh-CN" dirty="0"/>
              <a:t>1-norm</a:t>
            </a:r>
            <a:r>
              <a:rPr lang="zh-CN" altLang="en-US" dirty="0"/>
              <a:t>：列元素绝对值和的最大值（每个元素的绝对值再相加），列范数</a:t>
            </a:r>
            <a:endParaRPr lang="en-US" altLang="zh-CN" dirty="0"/>
          </a:p>
          <a:p>
            <a:r>
              <a:rPr lang="en-US" altLang="zh-CN" dirty="0"/>
              <a:t>           2-norm</a:t>
            </a:r>
            <a:r>
              <a:rPr lang="zh-CN" altLang="en-US" dirty="0"/>
              <a:t>：</a:t>
            </a:r>
            <a:r>
              <a:rPr lang="en-US" altLang="zh-CN" dirty="0"/>
              <a:t>A</a:t>
            </a:r>
            <a:r>
              <a:rPr lang="en-US" altLang="zh-CN" baseline="30000" dirty="0"/>
              <a:t>T</a:t>
            </a:r>
            <a:r>
              <a:rPr lang="en-US" altLang="zh-CN" dirty="0"/>
              <a:t>A</a:t>
            </a:r>
            <a:r>
              <a:rPr lang="zh-CN" altLang="en-US" dirty="0"/>
              <a:t>的特征值的绝对值得最大值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∞</a:t>
            </a:r>
            <a:r>
              <a:rPr lang="en-US" altLang="zh-CN" dirty="0"/>
              <a:t>-norm</a:t>
            </a:r>
            <a:r>
              <a:rPr lang="zh-CN" altLang="en-US" dirty="0"/>
              <a:t>：行范数</a:t>
            </a:r>
            <a:endParaRPr lang="en-US" altLang="zh-CN" dirty="0"/>
          </a:p>
          <a:p>
            <a:r>
              <a:rPr lang="zh-CN" altLang="en-US" dirty="0"/>
              <a:t>费罗贝尼乌斯范数：矩阵的每个元素的绝对值平方之和的</a:t>
            </a:r>
            <a:r>
              <a:rPr lang="en-US" altLang="zh-CN" dirty="0"/>
              <a:t>1/2</a:t>
            </a:r>
            <a:r>
              <a:rPr lang="zh-CN" altLang="en-US" dirty="0"/>
              <a:t>次方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矩阵的迹（方阵）：主对角线的元素和</a:t>
            </a:r>
            <a:endParaRPr lang="en-US" altLang="zh-CN" dirty="0"/>
          </a:p>
          <a:p>
            <a:r>
              <a:rPr lang="zh-CN" altLang="en-US" dirty="0"/>
              <a:t>矩阵的谱（方阵）：矩阵特征值的绝对值最大者，称之为矩阵的谱半径</a:t>
            </a: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1"/>
            <a:ext cx="9190182" cy="36149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0" y="0"/>
            <a:ext cx="120580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对于有约束的求最值的函数使用梯度导数等方式不适用，但使用拉格朗日对原来的函数变形仍然可以使用导数梯度的方法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对于多个约束条件组成的可行域与</a:t>
            </a:r>
            <a:r>
              <a:rPr lang="en-US" altLang="zh-CN" dirty="0"/>
              <a:t>f</a:t>
            </a:r>
            <a:r>
              <a:rPr lang="zh-CN" altLang="en-US" dirty="0"/>
              <a:t>（</a:t>
            </a:r>
            <a:r>
              <a:rPr lang="en-US" altLang="zh-CN" dirty="0"/>
              <a:t>x</a:t>
            </a:r>
            <a:r>
              <a:rPr lang="zh-CN" altLang="en-US" dirty="0"/>
              <a:t>）相交的点上的</a:t>
            </a:r>
            <a:r>
              <a:rPr lang="en-US" altLang="zh-CN" dirty="0"/>
              <a:t>x</a:t>
            </a:r>
            <a:r>
              <a:rPr lang="zh-CN" altLang="en-US" dirty="0"/>
              <a:t>的，凡是经过该点的函数梯度相加与</a:t>
            </a:r>
            <a:r>
              <a:rPr lang="en-US" altLang="zh-CN" dirty="0"/>
              <a:t>f</a:t>
            </a:r>
            <a:r>
              <a:rPr lang="zh-CN" altLang="en-US" dirty="0"/>
              <a:t>（</a:t>
            </a:r>
            <a:r>
              <a:rPr lang="en-US" altLang="zh-CN" dirty="0"/>
              <a:t>x</a:t>
            </a:r>
            <a:r>
              <a:rPr lang="zh-CN" altLang="en-US" dirty="0"/>
              <a:t>）一定是方向相反大小相同，</a:t>
            </a:r>
            <a:r>
              <a:rPr lang="en-US" altLang="zh-CN" dirty="0"/>
              <a:t>λ=0</a:t>
            </a:r>
            <a:r>
              <a:rPr lang="zh-CN" altLang="en-US" dirty="0"/>
              <a:t>松弛和</a:t>
            </a:r>
            <a:r>
              <a:rPr lang="en-US" altLang="zh-CN" dirty="0"/>
              <a:t>λ&gt;0</a:t>
            </a:r>
            <a:r>
              <a:rPr lang="zh-CN" altLang="en-US" dirty="0"/>
              <a:t>紧致，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但是对于非凸问题，拉格朗日函数法找到的极值可能不是最值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11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-33266" y="-58103"/>
            <a:ext cx="120580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无约束优化问题：直接求导数或者梯度等于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等式约束优化：使用拉格朗日乘子变换成为无约束优化</a:t>
            </a:r>
            <a:endParaRPr lang="en-US" altLang="zh-CN" dirty="0"/>
          </a:p>
          <a:p>
            <a:r>
              <a:rPr lang="zh-CN" altLang="en-US" dirty="0"/>
              <a:t>等式</a:t>
            </a:r>
            <a:r>
              <a:rPr lang="en-US" altLang="zh-CN" dirty="0"/>
              <a:t>+</a:t>
            </a:r>
            <a:r>
              <a:rPr lang="zh-CN" altLang="en-US" dirty="0"/>
              <a:t>不等式约束优化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将不等式约束转化成等式约束：引入松弛变量</a:t>
            </a:r>
            <a:r>
              <a:rPr lang="en-US" altLang="zh-CN" dirty="0"/>
              <a:t>/KKT</a:t>
            </a:r>
            <a:r>
              <a:rPr lang="zh-CN" altLang="en-US" dirty="0"/>
              <a:t>乘子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将等式约束转化成无约束：拉格朗日乘子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97BDBE-26F3-4EB0-9B1B-4D2036959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259" y="1322889"/>
            <a:ext cx="5995741" cy="553511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B41F26D-118D-4323-ABAE-7FDF17B50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8057"/>
            <a:ext cx="7943550" cy="43806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3653C0D-EDA4-45FB-8E9C-A029E013B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" y="-58103"/>
            <a:ext cx="56578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779"/>
          </a:xfrm>
        </p:spPr>
        <p:txBody>
          <a:bodyPr/>
          <a:lstStyle/>
          <a:p>
            <a:r>
              <a:rPr lang="en-US" altLang="zh-CN" dirty="0"/>
              <a:t>Transformation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1113"/>
                <a:ext cx="10515600" cy="472585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lim>
                        </m:limLow>
                      </m:fName>
                      <m: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lim>
                        </m:limLow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Inner optimization problem: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KKT Condition: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 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The optimal value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lim>
                    </m:limLow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1113"/>
                <a:ext cx="10515600" cy="4725850"/>
              </a:xfrm>
              <a:blipFill rotWithShape="1">
                <a:blip r:embed="rId2"/>
                <a:stretch>
                  <a:fillRect t="-3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779"/>
          </a:xfrm>
        </p:spPr>
        <p:txBody>
          <a:bodyPr/>
          <a:lstStyle/>
          <a:p>
            <a:r>
              <a:rPr lang="en-US" altLang="zh-CN" dirty="0"/>
              <a:t>No Regularization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1113"/>
                <a:ext cx="10515600" cy="472585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func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𝑡𝑏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func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𝐵𝑧</m:t>
                            </m:r>
                          </m:num>
                          <m:den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func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r>
                  <a:rPr lang="en-US" altLang="zh-CN" b="0" dirty="0"/>
                  <a:t>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the optimal solution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𝐵𝑧</m:t>
                            </m:r>
                          </m:num>
                          <m:den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func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the eigenvector corresponding to the smallest eigenvalue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1113"/>
                <a:ext cx="10515600" cy="4725850"/>
              </a:xfrm>
              <a:blipFill rotWithShape="1">
                <a:blip r:embed="rId2"/>
                <a:stretch>
                  <a:fillRect t="-3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779"/>
          </a:xfrm>
        </p:spPr>
        <p:txBody>
          <a:bodyPr/>
          <a:lstStyle/>
          <a:p>
            <a:r>
              <a:rPr lang="en-US" altLang="zh-CN" dirty="0"/>
              <a:t>Regularization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11426" y="1451113"/>
                <a:ext cx="10515600" cy="4725850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lim>
                    </m:limLow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en-US" altLang="zh-CN" dirty="0"/>
                  <a:t>Find the upper and lower bounds of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lim>
                    </m:limLow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1426" y="1451113"/>
                <a:ext cx="10515600" cy="4725850"/>
              </a:xfrm>
              <a:blipFill rotWithShape="1">
                <a:blip r:embed="rId2"/>
                <a:stretch>
                  <a:fillRect l="-3" t="-1024" r="3" b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409" y="617028"/>
            <a:ext cx="3733800" cy="704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223" y="3195842"/>
            <a:ext cx="6367799" cy="34931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779"/>
          </a:xfrm>
        </p:spPr>
        <p:txBody>
          <a:bodyPr/>
          <a:lstStyle/>
          <a:p>
            <a:r>
              <a:rPr lang="en-US" altLang="zh-CN" dirty="0"/>
              <a:t>Regularization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1113"/>
                <a:ext cx="10515600" cy="472585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m:rPr>
                            <m:nor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/>
                  <a:t>is positive define</a:t>
                </a:r>
              </a:p>
              <a:p>
                <a:pPr lvl="1"/>
                <a:r>
                  <a:rPr lang="en-US" altLang="zh-CN" dirty="0"/>
                  <a:t>L2 Regularization: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 dirty="0"/>
                  <a:t> is hyper-parameter, </a:t>
                </a:r>
                <a:r>
                  <a:rPr lang="en-US" altLang="zh-CN" dirty="0" err="1"/>
                  <a:t>leftside</a:t>
                </a:r>
                <a:r>
                  <a:rPr lang="en-US" altLang="zh-CN" dirty="0"/>
                  <a:t> always holds, does not need to appear in the constraints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positive </a:t>
                </a:r>
                <a:r>
                  <a:rPr lang="en-US" altLang="zh-CN" dirty="0" err="1"/>
                  <a:t>semidefine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acc>
                          <m:accPr>
                            <m:chr m:val="̃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1113"/>
                <a:ext cx="10515600" cy="47258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779"/>
          </a:xfrm>
        </p:spPr>
        <p:txBody>
          <a:bodyPr/>
          <a:lstStyle/>
          <a:p>
            <a:r>
              <a:rPr lang="en-US" altLang="zh-CN" dirty="0"/>
              <a:t>Regularization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1113"/>
                <a:ext cx="10515600" cy="472585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acc>
                          <m:accPr>
                            <m:chr m:val="̃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1113"/>
                <a:ext cx="10515600" cy="4725850"/>
              </a:xfrm>
              <a:blipFill rotWithShape="1">
                <a:blip r:embed="rId2"/>
                <a:stretch>
                  <a:fillRect t="-3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72409"/>
            <a:ext cx="9903561" cy="306611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ac93a56-39c2-4828-bc6e-891a9b38e953"/>
  <p:tag name="COMMONDATA" val="eyJoZGlkIjoiZWNmMjNjYjIxNjIxYjA5ODk5MTE5NGIwODBhZGE3Mj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4260,&quot;width&quot;:1083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3327</TotalTime>
  <Words>696</Words>
  <Application>Microsoft Office PowerPoint</Application>
  <PresentationFormat>宽屏</PresentationFormat>
  <Paragraphs>103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Office 主题​​</vt:lpstr>
      <vt:lpstr>Problem</vt:lpstr>
      <vt:lpstr>PowerPoint 演示文稿</vt:lpstr>
      <vt:lpstr>PowerPoint 演示文稿</vt:lpstr>
      <vt:lpstr>PowerPoint 演示文稿</vt:lpstr>
      <vt:lpstr>Transformation</vt:lpstr>
      <vt:lpstr>No Regularization</vt:lpstr>
      <vt:lpstr>Regularization</vt:lpstr>
      <vt:lpstr>Regularization</vt:lpstr>
      <vt:lpstr>Regularization</vt:lpstr>
      <vt:lpstr>Regularization</vt:lpstr>
      <vt:lpstr>Algorithm</vt:lpstr>
      <vt:lpstr>Procedure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liuyang130</dc:creator>
  <cp:lastModifiedBy>Lenovo</cp:lastModifiedBy>
  <cp:revision>174</cp:revision>
  <dcterms:created xsi:type="dcterms:W3CDTF">2022-09-16T10:54:00Z</dcterms:created>
  <dcterms:modified xsi:type="dcterms:W3CDTF">2023-02-12T11:15:23Z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62C2425CF9404AFA8024A10F3874A808</vt:lpwstr>
  </property>
  <property fmtid="{D5CDD505-2E9C-101B-9397-08002B2CF9AE}" pid="3" name="KSOProductBuildVer">
    <vt:lpwstr>2052-11.1.0.13703</vt:lpwstr>
  </property>
</Properties>
</file>