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9" r:id="rId9"/>
    <p:sldId id="402" r:id="rId10"/>
    <p:sldId id="403" r:id="rId11"/>
    <p:sldId id="407" r:id="rId12"/>
    <p:sldId id="404" r:id="rId13"/>
    <p:sldId id="405" r:id="rId14"/>
    <p:sldId id="408" r:id="rId15"/>
    <p:sldId id="414" r:id="rId16"/>
    <p:sldId id="412" r:id="rId17"/>
    <p:sldId id="415" r:id="rId18"/>
    <p:sldId id="416" r:id="rId19"/>
    <p:sldId id="409" r:id="rId20"/>
    <p:sldId id="410" r:id="rId21"/>
    <p:sldId id="41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世洲" initials="黄" lastIdx="1" clrIdx="0"/>
  <p:cmAuthor id="2" name="Lenovo" initials="L" lastIdx="1" clrIdx="1"/>
  <p:cmAuthor id="3" name="ji h" initials="jh" lastIdx="1" clrIdx="2">
    <p:extLst>
      <p:ext uri="{19B8F6BF-5375-455C-9EA6-DF929625EA0E}">
        <p15:presenceInfo xmlns:p15="http://schemas.microsoft.com/office/powerpoint/2012/main" userId="ji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8C97-4C3E-274D-ADF9-06A9D5CCD4E7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642-7F20-7B44-AA23-5639F927B6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5486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416"/>
            <a:ext cx="9144000" cy="1111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3AA19-5EE1-E14F-8F67-5DD820B5DD9A}" type="datetime1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71CF-4B0D-884F-B66F-182E7711CDE4}" type="datetime1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4293"/>
            <a:ext cx="920244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2" name="直线连接符 8"/>
          <p:cNvCxnSpPr/>
          <p:nvPr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9220200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ABD60-8210-8B47-AC0A-C3D8D0CC4B37}" type="datetime1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7ECF2-D59A-DF42-BC11-D7EA8F8B97B5}" type="datetime1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F2449-682B-5647-A2CF-535336582DB0}" type="datetime1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688181" TargetMode="External"/><Relationship Id="rId2" Type="http://schemas.openxmlformats.org/officeDocument/2006/relationships/hyperlink" Target="https://ieeexplore.ieee.org/document/944212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hyperlink" Target="https://baike.baidu.com/item/%E4%BE%9D%E8%B5%96%E6%80%A7/3927846?fromModule=lemma_inlink" TargetMode="External"/><Relationship Id="rId7" Type="http://schemas.openxmlformats.org/officeDocument/2006/relationships/oleObject" Target="../embeddings/oleObject1.bin"/><Relationship Id="rId2" Type="http://schemas.openxmlformats.org/officeDocument/2006/relationships/hyperlink" Target="https://baike.baidu.com/item/%E5%8F%98%E9%87%8F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0" Type="http://schemas.openxmlformats.org/officeDocument/2006/relationships/image" Target="../media/image11.wmf"/><Relationship Id="rId4" Type="http://schemas.openxmlformats.org/officeDocument/2006/relationships/hyperlink" Target="https://baike.baidu.com/item/%E5%8D%95%E8%B0%83/9753519?fromModule=lemma_inlink" TargetMode="External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033615" TargetMode="External"/><Relationship Id="rId2" Type="http://schemas.openxmlformats.org/officeDocument/2006/relationships/hyperlink" Target="https://ieeexplore.ieee.org/document/95513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994975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35655" TargetMode="External"/><Relationship Id="rId2" Type="http://schemas.openxmlformats.org/officeDocument/2006/relationships/hyperlink" Target="https://ieeexplore.ieee.org/document/101672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49917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容量退化之前的早期电池寿命预测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hlinkClick r:id="rId2"/>
              </a:rPr>
              <a:t>Remaining useful life Prediction for lithium-ion battery based on CEEMDAN and SVR | IEEE Conference Publication | 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CEEMDAN+SVR(97%)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Neue Regular"/>
              </a:rPr>
              <a:t>基于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Neue Regular"/>
              </a:rPr>
              <a:t>EMD-GSA-ELM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Neue Regular"/>
              </a:rPr>
              <a:t>的锂离子电池的剩余使用寿命</a:t>
            </a:r>
            <a:r>
              <a:rPr lang="zh-CN" altLang="en-US" sz="2400" dirty="0">
                <a:hlinkClick r:id="rId3"/>
              </a:rPr>
              <a:t>基于</a:t>
            </a:r>
            <a:r>
              <a:rPr lang="en-US" altLang="zh-CN" sz="2400" dirty="0">
                <a:hlinkClick r:id="rId3"/>
              </a:rPr>
              <a:t>EMD-GSA-ELM</a:t>
            </a:r>
            <a:r>
              <a:rPr lang="zh-CN" altLang="en-US" sz="2400" dirty="0">
                <a:hlinkClick r:id="rId3"/>
              </a:rPr>
              <a:t>的锂离子电池的剩余使用寿命 </a:t>
            </a:r>
            <a:r>
              <a:rPr lang="en-US" altLang="zh-CN" sz="2400" dirty="0">
                <a:hlinkClick r:id="rId3"/>
              </a:rPr>
              <a:t>|IEEE</a:t>
            </a:r>
            <a:r>
              <a:rPr lang="zh-CN" altLang="en-US" sz="2400" dirty="0">
                <a:hlinkClick r:id="rId3"/>
              </a:rPr>
              <a:t>会议出版物 </a:t>
            </a:r>
            <a:r>
              <a:rPr lang="en-US" altLang="zh-CN" sz="2400" dirty="0">
                <a:hlinkClick r:id="rId3"/>
              </a:rPr>
              <a:t>|IEEE Xplore</a:t>
            </a:r>
            <a:endParaRPr lang="zh-CN" altLang="en-US" sz="2400" b="1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F825F3-884E-498E-A904-FE5F48D1E2CB}"/>
              </a:ext>
            </a:extLst>
          </p:cNvPr>
          <p:cNvSpPr/>
          <p:nvPr/>
        </p:nvSpPr>
        <p:spPr>
          <a:xfrm>
            <a:off x="782425" y="1728391"/>
            <a:ext cx="10546392" cy="3035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V10-100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29" name="图片 7">
            <a:extLst>
              <a:ext uri="{FF2B5EF4-FFF2-40B4-BE49-F238E27FC236}">
                <a16:creationId xmlns:a16="http://schemas.microsoft.com/office/drawing/2014/main" id="{6E146F0E-4ABC-4140-A8CB-2D09CB4D4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60" r="8339"/>
          <a:stretch/>
        </p:blipFill>
        <p:spPr bwMode="auto">
          <a:xfrm>
            <a:off x="7746006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5">
            <a:extLst>
              <a:ext uri="{FF2B5EF4-FFF2-40B4-BE49-F238E27FC236}">
                <a16:creationId xmlns:a16="http://schemas.microsoft.com/office/drawing/2014/main" id="{F3A46DA3-2824-4BBE-B067-4F556DE79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72" r="8339"/>
          <a:stretch/>
        </p:blipFill>
        <p:spPr bwMode="auto">
          <a:xfrm>
            <a:off x="4345282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3">
            <a:extLst>
              <a:ext uri="{FF2B5EF4-FFF2-40B4-BE49-F238E27FC236}">
                <a16:creationId xmlns:a16="http://schemas.microsoft.com/office/drawing/2014/main" id="{7FB372A3-4957-4C4D-90EA-3524A2757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4862" r="8339"/>
          <a:stretch/>
        </p:blipFill>
        <p:spPr bwMode="auto">
          <a:xfrm>
            <a:off x="944558" y="1911944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</p:spTree>
    <p:extLst>
      <p:ext uri="{BB962C8B-B14F-4D97-AF65-F5344CB8AC3E}">
        <p14:creationId xmlns:p14="http://schemas.microsoft.com/office/powerpoint/2010/main" val="39511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A64128-6EFA-4CDE-8F98-3AC83B41C3F8}"/>
              </a:ext>
            </a:extLst>
          </p:cNvPr>
          <p:cNvSpPr/>
          <p:nvPr/>
        </p:nvSpPr>
        <p:spPr>
          <a:xfrm>
            <a:off x="855133" y="1728392"/>
            <a:ext cx="10356245" cy="303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V100-150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150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03B3E808-D74F-40E1-B731-F72642A3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96" r="7446"/>
          <a:stretch/>
        </p:blipFill>
        <p:spPr bwMode="auto">
          <a:xfrm>
            <a:off x="7815178" y="1922210"/>
            <a:ext cx="3179977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EA6D0002-BD29-482B-8301-DCFA5E017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5080" r="7737"/>
          <a:stretch/>
        </p:blipFill>
        <p:spPr bwMode="auto">
          <a:xfrm>
            <a:off x="4397900" y="1922209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EA29B070-0C25-494F-9A1B-238E0F427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5159" r="8260"/>
          <a:stretch/>
        </p:blipFill>
        <p:spPr bwMode="auto">
          <a:xfrm>
            <a:off x="980622" y="1922228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5FA78F-46F4-4C9C-AF3B-1F67CCF7919D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74044-D056-415F-907E-ACFF82EE97F2}"/>
              </a:ext>
            </a:extLst>
          </p:cNvPr>
          <p:cNvSpPr/>
          <p:nvPr/>
        </p:nvSpPr>
        <p:spPr>
          <a:xfrm>
            <a:off x="1027522" y="1621409"/>
            <a:ext cx="9973558" cy="419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/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斯皮尔曼系数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     是衡量两个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2"/>
                  </a:rPr>
                  <a:t>变量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3"/>
                  </a:rPr>
                  <a:t>依赖性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的非参数指标，利用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4"/>
                  </a:rPr>
                  <a:t>单调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方程评价两个统计变量的相关性。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如果数据中没有重复值，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并且当两个变量完全单调相关时，斯皮尔曼相关系数则为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或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，两个变量越靠近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说明其越靠近正相关，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，说明两者负相关关系越强。原始数据依据其在总体数据中平均的降序位置，被分配了一个相应的等级。</a:t>
                </a:r>
                <a:endParaRPr lang="en-US" altLang="zh-CN" sz="1600" dirty="0">
                  <a:solidFill>
                    <a:srgbClr val="333333"/>
                  </a:solidFill>
                  <a:latin typeface="Helvetica" panose="020B0604020202020204" pitchFamily="34" charset="0"/>
                  <a:ea typeface="宋体" panose="02010600030101010101" pitchFamily="2" charset="-122"/>
                  <a:cs typeface="Helvetica" panose="020B0604020202020204" pitchFamily="34" charset="0"/>
                </a:endParaRPr>
              </a:p>
              <a:p>
                <a:r>
                  <a:rPr lang="en-US" altLang="zh-CN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计算公式为：</a:t>
                </a:r>
                <a:endParaRPr lang="zh-CN" altLang="en-US" sz="1600" dirty="0"/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60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是样本的排序位置，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在此处是电池寿命，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表示排序位置的差值。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表示样本容量，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ρ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就是要求的斯皮尔曼系数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blipFill>
                <a:blip r:embed="rId6"/>
                <a:stretch>
                  <a:fillRect l="-373" t="-861" b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5">
            <a:extLst>
              <a:ext uri="{FF2B5EF4-FFF2-40B4-BE49-F238E27FC236}">
                <a16:creationId xmlns:a16="http://schemas.microsoft.com/office/drawing/2014/main" id="{D4D9D2B1-5C8E-4950-8DB8-42287CD6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64D2769-71B2-4C21-A38E-9FA9A7F68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54757"/>
              </p:ext>
            </p:extLst>
          </p:nvPr>
        </p:nvGraphicFramePr>
        <p:xfrm>
          <a:off x="4009338" y="2871306"/>
          <a:ext cx="2000250" cy="92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81820" imgH="511310" progId="Equation.AxMath">
                  <p:embed/>
                </p:oleObj>
              </mc:Choice>
              <mc:Fallback>
                <p:oleObj r:id="rId7" imgW="1081820" imgH="511310" progId="Equation.AxMat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338" y="2871306"/>
                        <a:ext cx="2000250" cy="929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>
            <a:extLst>
              <a:ext uri="{FF2B5EF4-FFF2-40B4-BE49-F238E27FC236}">
                <a16:creationId xmlns:a16="http://schemas.microsoft.com/office/drawing/2014/main" id="{98B0645B-C64A-4920-A5C4-8A20301A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14587EB-B535-4CE9-BF4D-3D3EEB656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208"/>
              </p:ext>
            </p:extLst>
          </p:nvPr>
        </p:nvGraphicFramePr>
        <p:xfrm>
          <a:off x="1989054" y="4101220"/>
          <a:ext cx="1407735" cy="40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66561" imgH="201817" progId="Equation.AxMath">
                  <p:embed/>
                </p:oleObj>
              </mc:Choice>
              <mc:Fallback>
                <p:oleObj r:id="rId9" imgW="666561" imgH="201817" progId="Equation.AxMat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54" y="4101220"/>
                        <a:ext cx="1407735" cy="402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图片 10">
            <a:extLst>
              <a:ext uri="{FF2B5EF4-FFF2-40B4-BE49-F238E27FC236}">
                <a16:creationId xmlns:a16="http://schemas.microsoft.com/office/drawing/2014/main" id="{02405123-4582-4FB4-AE51-44456AD475A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8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1">
            <a:extLst>
              <a:ext uri="{FF2B5EF4-FFF2-40B4-BE49-F238E27FC236}">
                <a16:creationId xmlns:a16="http://schemas.microsoft.com/office/drawing/2014/main" id="{AC82EC9C-45FA-4A83-B12F-8E57677AEB7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FEB5DA-132A-4AA1-ABE7-77A182F51071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C23A6F-2828-4B98-BD72-BD6CED315060}"/>
              </a:ext>
            </a:extLst>
          </p:cNvPr>
          <p:cNvSpPr/>
          <p:nvPr/>
        </p:nvSpPr>
        <p:spPr>
          <a:xfrm>
            <a:off x="2590603" y="5033914"/>
            <a:ext cx="6136850" cy="922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3BF9EE-3B41-4319-8DB0-21BC4DFB57CC}"/>
              </a:ext>
            </a:extLst>
          </p:cNvPr>
          <p:cNvSpPr txBox="1"/>
          <p:nvPr/>
        </p:nvSpPr>
        <p:spPr>
          <a:xfrm>
            <a:off x="2714921" y="5175316"/>
            <a:ext cx="5882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与电池寿命都有较强的相关性，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Spearman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系数都大于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0.6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达到强相关，特征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电池寿命达到了极强相关</a:t>
            </a:r>
          </a:p>
        </p:txBody>
      </p:sp>
    </p:spTree>
    <p:extLst>
      <p:ext uri="{BB962C8B-B14F-4D97-AF65-F5344CB8AC3E}">
        <p14:creationId xmlns:p14="http://schemas.microsoft.com/office/powerpoint/2010/main" val="2507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Noise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AE042036-1474-470B-8389-9E84BFB85F24}"/>
              </a:ext>
            </a:extLst>
          </p:cNvPr>
          <p:cNvSpPr/>
          <p:nvPr/>
        </p:nvSpPr>
        <p:spPr>
          <a:xfrm>
            <a:off x="5778499" y="4403245"/>
            <a:ext cx="4982634" cy="1506488"/>
          </a:xfrm>
          <a:prstGeom prst="round2DiagRect">
            <a:avLst>
              <a:gd name="adj1" fmla="val 16667"/>
              <a:gd name="adj2" fmla="val 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/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加入高斯噪声：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原始特征数据量级在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𝑛𝑜𝑖𝑠𝑒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0,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∗0.1−1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最终数据噪声：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0.01-0.001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blipFill>
                <a:blip r:embed="rId2"/>
                <a:stretch>
                  <a:fillRect l="-1261" b="-4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D750C622-F9A6-4E9E-B5C9-9F0977EC1F70}"/>
              </a:ext>
            </a:extLst>
          </p:cNvPr>
          <p:cNvSpPr/>
          <p:nvPr/>
        </p:nvSpPr>
        <p:spPr>
          <a:xfrm>
            <a:off x="1028699" y="1777035"/>
            <a:ext cx="4749800" cy="1877201"/>
          </a:xfrm>
          <a:prstGeom prst="round2DiagRect">
            <a:avLst>
              <a:gd name="adj1" fmla="val 16667"/>
              <a:gd name="adj2" fmla="val 1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31BCE5-D0F7-4431-A60B-937303F0D894}"/>
              </a:ext>
            </a:extLst>
          </p:cNvPr>
          <p:cNvSpPr txBox="1"/>
          <p:nvPr/>
        </p:nvSpPr>
        <p:spPr>
          <a:xfrm>
            <a:off x="5977466" y="4706751"/>
            <a:ext cx="4351865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模态分解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线性回归验证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9372600" cy="454659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15779E-193E-4B8F-BD71-DA6FFA07E08B}"/>
              </a:ext>
            </a:extLst>
          </p:cNvPr>
          <p:cNvSpPr txBox="1"/>
          <p:nvPr/>
        </p:nvSpPr>
        <p:spPr>
          <a:xfrm>
            <a:off x="1880075" y="1661668"/>
            <a:ext cx="7246515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本征模函数（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）任何信号都是由若干本征模态函数组成的；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可是线性的，也可是非线性的，各本征模态函数的局部零点数和极值点数相同，同时上下包络关于时间轴局部对称；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）在任何时候，一个信号都可以包含若干本征模态函数，若各模态函数之间相互混叠，就组成了复合信号；</a:t>
            </a:r>
          </a:p>
        </p:txBody>
      </p:sp>
    </p:spTree>
    <p:extLst>
      <p:ext uri="{BB962C8B-B14F-4D97-AF65-F5344CB8AC3E}">
        <p14:creationId xmlns:p14="http://schemas.microsoft.com/office/powerpoint/2010/main" val="11036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9190568" cy="45381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输入信号分解：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=1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表示输入信号，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𝐼𝑀𝐹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表示的本征模函数，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𝑅𝑒𝑠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表示残差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blipFill>
                <a:blip r:embed="rId2"/>
                <a:stretch>
                  <a:fillRect l="-717" t="-1225" r="-717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10463522" cy="4961466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为经过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分解之后得到的第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个本证模态分量，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𝜈</m:t>
                    </m:r>
                    <m:r>
                      <m:rPr>
                        <m:sty m:val="p"/>
                      </m:rP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j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为满足标准正态分布的高斯噪声信号，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=1,2,3…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是加入噪声的次数，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为白噪声的标准差，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为待分解信号，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分解步骤如下：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将高斯白噪声加入到待分解信号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得到新信号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𝑞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对新信号进行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分解，得到第一阶本征模态分量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𝑞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𝜀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对产生的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个模态分量进行总体平均就得到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blipFill>
                <a:blip r:embed="rId2"/>
                <a:stretch>
                  <a:fillRect l="-503" r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10463522" cy="527933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/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3)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计算去除第─个模态分量后的残差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4)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中加入正负成对高斯白噪声得到新信号，以新信号为载体进行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分解，得到第一阶模态分量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，由此可以得到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5)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计算去除第二个模态分量后的残差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6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）重复上述步骤，直到获得的残差信号为单调函数，不能继续分解，算法结束。此时得到的本征模态分量数显为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K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，则原始信号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被分解为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𝐾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acc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  <a:blipFill>
                <a:blip r:embed="rId2"/>
                <a:stretch>
                  <a:fillRect l="-550" r="-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3B22E3-7C99-4617-9DCF-5E5BB9F5896E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887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1C61BB50-BA1C-4C52-8A18-DB11A0D38DA1}"/>
              </a:ext>
            </a:extLst>
          </p:cNvPr>
          <p:cNvSpPr/>
          <p:nvPr/>
        </p:nvSpPr>
        <p:spPr>
          <a:xfrm>
            <a:off x="980535" y="1369436"/>
            <a:ext cx="4030133" cy="5423757"/>
          </a:xfrm>
          <a:prstGeom prst="round2DiagRect">
            <a:avLst>
              <a:gd name="adj1" fmla="val 8928"/>
              <a:gd name="adj2" fmla="val 95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4BD5FE-DCB0-4D34-BB63-1F8F8AC6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69" y="1409607"/>
            <a:ext cx="3542264" cy="53434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329E65-E2F5-47D4-B9ED-F569D4727383}"/>
              </a:ext>
            </a:extLst>
          </p:cNvPr>
          <p:cNvSpPr txBox="1"/>
          <p:nvPr/>
        </p:nvSpPr>
        <p:spPr>
          <a:xfrm>
            <a:off x="5240867" y="18203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进行模态分解</a:t>
            </a:r>
          </a:p>
        </p:txBody>
      </p:sp>
    </p:spTree>
    <p:extLst>
      <p:ext uri="{BB962C8B-B14F-4D97-AF65-F5344CB8AC3E}">
        <p14:creationId xmlns:p14="http://schemas.microsoft.com/office/powerpoint/2010/main" val="20669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5545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hlinkClick r:id="rId2"/>
              </a:rPr>
              <a:t>新能源电动汽车锂离子电池循环寿命预测方法 </a:t>
            </a:r>
            <a:r>
              <a:rPr lang="en-US" altLang="zh-CN" sz="2400" dirty="0">
                <a:hlinkClick r:id="rId2"/>
              </a:rPr>
              <a:t>|IEEE</a:t>
            </a:r>
            <a:r>
              <a:rPr lang="zh-CN" altLang="en-US" sz="2400" dirty="0">
                <a:hlinkClick r:id="rId2"/>
              </a:rPr>
              <a:t>会议出版物 </a:t>
            </a:r>
            <a:r>
              <a:rPr lang="en-US" altLang="zh-CN" sz="2400" dirty="0">
                <a:hlinkClick r:id="rId2"/>
              </a:rPr>
              <a:t>|IEEE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微分方程思想</a:t>
            </a:r>
            <a:endParaRPr lang="en-US" altLang="zh-CN" sz="2400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hlinkClick r:id="rId3"/>
              </a:rPr>
              <a:t>Research on Life Prediction of Lithium-ion Battery based on WEMD-ARIMA Model | IEEE Conference Publication | 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窗口经验模式分解</a:t>
            </a:r>
            <a:r>
              <a:rPr lang="en-US" altLang="zh-CN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WEMD</a:t>
            </a:r>
            <a:r>
              <a:rPr lang="zh-CN" altLang="en-US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ARIMA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差分自回归移动平均模型</a:t>
            </a:r>
            <a:endParaRPr lang="en-US" altLang="zh-CN" sz="2400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锂电池寿命预测方法综述</a:t>
            </a:r>
            <a:r>
              <a:rPr lang="en-US" altLang="zh-CN" sz="2400" dirty="0">
                <a:hlinkClick r:id="rId4"/>
              </a:rPr>
              <a:t>Review on RUL Prediction Methods for Lithium-ion Battery | IEEE Conference Publication | IEEE Xplore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84725"/>
              </p:ext>
            </p:extLst>
          </p:nvPr>
        </p:nvGraphicFramePr>
        <p:xfrm>
          <a:off x="2319867" y="2133600"/>
          <a:ext cx="755226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90633"/>
              </p:ext>
            </p:extLst>
          </p:nvPr>
        </p:nvGraphicFramePr>
        <p:xfrm>
          <a:off x="2319867" y="2131060"/>
          <a:ext cx="7552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0.2172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灰狼优化极限学习机（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GWO-ELM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）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+CEEMDAN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hlinkClick r:id="rId2"/>
              </a:rPr>
              <a:t>基于灰狼优化极限学习机的锂离子电池剩余寿命间接预测方法 </a:t>
            </a:r>
            <a:r>
              <a:rPr lang="en-US" altLang="zh-CN" sz="2400" dirty="0">
                <a:hlinkClick r:id="rId2"/>
              </a:rPr>
              <a:t>|IEEE</a:t>
            </a:r>
            <a:r>
              <a:rPr lang="zh-CN" altLang="en-US" sz="2400" dirty="0">
                <a:hlinkClick r:id="rId2"/>
              </a:rPr>
              <a:t>会议出版物 </a:t>
            </a:r>
            <a:r>
              <a:rPr lang="en-US" altLang="zh-CN" sz="2400" dirty="0">
                <a:hlinkClick r:id="rId2"/>
              </a:rPr>
              <a:t>|IEEE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 sz="2400" i="0" dirty="0" err="1">
                <a:solidFill>
                  <a:srgbClr val="333333"/>
                </a:solidFill>
                <a:effectLst/>
                <a:latin typeface="HelveticaNeue Regular"/>
              </a:rPr>
              <a:t>Transformer+CEEMDAN:</a:t>
            </a:r>
            <a:r>
              <a:rPr lang="en-US" altLang="zh-CN" sz="2400" dirty="0" err="1">
                <a:hlinkClick r:id="rId3"/>
              </a:rPr>
              <a:t>An</a:t>
            </a:r>
            <a:r>
              <a:rPr lang="en-US" altLang="zh-CN" sz="2400" dirty="0">
                <a:hlinkClick r:id="rId3"/>
              </a:rPr>
              <a:t> Improved Approach Based on Transformer Network for Remaining Useful Life of Lithium-ion Battery | IEEE Conference Publication | IEEE Xplore</a:t>
            </a:r>
            <a:endParaRPr lang="en-US" altLang="zh-CN" sz="2400" i="0" dirty="0">
              <a:solidFill>
                <a:srgbClr val="333333"/>
              </a:solidFill>
              <a:effectLst/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276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CEEMDAN+SVR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396288"/>
            <a:ext cx="10473055" cy="22520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在排放过程中提取可测量的健康因子，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Pearson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Spearman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方法分析健康因子与容量的相关性。然后，对健康因子进行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CEEMDAN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分解，得到一系列相对稳定的成分。最后，将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CEEMDAN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分解后的健康因子作为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SVR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预测模型的输入，容量作为输出，实现锂离子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预测</a:t>
            </a:r>
            <a:endParaRPr lang="en-US" altLang="zh-CN" sz="24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685800" y="4027714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26228" y="4027713"/>
            <a:ext cx="2373085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Pearson</a:t>
            </a:r>
            <a:r>
              <a:rPr lang="zh-CN" altLang="en-US" dirty="0"/>
              <a:t>和</a:t>
            </a:r>
            <a:r>
              <a:rPr lang="en-US" altLang="zh-CN" dirty="0"/>
              <a:t>Spearman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25435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6368143" y="4027713"/>
            <a:ext cx="2231572" cy="5835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r>
              <a:rPr lang="zh-CN" altLang="en-US" dirty="0"/>
              <a:t>分解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>
            <a:off x="5467349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9612086" y="4026036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SVR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>
            <a:off x="8667752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65EE10-55B1-1BAA-5549-2B410E42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773" y="4691743"/>
            <a:ext cx="2470047" cy="1953390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57F0C5A3-130C-3DA4-C830-4681FE13C9CC}"/>
              </a:ext>
            </a:extLst>
          </p:cNvPr>
          <p:cNvSpPr/>
          <p:nvPr/>
        </p:nvSpPr>
        <p:spPr>
          <a:xfrm>
            <a:off x="538842" y="5089071"/>
            <a:ext cx="1817914" cy="9361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电压最低点的时间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5AE294-DC21-B92B-B1E5-50CD3C1D2C1F}"/>
              </a:ext>
            </a:extLst>
          </p:cNvPr>
          <p:cNvSpPr txBox="1"/>
          <p:nvPr/>
        </p:nvSpPr>
        <p:spPr>
          <a:xfrm>
            <a:off x="5512603" y="5230458"/>
            <a:ext cx="2914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随着充放电周期的增加，电压达到最低点的时间在减少。因此本文选取放电电压达到最低点的时间为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HI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8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EMD-GSA-ELM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15321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针对上述问题，本文选取锂电池运行过程中等压降放电时间作为健康因子，通过经验模态分解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(EMD)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分析得到新的锂电池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预测健康因子，利用重力搜索算法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(GSA)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对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算法输入权值进行优化，得到合适的模型参数，建立锂电池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预测模型。算法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(GSA)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对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算法的输入权值进行优化，获得合适的模型参数，建立锂离子电池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预测模型，最后基于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NASA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锂离子电池试验数据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B0006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B0007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验证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EMD-GSA-ELM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预测模型的有效性和预测精度。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3172197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3123212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EMD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371407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1681704" y="5075736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GSA</a:t>
            </a:r>
            <a:r>
              <a:rPr lang="zh-CN" altLang="en-US" dirty="0"/>
              <a:t>优化</a:t>
            </a:r>
            <a:r>
              <a:rPr lang="en-US" altLang="zh-CN" dirty="0"/>
              <a:t>ELM</a:t>
            </a:r>
            <a:r>
              <a:rPr lang="zh-CN" altLang="en-US" dirty="0"/>
              <a:t>加权模型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 rot="1567532">
            <a:off x="4072758" y="3730742"/>
            <a:ext cx="1922127" cy="1697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6096000" y="3971607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19929893">
            <a:off x="3895121" y="5017352"/>
            <a:ext cx="2017706" cy="1535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591909" y="4007361"/>
            <a:ext cx="1695452" cy="6920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等压降放电时间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WEMD-ARIMA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15321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一种新的锂离子电池剩余循环寿命预测模型。将锂离子电池循环寿命退化数据看作一组随机时间序列。首先，对时间序列进行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WEMD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分解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;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它们被分解成若干个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子序列。本文提出的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WEMD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模型是在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的基础上，通过在序列中加入白噪声进行改进的。使分解后的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序列无模态混叠。然后，利用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ARIMA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预测对各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子序列进行预测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;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最后，将各</a:t>
            </a:r>
            <a:r>
              <a:rPr lang="en-US" altLang="zh-CN" sz="1600" i="0" dirty="0" err="1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的预测结果进行叠加，得到最终的预测结果。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WEMD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5222285" y="3580246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ARIMA</a:t>
            </a:r>
            <a:r>
              <a:rPr lang="zh-CN" altLang="en-US" dirty="0"/>
              <a:t>预测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7843157" y="3739811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叠加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20557290">
            <a:off x="4132119" y="462542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606877" y="3649849"/>
            <a:ext cx="1695452" cy="7629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寿命退化数据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8D5EAB-A877-DA1E-9CDB-724438E82DA4}"/>
              </a:ext>
            </a:extLst>
          </p:cNvPr>
          <p:cNvSpPr/>
          <p:nvPr/>
        </p:nvSpPr>
        <p:spPr>
          <a:xfrm>
            <a:off x="4121893" y="395419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5927F7-CBE6-FB37-AAED-70F021249BEC}"/>
              </a:ext>
            </a:extLst>
          </p:cNvPr>
          <p:cNvSpPr/>
          <p:nvPr/>
        </p:nvSpPr>
        <p:spPr>
          <a:xfrm>
            <a:off x="3103923" y="3715035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9EF740-D59B-55CD-4451-D50B727B4CD9}"/>
              </a:ext>
            </a:extLst>
          </p:cNvPr>
          <p:cNvSpPr/>
          <p:nvPr/>
        </p:nvSpPr>
        <p:spPr>
          <a:xfrm>
            <a:off x="3094262" y="4603380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IMF3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0C120E0-2E5D-05A1-D7EC-D5F3BE8C90BE}"/>
              </a:ext>
            </a:extLst>
          </p:cNvPr>
          <p:cNvSpPr/>
          <p:nvPr/>
        </p:nvSpPr>
        <p:spPr>
          <a:xfrm rot="944098">
            <a:off x="4131067" y="3268189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EC59295-F4B5-3213-B0C7-80027953D9B7}"/>
              </a:ext>
            </a:extLst>
          </p:cNvPr>
          <p:cNvSpPr/>
          <p:nvPr/>
        </p:nvSpPr>
        <p:spPr>
          <a:xfrm>
            <a:off x="7145868" y="3954198"/>
            <a:ext cx="493650" cy="2101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GWO-ELM+CEEMDAN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792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提取可表征锂离子电池退化状态的多种间接健康指标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(HI);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 主成分分析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将所有这些间接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融合成一个间接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。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(CEEMDAN)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对融合的间接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进行分解降噪，最后，应用灰狼优化极限学习机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(GWO-ELM)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模型进行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预测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1423308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2640352" y="5152254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GWO</a:t>
            </a:r>
            <a:r>
              <a:rPr lang="zh-CN" altLang="en-US" dirty="0"/>
              <a:t>优化</a:t>
            </a:r>
            <a:r>
              <a:rPr lang="en-US" altLang="zh-CN" dirty="0"/>
              <a:t>ELM</a:t>
            </a:r>
            <a:r>
              <a:rPr lang="zh-CN" altLang="en-US" dirty="0"/>
              <a:t>加权模型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 rot="1567532">
            <a:off x="4566226" y="3615051"/>
            <a:ext cx="1410366" cy="23920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6096000" y="3971607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19424940">
            <a:off x="4413722" y="4826889"/>
            <a:ext cx="1614982" cy="2868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791BF4E-430B-1F28-BBAD-A06EE8C9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8" y="3712964"/>
            <a:ext cx="2342508" cy="13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5222285" y="3580246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</a:t>
            </a:r>
            <a:r>
              <a:rPr lang="zh-CN" altLang="en-US" dirty="0"/>
              <a:t>预测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7843157" y="3739811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叠加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20557290">
            <a:off x="4132119" y="462542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606877" y="3649849"/>
            <a:ext cx="1695452" cy="7629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寿命退化数据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8D5EAB-A877-DA1E-9CDB-724438E82DA4}"/>
              </a:ext>
            </a:extLst>
          </p:cNvPr>
          <p:cNvSpPr/>
          <p:nvPr/>
        </p:nvSpPr>
        <p:spPr>
          <a:xfrm>
            <a:off x="4121893" y="395419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5927F7-CBE6-FB37-AAED-70F021249BEC}"/>
              </a:ext>
            </a:extLst>
          </p:cNvPr>
          <p:cNvSpPr/>
          <p:nvPr/>
        </p:nvSpPr>
        <p:spPr>
          <a:xfrm>
            <a:off x="3103923" y="3715035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9EF740-D59B-55CD-4451-D50B727B4CD9}"/>
              </a:ext>
            </a:extLst>
          </p:cNvPr>
          <p:cNvSpPr/>
          <p:nvPr/>
        </p:nvSpPr>
        <p:spPr>
          <a:xfrm>
            <a:off x="3094262" y="4603380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IMF3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0C120E0-2E5D-05A1-D7EC-D5F3BE8C90BE}"/>
              </a:ext>
            </a:extLst>
          </p:cNvPr>
          <p:cNvSpPr/>
          <p:nvPr/>
        </p:nvSpPr>
        <p:spPr>
          <a:xfrm rot="944098">
            <a:off x="4131067" y="3268189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EC59295-F4B5-3213-B0C7-80027953D9B7}"/>
              </a:ext>
            </a:extLst>
          </p:cNvPr>
          <p:cNvSpPr/>
          <p:nvPr/>
        </p:nvSpPr>
        <p:spPr>
          <a:xfrm>
            <a:off x="7145868" y="3954198"/>
            <a:ext cx="493650" cy="2101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514AB7-F58F-2924-8FDC-1F96D40C1F38}"/>
              </a:ext>
            </a:extLst>
          </p:cNvPr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Transformer-CEEMDAN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A52F69-D476-BE2E-474B-6FE374978529}"/>
              </a:ext>
            </a:extLst>
          </p:cNvPr>
          <p:cNvSpPr txBox="1"/>
          <p:nvPr/>
        </p:nvSpPr>
        <p:spPr>
          <a:xfrm>
            <a:off x="913765" y="1294539"/>
            <a:ext cx="10473055" cy="792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在数据预处理过程中，将离线数据添加到数据集中。然后利用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EMD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提取寿命退化趋势和容量再生信息。利用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Transformer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模型得到预测结果。最后，将各独立结果进行综合，得到综合的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SOH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预测结果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4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mMjNjYjIxNjIxYjA5ODk5MTE5NGIwODBhZGE3MjEifQ=="/>
  <p:tag name="KSO_WPP_MARK_KEY" val="37a53858-9e2f-4580-afbe-ea04600379f5"/>
</p:tagLst>
</file>

<file path=ppt/theme/theme1.xml><?xml version="1.0" encoding="utf-8"?>
<a:theme xmlns:a="http://schemas.openxmlformats.org/drawingml/2006/main" name="dhu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dhucourse</Template>
  <TotalTime>1507</TotalTime>
  <Words>1456</Words>
  <Application>Microsoft Office PowerPoint</Application>
  <PresentationFormat>宽屏</PresentationFormat>
  <Paragraphs>148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HelveticaNeue Regular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Helvetica</vt:lpstr>
      <vt:lpstr>Times New Roman</vt:lpstr>
      <vt:lpstr>dhucourse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</dc:creator>
  <cp:lastModifiedBy>wuyan deng</cp:lastModifiedBy>
  <cp:revision>686</cp:revision>
  <dcterms:created xsi:type="dcterms:W3CDTF">2020-05-07T06:59:00Z</dcterms:created>
  <dcterms:modified xsi:type="dcterms:W3CDTF">2023-09-04T09:18:40Z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0BA66F4F4ABE4302B0E16CF718EF3BCA</vt:lpwstr>
  </property>
  <property fmtid="{D5CDD505-2E9C-101B-9397-08002B2CF9AE}" pid="3" name="KSOProductBuildVer">
    <vt:lpwstr>2052-11.1.0.12598</vt:lpwstr>
  </property>
</Properties>
</file>