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424" r:id="rId2"/>
    <p:sldId id="422" r:id="rId3"/>
    <p:sldId id="423" r:id="rId4"/>
    <p:sldId id="402" r:id="rId5"/>
    <p:sldId id="425" r:id="rId6"/>
    <p:sldId id="435" r:id="rId7"/>
    <p:sldId id="433" r:id="rId8"/>
    <p:sldId id="427" r:id="rId9"/>
    <p:sldId id="428" r:id="rId10"/>
    <p:sldId id="434" r:id="rId11"/>
    <p:sldId id="429" r:id="rId12"/>
    <p:sldId id="430" r:id="rId13"/>
    <p:sldId id="431" r:id="rId14"/>
    <p:sldId id="403" r:id="rId15"/>
    <p:sldId id="407" r:id="rId16"/>
    <p:sldId id="404" r:id="rId17"/>
    <p:sldId id="405" r:id="rId18"/>
    <p:sldId id="408" r:id="rId19"/>
    <p:sldId id="414" r:id="rId20"/>
    <p:sldId id="412" r:id="rId21"/>
    <p:sldId id="415" r:id="rId22"/>
    <p:sldId id="416" r:id="rId23"/>
    <p:sldId id="409" r:id="rId24"/>
    <p:sldId id="410" r:id="rId25"/>
    <p:sldId id="411"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 id="3" name="ji h" initials="jh" lastIdx="5" clrIdx="2">
    <p:extLst>
      <p:ext uri="{19B8F6BF-5375-455C-9EA6-DF929625EA0E}">
        <p15:presenceInfo xmlns:p15="http://schemas.microsoft.com/office/powerpoint/2012/main" userId="ji 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88" d="100"/>
          <a:sy n="88" d="100"/>
        </p:scale>
        <p:origin x="16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5-15T17:21:04.095" idx="4">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3-05-15T17:21:04.095" idx="3">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3-05-15T17:21:04.09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2023/9/5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2023/9/5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2023/9/5</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2023/9/5</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2023/9/5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2023/9/5</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baike.baidu.com/item/%E4%BE%9D%E8%B5%96%E6%80%A7/3927846?fromModule=lemma_inlink" TargetMode="External"/><Relationship Id="rId7" Type="http://schemas.openxmlformats.org/officeDocument/2006/relationships/image" Target="../media/image23.wmf"/><Relationship Id="rId2" Type="http://schemas.openxmlformats.org/officeDocument/2006/relationships/hyperlink" Target="https://baike.baidu.com/item/%E5%8F%98%E9%87%8F?fromModule=lemma_inlink"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22.png"/><Relationship Id="rId4" Type="http://schemas.openxmlformats.org/officeDocument/2006/relationships/hyperlink" Target="https://baike.baidu.com/item/%E5%8D%95%E8%B0%83/9753519?fromModule=lemma_inlink" TargetMode="External"/><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CC7678-6A51-9DBE-BE66-088CCB1C27BC}"/>
              </a:ext>
            </a:extLst>
          </p:cNvPr>
          <p:cNvPicPr>
            <a:picLocks noChangeAspect="1"/>
          </p:cNvPicPr>
          <p:nvPr/>
        </p:nvPicPr>
        <p:blipFill>
          <a:blip r:embed="rId2"/>
          <a:stretch>
            <a:fillRect/>
          </a:stretch>
        </p:blipFill>
        <p:spPr>
          <a:xfrm>
            <a:off x="892468" y="1453244"/>
            <a:ext cx="7709216" cy="2618014"/>
          </a:xfrm>
          <a:prstGeom prst="rect">
            <a:avLst/>
          </a:prstGeom>
        </p:spPr>
      </p:pic>
      <p:sp>
        <p:nvSpPr>
          <p:cNvPr id="4" name="文本框 3">
            <a:extLst>
              <a:ext uri="{FF2B5EF4-FFF2-40B4-BE49-F238E27FC236}">
                <a16:creationId xmlns:a16="http://schemas.microsoft.com/office/drawing/2014/main" id="{55F531DF-3B5A-338B-CD10-4220CF81E78E}"/>
              </a:ext>
            </a:extLst>
          </p:cNvPr>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Dataset introduction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5" name="文本框 4">
            <a:extLst>
              <a:ext uri="{FF2B5EF4-FFF2-40B4-BE49-F238E27FC236}">
                <a16:creationId xmlns:a16="http://schemas.microsoft.com/office/drawing/2014/main" id="{F5524347-A316-5A6F-9453-1FE0614B5DF3}"/>
              </a:ext>
            </a:extLst>
          </p:cNvPr>
          <p:cNvSpPr txBox="1"/>
          <p:nvPr/>
        </p:nvSpPr>
        <p:spPr>
          <a:xfrm>
            <a:off x="2487304" y="6217404"/>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pic>
        <p:nvPicPr>
          <p:cNvPr id="7" name="图片 6">
            <a:extLst>
              <a:ext uri="{FF2B5EF4-FFF2-40B4-BE49-F238E27FC236}">
                <a16:creationId xmlns:a16="http://schemas.microsoft.com/office/drawing/2014/main" id="{6F22528E-05C1-51C9-F48A-CFCDA05A993C}"/>
              </a:ext>
            </a:extLst>
          </p:cNvPr>
          <p:cNvPicPr>
            <a:picLocks noChangeAspect="1"/>
          </p:cNvPicPr>
          <p:nvPr/>
        </p:nvPicPr>
        <p:blipFill>
          <a:blip r:embed="rId3"/>
          <a:stretch>
            <a:fillRect/>
          </a:stretch>
        </p:blipFill>
        <p:spPr>
          <a:xfrm>
            <a:off x="8734184" y="1453244"/>
            <a:ext cx="2744802" cy="2888425"/>
          </a:xfrm>
          <a:prstGeom prst="rect">
            <a:avLst/>
          </a:prstGeom>
        </p:spPr>
      </p:pic>
      <p:sp>
        <p:nvSpPr>
          <p:cNvPr id="9" name="文本框 8">
            <a:extLst>
              <a:ext uri="{FF2B5EF4-FFF2-40B4-BE49-F238E27FC236}">
                <a16:creationId xmlns:a16="http://schemas.microsoft.com/office/drawing/2014/main" id="{7FBBD8E6-7772-41FF-79FA-49852102914A}"/>
              </a:ext>
            </a:extLst>
          </p:cNvPr>
          <p:cNvSpPr txBox="1"/>
          <p:nvPr/>
        </p:nvSpPr>
        <p:spPr>
          <a:xfrm>
            <a:off x="1028538" y="4722194"/>
            <a:ext cx="609600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商用</a:t>
            </a:r>
            <a:r>
              <a:rPr lang="en-US" altLang="zh-CN" b="0" i="0" dirty="0">
                <a:solidFill>
                  <a:srgbClr val="000000"/>
                </a:solidFill>
                <a:effectLst/>
                <a:latin typeface="微软雅黑" panose="020B0503020204020204" pitchFamily="34" charset="-122"/>
                <a:ea typeface="微软雅黑" panose="020B0503020204020204" pitchFamily="34" charset="-122"/>
              </a:rPr>
              <a:t>LFP/</a:t>
            </a:r>
            <a:r>
              <a:rPr lang="zh-CN" altLang="en-US" b="0" i="0" dirty="0">
                <a:solidFill>
                  <a:srgbClr val="000000"/>
                </a:solidFill>
                <a:effectLst/>
                <a:latin typeface="微软雅黑" panose="020B0503020204020204" pitchFamily="34" charset="-122"/>
                <a:ea typeface="微软雅黑" panose="020B0503020204020204" pitchFamily="34" charset="-122"/>
              </a:rPr>
              <a:t>石墨电池</a:t>
            </a:r>
            <a:r>
              <a:rPr lang="en-US" altLang="zh-CN" b="0" i="0" dirty="0">
                <a:solidFill>
                  <a:srgbClr val="000000"/>
                </a:solidFill>
                <a:effectLst/>
                <a:latin typeface="微软雅黑" panose="020B0503020204020204" pitchFamily="34" charset="-122"/>
                <a:ea typeface="微软雅黑" panose="020B0503020204020204" pitchFamily="34" charset="-122"/>
              </a:rPr>
              <a:t>(A123</a:t>
            </a:r>
            <a:r>
              <a:rPr lang="zh-CN" altLang="en-US" b="0" i="0" dirty="0">
                <a:solidFill>
                  <a:srgbClr val="000000"/>
                </a:solidFill>
                <a:effectLst/>
                <a:latin typeface="微软雅黑" panose="020B0503020204020204" pitchFamily="34" charset="-122"/>
                <a:ea typeface="微软雅黑" panose="020B0503020204020204" pitchFamily="34" charset="-122"/>
              </a:rPr>
              <a:t>系统，型号</a:t>
            </a:r>
            <a:r>
              <a:rPr lang="en-US" altLang="zh-CN" b="0" i="0" dirty="0">
                <a:solidFill>
                  <a:srgbClr val="000000"/>
                </a:solidFill>
                <a:effectLst/>
                <a:latin typeface="微软雅黑" panose="020B0503020204020204" pitchFamily="34" charset="-122"/>
                <a:ea typeface="微软雅黑" panose="020B0503020204020204" pitchFamily="34" charset="-122"/>
              </a:rPr>
              <a:t>APR18650M1A</a:t>
            </a:r>
            <a:endParaRPr lang="zh-CN" altLang="en-US" dirty="0"/>
          </a:p>
        </p:txBody>
      </p:sp>
    </p:spTree>
    <p:extLst>
      <p:ext uri="{BB962C8B-B14F-4D97-AF65-F5344CB8AC3E}">
        <p14:creationId xmlns:p14="http://schemas.microsoft.com/office/powerpoint/2010/main" val="287309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5543C5-A4A2-C627-9D1D-2170A9B6E3F5}"/>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prediction 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pic>
        <p:nvPicPr>
          <p:cNvPr id="6" name="图片 5">
            <a:extLst>
              <a:ext uri="{FF2B5EF4-FFF2-40B4-BE49-F238E27FC236}">
                <a16:creationId xmlns:a16="http://schemas.microsoft.com/office/drawing/2014/main" id="{9C0E8A70-4C33-8449-C39B-DB89A1AAAE5A}"/>
              </a:ext>
            </a:extLst>
          </p:cNvPr>
          <p:cNvPicPr>
            <a:picLocks noChangeAspect="1"/>
          </p:cNvPicPr>
          <p:nvPr/>
        </p:nvPicPr>
        <p:blipFill rotWithShape="1">
          <a:blip r:embed="rId2"/>
          <a:srcRect l="15714" r="16357"/>
          <a:stretch/>
        </p:blipFill>
        <p:spPr>
          <a:xfrm>
            <a:off x="7331527" y="3943072"/>
            <a:ext cx="2514601" cy="1379764"/>
          </a:xfrm>
          <a:prstGeom prst="rect">
            <a:avLst/>
          </a:prstGeom>
        </p:spPr>
      </p:pic>
      <p:pic>
        <p:nvPicPr>
          <p:cNvPr id="8" name="图片 7">
            <a:extLst>
              <a:ext uri="{FF2B5EF4-FFF2-40B4-BE49-F238E27FC236}">
                <a16:creationId xmlns:a16="http://schemas.microsoft.com/office/drawing/2014/main" id="{F5DA7F43-F917-AE05-FF57-62ACC18218CE}"/>
              </a:ext>
            </a:extLst>
          </p:cNvPr>
          <p:cNvPicPr>
            <a:picLocks noChangeAspect="1"/>
          </p:cNvPicPr>
          <p:nvPr/>
        </p:nvPicPr>
        <p:blipFill>
          <a:blip r:embed="rId3"/>
          <a:stretch>
            <a:fillRect/>
          </a:stretch>
        </p:blipFill>
        <p:spPr>
          <a:xfrm>
            <a:off x="930729" y="2493818"/>
            <a:ext cx="10074728" cy="771960"/>
          </a:xfrm>
          <a:prstGeom prst="rect">
            <a:avLst/>
          </a:prstGeom>
        </p:spPr>
      </p:pic>
    </p:spTree>
    <p:extLst>
      <p:ext uri="{BB962C8B-B14F-4D97-AF65-F5344CB8AC3E}">
        <p14:creationId xmlns:p14="http://schemas.microsoft.com/office/powerpoint/2010/main" val="4248628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105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402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692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DF825F3-884E-498E-A904-FE5F48D1E2CB}"/>
              </a:ext>
            </a:extLst>
          </p:cNvPr>
          <p:cNvSpPr/>
          <p:nvPr/>
        </p:nvSpPr>
        <p:spPr>
          <a:xfrm>
            <a:off x="782425" y="1728391"/>
            <a:ext cx="10546392" cy="3035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Voltage-Discharge Capacity     </a:t>
            </a:r>
            <a:r>
              <a:rPr lang="en-US" altLang="zh-CN" sz="1400" dirty="0">
                <a:effectLst/>
                <a:latin typeface="Times New Roman" panose="02020603050405020304" charset="0"/>
                <a:ea typeface="等线" panose="02010600030101010101" charset="-122"/>
                <a:cs typeface="Times New Roman" panose="02020603050405020304" charset="0"/>
                <a:sym typeface="+mn-ea"/>
              </a:rPr>
              <a:t>V10-100</a:t>
            </a:r>
            <a:endParaRPr lang="zh-CN" altLang="en-US" sz="1400" dirty="0">
              <a:effectLst/>
              <a:latin typeface="Times New Roman" panose="02020603050405020304" charset="0"/>
              <a:ea typeface="等线" panose="02010600030101010101" charset="-122"/>
              <a:cs typeface="Times New Roman" panose="02020603050405020304" charset="0"/>
              <a:sym typeface="+mn-ea"/>
            </a:endParaRPr>
          </a:p>
        </p:txBody>
      </p:sp>
      <p:pic>
        <p:nvPicPr>
          <p:cNvPr id="1029" name="图片 7">
            <a:extLst>
              <a:ext uri="{FF2B5EF4-FFF2-40B4-BE49-F238E27FC236}">
                <a16:creationId xmlns:a16="http://schemas.microsoft.com/office/drawing/2014/main" id="{6E146F0E-4ABC-4140-A8CB-2D09CB4D4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5160" r="8339"/>
          <a:stretch/>
        </p:blipFill>
        <p:spPr bwMode="auto">
          <a:xfrm>
            <a:off x="7746006" y="1923068"/>
            <a:ext cx="3319350" cy="26460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5">
            <a:extLst>
              <a:ext uri="{FF2B5EF4-FFF2-40B4-BE49-F238E27FC236}">
                <a16:creationId xmlns:a16="http://schemas.microsoft.com/office/drawing/2014/main" id="{F3A46DA3-2824-4BBE-B067-4F556DE79B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2" t="5172" r="8339"/>
          <a:stretch/>
        </p:blipFill>
        <p:spPr bwMode="auto">
          <a:xfrm>
            <a:off x="4345282" y="1923068"/>
            <a:ext cx="3319350" cy="2646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3">
            <a:extLst>
              <a:ext uri="{FF2B5EF4-FFF2-40B4-BE49-F238E27FC236}">
                <a16:creationId xmlns:a16="http://schemas.microsoft.com/office/drawing/2014/main" id="{7FB372A3-4957-4C4D-90EA-3524A2757A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 t="4862" r="8339"/>
          <a:stretch/>
        </p:blipFill>
        <p:spPr bwMode="auto">
          <a:xfrm>
            <a:off x="944558" y="1911944"/>
            <a:ext cx="3319350" cy="26460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圆角 6">
            <a:extLst>
              <a:ext uri="{FF2B5EF4-FFF2-40B4-BE49-F238E27FC236}">
                <a16:creationId xmlns:a16="http://schemas.microsoft.com/office/drawing/2014/main" id="{943F1F39-4A95-44E8-A209-47A6B01193AE}"/>
              </a:ext>
            </a:extLst>
          </p:cNvPr>
          <p:cNvSpPr/>
          <p:nvPr/>
        </p:nvSpPr>
        <p:spPr>
          <a:xfrm>
            <a:off x="3348086" y="5241826"/>
            <a:ext cx="5495827" cy="90497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电池循环寿命和电池早期第</a:t>
            </a:r>
            <a:r>
              <a:rPr lang="en-US" altLang="zh-CN" sz="1600" dirty="0"/>
              <a:t>10</a:t>
            </a:r>
            <a:r>
              <a:rPr lang="zh-CN" altLang="en-US" sz="1600" dirty="0"/>
              <a:t>次循环和第</a:t>
            </a:r>
            <a:r>
              <a:rPr lang="en-US" altLang="zh-CN" sz="1600" dirty="0"/>
              <a:t>100</a:t>
            </a:r>
            <a:r>
              <a:rPr lang="zh-CN" altLang="en-US" sz="1600" dirty="0"/>
              <a:t>次循环的电压</a:t>
            </a:r>
            <a:r>
              <a:rPr lang="en-US" altLang="zh-CN" sz="1600" dirty="0"/>
              <a:t>-</a:t>
            </a:r>
            <a:r>
              <a:rPr lang="zh-CN" altLang="en-US" sz="1600" dirty="0"/>
              <a:t>放电容量曲线差图面积差有着较强的相关性</a:t>
            </a:r>
          </a:p>
        </p:txBody>
      </p:sp>
    </p:spTree>
    <p:extLst>
      <p:ext uri="{BB962C8B-B14F-4D97-AF65-F5344CB8AC3E}">
        <p14:creationId xmlns:p14="http://schemas.microsoft.com/office/powerpoint/2010/main" val="3951184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8AA64128-6EFA-4CDE-8F98-3AC83B41C3F8}"/>
              </a:ext>
            </a:extLst>
          </p:cNvPr>
          <p:cNvSpPr/>
          <p:nvPr/>
        </p:nvSpPr>
        <p:spPr>
          <a:xfrm>
            <a:off x="855133" y="1728392"/>
            <a:ext cx="10356245" cy="3035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Voltage-Discharge Capacity     </a:t>
            </a:r>
            <a:r>
              <a:rPr lang="en-US" altLang="zh-CN" sz="1400" dirty="0">
                <a:effectLst/>
                <a:latin typeface="Times New Roman" panose="02020603050405020304" charset="0"/>
                <a:ea typeface="等线" panose="02010600030101010101" charset="-122"/>
                <a:cs typeface="Times New Roman" panose="02020603050405020304" charset="0"/>
                <a:sym typeface="+mn-ea"/>
              </a:rPr>
              <a:t>V100-150</a:t>
            </a:r>
            <a:endParaRPr lang="zh-CN" altLang="en-US" sz="1400" dirty="0">
              <a:effectLst/>
              <a:latin typeface="Times New Roman" panose="02020603050405020304" charset="0"/>
              <a:ea typeface="等线" panose="02010600030101010101" charset="-122"/>
              <a:cs typeface="Times New Roman" panose="02020603050405020304" charset="0"/>
              <a:sym typeface="+mn-ea"/>
            </a:endParaRPr>
          </a:p>
        </p:txBody>
      </p:sp>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圆角 6">
            <a:extLst>
              <a:ext uri="{FF2B5EF4-FFF2-40B4-BE49-F238E27FC236}">
                <a16:creationId xmlns:a16="http://schemas.microsoft.com/office/drawing/2014/main" id="{943F1F39-4A95-44E8-A209-47A6B01193AE}"/>
              </a:ext>
            </a:extLst>
          </p:cNvPr>
          <p:cNvSpPr/>
          <p:nvPr/>
        </p:nvSpPr>
        <p:spPr>
          <a:xfrm>
            <a:off x="3348086" y="5241826"/>
            <a:ext cx="5495827" cy="90497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电池循环寿命和电池早期第</a:t>
            </a:r>
            <a:r>
              <a:rPr lang="en-US" altLang="zh-CN" sz="1600" dirty="0"/>
              <a:t>100</a:t>
            </a:r>
            <a:r>
              <a:rPr lang="zh-CN" altLang="en-US" sz="1600" dirty="0"/>
              <a:t>次循环和第</a:t>
            </a:r>
            <a:r>
              <a:rPr lang="en-US" altLang="zh-CN" sz="1600" dirty="0"/>
              <a:t>150</a:t>
            </a:r>
            <a:r>
              <a:rPr lang="zh-CN" altLang="en-US" sz="1600" dirty="0"/>
              <a:t>次循环的电压</a:t>
            </a:r>
            <a:r>
              <a:rPr lang="en-US" altLang="zh-CN" sz="1600" dirty="0"/>
              <a:t>-</a:t>
            </a:r>
            <a:r>
              <a:rPr lang="zh-CN" altLang="en-US" sz="1600" dirty="0"/>
              <a:t>放电容量曲线差图面积差有着较强的相关性</a:t>
            </a:r>
          </a:p>
        </p:txBody>
      </p:sp>
      <p:pic>
        <p:nvPicPr>
          <p:cNvPr id="10" name="图片 8">
            <a:extLst>
              <a:ext uri="{FF2B5EF4-FFF2-40B4-BE49-F238E27FC236}">
                <a16:creationId xmlns:a16="http://schemas.microsoft.com/office/drawing/2014/main" id="{03B3E808-D74F-40E1-B731-F72642A32F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2" t="4896" r="7446"/>
          <a:stretch/>
        </p:blipFill>
        <p:spPr bwMode="auto">
          <a:xfrm>
            <a:off x="7815178" y="1922210"/>
            <a:ext cx="3179977" cy="264775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6">
            <a:extLst>
              <a:ext uri="{FF2B5EF4-FFF2-40B4-BE49-F238E27FC236}">
                <a16:creationId xmlns:a16="http://schemas.microsoft.com/office/drawing/2014/main" id="{EA6D0002-BD29-482B-8301-DCFA5E017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0" t="5080" r="7737"/>
          <a:stretch/>
        </p:blipFill>
        <p:spPr bwMode="auto">
          <a:xfrm>
            <a:off x="4397900" y="1922209"/>
            <a:ext cx="3315442" cy="264775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9">
            <a:extLst>
              <a:ext uri="{FF2B5EF4-FFF2-40B4-BE49-F238E27FC236}">
                <a16:creationId xmlns:a16="http://schemas.microsoft.com/office/drawing/2014/main" id="{EA29B070-0C25-494F-9A1B-238E0F427C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8" t="5159" r="8260"/>
          <a:stretch/>
        </p:blipFill>
        <p:spPr bwMode="auto">
          <a:xfrm>
            <a:off x="980622" y="1922228"/>
            <a:ext cx="3315442" cy="26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7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D45FA78F-46F4-4C9C-AF3B-1F67CCF7919D}"/>
              </a:ext>
            </a:extLst>
          </p:cNvPr>
          <p:cNvSpPr txBox="1"/>
          <p:nvPr/>
        </p:nvSpPr>
        <p:spPr>
          <a:xfrm>
            <a:off x="685800" y="455930"/>
            <a:ext cx="8833485" cy="584775"/>
          </a:xfrm>
          <a:prstGeom prst="rect">
            <a:avLst/>
          </a:prstGeom>
          <a:noFill/>
        </p:spPr>
        <p:txBody>
          <a:bodyPr wrap="square" rtlCol="0" anchor="t">
            <a:spAutoFit/>
          </a:bodyPr>
          <a:lstStyle/>
          <a:p>
            <a:r>
              <a:rPr lang="en-US" altLang="zh-CN" sz="3200" dirty="0">
                <a:latin typeface="Times New Roman" panose="02020603050405020304" charset="0"/>
                <a:ea typeface="等线" panose="02010600030101010101" charset="-122"/>
                <a:cs typeface="Times New Roman" panose="02020603050405020304" charset="0"/>
              </a:rPr>
              <a:t>Spearman</a:t>
            </a:r>
            <a:r>
              <a:rPr lang="zh-CN" altLang="en-US" sz="3200" dirty="0">
                <a:latin typeface="Times New Roman" panose="02020603050405020304" charset="0"/>
                <a:ea typeface="等线" panose="02010600030101010101" charset="-122"/>
                <a:cs typeface="Times New Roman" panose="02020603050405020304" charset="0"/>
              </a:rPr>
              <a:t>：</a:t>
            </a:r>
            <a:endParaRPr lang="en-US" altLang="zh-CN" sz="3200" dirty="0">
              <a:latin typeface="Times New Roman" panose="02020603050405020304" charset="0"/>
              <a:ea typeface="等线" panose="02010600030101010101" charset="-122"/>
              <a:cs typeface="Times New Roman" panose="02020603050405020304" charset="0"/>
            </a:endParaRPr>
          </a:p>
        </p:txBody>
      </p:sp>
      <p:sp>
        <p:nvSpPr>
          <p:cNvPr id="3" name="矩形 2">
            <a:extLst>
              <a:ext uri="{FF2B5EF4-FFF2-40B4-BE49-F238E27FC236}">
                <a16:creationId xmlns:a16="http://schemas.microsoft.com/office/drawing/2014/main" id="{0E374044-D056-415F-907E-ACFF82EE97F2}"/>
              </a:ext>
            </a:extLst>
          </p:cNvPr>
          <p:cNvSpPr/>
          <p:nvPr/>
        </p:nvSpPr>
        <p:spPr>
          <a:xfrm>
            <a:off x="1027522" y="1621409"/>
            <a:ext cx="9973558" cy="4194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9407423-4DEA-4DF8-933D-61C2B611515C}"/>
                  </a:ext>
                </a:extLst>
              </p:cNvPr>
              <p:cNvSpPr txBox="1"/>
              <p:nvPr/>
            </p:nvSpPr>
            <p:spPr>
              <a:xfrm>
                <a:off x="1102937" y="1702663"/>
                <a:ext cx="9813302" cy="3539430"/>
              </a:xfrm>
              <a:prstGeom prst="rect">
                <a:avLst/>
              </a:prstGeom>
              <a:noFill/>
            </p:spPr>
            <p:txBody>
              <a:bodyPr wrap="square" rtlCol="0">
                <a:spAutoFit/>
              </a:bodyPr>
              <a:lstStyle/>
              <a:p>
                <a:r>
                  <a:rPr lang="zh-CN" altLang="zh-CN" sz="1600" dirty="0">
                    <a:latin typeface="Calibri" panose="020F0502020204030204" pitchFamily="34" charset="0"/>
                    <a:ea typeface="宋体" panose="02010600030101010101" pitchFamily="2" charset="-122"/>
                    <a:cs typeface="Times New Roman" panose="02020603050405020304" pitchFamily="18" charset="0"/>
                  </a:rPr>
                  <a:t>斯皮尔曼系数</a:t>
                </a:r>
                <a:r>
                  <a:rPr lang="en-US" altLang="zh-CN" sz="1600" dirty="0">
                    <a:latin typeface="Calibri" panose="020F0502020204030204" pitchFamily="34" charset="0"/>
                    <a:ea typeface="宋体" panose="02010600030101010101" pitchFamily="2" charset="-122"/>
                    <a:cs typeface="Times New Roman" panose="02020603050405020304" pitchFamily="18" charset="0"/>
                  </a:rPr>
                  <a:t>:</a:t>
                </a:r>
              </a:p>
              <a:p>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       是衡量两个</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2"/>
                  </a:rPr>
                  <a:t>变量</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的</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3"/>
                  </a:rPr>
                  <a:t>依赖性</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的非参数指标，利用</a:t>
                </a:r>
                <a:r>
                  <a:rPr lang="zh-CN" altLang="en-US" sz="1600" dirty="0">
                    <a:solidFill>
                      <a:srgbClr val="136EC2"/>
                    </a:solidFill>
                    <a:latin typeface="Helvetica" panose="020B0604020202020204" pitchFamily="34" charset="0"/>
                    <a:ea typeface="宋体" panose="02010600030101010101" pitchFamily="2" charset="-122"/>
                    <a:cs typeface="Helvetica" panose="020B0604020202020204" pitchFamily="34" charset="0"/>
                    <a:hlinkClick r:id="rId4"/>
                  </a:rPr>
                  <a:t>单调</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方程评价两个统计变量的相关性。</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如果数据中没有重复值，</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 </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并且当两个变量完全单调相关时，斯皮尔曼相关系数则为</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或</a:t>
                </a:r>
                <a:r>
                  <a:rPr lang="zh-CN" altLang="en-US"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，两个变量越靠近</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说明其越靠近正相关，</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Spearman</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越靠近</a:t>
                </a:r>
                <a:r>
                  <a:rPr lang="en-US" altLang="zh-CN" sz="1600" dirty="0">
                    <a:solidFill>
                      <a:srgbClr val="333333"/>
                    </a:solidFill>
                    <a:latin typeface="Calibri" panose="020F0502020204030204" pitchFamily="34" charset="0"/>
                    <a:ea typeface="Helvetica" panose="020B0604020202020204" pitchFamily="34" charset="0"/>
                    <a:cs typeface="Times New Roman" panose="02020603050405020304" pitchFamily="18" charset="0"/>
                  </a:rPr>
                  <a:t>-1</a:t>
                </a:r>
                <a:r>
                  <a:rPr lang="zh-CN" altLang="en-US"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，说明两者负相关关系越强。原始数据依据其在总体数据中平均的降序位置，被分配了一个相应的等级。</a:t>
                </a:r>
                <a:endParaRPr lang="en-US" altLang="zh-CN" sz="1600" dirty="0">
                  <a:solidFill>
                    <a:srgbClr val="333333"/>
                  </a:solidFill>
                  <a:latin typeface="Helvetica" panose="020B0604020202020204" pitchFamily="34" charset="0"/>
                  <a:ea typeface="宋体" panose="02010600030101010101" pitchFamily="2" charset="-122"/>
                  <a:cs typeface="Helvetica" panose="020B0604020202020204" pitchFamily="34" charset="0"/>
                </a:endParaRPr>
              </a:p>
              <a:p>
                <a:r>
                  <a:rPr lang="en-US" altLang="zh-CN" sz="1600" dirty="0">
                    <a:solidFill>
                      <a:srgbClr val="333333"/>
                    </a:solidFill>
                    <a:latin typeface="Helvetica" panose="020B0604020202020204" pitchFamily="34" charset="0"/>
                    <a:ea typeface="宋体" panose="02010600030101010101" pitchFamily="2" charset="-122"/>
                    <a:cs typeface="Helvetica" panose="020B0604020202020204" pitchFamily="34" charset="0"/>
                  </a:rPr>
                  <a:t>  </a:t>
                </a: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Spearman</a:t>
                </a:r>
                <a:r>
                  <a:rPr lang="zh-CN" altLang="en-US" sz="1600" dirty="0">
                    <a:latin typeface="Calibri" panose="020F0502020204030204" pitchFamily="34" charset="0"/>
                    <a:ea typeface="宋体" panose="02010600030101010101" pitchFamily="2" charset="-122"/>
                    <a:cs typeface="Times New Roman" panose="02020603050405020304" pitchFamily="18" charset="0"/>
                  </a:rPr>
                  <a:t>计算公式为：</a:t>
                </a:r>
                <a:endParaRPr lang="zh-CN" altLang="en-US" sz="1600" dirty="0"/>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1600" dirty="0">
                    <a:latin typeface="Calibri" panose="020F0502020204030204" pitchFamily="34" charset="0"/>
                    <a:ea typeface="宋体" panose="02010600030101010101" pitchFamily="2" charset="-122"/>
                    <a:cs typeface="Times New Roman" panose="02020603050405020304" pitchFamily="18" charset="0"/>
                  </a:rPr>
                  <a:t>其中，</a:t>
                </a: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1600" i="1" dirty="0">
                  <a:latin typeface="Cambria Math" panose="02040503050406030204" pitchFamily="18" charset="0"/>
                  <a:ea typeface="宋体" panose="02010600030101010101" pitchFamily="2" charset="-122"/>
                  <a:cs typeface="Times New Roman" panose="02020603050405020304" pitchFamily="18" charset="0"/>
                </a:endParaRPr>
              </a:p>
              <a:p>
                <a14:m>
                  <m:oMath xmlns:m="http://schemas.openxmlformats.org/officeDocument/2006/math">
                    <m:r>
                      <m:rPr>
                        <m:sty m:val="p"/>
                      </m:rP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x</m:t>
                    </m:r>
                  </m:oMath>
                </a14:m>
                <a:r>
                  <a:rPr lang="zh-CN" altLang="en-US" sz="1600" dirty="0">
                    <a:latin typeface="Calibri" panose="020F0502020204030204" pitchFamily="34" charset="0"/>
                    <a:ea typeface="宋体" panose="02010600030101010101" pitchFamily="2" charset="-122"/>
                    <a:cs typeface="Times New Roman" panose="02020603050405020304" pitchFamily="18" charset="0"/>
                  </a:rPr>
                  <a:t>是样本的排序位置，</a:t>
                </a:r>
                <a:r>
                  <a:rPr lang="en-US" altLang="zh-CN" sz="1600" dirty="0">
                    <a:latin typeface="Calibri" panose="020F0502020204030204" pitchFamily="34" charset="0"/>
                    <a:ea typeface="宋体" panose="02010600030101010101" pitchFamily="2" charset="-122"/>
                    <a:cs typeface="Times New Roman" panose="02020603050405020304" pitchFamily="18" charset="0"/>
                  </a:rPr>
                  <a:t>y</a:t>
                </a:r>
                <a:r>
                  <a:rPr lang="zh-CN" altLang="en-US" sz="1600" dirty="0">
                    <a:latin typeface="Calibri" panose="020F0502020204030204" pitchFamily="34" charset="0"/>
                    <a:ea typeface="宋体" panose="02010600030101010101" pitchFamily="2" charset="-122"/>
                    <a:cs typeface="Times New Roman" panose="02020603050405020304" pitchFamily="18" charset="0"/>
                  </a:rPr>
                  <a:t>在此处是电池寿命，</a:t>
                </a:r>
                <a14:m>
                  <m:oMath xmlns:m="http://schemas.openxmlformats.org/officeDocument/2006/math">
                    <m:sSub>
                      <m:sSubPr>
                        <m:ctrlP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1600" dirty="0">
                    <a:latin typeface="Calibri" panose="020F0502020204030204" pitchFamily="34" charset="0"/>
                    <a:ea typeface="宋体" panose="02010600030101010101" pitchFamily="2" charset="-122"/>
                    <a:cs typeface="Times New Roman" panose="02020603050405020304" pitchFamily="18" charset="0"/>
                  </a:rPr>
                  <a:t>表示排序位置的差值。</a:t>
                </a:r>
                <a:r>
                  <a:rPr lang="en-US" altLang="zh-CN" sz="1600" dirty="0">
                    <a:latin typeface="Calibri" panose="020F0502020204030204" pitchFamily="34" charset="0"/>
                    <a:ea typeface="宋体" panose="02010600030101010101" pitchFamily="2" charset="-122"/>
                    <a:cs typeface="Times New Roman" panose="02020603050405020304" pitchFamily="18" charset="0"/>
                  </a:rPr>
                  <a:t>n</a:t>
                </a:r>
                <a:r>
                  <a:rPr lang="zh-CN" altLang="en-US" sz="1600" dirty="0">
                    <a:latin typeface="Calibri" panose="020F0502020204030204" pitchFamily="34" charset="0"/>
                    <a:ea typeface="宋体" panose="02010600030101010101" pitchFamily="2" charset="-122"/>
                    <a:cs typeface="Times New Roman" panose="02020603050405020304" pitchFamily="18" charset="0"/>
                  </a:rPr>
                  <a:t>表示样本容量，</a:t>
                </a:r>
                <a:r>
                  <a:rPr lang="en-US" altLang="zh-CN" sz="1600" dirty="0">
                    <a:latin typeface="Calibri" panose="020F0502020204030204" pitchFamily="34" charset="0"/>
                    <a:ea typeface="宋体" panose="02010600030101010101" pitchFamily="2" charset="-122"/>
                    <a:cs typeface="Times New Roman" panose="02020603050405020304" pitchFamily="18" charset="0"/>
                  </a:rPr>
                  <a:t>ρ</a:t>
                </a:r>
                <a:r>
                  <a:rPr lang="zh-CN" altLang="en-US" sz="1600" dirty="0">
                    <a:latin typeface="Calibri" panose="020F0502020204030204" pitchFamily="34" charset="0"/>
                    <a:ea typeface="宋体" panose="02010600030101010101" pitchFamily="2" charset="-122"/>
                    <a:cs typeface="Times New Roman" panose="02020603050405020304" pitchFamily="18" charset="0"/>
                  </a:rPr>
                  <a:t>就是要求的斯皮尔曼系数</a:t>
                </a: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A9407423-4DEA-4DF8-933D-61C2B611515C}"/>
                  </a:ext>
                </a:extLst>
              </p:cNvPr>
              <p:cNvSpPr txBox="1">
                <a:spLocks noRot="1" noChangeAspect="1" noMove="1" noResize="1" noEditPoints="1" noAdjustHandles="1" noChangeArrowheads="1" noChangeShapeType="1" noTextEdit="1"/>
              </p:cNvSpPr>
              <p:nvPr/>
            </p:nvSpPr>
            <p:spPr>
              <a:xfrm>
                <a:off x="1102937" y="1702663"/>
                <a:ext cx="9813302" cy="3539430"/>
              </a:xfrm>
              <a:prstGeom prst="rect">
                <a:avLst/>
              </a:prstGeom>
              <a:blipFill>
                <a:blip r:embed="rId5"/>
                <a:stretch>
                  <a:fillRect l="-373" t="-861" b="-861"/>
                </a:stretch>
              </a:blipFill>
            </p:spPr>
            <p:txBody>
              <a:bodyPr/>
              <a:lstStyle/>
              <a:p>
                <a:r>
                  <a:rPr lang="zh-CN" altLang="en-US">
                    <a:noFill/>
                  </a:rPr>
                  <a:t> </a:t>
                </a:r>
              </a:p>
            </p:txBody>
          </p:sp>
        </mc:Fallback>
      </mc:AlternateContent>
      <p:sp>
        <p:nvSpPr>
          <p:cNvPr id="22" name="Rectangle 15">
            <a:extLst>
              <a:ext uri="{FF2B5EF4-FFF2-40B4-BE49-F238E27FC236}">
                <a16:creationId xmlns:a16="http://schemas.microsoft.com/office/drawing/2014/main" id="{D4D9D2B1-5C8E-4950-8DB8-42287CD6FF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564D2769-71B2-4C21-A38E-9FA9A7F68B84}"/>
              </a:ext>
            </a:extLst>
          </p:cNvPr>
          <p:cNvGraphicFramePr>
            <a:graphicFrameLocks noChangeAspect="1"/>
          </p:cNvGraphicFramePr>
          <p:nvPr>
            <p:extLst>
              <p:ext uri="{D42A27DB-BD31-4B8C-83A1-F6EECF244321}">
                <p14:modId xmlns:p14="http://schemas.microsoft.com/office/powerpoint/2010/main" val="3594754757"/>
              </p:ext>
            </p:extLst>
          </p:nvPr>
        </p:nvGraphicFramePr>
        <p:xfrm>
          <a:off x="4009338" y="2871306"/>
          <a:ext cx="2000250" cy="929941"/>
        </p:xfrm>
        <a:graphic>
          <a:graphicData uri="http://schemas.openxmlformats.org/presentationml/2006/ole">
            <mc:AlternateContent xmlns:mc="http://schemas.openxmlformats.org/markup-compatibility/2006">
              <mc:Choice xmlns:v="urn:schemas-microsoft-com:vml" Requires="v">
                <p:oleObj r:id="rId6" imgW="1081820" imgH="511310" progId="Equation.AxMath">
                  <p:embed/>
                </p:oleObj>
              </mc:Choice>
              <mc:Fallback>
                <p:oleObj r:id="rId6" imgW="1081820" imgH="511310" progId="Equation.AxMath">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9338" y="2871306"/>
                        <a:ext cx="2000250" cy="929941"/>
                      </a:xfrm>
                      <a:prstGeom prst="rect">
                        <a:avLst/>
                      </a:prstGeom>
                      <a:noFill/>
                    </p:spPr>
                  </p:pic>
                </p:oleObj>
              </mc:Fallback>
            </mc:AlternateContent>
          </a:graphicData>
        </a:graphic>
      </p:graphicFrame>
      <p:sp>
        <p:nvSpPr>
          <p:cNvPr id="24" name="Rectangle 17">
            <a:extLst>
              <a:ext uri="{FF2B5EF4-FFF2-40B4-BE49-F238E27FC236}">
                <a16:creationId xmlns:a16="http://schemas.microsoft.com/office/drawing/2014/main" id="{98B0645B-C64A-4920-A5C4-8A20301A22F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a:extLst>
              <a:ext uri="{FF2B5EF4-FFF2-40B4-BE49-F238E27FC236}">
                <a16:creationId xmlns:a16="http://schemas.microsoft.com/office/drawing/2014/main" id="{F14587EB-B535-4CE9-BF4D-3D3EEB656C44}"/>
              </a:ext>
            </a:extLst>
          </p:cNvPr>
          <p:cNvGraphicFramePr>
            <a:graphicFrameLocks noChangeAspect="1"/>
          </p:cNvGraphicFramePr>
          <p:nvPr>
            <p:extLst>
              <p:ext uri="{D42A27DB-BD31-4B8C-83A1-F6EECF244321}">
                <p14:modId xmlns:p14="http://schemas.microsoft.com/office/powerpoint/2010/main" val="3190925208"/>
              </p:ext>
            </p:extLst>
          </p:nvPr>
        </p:nvGraphicFramePr>
        <p:xfrm>
          <a:off x="1989054" y="4101220"/>
          <a:ext cx="1407735" cy="402210"/>
        </p:xfrm>
        <a:graphic>
          <a:graphicData uri="http://schemas.openxmlformats.org/presentationml/2006/ole">
            <mc:AlternateContent xmlns:mc="http://schemas.openxmlformats.org/markup-compatibility/2006">
              <mc:Choice xmlns:v="urn:schemas-microsoft-com:vml" Requires="v">
                <p:oleObj r:id="rId8" imgW="666561" imgH="201817" progId="Equation.AxMath">
                  <p:embed/>
                </p:oleObj>
              </mc:Choice>
              <mc:Fallback>
                <p:oleObj r:id="rId8" imgW="666561" imgH="201817" progId="Equation.AxMath">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054" y="4101220"/>
                        <a:ext cx="1407735" cy="402210"/>
                      </a:xfrm>
                      <a:prstGeom prst="rect">
                        <a:avLst/>
                      </a:prstGeom>
                      <a:noFill/>
                    </p:spPr>
                  </p:pic>
                </p:oleObj>
              </mc:Fallback>
            </mc:AlternateContent>
          </a:graphicData>
        </a:graphic>
      </p:graphicFrame>
    </p:spTree>
    <p:extLst>
      <p:ext uri="{BB962C8B-B14F-4D97-AF65-F5344CB8AC3E}">
        <p14:creationId xmlns:p14="http://schemas.microsoft.com/office/powerpoint/2010/main" val="1657969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图片 10">
            <a:extLst>
              <a:ext uri="{FF2B5EF4-FFF2-40B4-BE49-F238E27FC236}">
                <a16:creationId xmlns:a16="http://schemas.microsoft.com/office/drawing/2014/main" id="{02405123-4582-4FB4-AE51-44456AD475A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28" y="1682685"/>
            <a:ext cx="4572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1">
            <a:extLst>
              <a:ext uri="{FF2B5EF4-FFF2-40B4-BE49-F238E27FC236}">
                <a16:creationId xmlns:a16="http://schemas.microsoft.com/office/drawing/2014/main" id="{AC82EC9C-45FA-4A83-B12F-8E57677AEB7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82685"/>
            <a:ext cx="457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4AFEB5DA-132A-4AA1-ABE7-77A182F51071}"/>
              </a:ext>
            </a:extLst>
          </p:cNvPr>
          <p:cNvSpPr txBox="1"/>
          <p:nvPr/>
        </p:nvSpPr>
        <p:spPr>
          <a:xfrm>
            <a:off x="685800" y="455930"/>
            <a:ext cx="8833485" cy="584775"/>
          </a:xfrm>
          <a:prstGeom prst="rect">
            <a:avLst/>
          </a:prstGeom>
          <a:noFill/>
        </p:spPr>
        <p:txBody>
          <a:bodyPr wrap="square" rtlCol="0" anchor="t">
            <a:spAutoFit/>
          </a:bodyPr>
          <a:lstStyle/>
          <a:p>
            <a:r>
              <a:rPr lang="en-US" altLang="zh-CN" sz="3200" dirty="0">
                <a:latin typeface="Times New Roman" panose="02020603050405020304" charset="0"/>
                <a:ea typeface="等线" panose="02010600030101010101" charset="-122"/>
                <a:cs typeface="Times New Roman" panose="02020603050405020304" charset="0"/>
              </a:rPr>
              <a:t>Spearman</a:t>
            </a:r>
            <a:r>
              <a:rPr lang="zh-CN" altLang="en-US" sz="3200" dirty="0">
                <a:latin typeface="Times New Roman" panose="02020603050405020304" charset="0"/>
                <a:ea typeface="等线" panose="02010600030101010101" charset="-122"/>
                <a:cs typeface="Times New Roman" panose="02020603050405020304" charset="0"/>
              </a:rPr>
              <a:t>：</a:t>
            </a:r>
            <a:endParaRPr lang="en-US" altLang="zh-CN" sz="3200" dirty="0">
              <a:latin typeface="Times New Roman" panose="02020603050405020304" charset="0"/>
              <a:ea typeface="等线" panose="02010600030101010101" charset="-122"/>
              <a:cs typeface="Times New Roman" panose="02020603050405020304" charset="0"/>
            </a:endParaRPr>
          </a:p>
        </p:txBody>
      </p:sp>
      <p:sp>
        <p:nvSpPr>
          <p:cNvPr id="7" name="矩形 6">
            <a:extLst>
              <a:ext uri="{FF2B5EF4-FFF2-40B4-BE49-F238E27FC236}">
                <a16:creationId xmlns:a16="http://schemas.microsoft.com/office/drawing/2014/main" id="{D0C23A6F-2828-4B98-BD72-BD6CED315060}"/>
              </a:ext>
            </a:extLst>
          </p:cNvPr>
          <p:cNvSpPr/>
          <p:nvPr/>
        </p:nvSpPr>
        <p:spPr>
          <a:xfrm>
            <a:off x="2590603" y="5033914"/>
            <a:ext cx="6136850" cy="922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F3BF9EE-3B41-4319-8DB0-21BC4DFB57CC}"/>
              </a:ext>
            </a:extLst>
          </p:cNvPr>
          <p:cNvSpPr txBox="1"/>
          <p:nvPr/>
        </p:nvSpPr>
        <p:spPr>
          <a:xfrm>
            <a:off x="2714921" y="5175316"/>
            <a:ext cx="5882324" cy="58477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cs typeface="Times New Roman" panose="02020603050405020304" charset="0"/>
              </a:rPr>
              <a:t>特征</a:t>
            </a:r>
            <a:r>
              <a:rPr lang="en-US" altLang="zh-CN" sz="1600" dirty="0">
                <a:latin typeface="宋体" panose="02010600030101010101" pitchFamily="2" charset="-122"/>
                <a:ea typeface="宋体" panose="02010600030101010101" pitchFamily="2" charset="-122"/>
                <a:cs typeface="Times New Roman" panose="02020603050405020304" charset="0"/>
              </a:rPr>
              <a:t>1</a:t>
            </a:r>
            <a:r>
              <a:rPr lang="zh-CN" altLang="en-US" sz="1600" dirty="0">
                <a:latin typeface="宋体" panose="02010600030101010101" pitchFamily="2" charset="-122"/>
                <a:ea typeface="宋体" panose="02010600030101010101" pitchFamily="2" charset="-122"/>
                <a:cs typeface="Times New Roman" panose="02020603050405020304" charset="0"/>
              </a:rPr>
              <a:t>和特征</a:t>
            </a:r>
            <a:r>
              <a:rPr lang="en-US" altLang="zh-CN" sz="1600" dirty="0">
                <a:latin typeface="宋体" panose="02010600030101010101" pitchFamily="2" charset="-122"/>
                <a:ea typeface="宋体" panose="02010600030101010101" pitchFamily="2" charset="-122"/>
                <a:cs typeface="Times New Roman" panose="02020603050405020304" charset="0"/>
              </a:rPr>
              <a:t>2</a:t>
            </a:r>
            <a:r>
              <a:rPr lang="zh-CN" altLang="en-US" sz="1600" dirty="0">
                <a:latin typeface="宋体" panose="02010600030101010101" pitchFamily="2" charset="-122"/>
                <a:ea typeface="宋体" panose="02010600030101010101" pitchFamily="2" charset="-122"/>
                <a:cs typeface="Times New Roman" panose="02020603050405020304" charset="0"/>
              </a:rPr>
              <a:t>与电池寿命都有较强的相关性，</a:t>
            </a:r>
            <a:r>
              <a:rPr lang="en-US" altLang="zh-CN" sz="1600" dirty="0">
                <a:latin typeface="宋体" panose="02010600030101010101" pitchFamily="2" charset="-122"/>
                <a:ea typeface="宋体" panose="02010600030101010101" pitchFamily="2" charset="-122"/>
                <a:cs typeface="Times New Roman" panose="02020603050405020304" charset="0"/>
              </a:rPr>
              <a:t>Spearman</a:t>
            </a:r>
            <a:r>
              <a:rPr lang="zh-CN" altLang="en-US" sz="1600" dirty="0">
                <a:latin typeface="宋体" panose="02010600030101010101" pitchFamily="2" charset="-122"/>
                <a:ea typeface="宋体" panose="02010600030101010101" pitchFamily="2" charset="-122"/>
                <a:cs typeface="Times New Roman" panose="02020603050405020304" charset="0"/>
              </a:rPr>
              <a:t>系数都大于</a:t>
            </a:r>
            <a:r>
              <a:rPr lang="en-US" altLang="zh-CN" sz="1600" dirty="0">
                <a:latin typeface="宋体" panose="02010600030101010101" pitchFamily="2" charset="-122"/>
                <a:ea typeface="宋体" panose="02010600030101010101" pitchFamily="2" charset="-122"/>
                <a:cs typeface="Times New Roman" panose="02020603050405020304" charset="0"/>
              </a:rPr>
              <a:t>0.6</a:t>
            </a:r>
            <a:r>
              <a:rPr lang="zh-CN" altLang="en-US" sz="1600" dirty="0">
                <a:latin typeface="宋体" panose="02010600030101010101" pitchFamily="2" charset="-122"/>
                <a:ea typeface="宋体" panose="02010600030101010101" pitchFamily="2" charset="-122"/>
                <a:cs typeface="Times New Roman" panose="02020603050405020304" charset="0"/>
              </a:rPr>
              <a:t>达到强相关，特征</a:t>
            </a:r>
            <a:r>
              <a:rPr lang="en-US" altLang="zh-CN" sz="1600">
                <a:latin typeface="宋体" panose="02010600030101010101" pitchFamily="2" charset="-122"/>
                <a:ea typeface="宋体" panose="02010600030101010101" pitchFamily="2" charset="-122"/>
                <a:cs typeface="Times New Roman" panose="02020603050405020304" charset="0"/>
              </a:rPr>
              <a:t>2</a:t>
            </a:r>
            <a:r>
              <a:rPr lang="zh-CN" altLang="en-US" sz="1600">
                <a:latin typeface="宋体" panose="02010600030101010101" pitchFamily="2" charset="-122"/>
                <a:ea typeface="宋体" panose="02010600030101010101" pitchFamily="2" charset="-122"/>
                <a:cs typeface="Times New Roman" panose="02020603050405020304" charset="0"/>
              </a:rPr>
              <a:t>与</a:t>
            </a:r>
            <a:r>
              <a:rPr lang="zh-CN" altLang="en-US" sz="1600" dirty="0">
                <a:latin typeface="宋体" panose="02010600030101010101" pitchFamily="2" charset="-122"/>
                <a:ea typeface="宋体" panose="02010600030101010101" pitchFamily="2" charset="-122"/>
                <a:cs typeface="Times New Roman" panose="02020603050405020304" charset="0"/>
              </a:rPr>
              <a:t>电池寿命达到了极强相关</a:t>
            </a:r>
          </a:p>
        </p:txBody>
      </p:sp>
    </p:spTree>
    <p:extLst>
      <p:ext uri="{BB962C8B-B14F-4D97-AF65-F5344CB8AC3E}">
        <p14:creationId xmlns:p14="http://schemas.microsoft.com/office/powerpoint/2010/main" val="2507284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Noise</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矩形: 对角圆角 6">
            <a:extLst>
              <a:ext uri="{FF2B5EF4-FFF2-40B4-BE49-F238E27FC236}">
                <a16:creationId xmlns:a16="http://schemas.microsoft.com/office/drawing/2014/main" id="{AE042036-1474-470B-8389-9E84BFB85F24}"/>
              </a:ext>
            </a:extLst>
          </p:cNvPr>
          <p:cNvSpPr/>
          <p:nvPr/>
        </p:nvSpPr>
        <p:spPr>
          <a:xfrm>
            <a:off x="6877956" y="3347248"/>
            <a:ext cx="3000830" cy="1359503"/>
          </a:xfrm>
          <a:prstGeom prst="round2DiagRect">
            <a:avLst>
              <a:gd name="adj1" fmla="val 16667"/>
              <a:gd name="adj2" fmla="val 5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2872A6A-6398-4871-9909-A661DD338A42}"/>
                  </a:ext>
                </a:extLst>
              </p:cNvPr>
              <p:cNvSpPr txBox="1"/>
              <p:nvPr/>
            </p:nvSpPr>
            <p:spPr>
              <a:xfrm>
                <a:off x="651933" y="3185584"/>
                <a:ext cx="4351865" cy="1689373"/>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加入高斯噪声：</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原始特征数据量级在</a:t>
                </a:r>
                <a:r>
                  <a:rPr lang="en-US" altLang="zh-CN" dirty="0">
                    <a:latin typeface="宋体" panose="02010600030101010101" pitchFamily="2" charset="-122"/>
                    <a:ea typeface="宋体" panose="02010600030101010101" pitchFamily="2" charset="-122"/>
                    <a:cs typeface="Times New Roman" panose="02020603050405020304" charset="0"/>
                  </a:rPr>
                  <a:t>0.01</a:t>
                </a: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𝑛𝑜𝑖𝑠𝑒</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𝑁</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0,</m:t>
                          </m:r>
                          <m:r>
                            <a:rPr lang="zh-CN" altLang="en-US" b="0" i="1" smtClean="0">
                              <a:latin typeface="Cambria Math" panose="02040503050406030204" pitchFamily="18" charset="0"/>
                              <a:ea typeface="宋体" panose="02010600030101010101" pitchFamily="2" charset="-122"/>
                              <a:cs typeface="Times New Roman" panose="02020603050405020304" charset="0"/>
                            </a:rPr>
                            <m:t>𝜎</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zh-CN" altLang="en-US" b="0" i="1" smtClean="0">
                          <a:latin typeface="Cambria Math" panose="02040503050406030204" pitchFamily="18" charset="0"/>
                          <a:ea typeface="宋体" panose="02010600030101010101" pitchFamily="2" charset="-122"/>
                          <a:cs typeface="Times New Roman" panose="02020603050405020304" charset="0"/>
                        </a:rPr>
                        <m:t>𝜎</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𝑛</m:t>
                      </m:r>
                      <m:r>
                        <a:rPr lang="en-US" altLang="zh-CN" b="0" i="1" smtClean="0">
                          <a:latin typeface="Cambria Math" panose="02040503050406030204" pitchFamily="18" charset="0"/>
                          <a:ea typeface="宋体" panose="02010600030101010101" pitchFamily="2" charset="-122"/>
                          <a:cs typeface="Times New Roman" panose="02020603050405020304" charset="0"/>
                        </a:rPr>
                        <m:t>∗0.1−1</m:t>
                      </m:r>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最终数据噪声：</a:t>
                </a:r>
                <a:r>
                  <a:rPr lang="en-US" altLang="zh-CN" dirty="0">
                    <a:latin typeface="宋体" panose="02010600030101010101" pitchFamily="2" charset="-122"/>
                    <a:ea typeface="宋体" panose="02010600030101010101" pitchFamily="2" charset="-122"/>
                    <a:cs typeface="Times New Roman" panose="02020603050405020304" charset="0"/>
                  </a:rPr>
                  <a:t>0.01-0.001</a:t>
                </a:r>
                <a:endParaRPr lang="zh-CN" altLang="en-US"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8" name="文本框 7">
                <a:extLst>
                  <a:ext uri="{FF2B5EF4-FFF2-40B4-BE49-F238E27FC236}">
                    <a16:creationId xmlns:a16="http://schemas.microsoft.com/office/drawing/2014/main" id="{62872A6A-6398-4871-9909-A661DD338A42}"/>
                  </a:ext>
                </a:extLst>
              </p:cNvPr>
              <p:cNvSpPr txBox="1">
                <a:spLocks noRot="1" noChangeAspect="1" noMove="1" noResize="1" noEditPoints="1" noAdjustHandles="1" noChangeArrowheads="1" noChangeShapeType="1" noTextEdit="1"/>
              </p:cNvSpPr>
              <p:nvPr/>
            </p:nvSpPr>
            <p:spPr>
              <a:xfrm>
                <a:off x="651933" y="3185584"/>
                <a:ext cx="4351865" cy="1689373"/>
              </a:xfrm>
              <a:prstGeom prst="rect">
                <a:avLst/>
              </a:prstGeom>
              <a:blipFill>
                <a:blip r:embed="rId2"/>
                <a:stretch>
                  <a:fillRect l="-1261" b="-4693"/>
                </a:stretch>
              </a:blipFill>
            </p:spPr>
            <p:txBody>
              <a:bodyPr/>
              <a:lstStyle/>
              <a:p>
                <a:r>
                  <a:rPr lang="zh-CN" altLang="en-US">
                    <a:noFill/>
                  </a:rPr>
                  <a:t> </a:t>
                </a:r>
              </a:p>
            </p:txBody>
          </p:sp>
        </mc:Fallback>
      </mc:AlternateContent>
      <p:sp>
        <p:nvSpPr>
          <p:cNvPr id="11" name="矩形: 对角圆角 10">
            <a:extLst>
              <a:ext uri="{FF2B5EF4-FFF2-40B4-BE49-F238E27FC236}">
                <a16:creationId xmlns:a16="http://schemas.microsoft.com/office/drawing/2014/main" id="{D750C622-F9A6-4E9E-B5C9-9F0977EC1F70}"/>
              </a:ext>
            </a:extLst>
          </p:cNvPr>
          <p:cNvSpPr/>
          <p:nvPr/>
        </p:nvSpPr>
        <p:spPr>
          <a:xfrm>
            <a:off x="457199" y="3105150"/>
            <a:ext cx="4749800" cy="1877201"/>
          </a:xfrm>
          <a:prstGeom prst="round2DiagRect">
            <a:avLst>
              <a:gd name="adj1" fmla="val 16667"/>
              <a:gd name="adj2" fmla="val 11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E31BCE5-D0F7-4431-A60B-937303F0D894}"/>
              </a:ext>
            </a:extLst>
          </p:cNvPr>
          <p:cNvSpPr txBox="1"/>
          <p:nvPr/>
        </p:nvSpPr>
        <p:spPr>
          <a:xfrm>
            <a:off x="7076923" y="3503770"/>
            <a:ext cx="2497063" cy="858377"/>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模态分解</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线性回归验证</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p:sp>
        <p:nvSpPr>
          <p:cNvPr id="3" name="箭头: 右 2">
            <a:extLst>
              <a:ext uri="{FF2B5EF4-FFF2-40B4-BE49-F238E27FC236}">
                <a16:creationId xmlns:a16="http://schemas.microsoft.com/office/drawing/2014/main" id="{0EA550DA-F932-BC72-76F4-2FE3B688A623}"/>
              </a:ext>
            </a:extLst>
          </p:cNvPr>
          <p:cNvSpPr/>
          <p:nvPr/>
        </p:nvSpPr>
        <p:spPr>
          <a:xfrm>
            <a:off x="5366657" y="3774592"/>
            <a:ext cx="1206499" cy="427285"/>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000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3"/>
            <a:ext cx="9372600" cy="454659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A15779E-193E-4B8F-BD71-DA6FFA07E08B}"/>
              </a:ext>
            </a:extLst>
          </p:cNvPr>
          <p:cNvSpPr txBox="1"/>
          <p:nvPr/>
        </p:nvSpPr>
        <p:spPr>
          <a:xfrm>
            <a:off x="1880075" y="1661668"/>
            <a:ext cx="7246515" cy="3351367"/>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本征模函数（</a:t>
            </a:r>
            <a:r>
              <a:rPr lang="en-US" altLang="zh-CN" dirty="0">
                <a:latin typeface="宋体" panose="02010600030101010101" pitchFamily="2" charset="-122"/>
                <a:ea typeface="宋体" panose="02010600030101010101" pitchFamily="2" charset="-122"/>
                <a:cs typeface="Times New Roman" panose="02020603050405020304" charset="0"/>
              </a:rPr>
              <a:t>IMF</a:t>
            </a:r>
            <a:r>
              <a:rPr lang="zh-CN" altLang="en-US" dirty="0">
                <a:latin typeface="宋体" panose="02010600030101010101" pitchFamily="2" charset="-122"/>
                <a:ea typeface="宋体" panose="02010600030101010101" pitchFamily="2" charset="-122"/>
                <a:cs typeface="Times New Roman" panose="02020603050405020304" charset="0"/>
              </a:rPr>
              <a:t>）：</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）任何信号都是由若干本征模态函数组成的；</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IMF</a:t>
            </a:r>
            <a:r>
              <a:rPr lang="zh-CN" altLang="en-US" dirty="0">
                <a:latin typeface="宋体" panose="02010600030101010101" pitchFamily="2" charset="-122"/>
                <a:ea typeface="宋体" panose="02010600030101010101" pitchFamily="2" charset="-122"/>
                <a:cs typeface="Times New Roman" panose="02020603050405020304" charset="0"/>
              </a:rPr>
              <a:t>可是线性的，也可是非线性的，各本征模态函数的局部零点数和极值点数相同，同时上下包络关于时间轴局部对称；</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a:t>
            </a:r>
            <a:r>
              <a:rPr lang="en-US" altLang="zh-CN" dirty="0">
                <a:latin typeface="宋体" panose="02010600030101010101" pitchFamily="2" charset="-122"/>
                <a:ea typeface="宋体" panose="02010600030101010101" pitchFamily="2" charset="-122"/>
                <a:cs typeface="Times New Roman" panose="02020603050405020304" charset="0"/>
              </a:rPr>
              <a:t>3</a:t>
            </a:r>
            <a:r>
              <a:rPr lang="zh-CN" altLang="en-US" dirty="0">
                <a:latin typeface="宋体" panose="02010600030101010101" pitchFamily="2" charset="-122"/>
                <a:ea typeface="宋体" panose="02010600030101010101" pitchFamily="2" charset="-122"/>
                <a:cs typeface="Times New Roman" panose="02020603050405020304" charset="0"/>
              </a:rPr>
              <a:t>）在任何时候，一个信号都可以包含若干本征模态函数，若各模态函数之间相互混叠，就组成了复合信号；</a:t>
            </a:r>
          </a:p>
        </p:txBody>
      </p:sp>
    </p:spTree>
    <p:extLst>
      <p:ext uri="{BB962C8B-B14F-4D97-AF65-F5344CB8AC3E}">
        <p14:creationId xmlns:p14="http://schemas.microsoft.com/office/powerpoint/2010/main" val="110369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7" name="图片 6"/>
          <p:cNvPicPr>
            <a:picLocks noChangeAspect="1"/>
          </p:cNvPicPr>
          <p:nvPr/>
        </p:nvPicPr>
        <p:blipFill>
          <a:blip r:embed="rId2"/>
          <a:stretch>
            <a:fillRect/>
          </a:stretch>
        </p:blipFill>
        <p:spPr>
          <a:xfrm>
            <a:off x="994935" y="1846580"/>
            <a:ext cx="5615305" cy="4045585"/>
          </a:xfrm>
          <a:prstGeom prst="rect">
            <a:avLst/>
          </a:prstGeom>
        </p:spPr>
      </p:pic>
      <p:pic>
        <p:nvPicPr>
          <p:cNvPr id="8" name="图片 7"/>
          <p:cNvPicPr>
            <a:picLocks noChangeAspect="1"/>
          </p:cNvPicPr>
          <p:nvPr/>
        </p:nvPicPr>
        <p:blipFill>
          <a:blip r:embed="rId3"/>
          <a:stretch>
            <a:fillRect/>
          </a:stretch>
        </p:blipFill>
        <p:spPr>
          <a:xfrm>
            <a:off x="6864985" y="2403171"/>
            <a:ext cx="5327015" cy="1248410"/>
          </a:xfrm>
          <a:prstGeom prst="rect">
            <a:avLst/>
          </a:prstGeom>
        </p:spPr>
      </p:pic>
      <p:pic>
        <p:nvPicPr>
          <p:cNvPr id="9" name="图片 8"/>
          <p:cNvPicPr>
            <a:picLocks noChangeAspect="1"/>
          </p:cNvPicPr>
          <p:nvPr/>
        </p:nvPicPr>
        <p:blipFill>
          <a:blip r:embed="rId4"/>
          <a:stretch>
            <a:fillRect/>
          </a:stretch>
        </p:blipFill>
        <p:spPr>
          <a:xfrm>
            <a:off x="6850062" y="3639819"/>
            <a:ext cx="5338445" cy="796925"/>
          </a:xfrm>
          <a:prstGeom prst="rect">
            <a:avLst/>
          </a:prstGeom>
        </p:spPr>
      </p:pic>
      <p:sp>
        <p:nvSpPr>
          <p:cNvPr id="3" name="文本框 2">
            <a:extLst>
              <a:ext uri="{FF2B5EF4-FFF2-40B4-BE49-F238E27FC236}">
                <a16:creationId xmlns:a16="http://schemas.microsoft.com/office/drawing/2014/main" id="{3DEC215A-A717-0568-62EA-29ED9352DC72}"/>
              </a:ext>
            </a:extLst>
          </p:cNvPr>
          <p:cNvSpPr txBox="1"/>
          <p:nvPr/>
        </p:nvSpPr>
        <p:spPr>
          <a:xfrm>
            <a:off x="2487304" y="6217404"/>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9190568" cy="453813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7002691-1817-491C-99AD-396712AF7F23}"/>
                  </a:ext>
                </a:extLst>
              </p:cNvPr>
              <p:cNvSpPr txBox="1"/>
              <p:nvPr/>
            </p:nvSpPr>
            <p:spPr>
              <a:xfrm>
                <a:off x="2103966" y="2208885"/>
                <a:ext cx="6798734" cy="24835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输入信号分解：</a:t>
                </a:r>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𝐼</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𝑛</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𝑚</m:t>
                      </m:r>
                      <m:r>
                        <a:rPr lang="en-US" altLang="zh-CN" b="0" i="1" smtClean="0">
                          <a:latin typeface="Cambria Math" panose="02040503050406030204" pitchFamily="18" charset="0"/>
                          <a:ea typeface="宋体" panose="02010600030101010101" pitchFamily="2" charset="-122"/>
                          <a:cs typeface="Times New Roman" panose="02020603050405020304" charset="0"/>
                        </a:rPr>
                        <m:t>=</m:t>
                      </m:r>
                      <m:nary>
                        <m:naryPr>
                          <m:chr m:val="∑"/>
                          <m:subHide m:val="on"/>
                          <m:supHide m:val="on"/>
                          <m:ctrlPr>
                            <a:rPr lang="en-US" altLang="zh-CN" b="0" i="1" smtClean="0">
                              <a:latin typeface="Cambria Math" panose="02040503050406030204" pitchFamily="18" charset="0"/>
                              <a:ea typeface="宋体" panose="02010600030101010101" pitchFamily="2" charset="-122"/>
                              <a:cs typeface="Times New Roman" panose="02020603050405020304" charset="0"/>
                            </a:rPr>
                          </m:ctrlPr>
                        </m:naryPr>
                        <m:sub/>
                        <m:sup/>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e>
                      </m:nary>
                      <m:r>
                        <a:rPr lang="en-US" altLang="zh-CN" b="0" i="1" smtClean="0">
                          <a:latin typeface="Cambria Math" panose="02040503050406030204" pitchFamily="18" charset="0"/>
                          <a:ea typeface="宋体" panose="02010600030101010101" pitchFamily="2" charset="-122"/>
                          <a:cs typeface="Times New Roman" panose="02020603050405020304" charset="0"/>
                        </a:rPr>
                        <m:t>+</m:t>
                      </m:r>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b="0" i="1" smtClean="0">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𝐼</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𝑛</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表示输入信号，</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表示的本征模函数，</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i="1">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表示残差</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2103966" y="2208885"/>
                <a:ext cx="6798734" cy="2483500"/>
              </a:xfrm>
              <a:prstGeom prst="rect">
                <a:avLst/>
              </a:prstGeom>
              <a:blipFill>
                <a:blip r:embed="rId2"/>
                <a:stretch>
                  <a:fillRect l="-717" t="-1225" r="-717" b="-2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052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10463522" cy="496146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7002691-1817-491C-99AD-396712AF7F23}"/>
                  </a:ext>
                </a:extLst>
              </p:cNvPr>
              <p:cNvSpPr txBox="1"/>
              <p:nvPr/>
            </p:nvSpPr>
            <p:spPr>
              <a:xfrm>
                <a:off x="1251309" y="1546708"/>
                <a:ext cx="9696091" cy="4844018"/>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charset="0"/>
                  </a:rPr>
                  <a:t>假设</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charset="0"/>
                          </a:rPr>
                          <m:t>𝑖</m:t>
                        </m:r>
                      </m:sub>
                    </m:sSub>
                  </m:oMath>
                </a14:m>
                <a:r>
                  <a:rPr lang="zh-CN" altLang="en-US" dirty="0">
                    <a:latin typeface="宋体" panose="02010600030101010101" pitchFamily="2" charset="-122"/>
                    <a:ea typeface="宋体" panose="02010600030101010101" pitchFamily="2" charset="-122"/>
                    <a:cs typeface="Times New Roman" panose="02020603050405020304" charset="0"/>
                  </a:rPr>
                  <a:t>为经过</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分解之后得到的第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个本证模态分量，</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分解得到的第</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𝑖</m:t>
                    </m:r>
                  </m:oMath>
                </a14:m>
                <a:r>
                  <a:rPr lang="zh-CN" altLang="en-US" dirty="0">
                    <a:latin typeface="宋体" panose="02010600030101010101" pitchFamily="2" charset="-122"/>
                    <a:ea typeface="宋体" panose="02010600030101010101" pitchFamily="2" charset="-122"/>
                    <a:cs typeface="Times New Roman" panose="02020603050405020304" charset="0"/>
                  </a:rPr>
                  <a:t>个本征模态分量为</a:t>
                </a:r>
                <a14:m>
                  <m:oMath xmlns:m="http://schemas.openxmlformats.org/officeDocument/2006/math">
                    <m:acc>
                      <m:accPr>
                        <m:chr m:val="̅"/>
                        <m:ctrlPr>
                          <a:rPr lang="en-US" altLang="zh-CN" i="1"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𝐶</m:t>
                            </m:r>
                          </m:e>
                          <m:sub>
                            <m:r>
                              <a:rPr lang="en-US" altLang="zh-CN" i="1">
                                <a:latin typeface="Cambria Math" panose="02040503050406030204" pitchFamily="18" charset="0"/>
                                <a:ea typeface="宋体" panose="02010600030101010101" pitchFamily="2" charset="-122"/>
                                <a:cs typeface="Times New Roman" panose="02020603050405020304" charset="0"/>
                              </a:rPr>
                              <m:t>𝑖</m:t>
                            </m:r>
                          </m:sub>
                        </m:sSub>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e>
                    </m:acc>
                  </m:oMath>
                </a14:m>
                <a:r>
                  <a:rPr lang="zh-CN" altLang="en-US"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r>
                      <a:rPr lang="zh-CN" altLang="en-US" i="1" dirty="0" smtClean="0">
                        <a:latin typeface="Cambria Math" panose="02040503050406030204" pitchFamily="18" charset="0"/>
                        <a:ea typeface="宋体" panose="02010600030101010101" pitchFamily="2" charset="-122"/>
                        <a:cs typeface="Times New Roman" panose="02020603050405020304" charset="0"/>
                      </a:rPr>
                      <m:t>𝜈</m:t>
                    </m:r>
                    <m:r>
                      <m:rPr>
                        <m:sty m:val="p"/>
                      </m:rPr>
                      <a:rPr lang="en-US" altLang="zh-CN" i="1" baseline="30000" dirty="0">
                        <a:latin typeface="Cambria Math" panose="02040503050406030204" pitchFamily="18" charset="0"/>
                        <a:ea typeface="宋体" panose="02010600030101010101" pitchFamily="2" charset="-122"/>
                        <a:cs typeface="Times New Roman" panose="02020603050405020304" charset="0"/>
                      </a:rPr>
                      <m:t>j</m:t>
                    </m:r>
                  </m:oMath>
                </a14:m>
                <a:r>
                  <a:rPr lang="zh-CN" altLang="en-US" dirty="0">
                    <a:latin typeface="宋体" panose="02010600030101010101" pitchFamily="2" charset="-122"/>
                    <a:ea typeface="宋体" panose="02010600030101010101" pitchFamily="2" charset="-122"/>
                    <a:cs typeface="Times New Roman" panose="02020603050405020304" charset="0"/>
                  </a:rPr>
                  <a:t>为满足标准正态分布的高斯噪声信号，</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𝑗</m:t>
                    </m:r>
                    <m:r>
                      <a:rPr lang="en-US" altLang="zh-CN" i="1" dirty="0" smtClean="0">
                        <a:latin typeface="Cambria Math" panose="02040503050406030204" pitchFamily="18" charset="0"/>
                        <a:ea typeface="宋体" panose="02010600030101010101" pitchFamily="2" charset="-122"/>
                        <a:cs typeface="Times New Roman" panose="02020603050405020304" charset="0"/>
                      </a:rPr>
                      <m:t>=1,2,3…</m:t>
                    </m:r>
                    <m:r>
                      <a:rPr lang="en-US" altLang="zh-CN" i="1" dirty="0" smtClean="0">
                        <a:latin typeface="Cambria Math" panose="02040503050406030204" pitchFamily="18" charset="0"/>
                        <a:ea typeface="宋体" panose="02010600030101010101" pitchFamily="2" charset="-122"/>
                        <a:cs typeface="Times New Roman" panose="02020603050405020304" charset="0"/>
                      </a:rPr>
                      <m:t>𝑁</m:t>
                    </m:r>
                  </m:oMath>
                </a14:m>
                <a:r>
                  <a:rPr lang="zh-CN" altLang="en-US" dirty="0">
                    <a:latin typeface="宋体" panose="02010600030101010101" pitchFamily="2" charset="-122"/>
                    <a:ea typeface="宋体" panose="02010600030101010101" pitchFamily="2" charset="-122"/>
                    <a:cs typeface="Times New Roman" panose="02020603050405020304" charset="0"/>
                  </a:rPr>
                  <a:t>是加入噪声的次数，</a:t>
                </a:r>
                <a14:m>
                  <m:oMath xmlns:m="http://schemas.openxmlformats.org/officeDocument/2006/math">
                    <m:r>
                      <a:rPr lang="zh-CN" altLang="en-US" i="1" smtClean="0">
                        <a:latin typeface="Cambria Math" panose="02040503050406030204" pitchFamily="18" charset="0"/>
                        <a:ea typeface="宋体" panose="02010600030101010101" pitchFamily="2" charset="-122"/>
                        <a:cs typeface="Times New Roman" panose="02020603050405020304" charset="0"/>
                      </a:rPr>
                      <m:t>𝜀</m:t>
                    </m:r>
                  </m:oMath>
                </a14:m>
                <a:r>
                  <a:rPr lang="zh-CN" altLang="en-US" dirty="0">
                    <a:latin typeface="宋体" panose="02010600030101010101" pitchFamily="2" charset="-122"/>
                    <a:ea typeface="宋体" panose="02010600030101010101" pitchFamily="2" charset="-122"/>
                    <a:cs typeface="Times New Roman" panose="02020603050405020304" charset="0"/>
                  </a:rPr>
                  <a:t>为白噪声的标准差，</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𝑦</m:t>
                    </m:r>
                    <m:r>
                      <a:rPr lang="en-US" altLang="zh-CN" b="0" i="1" smtClean="0">
                        <a:latin typeface="Cambria Math" panose="02040503050406030204" pitchFamily="18" charset="0"/>
                        <a:ea typeface="宋体" panose="02010600030101010101" pitchFamily="2" charset="-122"/>
                        <a:cs typeface="Times New Roman" panose="02020603050405020304" charset="0"/>
                      </a:rPr>
                      <m:t>(</m:t>
                    </m:r>
                    <m:r>
                      <a:rPr lang="en-US" altLang="zh-CN" b="0" i="1" smtClean="0">
                        <a:latin typeface="Cambria Math" panose="02040503050406030204" pitchFamily="18" charset="0"/>
                        <a:ea typeface="宋体" panose="02010600030101010101" pitchFamily="2" charset="-122"/>
                        <a:cs typeface="Times New Roman" panose="02020603050405020304" charset="0"/>
                      </a:rPr>
                      <m:t>𝑡</m:t>
                    </m:r>
                    <m:r>
                      <a:rPr lang="en-US" altLang="zh-CN" b="0" i="1"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为待分解信号，</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分解步骤如下：</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将高斯白噪声加入到待分解信号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𝑡</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得到新信号</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𝑦</m:t>
                    </m:r>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𝑡</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b="0" i="1" smtClean="0">
                            <a:latin typeface="Cambria Math" panose="02040503050406030204" pitchFamily="18" charset="0"/>
                            <a:ea typeface="宋体" panose="02010600030101010101" pitchFamily="2" charset="-122"/>
                            <a:cs typeface="Times New Roman" panose="02020603050405020304" charset="0"/>
                          </a:rPr>
                          <m:t>𝑞</m:t>
                        </m:r>
                      </m:sup>
                    </m:sSup>
                    <m:r>
                      <a:rPr lang="zh-CN" altLang="en-US" b="0" i="1" smtClean="0">
                        <a:latin typeface="Cambria Math" panose="02040503050406030204" pitchFamily="18" charset="0"/>
                        <a:ea typeface="宋体" panose="02010600030101010101" pitchFamily="2" charset="-122"/>
                        <a:cs typeface="Times New Roman" panose="02020603050405020304" charset="0"/>
                      </a:rPr>
                      <m:t>𝜀</m:t>
                    </m:r>
                    <m:sSup>
                      <m:sSupPr>
                        <m:ctrlPr>
                          <a:rPr lang="en-US" altLang="zh-CN" b="0" i="1" smtClean="0">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b="0" i="1" smtClean="0">
                            <a:latin typeface="Cambria Math" panose="02040503050406030204" pitchFamily="18" charset="0"/>
                            <a:ea typeface="宋体" panose="02010600030101010101" pitchFamily="2" charset="-122"/>
                            <a:cs typeface="Times New Roman" panose="02020603050405020304" charset="0"/>
                          </a:rPr>
                          <m:t>𝑗</m:t>
                        </m:r>
                      </m:sup>
                    </m:sSup>
                    <m:r>
                      <a:rPr lang="en-US" altLang="zh-CN" b="0" i="0" smtClean="0">
                        <a:latin typeface="Cambria Math" panose="02040503050406030204" pitchFamily="18" charset="0"/>
                        <a:ea typeface="宋体" panose="02010600030101010101" pitchFamily="2" charset="-122"/>
                        <a:cs typeface="Times New Roman" panose="02020603050405020304" charset="0"/>
                      </a:rPr>
                      <m:t>(</m:t>
                    </m:r>
                    <m:r>
                      <m:rPr>
                        <m:sty m:val="p"/>
                      </m:rPr>
                      <a:rPr lang="en-US" altLang="zh-CN" b="0" i="0" smtClean="0">
                        <a:latin typeface="Cambria Math" panose="02040503050406030204" pitchFamily="18" charset="0"/>
                        <a:ea typeface="宋体" panose="02010600030101010101" pitchFamily="2" charset="-122"/>
                        <a:cs typeface="Times New Roman" panose="02020603050405020304" charset="0"/>
                      </a:rPr>
                      <m:t>t</m:t>
                    </m:r>
                    <m:r>
                      <a:rPr lang="en-US" altLang="zh-CN" b="0" i="0" smtClean="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𝑞</m:t>
                    </m:r>
                    <m:r>
                      <a:rPr lang="en-US" altLang="zh-CN" i="1" dirty="0" smtClean="0">
                        <a:latin typeface="Cambria Math" panose="02040503050406030204" pitchFamily="18" charset="0"/>
                        <a:ea typeface="宋体" panose="02010600030101010101" pitchFamily="2" charset="-122"/>
                        <a:cs typeface="Times New Roman" panose="02020603050405020304" charset="0"/>
                      </a:rPr>
                      <m:t>=1,2</m:t>
                    </m:r>
                  </m:oMath>
                </a14:m>
                <a:r>
                  <a:rPr lang="en-US" altLang="zh-CN" dirty="0">
                    <a:latin typeface="宋体" panose="02010600030101010101" pitchFamily="2" charset="-122"/>
                    <a:ea typeface="宋体" panose="02010600030101010101" pitchFamily="2" charset="-122"/>
                    <a:cs typeface="Times New Roman" panose="02020603050405020304" charset="0"/>
                  </a:rPr>
                  <a:t>…</a:t>
                </a:r>
                <a:r>
                  <a:rPr lang="zh-CN" altLang="en-US" dirty="0">
                    <a:latin typeface="宋体" panose="02010600030101010101" pitchFamily="2" charset="-122"/>
                    <a:ea typeface="宋体" panose="02010600030101010101" pitchFamily="2" charset="-122"/>
                    <a:cs typeface="Times New Roman" panose="02020603050405020304" charset="0"/>
                  </a:rPr>
                  <a:t>对新信号进行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分解，得到第一阶本征模态分量</a:t>
                </a:r>
                <a14:m>
                  <m:oMath xmlns:m="http://schemas.openxmlformats.org/officeDocument/2006/math">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r>
                      <a:rPr lang="zh-CN" altLang="en-US"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i="1" dirty="0">
                  <a:latin typeface="Cambria Math" panose="02040503050406030204" pitchFamily="18" charset="0"/>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宋体" panose="02010600030101010101" pitchFamily="2" charset="-122"/>
                          <a:cs typeface="Times New Roman" panose="02020603050405020304" charset="0"/>
                        </a:rPr>
                        <m:t>𝐸</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𝑦</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𝑡</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−1</m:t>
                              </m:r>
                            </m:e>
                          </m:d>
                        </m:e>
                        <m:sup>
                          <m:r>
                            <a:rPr lang="en-US" altLang="zh-CN" i="1">
                              <a:latin typeface="Cambria Math" panose="02040503050406030204" pitchFamily="18" charset="0"/>
                              <a:ea typeface="宋体" panose="02010600030101010101" pitchFamily="2" charset="-122"/>
                              <a:cs typeface="Times New Roman" panose="02020603050405020304" charset="0"/>
                            </a:rPr>
                            <m:t>𝑞</m:t>
                          </m:r>
                        </m:sup>
                      </m:sSup>
                      <m:r>
                        <a:rPr lang="zh-CN" altLang="en-US" i="1">
                          <a:latin typeface="Cambria Math" panose="02040503050406030204" pitchFamily="18" charset="0"/>
                          <a:ea typeface="宋体" panose="02010600030101010101" pitchFamily="2" charset="-122"/>
                          <a:cs typeface="Times New Roman" panose="02020603050405020304" charset="0"/>
                        </a:rPr>
                        <m:t>𝜀</m:t>
                      </m:r>
                      <m:sSup>
                        <m:sSupPr>
                          <m:ctrlPr>
                            <a:rPr lang="en-US" altLang="zh-CN" i="1">
                              <a:latin typeface="Cambria Math" panose="02040503050406030204" pitchFamily="18" charset="0"/>
                              <a:ea typeface="宋体" panose="02010600030101010101" pitchFamily="2" charset="-122"/>
                              <a:cs typeface="Times New Roman" panose="02020603050405020304" charset="0"/>
                            </a:rPr>
                          </m:ctrlPr>
                        </m:sSupPr>
                        <m:e>
                          <m:r>
                            <a:rPr lang="zh-CN" altLang="en-US" i="1">
                              <a:latin typeface="Cambria Math" panose="02040503050406030204" pitchFamily="18" charset="0"/>
                              <a:ea typeface="宋体" panose="02010600030101010101" pitchFamily="2" charset="-122"/>
                              <a:cs typeface="Times New Roman" panose="02020603050405020304" charset="0"/>
                            </a:rPr>
                            <m:t>𝜈</m:t>
                          </m:r>
                        </m:e>
                        <m:sup>
                          <m:r>
                            <a:rPr lang="en-US" altLang="zh-CN" i="1">
                              <a:latin typeface="Cambria Math" panose="02040503050406030204" pitchFamily="18" charset="0"/>
                              <a:ea typeface="宋体" panose="02010600030101010101" pitchFamily="2" charset="-122"/>
                              <a:cs typeface="Times New Roman" panose="02020603050405020304" charset="0"/>
                            </a:rPr>
                            <m:t>𝑗</m:t>
                          </m:r>
                        </m:sup>
                      </m:sSup>
                      <m:r>
                        <a:rPr lang="en-US" altLang="zh-CN">
                          <a:latin typeface="Cambria Math" panose="02040503050406030204" pitchFamily="18" charset="0"/>
                          <a:ea typeface="宋体" panose="02010600030101010101" pitchFamily="2" charset="-122"/>
                          <a:cs typeface="Times New Roman" panose="02020603050405020304" charset="0"/>
                        </a:rPr>
                        <m:t>(</m:t>
                      </m:r>
                      <m:r>
                        <m:rPr>
                          <m:sty m:val="p"/>
                        </m:rPr>
                        <a:rPr lang="en-US" altLang="zh-CN">
                          <a:latin typeface="Cambria Math" panose="02040503050406030204" pitchFamily="18" charset="0"/>
                          <a:ea typeface="宋体" panose="02010600030101010101" pitchFamily="2" charset="-122"/>
                          <a:cs typeface="Times New Roman" panose="02020603050405020304" charset="0"/>
                        </a:rPr>
                        <m:t>t</m:t>
                      </m:r>
                      <m:r>
                        <a:rPr lang="en-US" altLang="zh-CN">
                          <a:latin typeface="Cambria Math" panose="02040503050406030204" pitchFamily="18" charset="0"/>
                          <a:ea typeface="宋体" panose="02010600030101010101" pitchFamily="2" charset="-122"/>
                          <a:cs typeface="Times New Roman" panose="02020603050405020304" charset="0"/>
                        </a:rPr>
                        <m:t>)</m:t>
                      </m:r>
                      <m:r>
                        <a:rPr lang="en-US" altLang="zh-CN" i="1" dirty="0" smtClean="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 </m:t>
                      </m:r>
                      <m:sSubSup>
                        <m:sSub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𝐶</m:t>
                          </m:r>
                        </m:e>
                        <m:sub>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sSup>
                        <m:sSup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pPr>
                        <m:e>
                          <m:r>
                            <a:rPr lang="en-US" altLang="zh-CN" b="0" i="1" dirty="0" smtClean="0">
                              <a:latin typeface="Cambria Math" panose="02040503050406030204" pitchFamily="18" charset="0"/>
                              <a:ea typeface="宋体" panose="02010600030101010101" pitchFamily="2" charset="-122"/>
                              <a:cs typeface="Times New Roman" panose="02020603050405020304" charset="0"/>
                            </a:rPr>
                            <m:t>𝑟</m:t>
                          </m:r>
                        </m:e>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sup>
                      </m:sSup>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对产生的</a:t>
                </a:r>
                <a:r>
                  <a:rPr lang="en-US" altLang="zh-CN" dirty="0">
                    <a:latin typeface="宋体" panose="02010600030101010101" pitchFamily="2" charset="-122"/>
                    <a:ea typeface="宋体" panose="02010600030101010101" pitchFamily="2" charset="-122"/>
                    <a:cs typeface="Times New Roman" panose="02020603050405020304" charset="0"/>
                  </a:rPr>
                  <a:t>N</a:t>
                </a:r>
                <a:r>
                  <a:rPr lang="zh-CN" altLang="en-US" dirty="0">
                    <a:latin typeface="宋体" panose="02010600030101010101" pitchFamily="2" charset="-122"/>
                    <a:ea typeface="宋体" panose="02010600030101010101" pitchFamily="2" charset="-122"/>
                    <a:cs typeface="Times New Roman" panose="02020603050405020304" charset="0"/>
                  </a:rPr>
                  <a:t>个模态分量进行总体平均就得到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1</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fPr>
                        <m:num>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num>
                        <m:den>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den>
                      </m:f>
                      <m:nary>
                        <m:naryPr>
                          <m:chr m:val="∑"/>
                          <m:limLoc m:val="subSup"/>
                          <m:ctrlPr>
                            <a:rPr lang="en-US" altLang="zh-CN" b="0" i="1" dirty="0" smtClean="0">
                              <a:latin typeface="Cambria Math" panose="02040503050406030204" pitchFamily="18" charset="0"/>
                              <a:ea typeface="宋体" panose="02010600030101010101" pitchFamily="2" charset="-122"/>
                              <a:cs typeface="Times New Roman" panose="02020603050405020304" charset="0"/>
                            </a:rPr>
                          </m:ctrlPr>
                        </m:naryPr>
                        <m:sub>
                          <m:r>
                            <m:rPr>
                              <m:brk m:alnAt="25"/>
                            </m:rPr>
                            <a:rPr lang="en-US" altLang="zh-CN" b="0" i="1" dirty="0" smtClean="0">
                              <a:latin typeface="Cambria Math" panose="02040503050406030204" pitchFamily="18" charset="0"/>
                              <a:ea typeface="宋体" panose="02010600030101010101" pitchFamily="2" charset="-122"/>
                              <a:cs typeface="Times New Roman" panose="02020603050405020304" charset="0"/>
                            </a:rPr>
                            <m:t>𝑗</m:t>
                          </m:r>
                          <m:r>
                            <a:rPr lang="en-US" altLang="zh-CN" b="0" i="1" dirty="0" smtClean="0">
                              <a:latin typeface="Cambria Math" panose="02040503050406030204" pitchFamily="18" charset="0"/>
                              <a:ea typeface="宋体" panose="02010600030101010101" pitchFamily="2" charset="-122"/>
                              <a:cs typeface="Times New Roman" panose="02020603050405020304" charset="0"/>
                            </a:rPr>
                            <m:t>=1</m:t>
                          </m:r>
                        </m:sub>
                        <m:sup>
                          <m:r>
                            <a:rPr lang="en-US" altLang="zh-CN" b="0" i="1" dirty="0" smtClean="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b="0" i="1" dirty="0" smtClean="0">
                              <a:latin typeface="Cambria Math" panose="02040503050406030204" pitchFamily="18" charset="0"/>
                              <a:ea typeface="宋体" panose="02010600030101010101" pitchFamily="2" charset="-122"/>
                              <a:cs typeface="Times New Roman" panose="02020603050405020304" charset="0"/>
                            </a:rPr>
                            <m:t>𝑡</m:t>
                          </m:r>
                          <m:r>
                            <a:rPr lang="en-US" altLang="zh-CN" b="0" i="1" dirty="0" smtClean="0">
                              <a:latin typeface="Cambria Math" panose="02040503050406030204" pitchFamily="18" charset="0"/>
                              <a:ea typeface="宋体" panose="02010600030101010101" pitchFamily="2" charset="-122"/>
                              <a:cs typeface="Times New Roman" panose="02020603050405020304" charset="0"/>
                            </a:rPr>
                            <m:t>)</m:t>
                          </m:r>
                        </m:e>
                      </m:nary>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1251309" y="1546708"/>
                <a:ext cx="9696091" cy="4844018"/>
              </a:xfrm>
              <a:prstGeom prst="rect">
                <a:avLst/>
              </a:prstGeom>
              <a:blipFill>
                <a:blip r:embed="rId2"/>
                <a:stretch>
                  <a:fillRect l="-503" r="-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579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3"/>
            <a:ext cx="10463522" cy="527933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78909CC-A887-4CAC-8AB2-DD85E540538B}"/>
                  </a:ext>
                </a:extLst>
              </p:cNvPr>
              <p:cNvSpPr/>
              <p:nvPr/>
            </p:nvSpPr>
            <p:spPr>
              <a:xfrm>
                <a:off x="1143160" y="1676387"/>
                <a:ext cx="9972136" cy="4805226"/>
              </a:xfrm>
              <a:prstGeom prst="rect">
                <a:avLst/>
              </a:prstGeom>
            </p:spPr>
            <p:txBody>
              <a:bodyPr wrap="square">
                <a:spAutoFit/>
              </a:bodyPr>
              <a:lstStyle/>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3)</a:t>
                </a:r>
                <a:r>
                  <a:rPr lang="zh-CN" altLang="en-US" dirty="0">
                    <a:latin typeface="宋体" panose="02010600030101010101" pitchFamily="2" charset="-122"/>
                    <a:ea typeface="宋体" panose="02010600030101010101" pitchFamily="2" charset="-122"/>
                    <a:cs typeface="Times New Roman" panose="02020603050405020304" charset="0"/>
                  </a:rPr>
                  <a:t>计算去除第─个模态分量后的残差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smtClean="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4)</a:t>
                </a:r>
                <a:r>
                  <a:rPr lang="zh-CN" altLang="en-US" dirty="0">
                    <a:latin typeface="宋体" panose="02010600030101010101" pitchFamily="2" charset="-122"/>
                    <a:ea typeface="宋体" panose="02010600030101010101" pitchFamily="2" charset="-122"/>
                    <a:cs typeface="Times New Roman" panose="02020603050405020304" charset="0"/>
                  </a:rPr>
                  <a:t>在</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中加入正负成对高斯白噪声得到新信号，以新信号为载体进行</a:t>
                </a:r>
                <a:r>
                  <a:rPr lang="en-US" altLang="zh-CN" dirty="0">
                    <a:latin typeface="宋体" panose="02010600030101010101" pitchFamily="2" charset="-122"/>
                    <a:ea typeface="宋体" panose="02010600030101010101" pitchFamily="2" charset="-122"/>
                    <a:cs typeface="Times New Roman" panose="02020603050405020304" charset="0"/>
                  </a:rPr>
                  <a:t>EMD</a:t>
                </a:r>
                <a:r>
                  <a:rPr lang="zh-CN" altLang="en-US" dirty="0">
                    <a:latin typeface="宋体" panose="02010600030101010101" pitchFamily="2" charset="-122"/>
                    <a:ea typeface="宋体" panose="02010600030101010101" pitchFamily="2" charset="-122"/>
                    <a:cs typeface="Times New Roman" panose="02020603050405020304" charset="0"/>
                  </a:rPr>
                  <a:t>分解，得到第一阶模态分量</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Sub>
                  </m:oMath>
                </a14:m>
                <a:r>
                  <a:rPr lang="zh-CN" altLang="en-US" dirty="0">
                    <a:latin typeface="宋体" panose="02010600030101010101" pitchFamily="2" charset="-122"/>
                    <a:ea typeface="宋体" panose="02010600030101010101" pitchFamily="2" charset="-122"/>
                    <a:cs typeface="Times New Roman" panose="02020603050405020304" charset="0"/>
                  </a:rPr>
                  <a:t>，由此可以得到</a:t>
                </a:r>
                <a:r>
                  <a:rPr lang="en-US" altLang="zh-CN" dirty="0">
                    <a:latin typeface="宋体" panose="02010600030101010101" pitchFamily="2" charset="-122"/>
                    <a:ea typeface="宋体" panose="02010600030101010101" pitchFamily="2" charset="-122"/>
                    <a:cs typeface="Times New Roman" panose="02020603050405020304" charset="0"/>
                  </a:rPr>
                  <a:t>CEEMDAN</a:t>
                </a:r>
                <a:r>
                  <a:rPr lang="zh-CN" altLang="en-US" dirty="0">
                    <a:latin typeface="宋体" panose="02010600030101010101" pitchFamily="2" charset="-122"/>
                    <a:ea typeface="宋体" panose="02010600030101010101" pitchFamily="2" charset="-122"/>
                    <a:cs typeface="Times New Roman" panose="02020603050405020304" charset="0"/>
                  </a:rPr>
                  <a:t>分解的第</a:t>
                </a:r>
                <a:r>
                  <a:rPr lang="en-US" altLang="zh-CN" dirty="0">
                    <a:latin typeface="宋体" panose="02010600030101010101" pitchFamily="2" charset="-122"/>
                    <a:ea typeface="宋体" panose="02010600030101010101" pitchFamily="2" charset="-122"/>
                    <a:cs typeface="Times New Roman" panose="02020603050405020304" charset="0"/>
                  </a:rPr>
                  <a:t>2</a:t>
                </a:r>
                <a:r>
                  <a:rPr lang="zh-CN" altLang="en-US" dirty="0">
                    <a:latin typeface="宋体" panose="02010600030101010101" pitchFamily="2" charset="-122"/>
                    <a:ea typeface="宋体" panose="02010600030101010101" pitchFamily="2" charset="-122"/>
                    <a:cs typeface="Times New Roman" panose="02020603050405020304" charset="0"/>
                  </a:rPr>
                  <a:t>个本征模态分量</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r>
                      <a:rPr lang="en-US" altLang="zh-CN" i="1" dirty="0">
                        <a:latin typeface="Cambria Math" panose="02040503050406030204" pitchFamily="18" charset="0"/>
                        <a:ea typeface="宋体" panose="02010600030101010101" pitchFamily="2" charset="-122"/>
                        <a:cs typeface="Times New Roman" panose="02020603050405020304" charset="0"/>
                      </a:rPr>
                      <m:t>=</m:t>
                    </m:r>
                    <m:f>
                      <m:fPr>
                        <m:ctrlPr>
                          <a:rPr lang="en-US" altLang="zh-CN" i="1" dirty="0">
                            <a:latin typeface="Cambria Math" panose="02040503050406030204" pitchFamily="18" charset="0"/>
                            <a:ea typeface="宋体" panose="02010600030101010101" pitchFamily="2" charset="-122"/>
                            <a:cs typeface="Times New Roman" panose="02020603050405020304" charset="0"/>
                          </a:rPr>
                        </m:ctrlPr>
                      </m:fPr>
                      <m:num>
                        <m:r>
                          <a:rPr lang="en-US" altLang="zh-CN" i="1" dirty="0">
                            <a:latin typeface="Cambria Math" panose="02040503050406030204" pitchFamily="18" charset="0"/>
                            <a:ea typeface="宋体" panose="02010600030101010101" pitchFamily="2" charset="-122"/>
                            <a:cs typeface="Times New Roman" panose="02020603050405020304" charset="0"/>
                          </a:rPr>
                          <m:t>1</m:t>
                        </m:r>
                      </m:num>
                      <m:den>
                        <m:r>
                          <a:rPr lang="en-US" altLang="zh-CN" i="1" dirty="0">
                            <a:latin typeface="Cambria Math" panose="02040503050406030204" pitchFamily="18" charset="0"/>
                            <a:ea typeface="宋体" panose="02010600030101010101" pitchFamily="2" charset="-122"/>
                            <a:cs typeface="Times New Roman" panose="02020603050405020304" charset="0"/>
                          </a:rPr>
                          <m:t>𝑁</m:t>
                        </m:r>
                      </m:den>
                    </m:f>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𝑗</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𝑁</m:t>
                        </m:r>
                      </m:sup>
                      <m:e>
                        <m:sSubSup>
                          <m:sSubSupPr>
                            <m:ctrlPr>
                              <a:rPr lang="en-US" altLang="zh-CN" i="1" dirty="0">
                                <a:latin typeface="Cambria Math" panose="02040503050406030204" pitchFamily="18" charset="0"/>
                                <a:ea typeface="宋体" panose="02010600030101010101" pitchFamily="2" charset="-122"/>
                                <a:cs typeface="Times New Roman" panose="02020603050405020304" charset="0"/>
                              </a:rPr>
                            </m:ctrlPr>
                          </m:sSubSupPr>
                          <m:e>
                            <m:r>
                              <a:rPr lang="en-US" altLang="zh-CN" i="1" dirty="0">
                                <a:latin typeface="Cambria Math" panose="02040503050406030204" pitchFamily="18" charset="0"/>
                                <a:ea typeface="宋体" panose="02010600030101010101" pitchFamily="2" charset="-122"/>
                                <a:cs typeface="Times New Roman" panose="02020603050405020304" charset="0"/>
                              </a:rPr>
                              <m:t>𝐷</m:t>
                            </m:r>
                          </m:e>
                          <m:sub>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𝑗</m:t>
                            </m:r>
                          </m:sup>
                        </m:sSubSup>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e>
                    </m:nary>
                    <m:r>
                      <a:rPr lang="en-US" altLang="zh-CN" i="1" dirty="0">
                        <a:latin typeface="Cambria Math" panose="02040503050406030204" pitchFamily="18" charset="0"/>
                        <a:ea typeface="宋体" panose="02010600030101010101" pitchFamily="2" charset="-122"/>
                        <a:cs typeface="Times New Roman" panose="02020603050405020304" charset="0"/>
                      </a:rPr>
                      <m:t>)</m:t>
                    </m:r>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5)</a:t>
                </a:r>
                <a:r>
                  <a:rPr lang="zh-CN" altLang="en-US" dirty="0">
                    <a:latin typeface="宋体" panose="02010600030101010101" pitchFamily="2" charset="-122"/>
                    <a:ea typeface="宋体" panose="02010600030101010101" pitchFamily="2" charset="-122"/>
                    <a:cs typeface="Times New Roman" panose="02020603050405020304" charset="0"/>
                  </a:rPr>
                  <a:t>计算去除第二个模态分量后的残差</a:t>
                </a:r>
                <a:r>
                  <a:rPr lang="en-US" altLang="zh-CN" dirty="0">
                    <a:latin typeface="宋体" panose="02010600030101010101" pitchFamily="2" charset="-122"/>
                    <a:ea typeface="宋体" panose="02010600030101010101" pitchFamily="2" charset="-122"/>
                    <a:cs typeface="Times New Roman" panose="02020603050405020304" charset="0"/>
                  </a:rPr>
                  <a:t>:</a:t>
                </a:r>
                <a14:m>
                  <m:oMath xmlns:m="http://schemas.openxmlformats.org/officeDocument/2006/math">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 </m:t>
                    </m:r>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2</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e>
                    </m:acc>
                  </m:oMath>
                </a14:m>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dirty="0">
                    <a:latin typeface="宋体" panose="02010600030101010101" pitchFamily="2" charset="-122"/>
                    <a:ea typeface="宋体" panose="02010600030101010101" pitchFamily="2" charset="-122"/>
                    <a:cs typeface="Times New Roman" panose="02020603050405020304" charset="0"/>
                  </a:rPr>
                  <a:t>6</a:t>
                </a:r>
                <a:r>
                  <a:rPr lang="zh-CN" altLang="en-US" dirty="0">
                    <a:latin typeface="宋体" panose="02010600030101010101" pitchFamily="2" charset="-122"/>
                    <a:ea typeface="宋体" panose="02010600030101010101" pitchFamily="2" charset="-122"/>
                    <a:cs typeface="Times New Roman" panose="02020603050405020304" charset="0"/>
                  </a:rPr>
                  <a:t>）重复上述步骤，直到获得的残差信号为单调函数，不能继续分解，算法结束。此时得到的本征模态分量数显为</a:t>
                </a:r>
                <a:r>
                  <a:rPr lang="en-US" altLang="zh-CN" dirty="0">
                    <a:latin typeface="宋体" panose="02010600030101010101" pitchFamily="2" charset="-122"/>
                    <a:ea typeface="宋体" panose="02010600030101010101" pitchFamily="2" charset="-122"/>
                    <a:cs typeface="Times New Roman" panose="02020603050405020304" charset="0"/>
                  </a:rPr>
                  <a:t>K</a:t>
                </a:r>
                <a:r>
                  <a:rPr lang="zh-CN" altLang="en-US" dirty="0">
                    <a:latin typeface="宋体" panose="02010600030101010101" pitchFamily="2" charset="-122"/>
                    <a:ea typeface="宋体" panose="02010600030101010101" pitchFamily="2" charset="-122"/>
                    <a:cs typeface="Times New Roman" panose="02020603050405020304" charset="0"/>
                  </a:rPr>
                  <a:t>，则原始信号</a:t>
                </a:r>
                <a14:m>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被分解为</a:t>
                </a:r>
                <a:r>
                  <a:rPr lang="en-US" altLang="zh-CN" dirty="0">
                    <a:latin typeface="宋体" panose="02010600030101010101" pitchFamily="2" charset="-122"/>
                    <a:ea typeface="宋体" panose="02010600030101010101" pitchFamily="2" charset="-122"/>
                    <a:cs typeface="Times New Roman" panose="02020603050405020304" charset="0"/>
                  </a:rPr>
                  <a:t>:</a:t>
                </a:r>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宋体" panose="02010600030101010101" pitchFamily="2" charset="-122"/>
                          <a:cs typeface="Times New Roman" panose="02020603050405020304" charset="0"/>
                        </a:rPr>
                        <m:t>𝑦</m:t>
                      </m:r>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r>
                        <a:rPr lang="en-US" altLang="zh-CN" i="1" dirty="0">
                          <a:latin typeface="Cambria Math" panose="02040503050406030204" pitchFamily="18" charset="0"/>
                          <a:ea typeface="宋体" panose="02010600030101010101" pitchFamily="2" charset="-122"/>
                          <a:cs typeface="Times New Roman" panose="02020603050405020304" charset="0"/>
                        </a:rPr>
                        <m:t>=</m:t>
                      </m:r>
                      <m:nary>
                        <m:nary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naryPr>
                        <m:sub>
                          <m:r>
                            <m:rPr>
                              <m:brk m:alnAt="23"/>
                            </m:rPr>
                            <a:rPr lang="en-US" altLang="zh-CN" i="1" dirty="0">
                              <a:latin typeface="Cambria Math" panose="02040503050406030204" pitchFamily="18" charset="0"/>
                              <a:ea typeface="宋体" panose="02010600030101010101" pitchFamily="2" charset="-122"/>
                              <a:cs typeface="Times New Roman" panose="02020603050405020304" charset="0"/>
                            </a:rPr>
                            <m:t>𝑘</m:t>
                          </m:r>
                          <m:r>
                            <a:rPr lang="en-US" altLang="zh-CN" i="1" dirty="0">
                              <a:latin typeface="Cambria Math" panose="02040503050406030204" pitchFamily="18" charset="0"/>
                              <a:ea typeface="宋体" panose="02010600030101010101" pitchFamily="2" charset="-122"/>
                              <a:cs typeface="Times New Roman" panose="02020603050405020304" charset="0"/>
                            </a:rPr>
                            <m:t>=1</m:t>
                          </m:r>
                        </m:sub>
                        <m:sup>
                          <m:r>
                            <a:rPr lang="en-US" altLang="zh-CN" i="1" dirty="0">
                              <a:latin typeface="Cambria Math" panose="02040503050406030204" pitchFamily="18" charset="0"/>
                              <a:ea typeface="宋体" panose="02010600030101010101" pitchFamily="2" charset="-122"/>
                              <a:cs typeface="Times New Roman" panose="02020603050405020304" charset="0"/>
                            </a:rPr>
                            <m:t>𝐾</m:t>
                          </m:r>
                        </m:sup>
                        <m:e>
                          <m:acc>
                            <m:accPr>
                              <m:chr m:val="̅"/>
                              <m:ctrlPr>
                                <a:rPr lang="en-US" altLang="zh-CN" i="1" dirty="0">
                                  <a:latin typeface="Cambria Math" panose="02040503050406030204" pitchFamily="18" charset="0"/>
                                  <a:ea typeface="宋体" panose="02010600030101010101" pitchFamily="2" charset="-122"/>
                                  <a:cs typeface="Times New Roman" panose="02020603050405020304" charset="0"/>
                                </a:rPr>
                              </m:ctrlPr>
                            </m:accPr>
                            <m:e>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𝐶</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d>
                                <m:dPr>
                                  <m:ctrlPr>
                                    <a:rPr lang="en-US" altLang="zh-CN" i="1" dirty="0">
                                      <a:latin typeface="Cambria Math" panose="02040503050406030204" pitchFamily="18" charset="0"/>
                                      <a:ea typeface="宋体" panose="02010600030101010101" pitchFamily="2" charset="-122"/>
                                      <a:cs typeface="Times New Roman" panose="02020603050405020304" charset="0"/>
                                    </a:rPr>
                                  </m:ctrlPr>
                                </m:dPr>
                                <m:e>
                                  <m:r>
                                    <a:rPr lang="en-US" altLang="zh-CN" i="1" dirty="0">
                                      <a:latin typeface="Cambria Math" panose="02040503050406030204" pitchFamily="18" charset="0"/>
                                      <a:ea typeface="宋体" panose="02010600030101010101" pitchFamily="2" charset="-122"/>
                                      <a:cs typeface="Times New Roman" panose="02020603050405020304" charset="0"/>
                                    </a:rPr>
                                    <m:t>𝑡</m:t>
                                  </m:r>
                                </m:e>
                              </m:d>
                            </m:e>
                          </m:acc>
                        </m:e>
                      </m:nary>
                      <m:r>
                        <a:rPr lang="en-US" altLang="zh-CN" i="1" dirty="0">
                          <a:latin typeface="Cambria Math" panose="02040503050406030204" pitchFamily="18" charset="0"/>
                          <a:ea typeface="宋体" panose="02010600030101010101" pitchFamily="2" charset="-122"/>
                          <a:cs typeface="Times New Roman" panose="02020603050405020304" charset="0"/>
                        </a:rPr>
                        <m:t>+</m:t>
                      </m:r>
                      <m:sSub>
                        <m:sSubPr>
                          <m:ctrlPr>
                            <a:rPr lang="en-US" altLang="zh-CN" i="1" dirty="0">
                              <a:latin typeface="Cambria Math" panose="02040503050406030204" pitchFamily="18" charset="0"/>
                              <a:ea typeface="宋体" panose="02010600030101010101" pitchFamily="2" charset="-122"/>
                              <a:cs typeface="Times New Roman" panose="02020603050405020304" charset="0"/>
                            </a:rPr>
                          </m:ctrlPr>
                        </m:sSubPr>
                        <m:e>
                          <m:r>
                            <a:rPr lang="en-US" altLang="zh-CN" i="1" dirty="0">
                              <a:latin typeface="Cambria Math" panose="02040503050406030204" pitchFamily="18" charset="0"/>
                              <a:ea typeface="宋体" panose="02010600030101010101" pitchFamily="2" charset="-122"/>
                              <a:cs typeface="Times New Roman" panose="02020603050405020304" charset="0"/>
                            </a:rPr>
                            <m:t>𝑟</m:t>
                          </m:r>
                        </m:e>
                        <m:sub>
                          <m:r>
                            <a:rPr lang="en-US" altLang="zh-CN" i="1" dirty="0">
                              <a:latin typeface="Cambria Math" panose="02040503050406030204" pitchFamily="18" charset="0"/>
                              <a:ea typeface="宋体" panose="02010600030101010101" pitchFamily="2" charset="-122"/>
                              <a:cs typeface="Times New Roman" panose="02020603050405020304" charset="0"/>
                            </a:rPr>
                            <m:t>𝑘</m:t>
                          </m:r>
                        </m:sub>
                      </m:sSub>
                      <m:r>
                        <a:rPr lang="en-US" altLang="zh-CN" i="1" dirty="0">
                          <a:latin typeface="Cambria Math" panose="02040503050406030204" pitchFamily="18" charset="0"/>
                          <a:ea typeface="宋体" panose="02010600030101010101" pitchFamily="2" charset="-122"/>
                          <a:cs typeface="Times New Roman" panose="02020603050405020304" charset="0"/>
                        </a:rPr>
                        <m:t>(</m:t>
                      </m:r>
                      <m:r>
                        <a:rPr lang="en-US" altLang="zh-CN" i="1" dirty="0">
                          <a:latin typeface="Cambria Math" panose="02040503050406030204" pitchFamily="18" charset="0"/>
                          <a:ea typeface="宋体" panose="02010600030101010101" pitchFamily="2" charset="-122"/>
                          <a:cs typeface="Times New Roman" panose="02020603050405020304" charset="0"/>
                        </a:rPr>
                        <m:t>𝑡</m:t>
                      </m:r>
                      <m:r>
                        <a:rPr lang="en-US" altLang="zh-CN" i="1" dirty="0">
                          <a:latin typeface="Cambria Math" panose="02040503050406030204" pitchFamily="18" charset="0"/>
                          <a:ea typeface="宋体" panose="02010600030101010101" pitchFamily="2" charset="-122"/>
                          <a:cs typeface="Times New Roman" panose="02020603050405020304" charset="0"/>
                        </a:rPr>
                        <m:t>)</m:t>
                      </m:r>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xmlns="">
          <p:sp>
            <p:nvSpPr>
              <p:cNvPr id="8" name="矩形 7">
                <a:extLst>
                  <a:ext uri="{FF2B5EF4-FFF2-40B4-BE49-F238E27FC236}">
                    <a16:creationId xmlns:a16="http://schemas.microsoft.com/office/drawing/2014/main" id="{C78909CC-A887-4CAC-8AB2-DD85E540538B}"/>
                  </a:ext>
                </a:extLst>
              </p:cNvPr>
              <p:cNvSpPr>
                <a:spLocks noRot="1" noChangeAspect="1" noMove="1" noResize="1" noEditPoints="1" noAdjustHandles="1" noChangeArrowheads="1" noChangeShapeType="1" noTextEdit="1"/>
              </p:cNvSpPr>
              <p:nvPr/>
            </p:nvSpPr>
            <p:spPr>
              <a:xfrm>
                <a:off x="1143160" y="1676387"/>
                <a:ext cx="9972136" cy="4805226"/>
              </a:xfrm>
              <a:prstGeom prst="rect">
                <a:avLst/>
              </a:prstGeom>
              <a:blipFill>
                <a:blip r:embed="rId2"/>
                <a:stretch>
                  <a:fillRect l="-550" r="-12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03B22E3-7C99-4617-9DCF-5E5BB9F5896E}"/>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 (</a:t>
            </a:r>
            <a:r>
              <a:rPr lang="zh-CN" altLang="en-US" sz="3200" dirty="0"/>
              <a:t>完全自适应噪声集合经验模态分解</a:t>
            </a:r>
            <a:r>
              <a:rPr lang="en-US" altLang="zh-CN" sz="3200" dirty="0"/>
              <a:t>)</a:t>
            </a:r>
            <a:r>
              <a:rPr lang="zh-CN" altLang="en-US" sz="3200" dirty="0">
                <a:latin typeface="宋体" panose="02010600030101010101" pitchFamily="2" charset="-122"/>
                <a:ea typeface="宋体" panose="02010600030101010101" pitchFamily="2" charset="-122"/>
                <a:cs typeface="Times New Roman" panose="02020603050405020304" charset="0"/>
              </a:rPr>
              <a:t>：</a:t>
            </a:r>
          </a:p>
        </p:txBody>
      </p:sp>
    </p:spTree>
    <p:extLst>
      <p:ext uri="{BB962C8B-B14F-4D97-AF65-F5344CB8AC3E}">
        <p14:creationId xmlns:p14="http://schemas.microsoft.com/office/powerpoint/2010/main" val="78877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CEEMDAN</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1C61BB50-BA1C-4C52-8A18-DB11A0D38DA1}"/>
              </a:ext>
            </a:extLst>
          </p:cNvPr>
          <p:cNvSpPr/>
          <p:nvPr/>
        </p:nvSpPr>
        <p:spPr>
          <a:xfrm>
            <a:off x="980535" y="1369436"/>
            <a:ext cx="4030133" cy="5423757"/>
          </a:xfrm>
          <a:prstGeom prst="round2DiagRect">
            <a:avLst>
              <a:gd name="adj1" fmla="val 8928"/>
              <a:gd name="adj2" fmla="val 9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384BD5FE-DCB0-4D34-BB63-1F8F8AC63511}"/>
              </a:ext>
            </a:extLst>
          </p:cNvPr>
          <p:cNvPicPr>
            <a:picLocks noChangeAspect="1"/>
          </p:cNvPicPr>
          <p:nvPr/>
        </p:nvPicPr>
        <p:blipFill>
          <a:blip r:embed="rId2"/>
          <a:stretch>
            <a:fillRect/>
          </a:stretch>
        </p:blipFill>
        <p:spPr>
          <a:xfrm>
            <a:off x="1224469" y="1409607"/>
            <a:ext cx="3542264" cy="5343414"/>
          </a:xfrm>
          <a:prstGeom prst="rect">
            <a:avLst/>
          </a:prstGeom>
        </p:spPr>
      </p:pic>
      <p:sp>
        <p:nvSpPr>
          <p:cNvPr id="13" name="文本框 12">
            <a:extLst>
              <a:ext uri="{FF2B5EF4-FFF2-40B4-BE49-F238E27FC236}">
                <a16:creationId xmlns:a16="http://schemas.microsoft.com/office/drawing/2014/main" id="{C3329E65-E2F5-47D4-B9ED-F569D4727383}"/>
              </a:ext>
            </a:extLst>
          </p:cNvPr>
          <p:cNvSpPr txBox="1"/>
          <p:nvPr/>
        </p:nvSpPr>
        <p:spPr>
          <a:xfrm>
            <a:off x="5240867" y="1820333"/>
            <a:ext cx="4801314"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特征</a:t>
            </a:r>
            <a:r>
              <a:rPr lang="en-US" altLang="zh-CN" dirty="0">
                <a:latin typeface="宋体" panose="02010600030101010101" pitchFamily="2" charset="-122"/>
                <a:ea typeface="宋体" panose="02010600030101010101" pitchFamily="2" charset="-122"/>
                <a:cs typeface="Times New Roman" panose="02020603050405020304" charset="0"/>
              </a:rPr>
              <a:t>F2</a:t>
            </a:r>
            <a:r>
              <a:rPr lang="zh-CN" altLang="en-US" dirty="0">
                <a:latin typeface="宋体" panose="02010600030101010101" pitchFamily="2" charset="-122"/>
                <a:ea typeface="宋体" panose="02010600030101010101" pitchFamily="2" charset="-122"/>
                <a:cs typeface="Times New Roman" panose="02020603050405020304" charset="0"/>
              </a:rPr>
              <a:t>进行完全自适应噪声集合经验模态分解</a:t>
            </a:r>
          </a:p>
        </p:txBody>
      </p:sp>
    </p:spTree>
    <p:extLst>
      <p:ext uri="{BB962C8B-B14F-4D97-AF65-F5344CB8AC3E}">
        <p14:creationId xmlns:p14="http://schemas.microsoft.com/office/powerpoint/2010/main" val="206691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graphicFrame>
        <p:nvGraphicFramePr>
          <p:cNvPr id="7" name="表格 6">
            <a:extLst>
              <a:ext uri="{FF2B5EF4-FFF2-40B4-BE49-F238E27FC236}">
                <a16:creationId xmlns:a16="http://schemas.microsoft.com/office/drawing/2014/main" id="{6DD9A2B0-DE55-4178-9DA4-A78AA445DAF3}"/>
              </a:ext>
            </a:extLst>
          </p:cNvPr>
          <p:cNvGraphicFramePr>
            <a:graphicFrameLocks noGrp="1"/>
          </p:cNvGraphicFramePr>
          <p:nvPr>
            <p:extLst>
              <p:ext uri="{D42A27DB-BD31-4B8C-83A1-F6EECF244321}">
                <p14:modId xmlns:p14="http://schemas.microsoft.com/office/powerpoint/2010/main" val="3722584725"/>
              </p:ext>
            </p:extLst>
          </p:nvPr>
        </p:nvGraphicFramePr>
        <p:xfrm>
          <a:off x="2319867" y="2133600"/>
          <a:ext cx="7552266" cy="22199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1470544"/>
                    </a:ext>
                  </a:extLst>
                </a:gridCol>
                <a:gridCol w="2709333">
                  <a:extLst>
                    <a:ext uri="{9D8B030D-6E8A-4147-A177-3AD203B41FA5}">
                      <a16:colId xmlns:a16="http://schemas.microsoft.com/office/drawing/2014/main" val="2162428867"/>
                    </a:ext>
                  </a:extLst>
                </a:gridCol>
                <a:gridCol w="2709333">
                  <a:extLst>
                    <a:ext uri="{9D8B030D-6E8A-4147-A177-3AD203B41FA5}">
                      <a16:colId xmlns:a16="http://schemas.microsoft.com/office/drawing/2014/main" val="722866954"/>
                    </a:ext>
                  </a:extLst>
                </a:gridCol>
              </a:tblGrid>
              <a:tr h="0">
                <a:tc gridSpan="3">
                  <a:txBody>
                    <a:bodyPr/>
                    <a:lstStyle/>
                    <a:p>
                      <a:pPr algn="ctr"/>
                      <a:r>
                        <a:rPr lang="en-US" altLang="zh-CN" dirty="0"/>
                        <a:t>MAE</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3491456315"/>
                  </a:ext>
                </a:extLst>
              </a:tr>
              <a:tr h="370840">
                <a:tc>
                  <a:txBody>
                    <a:bodyPr/>
                    <a:lstStyle/>
                    <a:p>
                      <a:pPr algn="ctr"/>
                      <a:r>
                        <a:rPr lang="en-US" altLang="zh-CN" dirty="0"/>
                        <a:t>Noise(*0.05)</a:t>
                      </a:r>
                      <a:endParaRPr lang="zh-CN" altLang="en-US" dirty="0"/>
                    </a:p>
                  </a:txBody>
                  <a:tcPr/>
                </a:tc>
                <a:tc>
                  <a:txBody>
                    <a:bodyPr/>
                    <a:lstStyle/>
                    <a:p>
                      <a:pPr algn="ctr"/>
                      <a:r>
                        <a:rPr lang="en-US" altLang="zh-CN" dirty="0"/>
                        <a:t>LR</a:t>
                      </a:r>
                      <a:endParaRPr lang="zh-CN" altLang="en-US" dirty="0"/>
                    </a:p>
                  </a:txBody>
                  <a:tcPr/>
                </a:tc>
                <a:tc>
                  <a:txBody>
                    <a:bodyPr/>
                    <a:lstStyle/>
                    <a:p>
                      <a:pPr algn="ctr"/>
                      <a:r>
                        <a:rPr lang="en-US" altLang="zh-CN" dirty="0"/>
                        <a:t>LR_CEEMDAN</a:t>
                      </a:r>
                      <a:endParaRPr lang="zh-CN" altLang="en-US" dirty="0"/>
                    </a:p>
                  </a:txBody>
                  <a:tcPr/>
                </a:tc>
                <a:extLst>
                  <a:ext uri="{0D108BD9-81ED-4DB2-BD59-A6C34878D82A}">
                    <a16:rowId xmlns:a16="http://schemas.microsoft.com/office/drawing/2014/main" val="3438374713"/>
                  </a:ext>
                </a:extLst>
              </a:tr>
              <a:tr h="370840">
                <a:tc>
                  <a:txBody>
                    <a:bodyPr/>
                    <a:lstStyle/>
                    <a:p>
                      <a:pPr algn="ctr"/>
                      <a:r>
                        <a:rPr lang="en-US" altLang="zh-CN" dirty="0"/>
                        <a:t>0.1</a:t>
                      </a:r>
                      <a:endParaRPr lang="zh-CN" altLang="en-US" dirty="0"/>
                    </a:p>
                  </a:txBody>
                  <a:tcPr/>
                </a:tc>
                <a:tc>
                  <a:txBody>
                    <a:bodyPr/>
                    <a:lstStyle/>
                    <a:p>
                      <a:pPr algn="ctr"/>
                      <a:r>
                        <a:rPr lang="en-US" altLang="zh-CN" dirty="0"/>
                        <a:t>0.1178</a:t>
                      </a:r>
                      <a:endParaRPr lang="zh-CN" altLang="en-US" dirty="0"/>
                    </a:p>
                  </a:txBody>
                  <a:tcPr/>
                </a:tc>
                <a:tc>
                  <a:txBody>
                    <a:bodyPr/>
                    <a:lstStyle/>
                    <a:p>
                      <a:pPr algn="ctr"/>
                      <a:r>
                        <a:rPr lang="en-US" altLang="zh-CN" dirty="0"/>
                        <a:t>0.0927</a:t>
                      </a:r>
                      <a:endParaRPr lang="zh-CN" altLang="en-US" dirty="0"/>
                    </a:p>
                  </a:txBody>
                  <a:tcPr/>
                </a:tc>
                <a:extLst>
                  <a:ext uri="{0D108BD9-81ED-4DB2-BD59-A6C34878D82A}">
                    <a16:rowId xmlns:a16="http://schemas.microsoft.com/office/drawing/2014/main" val="2420165315"/>
                  </a:ext>
                </a:extLst>
              </a:tr>
              <a:tr h="370840">
                <a:tc>
                  <a:txBody>
                    <a:bodyPr/>
                    <a:lstStyle/>
                    <a:p>
                      <a:pPr algn="ctr"/>
                      <a:r>
                        <a:rPr lang="en-US" altLang="zh-CN" dirty="0"/>
                        <a:t>0.5</a:t>
                      </a:r>
                      <a:endParaRPr lang="zh-CN" altLang="en-US" dirty="0"/>
                    </a:p>
                  </a:txBody>
                  <a:tcPr/>
                </a:tc>
                <a:tc>
                  <a:txBody>
                    <a:bodyPr/>
                    <a:lstStyle/>
                    <a:p>
                      <a:pPr algn="ctr"/>
                      <a:r>
                        <a:rPr lang="en-US" altLang="zh-CN" dirty="0"/>
                        <a:t>0.1263</a:t>
                      </a:r>
                      <a:endParaRPr lang="zh-CN" altLang="en-US" dirty="0"/>
                    </a:p>
                  </a:txBody>
                  <a:tcPr/>
                </a:tc>
                <a:tc>
                  <a:txBody>
                    <a:bodyPr/>
                    <a:lstStyle/>
                    <a:p>
                      <a:pPr algn="ctr"/>
                      <a:r>
                        <a:rPr lang="en-US" altLang="zh-CN" dirty="0"/>
                        <a:t>0.0958</a:t>
                      </a:r>
                      <a:endParaRPr lang="zh-CN" altLang="en-US" dirty="0"/>
                    </a:p>
                  </a:txBody>
                  <a:tcPr/>
                </a:tc>
                <a:extLst>
                  <a:ext uri="{0D108BD9-81ED-4DB2-BD59-A6C34878D82A}">
                    <a16:rowId xmlns:a16="http://schemas.microsoft.com/office/drawing/2014/main" val="2848563706"/>
                  </a:ext>
                </a:extLst>
              </a:tr>
              <a:tr h="370840">
                <a:tc>
                  <a:txBody>
                    <a:bodyPr/>
                    <a:lstStyle/>
                    <a:p>
                      <a:pPr algn="ctr"/>
                      <a:r>
                        <a:rPr lang="en-US" altLang="zh-CN" dirty="0"/>
                        <a:t>0.9</a:t>
                      </a:r>
                      <a:endParaRPr lang="zh-CN" altLang="en-US" dirty="0"/>
                    </a:p>
                  </a:txBody>
                  <a:tcPr/>
                </a:tc>
                <a:tc>
                  <a:txBody>
                    <a:bodyPr/>
                    <a:lstStyle/>
                    <a:p>
                      <a:pPr algn="ctr"/>
                      <a:r>
                        <a:rPr lang="en-US" altLang="zh-CN" dirty="0"/>
                        <a:t>0.1779</a:t>
                      </a:r>
                      <a:endParaRPr lang="zh-CN" altLang="en-US" dirty="0"/>
                    </a:p>
                  </a:txBody>
                  <a:tcPr/>
                </a:tc>
                <a:tc>
                  <a:txBody>
                    <a:bodyPr/>
                    <a:lstStyle/>
                    <a:p>
                      <a:pPr algn="ctr"/>
                      <a:r>
                        <a:rPr lang="en-US" altLang="zh-CN" dirty="0"/>
                        <a:t>0.1556</a:t>
                      </a:r>
                      <a:endParaRPr lang="zh-CN" altLang="en-US" dirty="0"/>
                    </a:p>
                  </a:txBody>
                  <a:tcPr/>
                </a:tc>
                <a:extLst>
                  <a:ext uri="{0D108BD9-81ED-4DB2-BD59-A6C34878D82A}">
                    <a16:rowId xmlns:a16="http://schemas.microsoft.com/office/drawing/2014/main" val="2073740612"/>
                  </a:ext>
                </a:extLst>
              </a:tr>
              <a:tr h="370840">
                <a:tc>
                  <a:txBody>
                    <a:bodyPr/>
                    <a:lstStyle/>
                    <a:p>
                      <a:pPr algn="ctr"/>
                      <a:r>
                        <a:rPr lang="en-US" altLang="zh-CN" dirty="0"/>
                        <a:t>1</a:t>
                      </a:r>
                      <a:endParaRPr lang="zh-CN" altLang="en-US" dirty="0"/>
                    </a:p>
                  </a:txBody>
                  <a:tcPr/>
                </a:tc>
                <a:tc>
                  <a:txBody>
                    <a:bodyPr/>
                    <a:lstStyle/>
                    <a:p>
                      <a:pPr algn="ctr"/>
                      <a:r>
                        <a:rPr lang="en-US" altLang="zh-CN" dirty="0"/>
                        <a:t>0.1712</a:t>
                      </a:r>
                      <a:endParaRPr lang="zh-CN" altLang="en-US" dirty="0"/>
                    </a:p>
                  </a:txBody>
                  <a:tcPr/>
                </a:tc>
                <a:tc>
                  <a:txBody>
                    <a:bodyPr/>
                    <a:lstStyle/>
                    <a:p>
                      <a:pPr algn="ctr"/>
                      <a:r>
                        <a:rPr lang="en-US" altLang="zh-CN" dirty="0"/>
                        <a:t>0.1443</a:t>
                      </a:r>
                      <a:endParaRPr lang="zh-CN" altLang="en-US" dirty="0"/>
                    </a:p>
                  </a:txBody>
                  <a:tcPr/>
                </a:tc>
                <a:extLst>
                  <a:ext uri="{0D108BD9-81ED-4DB2-BD59-A6C34878D82A}">
                    <a16:rowId xmlns:a16="http://schemas.microsoft.com/office/drawing/2014/main" val="4132229174"/>
                  </a:ext>
                </a:extLst>
              </a:tr>
            </a:tbl>
          </a:graphicData>
        </a:graphic>
      </p:graphicFrame>
    </p:spTree>
    <p:extLst>
      <p:ext uri="{BB962C8B-B14F-4D97-AF65-F5344CB8AC3E}">
        <p14:creationId xmlns:p14="http://schemas.microsoft.com/office/powerpoint/2010/main" val="1529698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graphicFrame>
        <p:nvGraphicFramePr>
          <p:cNvPr id="7" name="表格 6">
            <a:extLst>
              <a:ext uri="{FF2B5EF4-FFF2-40B4-BE49-F238E27FC236}">
                <a16:creationId xmlns:a16="http://schemas.microsoft.com/office/drawing/2014/main" id="{6DD9A2B0-DE55-4178-9DA4-A78AA445DAF3}"/>
              </a:ext>
            </a:extLst>
          </p:cNvPr>
          <p:cNvGraphicFramePr>
            <a:graphicFrameLocks noGrp="1"/>
          </p:cNvGraphicFramePr>
          <p:nvPr>
            <p:extLst>
              <p:ext uri="{D42A27DB-BD31-4B8C-83A1-F6EECF244321}">
                <p14:modId xmlns:p14="http://schemas.microsoft.com/office/powerpoint/2010/main" val="1115390633"/>
              </p:ext>
            </p:extLst>
          </p:nvPr>
        </p:nvGraphicFramePr>
        <p:xfrm>
          <a:off x="2319867" y="2131060"/>
          <a:ext cx="7552266"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1470544"/>
                    </a:ext>
                  </a:extLst>
                </a:gridCol>
                <a:gridCol w="2709333">
                  <a:extLst>
                    <a:ext uri="{9D8B030D-6E8A-4147-A177-3AD203B41FA5}">
                      <a16:colId xmlns:a16="http://schemas.microsoft.com/office/drawing/2014/main" val="2162428867"/>
                    </a:ext>
                  </a:extLst>
                </a:gridCol>
                <a:gridCol w="2709333">
                  <a:extLst>
                    <a:ext uri="{9D8B030D-6E8A-4147-A177-3AD203B41FA5}">
                      <a16:colId xmlns:a16="http://schemas.microsoft.com/office/drawing/2014/main" val="722866954"/>
                    </a:ext>
                  </a:extLst>
                </a:gridCol>
              </a:tblGrid>
              <a:tr h="370840">
                <a:tc gridSpan="3">
                  <a:txBody>
                    <a:bodyPr/>
                    <a:lstStyle/>
                    <a:p>
                      <a:pPr algn="ctr"/>
                      <a:r>
                        <a:rPr lang="en-US" altLang="zh-CN" dirty="0"/>
                        <a:t>RMSE</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3491456315"/>
                  </a:ext>
                </a:extLst>
              </a:tr>
              <a:tr h="370840">
                <a:tc>
                  <a:txBody>
                    <a:bodyPr/>
                    <a:lstStyle/>
                    <a:p>
                      <a:pPr algn="ctr"/>
                      <a:r>
                        <a:rPr lang="en-US" altLang="zh-CN" dirty="0"/>
                        <a:t>Noise(*0.05)</a:t>
                      </a:r>
                      <a:endParaRPr lang="zh-CN" altLang="en-US" dirty="0"/>
                    </a:p>
                  </a:txBody>
                  <a:tcPr/>
                </a:tc>
                <a:tc>
                  <a:txBody>
                    <a:bodyPr/>
                    <a:lstStyle/>
                    <a:p>
                      <a:pPr algn="ctr"/>
                      <a:r>
                        <a:rPr lang="en-US" altLang="zh-CN" dirty="0"/>
                        <a:t>LR</a:t>
                      </a:r>
                      <a:endParaRPr lang="zh-CN" altLang="en-US" dirty="0"/>
                    </a:p>
                  </a:txBody>
                  <a:tcPr/>
                </a:tc>
                <a:tc>
                  <a:txBody>
                    <a:bodyPr/>
                    <a:lstStyle/>
                    <a:p>
                      <a:pPr algn="ctr"/>
                      <a:r>
                        <a:rPr lang="en-US" altLang="zh-CN" dirty="0"/>
                        <a:t>LR_CEEMDAN</a:t>
                      </a:r>
                      <a:endParaRPr lang="zh-CN" altLang="en-US" dirty="0"/>
                    </a:p>
                  </a:txBody>
                  <a:tcPr/>
                </a:tc>
                <a:extLst>
                  <a:ext uri="{0D108BD9-81ED-4DB2-BD59-A6C34878D82A}">
                    <a16:rowId xmlns:a16="http://schemas.microsoft.com/office/drawing/2014/main" val="3438374713"/>
                  </a:ext>
                </a:extLst>
              </a:tr>
              <a:tr h="370840">
                <a:tc>
                  <a:txBody>
                    <a:bodyPr/>
                    <a:lstStyle/>
                    <a:p>
                      <a:pPr algn="ctr"/>
                      <a:r>
                        <a:rPr lang="en-US" altLang="zh-CN" dirty="0"/>
                        <a:t>0.1</a:t>
                      </a:r>
                      <a:endParaRPr lang="zh-CN" altLang="en-US" dirty="0"/>
                    </a:p>
                  </a:txBody>
                  <a:tcPr/>
                </a:tc>
                <a:tc>
                  <a:txBody>
                    <a:bodyPr/>
                    <a:lstStyle/>
                    <a:p>
                      <a:pPr algn="ctr"/>
                      <a:r>
                        <a:rPr lang="en-US" altLang="zh-CN" dirty="0"/>
                        <a:t>0.1528</a:t>
                      </a:r>
                      <a:endParaRPr lang="zh-CN" altLang="en-US" dirty="0"/>
                    </a:p>
                  </a:txBody>
                  <a:tcPr/>
                </a:tc>
                <a:tc>
                  <a:txBody>
                    <a:bodyPr/>
                    <a:lstStyle/>
                    <a:p>
                      <a:pPr algn="ctr"/>
                      <a:r>
                        <a:rPr lang="en-US" altLang="zh-CN" dirty="0"/>
                        <a:t>0.1256</a:t>
                      </a:r>
                      <a:endParaRPr lang="zh-CN" altLang="en-US" dirty="0"/>
                    </a:p>
                  </a:txBody>
                  <a:tcPr/>
                </a:tc>
                <a:extLst>
                  <a:ext uri="{0D108BD9-81ED-4DB2-BD59-A6C34878D82A}">
                    <a16:rowId xmlns:a16="http://schemas.microsoft.com/office/drawing/2014/main" val="2420165315"/>
                  </a:ext>
                </a:extLst>
              </a:tr>
              <a:tr h="370840">
                <a:tc>
                  <a:txBody>
                    <a:bodyPr/>
                    <a:lstStyle/>
                    <a:p>
                      <a:pPr algn="ctr"/>
                      <a:r>
                        <a:rPr lang="en-US" altLang="zh-CN" dirty="0"/>
                        <a:t>0.5</a:t>
                      </a:r>
                      <a:endParaRPr lang="zh-CN" altLang="en-US" dirty="0"/>
                    </a:p>
                  </a:txBody>
                  <a:tcPr/>
                </a:tc>
                <a:tc>
                  <a:txBody>
                    <a:bodyPr/>
                    <a:lstStyle/>
                    <a:p>
                      <a:pPr algn="ctr"/>
                      <a:r>
                        <a:rPr lang="en-US" altLang="zh-CN" dirty="0"/>
                        <a:t>0.1648</a:t>
                      </a:r>
                      <a:endParaRPr lang="zh-CN" altLang="en-US" dirty="0"/>
                    </a:p>
                  </a:txBody>
                  <a:tcPr/>
                </a:tc>
                <a:tc>
                  <a:txBody>
                    <a:bodyPr/>
                    <a:lstStyle/>
                    <a:p>
                      <a:pPr algn="ctr"/>
                      <a:r>
                        <a:rPr lang="en-US" altLang="zh-CN" dirty="0"/>
                        <a:t>0.1184</a:t>
                      </a:r>
                      <a:endParaRPr lang="zh-CN" altLang="en-US" dirty="0"/>
                    </a:p>
                  </a:txBody>
                  <a:tcPr/>
                </a:tc>
                <a:extLst>
                  <a:ext uri="{0D108BD9-81ED-4DB2-BD59-A6C34878D82A}">
                    <a16:rowId xmlns:a16="http://schemas.microsoft.com/office/drawing/2014/main" val="2848563706"/>
                  </a:ext>
                </a:extLst>
              </a:tr>
              <a:tr h="370840">
                <a:tc>
                  <a:txBody>
                    <a:bodyPr/>
                    <a:lstStyle/>
                    <a:p>
                      <a:pPr algn="ctr"/>
                      <a:r>
                        <a:rPr lang="en-US" altLang="zh-CN" dirty="0"/>
                        <a:t>0.9</a:t>
                      </a:r>
                      <a:endParaRPr lang="zh-CN" altLang="en-US" dirty="0"/>
                    </a:p>
                  </a:txBody>
                  <a:tcPr/>
                </a:tc>
                <a:tc>
                  <a:txBody>
                    <a:bodyPr/>
                    <a:lstStyle/>
                    <a:p>
                      <a:pPr algn="ctr"/>
                      <a:r>
                        <a:rPr lang="en-US" altLang="zh-CN" dirty="0"/>
                        <a:t>0.2095</a:t>
                      </a:r>
                      <a:endParaRPr lang="zh-CN" altLang="en-US" dirty="0"/>
                    </a:p>
                  </a:txBody>
                  <a:tcPr/>
                </a:tc>
                <a:tc>
                  <a:txBody>
                    <a:bodyPr/>
                    <a:lstStyle/>
                    <a:p>
                      <a:pPr algn="ctr"/>
                      <a:r>
                        <a:rPr lang="en-US" altLang="zh-CN" dirty="0"/>
                        <a:t>0.1960</a:t>
                      </a:r>
                      <a:endParaRPr lang="zh-CN" altLang="en-US" dirty="0"/>
                    </a:p>
                  </a:txBody>
                  <a:tcPr/>
                </a:tc>
                <a:extLst>
                  <a:ext uri="{0D108BD9-81ED-4DB2-BD59-A6C34878D82A}">
                    <a16:rowId xmlns:a16="http://schemas.microsoft.com/office/drawing/2014/main" val="2073740612"/>
                  </a:ext>
                </a:extLst>
              </a:tr>
              <a:tr h="370840">
                <a:tc>
                  <a:txBody>
                    <a:bodyPr/>
                    <a:lstStyle/>
                    <a:p>
                      <a:pPr algn="ctr"/>
                      <a:r>
                        <a:rPr lang="en-US" altLang="zh-CN" dirty="0"/>
                        <a:t>1</a:t>
                      </a:r>
                      <a:endParaRPr lang="zh-CN" altLang="en-US" dirty="0"/>
                    </a:p>
                  </a:txBody>
                  <a:tcPr/>
                </a:tc>
                <a:tc>
                  <a:txBody>
                    <a:bodyPr/>
                    <a:lstStyle/>
                    <a:p>
                      <a:pPr algn="ctr"/>
                      <a:r>
                        <a:rPr lang="en-US" altLang="zh-CN" dirty="0"/>
                        <a:t>0.2172</a:t>
                      </a:r>
                      <a:endParaRPr lang="zh-CN" altLang="en-US" dirty="0"/>
                    </a:p>
                  </a:txBody>
                  <a:tcPr/>
                </a:tc>
                <a:tc>
                  <a:txBody>
                    <a:bodyPr/>
                    <a:lstStyle/>
                    <a:p>
                      <a:pPr algn="ctr"/>
                      <a:r>
                        <a:rPr lang="en-US" altLang="zh-CN" dirty="0"/>
                        <a:t>0.1824</a:t>
                      </a:r>
                      <a:endParaRPr lang="zh-CN" altLang="en-US" dirty="0"/>
                    </a:p>
                  </a:txBody>
                  <a:tcPr/>
                </a:tc>
                <a:extLst>
                  <a:ext uri="{0D108BD9-81ED-4DB2-BD59-A6C34878D82A}">
                    <a16:rowId xmlns:a16="http://schemas.microsoft.com/office/drawing/2014/main" val="4132229174"/>
                  </a:ext>
                </a:extLst>
              </a:tr>
            </a:tbl>
          </a:graphicData>
        </a:graphic>
      </p:graphicFrame>
    </p:spTree>
    <p:extLst>
      <p:ext uri="{BB962C8B-B14F-4D97-AF65-F5344CB8AC3E}">
        <p14:creationId xmlns:p14="http://schemas.microsoft.com/office/powerpoint/2010/main" val="189175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3" name="图片 2"/>
          <p:cNvPicPr>
            <a:picLocks noChangeAspect="1"/>
          </p:cNvPicPr>
          <p:nvPr/>
        </p:nvPicPr>
        <p:blipFill>
          <a:blip r:embed="rId2"/>
          <a:stretch>
            <a:fillRect/>
          </a:stretch>
        </p:blipFill>
        <p:spPr>
          <a:xfrm>
            <a:off x="948055" y="1429385"/>
            <a:ext cx="10360673" cy="2141588"/>
          </a:xfrm>
          <a:prstGeom prst="rect">
            <a:avLst/>
          </a:prstGeom>
        </p:spPr>
      </p:pic>
      <p:pic>
        <p:nvPicPr>
          <p:cNvPr id="6" name="图片 5">
            <a:extLst>
              <a:ext uri="{FF2B5EF4-FFF2-40B4-BE49-F238E27FC236}">
                <a16:creationId xmlns:a16="http://schemas.microsoft.com/office/drawing/2014/main" id="{267B2154-B7D9-B16C-A5DA-DC4BC5DBBC52}"/>
              </a:ext>
            </a:extLst>
          </p:cNvPr>
          <p:cNvPicPr>
            <a:picLocks noChangeAspect="1"/>
          </p:cNvPicPr>
          <p:nvPr/>
        </p:nvPicPr>
        <p:blipFill>
          <a:blip r:embed="rId3"/>
          <a:stretch>
            <a:fillRect/>
          </a:stretch>
        </p:blipFill>
        <p:spPr>
          <a:xfrm>
            <a:off x="948055" y="3831503"/>
            <a:ext cx="7252669" cy="2570567"/>
          </a:xfrm>
          <a:prstGeom prst="rect">
            <a:avLst/>
          </a:prstGeom>
        </p:spPr>
      </p:pic>
      <p:sp>
        <p:nvSpPr>
          <p:cNvPr id="4" name="文本框 3">
            <a:extLst>
              <a:ext uri="{FF2B5EF4-FFF2-40B4-BE49-F238E27FC236}">
                <a16:creationId xmlns:a16="http://schemas.microsoft.com/office/drawing/2014/main" id="{571158DC-7F86-BF6A-DB74-D3C48792D5C8}"/>
              </a:ext>
            </a:extLst>
          </p:cNvPr>
          <p:cNvSpPr txBox="1"/>
          <p:nvPr/>
        </p:nvSpPr>
        <p:spPr>
          <a:xfrm>
            <a:off x="2519695" y="6353476"/>
            <a:ext cx="7217391" cy="369332"/>
          </a:xfrm>
          <a:prstGeom prst="rect">
            <a:avLst/>
          </a:prstGeom>
          <a:noFill/>
        </p:spPr>
        <p:txBody>
          <a:bodyPr wrap="square">
            <a:spAutoFit/>
          </a:bodyPr>
          <a:lstStyle/>
          <a:p>
            <a:pPr algn="ctr"/>
            <a:r>
              <a:rPr lang="zh-CN" altLang="en-US" dirty="0">
                <a:solidFill>
                  <a:schemeClr val="bg2">
                    <a:lumMod val="75000"/>
                  </a:schemeClr>
                </a:solidFill>
              </a:rPr>
              <a:t>Data-driven prediction of battery cycle life before capacity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B0892AB-AD63-1B09-1359-29BA9D01BAB5}"/>
              </a:ext>
            </a:extLst>
          </p:cNvPr>
          <p:cNvPicPr>
            <a:picLocks noChangeAspect="1"/>
          </p:cNvPicPr>
          <p:nvPr/>
        </p:nvPicPr>
        <p:blipFill>
          <a:blip r:embed="rId2"/>
          <a:stretch>
            <a:fillRect/>
          </a:stretch>
        </p:blipFill>
        <p:spPr>
          <a:xfrm>
            <a:off x="873577" y="1387929"/>
            <a:ext cx="3209925" cy="2751364"/>
          </a:xfrm>
          <a:prstGeom prst="rect">
            <a:avLst/>
          </a:prstGeom>
        </p:spPr>
      </p:pic>
      <p:sp>
        <p:nvSpPr>
          <p:cNvPr id="7" name="文本框 6">
            <a:extLst>
              <a:ext uri="{FF2B5EF4-FFF2-40B4-BE49-F238E27FC236}">
                <a16:creationId xmlns:a16="http://schemas.microsoft.com/office/drawing/2014/main" id="{E0ADAFB0-BF6D-DC15-F393-9E813B0ED47B}"/>
              </a:ext>
            </a:extLst>
          </p:cNvPr>
          <p:cNvSpPr txBox="1"/>
          <p:nvPr/>
        </p:nvSpPr>
        <p:spPr>
          <a:xfrm>
            <a:off x="4083502" y="1676400"/>
            <a:ext cx="6647974"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等压降时间与电池寿命高度相关，作为电池寿命预测的健康因子</a:t>
            </a:r>
          </a:p>
        </p:txBody>
      </p:sp>
      <p:sp>
        <p:nvSpPr>
          <p:cNvPr id="8" name="文本框 7">
            <a:extLst>
              <a:ext uri="{FF2B5EF4-FFF2-40B4-BE49-F238E27FC236}">
                <a16:creationId xmlns:a16="http://schemas.microsoft.com/office/drawing/2014/main" id="{71062AC2-64A6-A285-A745-24EDB3EF285C}"/>
              </a:ext>
            </a:extLst>
          </p:cNvPr>
          <p:cNvSpPr txBox="1"/>
          <p:nvPr/>
        </p:nvSpPr>
        <p:spPr>
          <a:xfrm>
            <a:off x="685800" y="455930"/>
            <a:ext cx="10363200" cy="58477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NASA Dataset</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11" name="文本框 10">
            <a:extLst>
              <a:ext uri="{FF2B5EF4-FFF2-40B4-BE49-F238E27FC236}">
                <a16:creationId xmlns:a16="http://schemas.microsoft.com/office/drawing/2014/main" id="{F610235B-A35D-BC47-E257-F1853B715000}"/>
              </a:ext>
            </a:extLst>
          </p:cNvPr>
          <p:cNvSpPr txBox="1"/>
          <p:nvPr/>
        </p:nvSpPr>
        <p:spPr>
          <a:xfrm>
            <a:off x="2487304" y="6217404"/>
            <a:ext cx="7217391"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sym typeface="+mn-ea"/>
              </a:rPr>
              <a:t>Remaining useful life of Lithium-ion batteries based on EMD-GSA-ELM</a:t>
            </a:r>
            <a:endParaRPr lang="zh-CN" altLang="en-US" dirty="0">
              <a:solidFill>
                <a:schemeClr val="bg2">
                  <a:lumMod val="75000"/>
                </a:schemeClr>
              </a:solidFill>
            </a:endParaRPr>
          </a:p>
        </p:txBody>
      </p:sp>
    </p:spTree>
    <p:extLst>
      <p:ext uri="{BB962C8B-B14F-4D97-AF65-F5344CB8AC3E}">
        <p14:creationId xmlns:p14="http://schemas.microsoft.com/office/powerpoint/2010/main" val="83645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24A4DBE-3D8F-3D42-9870-D3F6B96F7472}"/>
              </a:ext>
            </a:extLst>
          </p:cNvPr>
          <p:cNvSpPr txBox="1"/>
          <p:nvPr/>
        </p:nvSpPr>
        <p:spPr>
          <a:xfrm>
            <a:off x="903513" y="1398814"/>
            <a:ext cx="10444843" cy="646331"/>
          </a:xfrm>
          <a:prstGeom prst="rect">
            <a:avLst/>
          </a:prstGeom>
          <a:noFill/>
        </p:spPr>
        <p:txBody>
          <a:bodyPr wrap="square">
            <a:spAutoFit/>
          </a:bodyPr>
          <a:lstStyle/>
          <a:p>
            <a:r>
              <a:rPr lang="zh-CN" altLang="en-US" dirty="0"/>
              <a:t>极限学习机由于其输入权值和阈值在训练和预测过程中是随机给定的，导致输出存在波动，预测结果不可靠，因此，提出利用引力搜索算法对ELM进行优化，以获得更稳定可靠的预测结果。</a:t>
            </a:r>
          </a:p>
        </p:txBody>
      </p:sp>
      <p:pic>
        <p:nvPicPr>
          <p:cNvPr id="8" name="图片 7">
            <a:extLst>
              <a:ext uri="{FF2B5EF4-FFF2-40B4-BE49-F238E27FC236}">
                <a16:creationId xmlns:a16="http://schemas.microsoft.com/office/drawing/2014/main" id="{9C0C6128-4005-39D7-73C6-2ECA2578C239}"/>
              </a:ext>
            </a:extLst>
          </p:cNvPr>
          <p:cNvPicPr>
            <a:picLocks noChangeAspect="1"/>
          </p:cNvPicPr>
          <p:nvPr/>
        </p:nvPicPr>
        <p:blipFill rotWithShape="1">
          <a:blip r:embed="rId2"/>
          <a:srcRect b="3774"/>
          <a:stretch/>
        </p:blipFill>
        <p:spPr>
          <a:xfrm>
            <a:off x="2046515" y="2417265"/>
            <a:ext cx="7010400" cy="971550"/>
          </a:xfrm>
          <a:prstGeom prst="rect">
            <a:avLst/>
          </a:prstGeom>
        </p:spPr>
      </p:pic>
      <p:sp>
        <p:nvSpPr>
          <p:cNvPr id="10" name="文本框 9">
            <a:extLst>
              <a:ext uri="{FF2B5EF4-FFF2-40B4-BE49-F238E27FC236}">
                <a16:creationId xmlns:a16="http://schemas.microsoft.com/office/drawing/2014/main" id="{197A9297-5AAF-D5A5-9C31-709BF528B9A8}"/>
              </a:ext>
            </a:extLst>
          </p:cNvPr>
          <p:cNvSpPr txBox="1"/>
          <p:nvPr/>
        </p:nvSpPr>
        <p:spPr>
          <a:xfrm>
            <a:off x="903513" y="3776627"/>
            <a:ext cx="10444843" cy="1754326"/>
          </a:xfrm>
          <a:prstGeom prst="rect">
            <a:avLst/>
          </a:prstGeom>
          <a:noFill/>
        </p:spPr>
        <p:txBody>
          <a:bodyPr wrap="square">
            <a:spAutoFit/>
          </a:bodyPr>
          <a:lstStyle/>
          <a:p>
            <a:r>
              <a:rPr lang="zh-CN" altLang="en-US" dirty="0"/>
              <a:t>种群优化算法GSA：与遗传算法、模拟退化算法、人工免疫系统算法、蚁群算法等优化算法相比。粒子通过引力相互“交流”，质量越大的粒子(对应于更好的解)比质量较轻的粒子移动得慢，每个粒子包含四个属性:位置、惯性质量、主动引力质量和被动引力质量。</a:t>
            </a:r>
          </a:p>
          <a:p>
            <a:endParaRPr lang="zh-CN" altLang="en-US" dirty="0"/>
          </a:p>
          <a:p>
            <a:r>
              <a:rPr lang="zh-CN" altLang="en-US" dirty="0"/>
              <a:t>粒子的位置对应待优化问题的解，随着时间的推移，每个粒子根据适应度调整自身的引力质量和惯性质量进行导航，最终在搜索空间中呈现出最优解</a:t>
            </a:r>
          </a:p>
        </p:txBody>
      </p:sp>
      <p:sp>
        <p:nvSpPr>
          <p:cNvPr id="11" name="文本框 10">
            <a:extLst>
              <a:ext uri="{FF2B5EF4-FFF2-40B4-BE49-F238E27FC236}">
                <a16:creationId xmlns:a16="http://schemas.microsoft.com/office/drawing/2014/main" id="{EA23F6DB-1B0F-9799-5B22-170200C466AF}"/>
              </a:ext>
            </a:extLst>
          </p:cNvPr>
          <p:cNvSpPr txBox="1"/>
          <p:nvPr/>
        </p:nvSpPr>
        <p:spPr>
          <a:xfrm>
            <a:off x="685800" y="455930"/>
            <a:ext cx="10363200" cy="58477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ELM&amp;GSA</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12" name="文本框 11">
            <a:extLst>
              <a:ext uri="{FF2B5EF4-FFF2-40B4-BE49-F238E27FC236}">
                <a16:creationId xmlns:a16="http://schemas.microsoft.com/office/drawing/2014/main" id="{96493207-A722-5227-07CB-A092CF85520B}"/>
              </a:ext>
            </a:extLst>
          </p:cNvPr>
          <p:cNvSpPr txBox="1"/>
          <p:nvPr/>
        </p:nvSpPr>
        <p:spPr>
          <a:xfrm>
            <a:off x="2487304" y="6217404"/>
            <a:ext cx="7217391"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sym typeface="+mn-ea"/>
              </a:rPr>
              <a:t>Remaining useful life of Lithium-ion batteries based on EMD-GSA-ELM</a:t>
            </a:r>
            <a:endParaRPr lang="zh-CN" altLang="en-US" dirty="0">
              <a:solidFill>
                <a:schemeClr val="bg2">
                  <a:lumMod val="75000"/>
                </a:schemeClr>
              </a:solidFill>
            </a:endParaRPr>
          </a:p>
        </p:txBody>
      </p:sp>
    </p:spTree>
    <p:extLst>
      <p:ext uri="{BB962C8B-B14F-4D97-AF65-F5344CB8AC3E}">
        <p14:creationId xmlns:p14="http://schemas.microsoft.com/office/powerpoint/2010/main" val="3331170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3200" dirty="0">
                <a:latin typeface="Times New Roman" panose="02020603050405020304" charset="0"/>
                <a:ea typeface="等线" panose="02010600030101010101" charset="-122"/>
                <a:cs typeface="Times New Roman" panose="02020603050405020304" charset="0"/>
              </a:rPr>
              <a:t>（模态分解）</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7" name="文本框 6">
            <a:extLst>
              <a:ext uri="{FF2B5EF4-FFF2-40B4-BE49-F238E27FC236}">
                <a16:creationId xmlns:a16="http://schemas.microsoft.com/office/drawing/2014/main" id="{FA15779E-193E-4B8F-BD71-DA6FFA07E08B}"/>
              </a:ext>
            </a:extLst>
          </p:cNvPr>
          <p:cNvSpPr txBox="1"/>
          <p:nvPr/>
        </p:nvSpPr>
        <p:spPr>
          <a:xfrm>
            <a:off x="1141422" y="1713755"/>
            <a:ext cx="9831378" cy="4507388"/>
          </a:xfrm>
          <a:prstGeom prst="rect">
            <a:avLst/>
          </a:prstGeom>
          <a:noFill/>
        </p:spPr>
        <p:txBody>
          <a:bodyPr wrap="square" rtlCol="0">
            <a:spAutoFit/>
          </a:bodyPr>
          <a:lstStyle/>
          <a:p>
            <a:pPr>
              <a:lnSpc>
                <a:spcPct val="150000"/>
              </a:lnSpc>
            </a:pPr>
            <a:r>
              <a:rPr lang="zh-CN" altLang="en-US" sz="2000" b="1" dirty="0">
                <a:solidFill>
                  <a:srgbClr val="121212"/>
                </a:solidFill>
                <a:latin typeface="-apple-system"/>
              </a:rPr>
              <a:t>时频域信号处理方法</a:t>
            </a:r>
            <a:r>
              <a:rPr lang="zh-CN" altLang="en-US" sz="2000" dirty="0">
                <a:latin typeface="宋体" panose="02010600030101010101" pitchFamily="2" charset="-122"/>
                <a:ea typeface="宋体" panose="02010600030101010101" pitchFamily="2" charset="-122"/>
                <a:cs typeface="Times New Roman" panose="02020603050405020304" charset="0"/>
              </a:rPr>
              <a:t>：</a:t>
            </a:r>
            <a:endParaRPr lang="en-US" altLang="zh-CN" sz="20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000" dirty="0">
                <a:latin typeface="宋体" panose="02010600030101010101" pitchFamily="2" charset="-122"/>
                <a:ea typeface="宋体" panose="02010600030101010101" pitchFamily="2" charset="-122"/>
                <a:cs typeface="Times New Roman" panose="02020603050405020304" charset="0"/>
              </a:rPr>
              <a:t>    </a:t>
            </a:r>
            <a:r>
              <a:rPr lang="zh-CN" altLang="en-US" sz="2000" b="1" dirty="0">
                <a:solidFill>
                  <a:srgbClr val="121212"/>
                </a:solidFill>
                <a:latin typeface="-apple-system"/>
              </a:rPr>
              <a:t>小波分析</a:t>
            </a:r>
            <a:r>
              <a:rPr lang="zh-CN" altLang="en-US" sz="2000" dirty="0">
                <a:solidFill>
                  <a:srgbClr val="121212"/>
                </a:solidFill>
                <a:latin typeface="-apple-system"/>
              </a:rPr>
              <a:t>：全局最优的小波基在局部未必是最优，其基函数缺乏适应性</a:t>
            </a:r>
            <a:endParaRPr lang="en-US" altLang="zh-CN" sz="2000" dirty="0">
              <a:solidFill>
                <a:srgbClr val="121212"/>
              </a:solidFill>
              <a:latin typeface="-apple-system"/>
            </a:endParaRPr>
          </a:p>
          <a:p>
            <a:pPr>
              <a:lnSpc>
                <a:spcPct val="150000"/>
              </a:lnSpc>
            </a:pPr>
            <a:r>
              <a:rPr lang="en-US" altLang="zh-CN" sz="2000" dirty="0">
                <a:solidFill>
                  <a:srgbClr val="121212"/>
                </a:solidFill>
                <a:latin typeface="-apple-system"/>
              </a:rPr>
              <a:t>         </a:t>
            </a:r>
            <a:r>
              <a:rPr lang="en-US" altLang="zh-CN" sz="2000" b="1" dirty="0">
                <a:solidFill>
                  <a:srgbClr val="121212"/>
                </a:solidFill>
                <a:latin typeface="-apple-system"/>
              </a:rPr>
              <a:t>EMD</a:t>
            </a:r>
            <a:r>
              <a:rPr lang="zh-CN" altLang="en-US" sz="2000" dirty="0">
                <a:solidFill>
                  <a:srgbClr val="121212"/>
                </a:solidFill>
                <a:latin typeface="-apple-system"/>
              </a:rPr>
              <a:t>：不用预先分析与研究，就可以直接开始分解，克服了基函数无自适应性的问题</a:t>
            </a:r>
            <a:endParaRPr lang="en-US" altLang="zh-CN" sz="2000" dirty="0">
              <a:solidFill>
                <a:srgbClr val="121212"/>
              </a:solidFill>
              <a:latin typeface="-apple-system"/>
            </a:endParaRPr>
          </a:p>
          <a:p>
            <a:pPr>
              <a:lnSpc>
                <a:spcPct val="150000"/>
              </a:lnSpc>
            </a:pPr>
            <a:endParaRPr lang="en-US" altLang="zh-CN" sz="2000" dirty="0">
              <a:solidFill>
                <a:srgbClr val="121212"/>
              </a:solidFill>
              <a:latin typeface="-apple-system"/>
            </a:endParaRPr>
          </a:p>
          <a:p>
            <a:pPr algn="l"/>
            <a:r>
              <a:rPr lang="zh-CN" altLang="en-US" sz="2000" b="1" i="0" dirty="0">
                <a:solidFill>
                  <a:srgbClr val="121212"/>
                </a:solidFill>
                <a:effectLst/>
                <a:latin typeface="-apple-system"/>
              </a:rPr>
              <a:t>两个</a:t>
            </a:r>
            <a:r>
              <a:rPr lang="zh-CN" altLang="en-US" sz="2000" b="1" dirty="0">
                <a:solidFill>
                  <a:srgbClr val="121212"/>
                </a:solidFill>
                <a:latin typeface="-apple-system"/>
              </a:rPr>
              <a:t>约束条件：</a:t>
            </a:r>
          </a:p>
          <a:p>
            <a:pPr>
              <a:lnSpc>
                <a:spcPct val="150000"/>
              </a:lnSpc>
            </a:pPr>
            <a:r>
              <a:rPr lang="en-US" altLang="zh-CN" sz="2000" dirty="0">
                <a:solidFill>
                  <a:srgbClr val="121212"/>
                </a:solidFill>
                <a:latin typeface="-apple-system"/>
              </a:rPr>
              <a:t>1</a:t>
            </a:r>
            <a:r>
              <a:rPr lang="zh-CN" altLang="en-US" sz="2000" dirty="0">
                <a:solidFill>
                  <a:srgbClr val="121212"/>
                </a:solidFill>
                <a:latin typeface="-apple-system"/>
              </a:rPr>
              <a:t>）在整个数据段内，极值点的个数和过零点的个数必须相等或相差最多不能超过一个</a:t>
            </a:r>
          </a:p>
          <a:p>
            <a:pPr>
              <a:lnSpc>
                <a:spcPct val="150000"/>
              </a:lnSpc>
            </a:pPr>
            <a:r>
              <a:rPr lang="en-US" altLang="zh-CN" sz="2000" dirty="0">
                <a:solidFill>
                  <a:srgbClr val="121212"/>
                </a:solidFill>
                <a:latin typeface="-apple-system"/>
              </a:rPr>
              <a:t>2</a:t>
            </a:r>
            <a:r>
              <a:rPr lang="zh-CN" altLang="en-US" sz="2000" dirty="0">
                <a:solidFill>
                  <a:srgbClr val="121212"/>
                </a:solidFill>
                <a:latin typeface="-apple-system"/>
              </a:rPr>
              <a:t>）在任意时刻，由局部极大值点形成的上包络线和由局部极小值点形成的下包络线的平均值为零，即上、下包络线相对于时间轴局部对称</a:t>
            </a:r>
          </a:p>
          <a:p>
            <a:pPr>
              <a:lnSpc>
                <a:spcPct val="150000"/>
              </a:lnSpc>
            </a:pPr>
            <a:endParaRPr lang="en-US" altLang="zh-CN" sz="2000" dirty="0">
              <a:solidFill>
                <a:srgbClr val="121212"/>
              </a:solidFill>
              <a:latin typeface="-apple-system"/>
            </a:endParaRPr>
          </a:p>
        </p:txBody>
      </p:sp>
      <p:sp>
        <p:nvSpPr>
          <p:cNvPr id="8" name="文本框 7">
            <a:extLst>
              <a:ext uri="{FF2B5EF4-FFF2-40B4-BE49-F238E27FC236}">
                <a16:creationId xmlns:a16="http://schemas.microsoft.com/office/drawing/2014/main" id="{BC67651A-CE9C-C9E9-B1A3-6823E8ADBC57}"/>
              </a:ext>
            </a:extLst>
          </p:cNvPr>
          <p:cNvSpPr txBox="1"/>
          <p:nvPr/>
        </p:nvSpPr>
        <p:spPr>
          <a:xfrm>
            <a:off x="2487304" y="6217404"/>
            <a:ext cx="7217391"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sym typeface="+mn-ea"/>
              </a:rPr>
              <a:t>Remaining useful life of Lithium-ion batteries based on EMD-GSA-ELM</a:t>
            </a:r>
            <a:endParaRPr lang="zh-CN" altLang="en-US" dirty="0">
              <a:solidFill>
                <a:schemeClr val="bg2">
                  <a:lumMod val="75000"/>
                </a:schemeClr>
              </a:solidFill>
            </a:endParaRPr>
          </a:p>
        </p:txBody>
      </p:sp>
    </p:spTree>
    <p:extLst>
      <p:ext uri="{BB962C8B-B14F-4D97-AF65-F5344CB8AC3E}">
        <p14:creationId xmlns:p14="http://schemas.microsoft.com/office/powerpoint/2010/main" val="56999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BDE2F2FC-FE40-404D-B781-17F8C63F1582}"/>
              </a:ext>
            </a:extLst>
          </p:cNvPr>
          <p:cNvSpPr>
            <a:spLocks noChangeArrowheads="1"/>
          </p:cNvSpPr>
          <p:nvPr/>
        </p:nvSpPr>
        <p:spPr bwMode="auto">
          <a:xfrm>
            <a:off x="0" y="375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195B2061-7945-4B38-A2DD-A51E497F926A}"/>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EMD</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3" name="矩形: 对角圆角 2">
            <a:extLst>
              <a:ext uri="{FF2B5EF4-FFF2-40B4-BE49-F238E27FC236}">
                <a16:creationId xmlns:a16="http://schemas.microsoft.com/office/drawing/2014/main" id="{9FA32F26-E18A-4931-A249-533A772EE48C}"/>
              </a:ext>
            </a:extLst>
          </p:cNvPr>
          <p:cNvSpPr/>
          <p:nvPr/>
        </p:nvSpPr>
        <p:spPr>
          <a:xfrm>
            <a:off x="897467" y="1439334"/>
            <a:ext cx="9190568" cy="4538134"/>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7002691-1817-491C-99AD-396712AF7F23}"/>
                  </a:ext>
                </a:extLst>
              </p:cNvPr>
              <p:cNvSpPr txBox="1"/>
              <p:nvPr/>
            </p:nvSpPr>
            <p:spPr>
              <a:xfrm>
                <a:off x="2103966" y="2325749"/>
                <a:ext cx="6798734" cy="220650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Times New Roman" panose="02020603050405020304" charset="0"/>
                  </a:rPr>
                  <a:t>输入信号分解：</a:t>
                </a:r>
                <a:endParaRPr lang="en-US" altLang="zh-CN" dirty="0">
                  <a:latin typeface="宋体" panose="02010600030101010101" pitchFamily="2" charset="-122"/>
                  <a:ea typeface="宋体" panose="02010600030101010101" pitchFamily="2"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charset="0"/>
                        </a:rPr>
                        <m:t>𝐼</m:t>
                      </m:r>
                      <m:d>
                        <m:dPr>
                          <m:ctrlPr>
                            <a:rPr lang="en-US" altLang="zh-CN" b="0" i="1" smtClean="0">
                              <a:latin typeface="Cambria Math" panose="02040503050406030204" pitchFamily="18" charset="0"/>
                              <a:ea typeface="宋体" panose="02010600030101010101" pitchFamily="2" charset="-122"/>
                              <a:cs typeface="Times New Roman" panose="02020603050405020304" charset="0"/>
                            </a:rPr>
                          </m:ctrlPr>
                        </m:dPr>
                        <m:e>
                          <m:r>
                            <a:rPr lang="en-US" altLang="zh-CN" b="0" i="1" smtClean="0">
                              <a:latin typeface="Cambria Math" panose="02040503050406030204" pitchFamily="18" charset="0"/>
                              <a:ea typeface="宋体" panose="02010600030101010101" pitchFamily="2" charset="-122"/>
                              <a:cs typeface="Times New Roman" panose="02020603050405020304" charset="0"/>
                            </a:rPr>
                            <m:t>𝑛</m:t>
                          </m:r>
                        </m:e>
                      </m:d>
                      <m:r>
                        <a:rPr lang="en-US" altLang="zh-CN" b="0" i="1" smtClean="0">
                          <a:latin typeface="Cambria Math" panose="02040503050406030204" pitchFamily="18" charset="0"/>
                          <a:ea typeface="宋体" panose="02010600030101010101" pitchFamily="2" charset="-122"/>
                          <a:cs typeface="Times New Roman" panose="02020603050405020304" charset="0"/>
                        </a:rPr>
                        <m:t>=</m:t>
                      </m:r>
                      <m:nary>
                        <m:naryPr>
                          <m:chr m:val="∑"/>
                          <m:subHide m:val="on"/>
                          <m:supHide m:val="on"/>
                          <m:ctrlPr>
                            <a:rPr lang="en-US" altLang="zh-CN" b="0" i="1" smtClean="0">
                              <a:latin typeface="Cambria Math" panose="02040503050406030204" pitchFamily="18" charset="0"/>
                              <a:ea typeface="宋体" panose="02010600030101010101" pitchFamily="2" charset="-122"/>
                              <a:cs typeface="Times New Roman" panose="02020603050405020304" charset="0"/>
                            </a:rPr>
                          </m:ctrlPr>
                        </m:naryPr>
                        <m:sub/>
                        <m:sup/>
                        <m:e>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e>
                      </m:nary>
                      <m:r>
                        <a:rPr lang="en-US" altLang="zh-CN" b="0" i="1" smtClean="0">
                          <a:latin typeface="Cambria Math" panose="02040503050406030204" pitchFamily="18" charset="0"/>
                          <a:ea typeface="宋体" panose="02010600030101010101" pitchFamily="2" charset="-122"/>
                          <a:cs typeface="Times New Roman" panose="02020603050405020304" charset="0"/>
                        </a:rPr>
                        <m:t>+</m:t>
                      </m:r>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m:rPr>
                              <m:sty m:val="p"/>
                            </m:rPr>
                            <a:rPr lang="en-US" altLang="zh-CN" i="1">
                              <a:latin typeface="Cambria Math" panose="02040503050406030204" pitchFamily="18" charset="0"/>
                              <a:ea typeface="宋体" panose="02010600030101010101" pitchFamily="2" charset="-122"/>
                              <a:cs typeface="Times New Roman" panose="02020603050405020304" charset="0"/>
                            </a:rPr>
                            <m:t>m</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m:oMathPara>
                </a14:m>
                <a:endParaRPr lang="en-US" altLang="zh-CN" dirty="0">
                  <a:latin typeface="宋体" panose="02010600030101010101" pitchFamily="2" charset="-122"/>
                  <a:ea typeface="宋体" panose="02010600030101010101" pitchFamily="2" charset="-122"/>
                  <a:cs typeface="Times New Roman" panose="02020603050405020304" charset="0"/>
                </a:endParaRPr>
              </a:p>
              <a:p>
                <a:endParaRPr lang="en-US" altLang="zh-CN" dirty="0">
                  <a:latin typeface="宋体" panose="02010600030101010101" pitchFamily="2" charset="-122"/>
                  <a:ea typeface="宋体" panose="02010600030101010101" pitchFamily="2" charset="-122"/>
                  <a:cs typeface="Times New Roman" panose="02020603050405020304" charset="0"/>
                </a:endParaRPr>
              </a:p>
              <a:p>
                <a:r>
                  <a:rPr lang="zh-CN" altLang="en-US" dirty="0">
                    <a:latin typeface="宋体" panose="02010600030101010101" pitchFamily="2" charset="-122"/>
                    <a:ea typeface="宋体" panose="02010600030101010101" pitchFamily="2" charset="-122"/>
                    <a:cs typeface="Times New Roman" panose="02020603050405020304" charset="0"/>
                  </a:rPr>
                  <a:t>其中</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charset="0"/>
                      </a:rPr>
                      <m:t>𝐼</m:t>
                    </m:r>
                    <m:r>
                      <a:rPr lang="en-US" altLang="zh-CN" i="1">
                        <a:latin typeface="Cambria Math" panose="02040503050406030204" pitchFamily="18" charset="0"/>
                        <a:ea typeface="宋体" panose="02010600030101010101" pitchFamily="2" charset="-122"/>
                        <a:cs typeface="Times New Roman" panose="02020603050405020304" charset="0"/>
                      </a:rPr>
                      <m:t>(</m:t>
                    </m:r>
                    <m:r>
                      <a:rPr lang="en-US" altLang="zh-CN" i="1">
                        <a:latin typeface="Cambria Math" panose="02040503050406030204" pitchFamily="18" charset="0"/>
                        <a:ea typeface="宋体" panose="02010600030101010101" pitchFamily="2" charset="-122"/>
                        <a:cs typeface="Times New Roman" panose="02020603050405020304" charset="0"/>
                      </a:rPr>
                      <m:t>𝑛</m:t>
                    </m:r>
                    <m:r>
                      <a:rPr lang="en-US" altLang="zh-CN" i="1">
                        <a:latin typeface="Cambria Math" panose="02040503050406030204" pitchFamily="18" charset="0"/>
                        <a:ea typeface="宋体" panose="02010600030101010101" pitchFamily="2" charset="-122"/>
                        <a:cs typeface="Times New Roman" panose="02020603050405020304" charset="0"/>
                      </a:rPr>
                      <m:t>)</m:t>
                    </m:r>
                  </m:oMath>
                </a14:m>
                <a:r>
                  <a:rPr lang="zh-CN" altLang="en-US" dirty="0">
                    <a:latin typeface="宋体" panose="02010600030101010101" pitchFamily="2" charset="-122"/>
                    <a:ea typeface="宋体" panose="02010600030101010101" pitchFamily="2" charset="-122"/>
                    <a:cs typeface="Times New Roman" panose="02020603050405020304" charset="0"/>
                  </a:rPr>
                  <a:t>表示输入信号，</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𝐼𝑀𝐹</m:t>
                        </m:r>
                      </m:e>
                      <m:sub>
                        <m:r>
                          <a:rPr lang="en-US" altLang="zh-CN" i="1">
                            <a:latin typeface="Cambria Math" panose="02040503050406030204" pitchFamily="18" charset="0"/>
                            <a:ea typeface="宋体" panose="02010600030101010101" pitchFamily="2" charset="-122"/>
                            <a:cs typeface="Times New Roman" panose="02020603050405020304" charset="0"/>
                          </a:rPr>
                          <m:t>𝑚</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表示的本征模函数，</a:t>
                </a:r>
                <a:r>
                  <a:rPr lang="en-US" altLang="zh-CN" dirty="0">
                    <a:ea typeface="宋体" panose="02010600030101010101" pitchFamily="2" charset="-122"/>
                    <a:cs typeface="Times New Roman" panose="02020603050405020304"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charset="0"/>
                          </a:rPr>
                        </m:ctrlPr>
                      </m:sSubPr>
                      <m:e>
                        <m:r>
                          <a:rPr lang="en-US" altLang="zh-CN" i="1">
                            <a:latin typeface="Cambria Math" panose="02040503050406030204" pitchFamily="18" charset="0"/>
                            <a:ea typeface="宋体" panose="02010600030101010101" pitchFamily="2" charset="-122"/>
                            <a:cs typeface="Times New Roman" panose="02020603050405020304" charset="0"/>
                          </a:rPr>
                          <m:t>𝑅𝑒𝑠</m:t>
                        </m:r>
                      </m:e>
                      <m:sub>
                        <m:r>
                          <a:rPr lang="en-US" altLang="zh-CN" i="1">
                            <a:latin typeface="Cambria Math" panose="02040503050406030204" pitchFamily="18" charset="0"/>
                            <a:ea typeface="宋体" panose="02010600030101010101" pitchFamily="2" charset="-122"/>
                            <a:cs typeface="Times New Roman" panose="02020603050405020304" charset="0"/>
                          </a:rPr>
                          <m:t>𝑀</m:t>
                        </m:r>
                      </m:sub>
                    </m:sSub>
                    <m:d>
                      <m:dPr>
                        <m:ctrlPr>
                          <a:rPr lang="en-US" altLang="zh-CN" i="1">
                            <a:latin typeface="Cambria Math" panose="02040503050406030204" pitchFamily="18" charset="0"/>
                            <a:ea typeface="宋体" panose="02010600030101010101" pitchFamily="2" charset="-122"/>
                            <a:cs typeface="Times New Roman" panose="02020603050405020304" charset="0"/>
                          </a:rPr>
                        </m:ctrlPr>
                      </m:dPr>
                      <m:e>
                        <m:r>
                          <a:rPr lang="en-US" altLang="zh-CN" i="1">
                            <a:latin typeface="Cambria Math" panose="02040503050406030204" pitchFamily="18" charset="0"/>
                            <a:ea typeface="宋体" panose="02010600030101010101" pitchFamily="2" charset="-122"/>
                            <a:cs typeface="Times New Roman" panose="02020603050405020304" charset="0"/>
                          </a:rPr>
                          <m:t>𝑛</m:t>
                        </m:r>
                      </m:e>
                    </m:d>
                  </m:oMath>
                </a14:m>
                <a:r>
                  <a:rPr lang="zh-CN" altLang="en-US" dirty="0">
                    <a:latin typeface="宋体" panose="02010600030101010101" pitchFamily="2" charset="-122"/>
                    <a:ea typeface="宋体" panose="02010600030101010101" pitchFamily="2" charset="-122"/>
                    <a:cs typeface="Times New Roman" panose="02020603050405020304" charset="0"/>
                  </a:rPr>
                  <a:t>表示残差，当输入信号变成单调函数时，即为残差</a:t>
                </a:r>
                <a:endParaRPr lang="en-US" altLang="zh-CN" dirty="0">
                  <a:latin typeface="宋体" panose="02010600030101010101" pitchFamily="2" charset="-122"/>
                  <a:ea typeface="宋体" panose="02010600030101010101" pitchFamily="2" charset="-122"/>
                  <a:cs typeface="Times New Roman" panose="02020603050405020304" charset="0"/>
                </a:endParaRPr>
              </a:p>
            </p:txBody>
          </p:sp>
        </mc:Choice>
        <mc:Fallback>
          <p:sp>
            <p:nvSpPr>
              <p:cNvPr id="10" name="文本框 9">
                <a:extLst>
                  <a:ext uri="{FF2B5EF4-FFF2-40B4-BE49-F238E27FC236}">
                    <a16:creationId xmlns:a16="http://schemas.microsoft.com/office/drawing/2014/main" id="{67002691-1817-491C-99AD-396712AF7F23}"/>
                  </a:ext>
                </a:extLst>
              </p:cNvPr>
              <p:cNvSpPr txBox="1">
                <a:spLocks noRot="1" noChangeAspect="1" noMove="1" noResize="1" noEditPoints="1" noAdjustHandles="1" noChangeArrowheads="1" noChangeShapeType="1" noTextEdit="1"/>
              </p:cNvSpPr>
              <p:nvPr/>
            </p:nvSpPr>
            <p:spPr>
              <a:xfrm>
                <a:off x="2103966" y="2325749"/>
                <a:ext cx="6798734" cy="2206501"/>
              </a:xfrm>
              <a:prstGeom prst="rect">
                <a:avLst/>
              </a:prstGeom>
              <a:blipFill>
                <a:blip r:embed="rId2"/>
                <a:stretch>
                  <a:fillRect l="-717" t="-1662" r="-717" b="-3601"/>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9707173-C484-DD1E-84E3-51B00AFF2DF8}"/>
              </a:ext>
            </a:extLst>
          </p:cNvPr>
          <p:cNvSpPr txBox="1"/>
          <p:nvPr/>
        </p:nvSpPr>
        <p:spPr>
          <a:xfrm>
            <a:off x="2487304" y="6217404"/>
            <a:ext cx="7217391" cy="369332"/>
          </a:xfrm>
          <a:prstGeom prst="rect">
            <a:avLst/>
          </a:prstGeom>
          <a:noFill/>
        </p:spPr>
        <p:txBody>
          <a:bodyPr wrap="square">
            <a:spAutoFit/>
          </a:bodyPr>
          <a:lstStyle/>
          <a:p>
            <a:pPr algn="ctr"/>
            <a:r>
              <a:rPr lang="en-US" altLang="zh-CN" dirty="0">
                <a:solidFill>
                  <a:schemeClr val="bg2">
                    <a:lumMod val="75000"/>
                  </a:schemeClr>
                </a:solidFill>
                <a:latin typeface="Times New Roman" panose="02020603050405020304" charset="0"/>
                <a:ea typeface="等线" panose="02010600030101010101" charset="-122"/>
                <a:cs typeface="Times New Roman" panose="02020603050405020304" charset="0"/>
                <a:sym typeface="+mn-ea"/>
              </a:rPr>
              <a:t>Remaining useful life of Lithium-ion batteries based on EMD-GSA-ELM</a:t>
            </a:r>
            <a:endParaRPr lang="zh-CN" altLang="en-US" dirty="0">
              <a:solidFill>
                <a:schemeClr val="bg2">
                  <a:lumMod val="75000"/>
                </a:schemeClr>
              </a:solidFill>
            </a:endParaRPr>
          </a:p>
        </p:txBody>
      </p:sp>
    </p:spTree>
    <p:extLst>
      <p:ext uri="{BB962C8B-B14F-4D97-AF65-F5344CB8AC3E}">
        <p14:creationId xmlns:p14="http://schemas.microsoft.com/office/powerpoint/2010/main" val="29357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BFD4D6-4D7F-2BA7-B63D-7E7DE1D3FA50}"/>
              </a:ext>
            </a:extLst>
          </p:cNvPr>
          <p:cNvPicPr>
            <a:picLocks noChangeAspect="1"/>
          </p:cNvPicPr>
          <p:nvPr/>
        </p:nvPicPr>
        <p:blipFill>
          <a:blip r:embed="rId2"/>
          <a:stretch>
            <a:fillRect/>
          </a:stretch>
        </p:blipFill>
        <p:spPr>
          <a:xfrm>
            <a:off x="6319159" y="1807028"/>
            <a:ext cx="5023502" cy="3608614"/>
          </a:xfrm>
          <a:prstGeom prst="rect">
            <a:avLst/>
          </a:prstGeom>
        </p:spPr>
      </p:pic>
      <p:sp>
        <p:nvSpPr>
          <p:cNvPr id="4" name="矩形: 圆角 3">
            <a:extLst>
              <a:ext uri="{FF2B5EF4-FFF2-40B4-BE49-F238E27FC236}">
                <a16:creationId xmlns:a16="http://schemas.microsoft.com/office/drawing/2014/main" id="{9D4CF1C6-C270-0F74-2C35-BA5A95B7163E}"/>
              </a:ext>
            </a:extLst>
          </p:cNvPr>
          <p:cNvSpPr/>
          <p:nvPr/>
        </p:nvSpPr>
        <p:spPr>
          <a:xfrm>
            <a:off x="541563" y="2831429"/>
            <a:ext cx="1371600" cy="58356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健康因子</a:t>
            </a:r>
          </a:p>
        </p:txBody>
      </p:sp>
      <p:sp>
        <p:nvSpPr>
          <p:cNvPr id="5" name="矩形: 圆角 4">
            <a:extLst>
              <a:ext uri="{FF2B5EF4-FFF2-40B4-BE49-F238E27FC236}">
                <a16:creationId xmlns:a16="http://schemas.microsoft.com/office/drawing/2014/main" id="{1DCAFFC5-7249-9833-7F0B-530D0797EE6F}"/>
              </a:ext>
            </a:extLst>
          </p:cNvPr>
          <p:cNvSpPr/>
          <p:nvPr/>
        </p:nvSpPr>
        <p:spPr>
          <a:xfrm>
            <a:off x="2685354" y="2782444"/>
            <a:ext cx="881743" cy="63254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EMD</a:t>
            </a:r>
            <a:endParaRPr lang="zh-CN" altLang="en-US" dirty="0"/>
          </a:p>
        </p:txBody>
      </p:sp>
      <p:sp>
        <p:nvSpPr>
          <p:cNvPr id="6" name="箭头: 右 5">
            <a:extLst>
              <a:ext uri="{FF2B5EF4-FFF2-40B4-BE49-F238E27FC236}">
                <a16:creationId xmlns:a16="http://schemas.microsoft.com/office/drawing/2014/main" id="{7DBAFB3D-588B-334F-020B-266AC54A08AF}"/>
              </a:ext>
            </a:extLst>
          </p:cNvPr>
          <p:cNvSpPr/>
          <p:nvPr/>
        </p:nvSpPr>
        <p:spPr>
          <a:xfrm>
            <a:off x="2032099" y="3043665"/>
            <a:ext cx="519814" cy="159091"/>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B7BCECA5-FD4B-D84C-6789-258385D19812}"/>
              </a:ext>
            </a:extLst>
          </p:cNvPr>
          <p:cNvSpPr/>
          <p:nvPr/>
        </p:nvSpPr>
        <p:spPr>
          <a:xfrm>
            <a:off x="4551787" y="4528024"/>
            <a:ext cx="886696" cy="98154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预测结果</a:t>
            </a:r>
          </a:p>
        </p:txBody>
      </p:sp>
      <p:sp>
        <p:nvSpPr>
          <p:cNvPr id="11" name="椭圆 10">
            <a:extLst>
              <a:ext uri="{FF2B5EF4-FFF2-40B4-BE49-F238E27FC236}">
                <a16:creationId xmlns:a16="http://schemas.microsoft.com/office/drawing/2014/main" id="{A764DC1F-DB6C-2B46-970B-02250F195DC0}"/>
              </a:ext>
            </a:extLst>
          </p:cNvPr>
          <p:cNvSpPr/>
          <p:nvPr/>
        </p:nvSpPr>
        <p:spPr>
          <a:xfrm>
            <a:off x="379637" y="3666593"/>
            <a:ext cx="1695452" cy="692036"/>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800" i="0" dirty="0">
                <a:solidFill>
                  <a:schemeClr val="bg1"/>
                </a:solidFill>
                <a:effectLst/>
                <a:latin typeface="+mn-ea"/>
              </a:rPr>
              <a:t>等压降放电时间</a:t>
            </a:r>
            <a:endParaRPr lang="zh-CN" altLang="en-US" dirty="0">
              <a:solidFill>
                <a:schemeClr val="bg1"/>
              </a:solidFill>
            </a:endParaRPr>
          </a:p>
        </p:txBody>
      </p:sp>
      <p:sp>
        <p:nvSpPr>
          <p:cNvPr id="2" name="文本框 1">
            <a:extLst>
              <a:ext uri="{FF2B5EF4-FFF2-40B4-BE49-F238E27FC236}">
                <a16:creationId xmlns:a16="http://schemas.microsoft.com/office/drawing/2014/main" id="{B7529CC4-809B-2A99-D6B8-378B7E38CF01}"/>
              </a:ext>
            </a:extLst>
          </p:cNvPr>
          <p:cNvSpPr txBox="1"/>
          <p:nvPr/>
        </p:nvSpPr>
        <p:spPr>
          <a:xfrm>
            <a:off x="736600" y="541867"/>
            <a:ext cx="9533467" cy="584775"/>
          </a:xfrm>
          <a:prstGeom prst="rect">
            <a:avLst/>
          </a:prstGeom>
          <a:noFill/>
        </p:spPr>
        <p:txBody>
          <a:bodyPr wrap="square" rtlCol="0">
            <a:spAutoFit/>
          </a:bodyPr>
          <a:lstStyle/>
          <a:p>
            <a:r>
              <a:rPr lang="zh-CN" altLang="en-US" sz="3200" dirty="0">
                <a:latin typeface="Times New Roman" panose="02020603050405020304" charset="0"/>
                <a:ea typeface="等线" panose="02010600030101010101" charset="-122"/>
                <a:cs typeface="Times New Roman" panose="02020603050405020304" charset="0"/>
              </a:rPr>
              <a:t>流程图</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
        <p:nvSpPr>
          <p:cNvPr id="12" name="箭头: 右 11">
            <a:extLst>
              <a:ext uri="{FF2B5EF4-FFF2-40B4-BE49-F238E27FC236}">
                <a16:creationId xmlns:a16="http://schemas.microsoft.com/office/drawing/2014/main" id="{7A8C5492-7A65-2F96-40B9-D31E60C93759}"/>
              </a:ext>
            </a:extLst>
          </p:cNvPr>
          <p:cNvSpPr/>
          <p:nvPr/>
        </p:nvSpPr>
        <p:spPr>
          <a:xfrm>
            <a:off x="3700538" y="3053760"/>
            <a:ext cx="519814" cy="159091"/>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D8DA5AD5-8701-744D-7DE8-9FE766A87DBF}"/>
              </a:ext>
            </a:extLst>
          </p:cNvPr>
          <p:cNvSpPr/>
          <p:nvPr/>
        </p:nvSpPr>
        <p:spPr>
          <a:xfrm>
            <a:off x="4324367" y="2691143"/>
            <a:ext cx="1341537" cy="97545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GSA</a:t>
            </a:r>
            <a:r>
              <a:rPr lang="zh-CN" altLang="en-US" dirty="0"/>
              <a:t>优化</a:t>
            </a:r>
            <a:r>
              <a:rPr lang="en-US" altLang="zh-CN" dirty="0"/>
              <a:t>ELM</a:t>
            </a:r>
            <a:r>
              <a:rPr lang="zh-CN" altLang="en-US" dirty="0"/>
              <a:t>加权模型</a:t>
            </a:r>
          </a:p>
        </p:txBody>
      </p:sp>
      <p:sp>
        <p:nvSpPr>
          <p:cNvPr id="14" name="箭头: 右 13">
            <a:extLst>
              <a:ext uri="{FF2B5EF4-FFF2-40B4-BE49-F238E27FC236}">
                <a16:creationId xmlns:a16="http://schemas.microsoft.com/office/drawing/2014/main" id="{690FC579-3F62-A829-187B-5F35A149B1F5}"/>
              </a:ext>
            </a:extLst>
          </p:cNvPr>
          <p:cNvSpPr/>
          <p:nvPr/>
        </p:nvSpPr>
        <p:spPr>
          <a:xfrm rot="5400000">
            <a:off x="4735228" y="4040434"/>
            <a:ext cx="519814" cy="159091"/>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492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5138E3-551D-FB9B-9446-50DA48EAC2F0}"/>
              </a:ext>
            </a:extLst>
          </p:cNvPr>
          <p:cNvPicPr>
            <a:picLocks noChangeAspect="1"/>
          </p:cNvPicPr>
          <p:nvPr/>
        </p:nvPicPr>
        <p:blipFill rotWithShape="1">
          <a:blip r:embed="rId2"/>
          <a:srcRect b="49965"/>
          <a:stretch/>
        </p:blipFill>
        <p:spPr>
          <a:xfrm>
            <a:off x="353758" y="1986643"/>
            <a:ext cx="11059220" cy="3439885"/>
          </a:xfrm>
          <a:prstGeom prst="rect">
            <a:avLst/>
          </a:prstGeom>
        </p:spPr>
      </p:pic>
      <p:sp>
        <p:nvSpPr>
          <p:cNvPr id="4" name="文本框 3">
            <a:extLst>
              <a:ext uri="{FF2B5EF4-FFF2-40B4-BE49-F238E27FC236}">
                <a16:creationId xmlns:a16="http://schemas.microsoft.com/office/drawing/2014/main" id="{445543C5-A4A2-C627-9D1D-2170A9B6E3F5}"/>
              </a:ext>
            </a:extLst>
          </p:cNvPr>
          <p:cNvSpPr txBox="1"/>
          <p:nvPr/>
        </p:nvSpPr>
        <p:spPr>
          <a:xfrm>
            <a:off x="736600" y="541867"/>
            <a:ext cx="9533467" cy="584775"/>
          </a:xfrm>
          <a:prstGeom prst="rect">
            <a:avLst/>
          </a:prstGeom>
          <a:noFill/>
        </p:spPr>
        <p:txBody>
          <a:bodyPr wrap="square" rtlCol="0">
            <a:spAutoFit/>
          </a:bodyPr>
          <a:lstStyle/>
          <a:p>
            <a:r>
              <a:rPr lang="en-US" altLang="zh-CN" sz="3200" dirty="0">
                <a:latin typeface="Times New Roman" panose="02020603050405020304" charset="0"/>
                <a:ea typeface="等线" panose="02010600030101010101" charset="-122"/>
                <a:cs typeface="Times New Roman" panose="02020603050405020304" charset="0"/>
              </a:rPr>
              <a:t>prediction results</a:t>
            </a:r>
            <a:r>
              <a:rPr lang="zh-CN" altLang="en-US" sz="2400" dirty="0">
                <a:latin typeface="宋体" panose="02010600030101010101" pitchFamily="2" charset="-122"/>
                <a:ea typeface="宋体" panose="02010600030101010101" pitchFamily="2" charset="-122"/>
                <a:cs typeface="Times New Roman" panose="02020603050405020304" charset="0"/>
              </a:rPr>
              <a:t>：</a:t>
            </a:r>
          </a:p>
        </p:txBody>
      </p:sp>
    </p:spTree>
    <p:extLst>
      <p:ext uri="{BB962C8B-B14F-4D97-AF65-F5344CB8AC3E}">
        <p14:creationId xmlns:p14="http://schemas.microsoft.com/office/powerpoint/2010/main" val="2392112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2747</TotalTime>
  <Words>1255</Words>
  <Application>Microsoft Office PowerPoint</Application>
  <PresentationFormat>宽屏</PresentationFormat>
  <Paragraphs>128</Paragraphs>
  <Slides>25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7" baseType="lpstr">
      <vt:lpstr>-apple-system</vt:lpstr>
      <vt:lpstr>等线</vt:lpstr>
      <vt:lpstr>等线 Light</vt:lpstr>
      <vt:lpstr>宋体</vt:lpstr>
      <vt:lpstr>微软雅黑</vt:lpstr>
      <vt:lpstr>Arial</vt:lpstr>
      <vt:lpstr>Calibri</vt:lpstr>
      <vt:lpstr>Cambria Math</vt:lpstr>
      <vt:lpstr>Helvetica</vt:lpstr>
      <vt:lpstr>Times New Roman</vt:lpstr>
      <vt:lpstr>dhucourse</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wuyan deng</cp:lastModifiedBy>
  <cp:revision>704</cp:revision>
  <dcterms:created xsi:type="dcterms:W3CDTF">2020-05-07T06:59:00Z</dcterms:created>
  <dcterms:modified xsi:type="dcterms:W3CDTF">2023-09-06T05:31:57Z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