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87" r:id="rId4"/>
    <p:sldId id="277" r:id="rId5"/>
    <p:sldId id="278" r:id="rId6"/>
    <p:sldId id="281" r:id="rId7"/>
    <p:sldId id="282" r:id="rId8"/>
    <p:sldId id="301" r:id="rId9"/>
    <p:sldId id="288" r:id="rId10"/>
    <p:sldId id="290" r:id="rId11"/>
    <p:sldId id="291" r:id="rId12"/>
    <p:sldId id="292" r:id="rId13"/>
    <p:sldId id="299" r:id="rId14"/>
    <p:sldId id="294" r:id="rId15"/>
    <p:sldId id="300" r:id="rId16"/>
    <p:sldId id="289" r:id="rId17"/>
    <p:sldId id="283" r:id="rId18"/>
    <p:sldId id="284" r:id="rId19"/>
    <p:sldId id="302" r:id="rId20"/>
    <p:sldId id="296" r:id="rId21"/>
    <p:sldId id="297" r:id="rId22"/>
    <p:sldId id="298" r:id="rId23"/>
    <p:sldId id="28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A2A1B-C63E-44B2-B834-4C199C2E4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5F3AF7-A812-4EBC-9805-9BD33148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71A73-DB8D-4904-B9CC-48A62570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93F23-7107-4031-A653-F0EC4E2C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2F024-3BB9-4317-B6A6-C9684376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5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0DF51-2180-42AB-A21C-9ECF07FD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2F85E-0FEC-457B-8DF9-095389FC8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19B99-7B59-4336-8F1F-A838BAF7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6ED30-B347-4520-964B-2999E72F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7A7DE-EAB3-4366-8EE7-0BB6F56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5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DA7A9F-FA8C-4FF2-A585-BD8F3DED7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96F44-D615-43EA-A47A-C56EA8176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1DFA5-3D85-47AD-A489-A6F94C9B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69014-414A-4231-BAC1-7D9047DD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4CE6F-50EB-4B77-B85E-85A184FE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0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441A2-8F75-47D6-9279-5974B9A2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CA4B6-5211-4206-A634-C6FC0846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A635A-3DCC-40E5-BF32-3EDDF2AA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C263A-CE48-4C6C-8E19-87CB3A11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61161-B1D6-4999-B3D9-14D965FA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5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FB930-0DF0-4035-935D-B4A0A1F9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C622C-9987-4C79-AED6-8C45F33E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17E3C-6A3D-497F-AAAE-F8747154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D6105-8C90-447F-B659-1FB58F67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B13F9-EF39-4C39-9764-F08B86F5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8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C9F07-63DE-4B1E-8FDA-F2FABE88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92314-D275-4B7F-8040-990E79E35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B7A321-F1B4-4CEE-ADBE-EFDA3B39F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D1C81-6CFD-40A0-93A4-0D5FC143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C9AAD-5706-454F-9F94-081983A8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48FE0-5C71-4544-B9AE-E483C2EF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C7DA-85B1-45CC-ABF3-32C49CD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C3A86-DF63-4A32-BE4D-90EB5568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66C40-DA93-46FC-8ECF-920A54B7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83D369-23C2-4B28-8AC0-B4266DF67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160F06-F9FD-418B-B849-486DB3C83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304506-9214-4E5B-902B-0B6875B5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CCD9F-5848-41BD-B492-1BE9DEF5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2DE1-5F33-4688-979F-80215BAF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3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58FDD-9AFB-426C-AE31-6676EEF8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4EF0B0-0939-468D-8F33-43D7A600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A3723B-AFF8-4494-A9B0-BC0DCD3F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D9B38E-5E06-4CDB-A1C7-1918C892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D38F34-21B8-4C6F-8CEE-BB13E3C8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B41302-F3FC-401C-9A08-08974F41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88A5AD-ECDF-4229-BB00-5975FDBD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018CE-2E6A-4A01-8315-87677190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6F2B6-9480-44C2-B97F-40C49F14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8F50EB-FA1E-44C3-A691-164585D03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EFA6A-8800-42BA-AB2B-AC997E6B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4A816-CFAA-48F0-A06F-0BE95107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2785DF-8DDB-47FD-980D-11CCA13E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5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FEFE3-9DA2-4060-B821-1646585F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3A9AE7-723A-41C7-B555-B38CF4600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EF0C4-8AE4-4CBC-85F9-64DFBAE10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9B469-9F46-415B-9660-1A7C1CC3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D47C0-2F37-4060-8FB7-0227B543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FBACB-1D4F-49C7-8010-E0C22610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64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E415EF-235A-42E5-B0F2-3EDAB1A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9E05B-2080-403E-8808-416D47FB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09EE4-5B81-4F0F-BC53-CD94C9B8F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DEA3-224F-45CD-ABFB-AAB1758CA7DD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6A77D-5675-4B04-9888-8EDF7E1C9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BD1CC-78A4-4454-827A-C2738DE27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5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1411042" y="2535367"/>
            <a:ext cx="9369915" cy="2611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A hybrid data-driven method for rapid prediction of lithium-ion battery capacity </a:t>
            </a:r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                                                                  ——2022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E4B12F-E750-41B2-BC68-9C1E842CE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54" y="470516"/>
            <a:ext cx="10488489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0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FE46085-0901-8948-F39C-B0CEAFDA0DCB}"/>
              </a:ext>
            </a:extLst>
          </p:cNvPr>
          <p:cNvSpPr/>
          <p:nvPr/>
        </p:nvSpPr>
        <p:spPr>
          <a:xfrm>
            <a:off x="1245370" y="967926"/>
            <a:ext cx="1926566" cy="13514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数据分解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1998572-D9A7-2103-6194-91BB06B418D6}"/>
              </a:ext>
            </a:extLst>
          </p:cNvPr>
          <p:cNvSpPr/>
          <p:nvPr/>
        </p:nvSpPr>
        <p:spPr>
          <a:xfrm>
            <a:off x="1245370" y="3981421"/>
            <a:ext cx="1926566" cy="13514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融合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6D8043B-914A-A812-97E5-F51491AD785E}"/>
              </a:ext>
            </a:extLst>
          </p:cNvPr>
          <p:cNvSpPr/>
          <p:nvPr/>
        </p:nvSpPr>
        <p:spPr>
          <a:xfrm>
            <a:off x="6475691" y="967926"/>
            <a:ext cx="1926566" cy="13514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神经网络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34F05C1-A971-4F47-B7A7-C49E45E6C03D}"/>
              </a:ext>
            </a:extLst>
          </p:cNvPr>
          <p:cNvSpPr/>
          <p:nvPr/>
        </p:nvSpPr>
        <p:spPr>
          <a:xfrm>
            <a:off x="6475691" y="3981422"/>
            <a:ext cx="1926566" cy="13514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最小误差</a:t>
            </a:r>
            <a:br>
              <a:rPr lang="en-US" altLang="zh-CN" sz="2400" dirty="0">
                <a:solidFill>
                  <a:schemeClr val="tx1"/>
                </a:solidFill>
                <a:latin typeface="+mn-ea"/>
              </a:rPr>
            </a:b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判断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E18F2A-ECB4-7893-25D4-A1B2282F00E9}"/>
              </a:ext>
            </a:extLst>
          </p:cNvPr>
          <p:cNvSpPr txBox="1"/>
          <p:nvPr/>
        </p:nvSpPr>
        <p:spPr>
          <a:xfrm>
            <a:off x="3919667" y="1228162"/>
            <a:ext cx="1926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模态分解</a:t>
            </a:r>
            <a:r>
              <a:rPr lang="en-US" altLang="zh-CN" sz="2400" dirty="0">
                <a:latin typeface="+mn-ea"/>
              </a:rPr>
              <a:t>(CEEMDAN)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D99D08-8020-40CF-EF54-EFA6E475D851}"/>
              </a:ext>
            </a:extLst>
          </p:cNvPr>
          <p:cNvSpPr txBox="1"/>
          <p:nvPr/>
        </p:nvSpPr>
        <p:spPr>
          <a:xfrm>
            <a:off x="3180439" y="35197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高频分量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00FD91-38B3-A1D0-5012-E70B813DE086}"/>
              </a:ext>
            </a:extLst>
          </p:cNvPr>
          <p:cNvSpPr txBox="1"/>
          <p:nvPr/>
        </p:nvSpPr>
        <p:spPr>
          <a:xfrm>
            <a:off x="4599972" y="35197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低频分量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458B76-E0A6-60DE-EAE5-E06BDB7E991B}"/>
              </a:ext>
            </a:extLst>
          </p:cNvPr>
          <p:cNvSpPr txBox="1"/>
          <p:nvPr/>
        </p:nvSpPr>
        <p:spPr>
          <a:xfrm>
            <a:off x="4599972" y="44890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直接融合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B03D7B-82A1-731F-C40C-A04CFF5CE4E0}"/>
              </a:ext>
            </a:extLst>
          </p:cNvPr>
          <p:cNvSpPr txBox="1"/>
          <p:nvPr/>
        </p:nvSpPr>
        <p:spPr>
          <a:xfrm>
            <a:off x="3216553" y="4398543"/>
            <a:ext cx="674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最大值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90A8609-EFCA-1DBC-264A-F529207AC2B2}"/>
              </a:ext>
            </a:extLst>
          </p:cNvPr>
          <p:cNvSpPr txBox="1"/>
          <p:nvPr/>
        </p:nvSpPr>
        <p:spPr>
          <a:xfrm>
            <a:off x="3919667" y="4398543"/>
            <a:ext cx="674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窗口能量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7B3FC21-64AC-C2F5-06A4-49255F5AFDEA}"/>
              </a:ext>
            </a:extLst>
          </p:cNvPr>
          <p:cNvSpPr txBox="1"/>
          <p:nvPr/>
        </p:nvSpPr>
        <p:spPr>
          <a:xfrm>
            <a:off x="8862204" y="1161691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DNN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147EA98-A3AF-89FA-B821-573C3C2AA695}"/>
              </a:ext>
            </a:extLst>
          </p:cNvPr>
          <p:cNvSpPr txBox="1"/>
          <p:nvPr/>
        </p:nvSpPr>
        <p:spPr>
          <a:xfrm>
            <a:off x="8862204" y="1755939"/>
            <a:ext cx="23463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</a:rPr>
              <a:t>IRes2Net-BiGRU-FC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0B22C2E-B650-0021-D620-967CBC5CA214}"/>
              </a:ext>
            </a:extLst>
          </p:cNvPr>
          <p:cNvSpPr txBox="1"/>
          <p:nvPr/>
        </p:nvSpPr>
        <p:spPr>
          <a:xfrm>
            <a:off x="8862204" y="457224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高低频叠加</a:t>
            </a:r>
          </a:p>
        </p:txBody>
      </p:sp>
    </p:spTree>
    <p:extLst>
      <p:ext uri="{BB962C8B-B14F-4D97-AF65-F5344CB8AC3E}">
        <p14:creationId xmlns:p14="http://schemas.microsoft.com/office/powerpoint/2010/main" val="2908450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B604AE2-B201-667C-72F7-BDCC2D1C61FC}"/>
              </a:ext>
            </a:extLst>
          </p:cNvPr>
          <p:cNvSpPr txBox="1"/>
          <p:nvPr/>
        </p:nvSpPr>
        <p:spPr>
          <a:xfrm>
            <a:off x="1572883" y="950668"/>
            <a:ext cx="9046234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数据分解</a:t>
            </a:r>
            <a:endParaRPr lang="en-US" altLang="zh-CN" sz="2800" b="0" i="0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+mn-ea"/>
              </a:rPr>
              <a:t>对非线性非平稳原始信号进行分解，得到有限个不同频率的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+mn-ea"/>
              </a:rPr>
              <a:t>imf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+mn-ea"/>
              </a:rPr>
              <a:t>，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+mn-ea"/>
              </a:rPr>
              <a:t>完全自适应模态分解实现了完整的自适应分解过程，并能对原始数据进行精确重构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8346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EA28DB0-EB57-7405-504C-900E9D798CEC}"/>
              </a:ext>
            </a:extLst>
          </p:cNvPr>
          <p:cNvSpPr txBox="1"/>
          <p:nvPr/>
        </p:nvSpPr>
        <p:spPr>
          <a:xfrm>
            <a:off x="1523998" y="760888"/>
            <a:ext cx="87699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过零率定义为</a:t>
            </a:r>
            <a:r>
              <a:rPr lang="en-US" altLang="zh-CN" sz="2400" dirty="0"/>
              <a:t>:</a:t>
            </a:r>
            <a:r>
              <a:rPr lang="zh-CN" altLang="en-US" sz="2400" dirty="0"/>
              <a:t>对于一个信号序列，如果有两个相邻的采样值，其中一个为正，另一个为负，则视为过零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C4E25E-5A1A-986D-125D-EAC1C813E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94" y="4604556"/>
            <a:ext cx="7934325" cy="10953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D1098E-9507-9DAB-7E13-663233D8C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94" y="1792532"/>
            <a:ext cx="8086725" cy="9239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7090BA8-D1AB-742A-6B4B-7FAFEC28EFFB}"/>
              </a:ext>
            </a:extLst>
          </p:cNvPr>
          <p:cNvSpPr txBox="1"/>
          <p:nvPr/>
        </p:nvSpPr>
        <p:spPr>
          <a:xfrm>
            <a:off x="1523998" y="402767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低频分量的融合规则：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D1BFF4-E410-DDA7-DF44-051AA9424DF2}"/>
              </a:ext>
            </a:extLst>
          </p:cNvPr>
          <p:cNvSpPr txBox="1"/>
          <p:nvPr/>
        </p:nvSpPr>
        <p:spPr>
          <a:xfrm>
            <a:off x="1523998" y="360073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过零率</a:t>
            </a:r>
            <a:r>
              <a:rPr lang="en-US" altLang="zh-CN" sz="2400" dirty="0"/>
              <a:t>&lt;0.01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3964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0BB1EA3F-A062-FC64-1DFD-C4F1932D8E3B}"/>
              </a:ext>
            </a:extLst>
          </p:cNvPr>
          <p:cNvSpPr txBox="1"/>
          <p:nvPr/>
        </p:nvSpPr>
        <p:spPr>
          <a:xfrm>
            <a:off x="815928" y="387324"/>
            <a:ext cx="1040746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高频分量的融合规则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400" dirty="0"/>
              <a:t>基于值的规则：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+mn-ea"/>
              </a:rPr>
              <a:t>同一周期内，对各组分的值进行比较，并选择最大值作为最终值</a:t>
            </a:r>
            <a:endParaRPr lang="en-US" altLang="zh-CN" sz="2400" dirty="0">
              <a:latin typeface="+mn-ea"/>
            </a:endParaRP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400" dirty="0"/>
              <a:t>基于窗口的规则：滑动窗口长度为</a:t>
            </a:r>
            <a:r>
              <a:rPr lang="en-US" altLang="zh-CN" sz="2400" dirty="0"/>
              <a:t>3</a:t>
            </a:r>
            <a:r>
              <a:rPr lang="zh-CN" altLang="en-US" sz="2400" dirty="0"/>
              <a:t>，计算窗口能量并取最大能量值，得到其在原分量中的位置，选取原分量在该位置的值作为融合后的新高频分量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5A204A-8E95-56B5-C354-AAE0C5415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182" y="2484436"/>
            <a:ext cx="8048625" cy="7905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1F0A656-AAF7-4030-9EE1-2A3F99BA5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287" y="4973195"/>
            <a:ext cx="75914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6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5515323-044A-9B83-13AB-86AC6C239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59997" y="1998388"/>
            <a:ext cx="6355650" cy="26102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17F9ACB-E4E5-6E68-43A1-EA7D32C3493F}"/>
              </a:ext>
            </a:extLst>
          </p:cNvPr>
          <p:cNvSpPr txBox="1"/>
          <p:nvPr/>
        </p:nvSpPr>
        <p:spPr>
          <a:xfrm>
            <a:off x="1598762" y="989162"/>
            <a:ext cx="57394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低频分量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2400" i="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</a:rPr>
              <a:t>低频容量数据波动趋势平缓，曲线相对平滑，在一定程度上可以很好地表征锂离子电池容量的退化趋势</a:t>
            </a:r>
            <a:endParaRPr lang="en-US" altLang="zh-CN" sz="2400" i="0" dirty="0">
              <a:solidFill>
                <a:srgbClr val="000000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/>
            <a:endParaRPr lang="zh-CN" altLang="en-US" sz="2400" i="0" dirty="0">
              <a:solidFill>
                <a:srgbClr val="000000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algn="just"/>
            <a:r>
              <a:rPr lang="zh-CN" altLang="en-US" sz="2400" i="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</a:rPr>
              <a:t>采用线性函数作为激活函数，构建少量隐藏层，才能准确预测低频数据</a:t>
            </a:r>
          </a:p>
          <a:p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158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17F9ACB-E4E5-6E68-43A1-EA7D32C3493F}"/>
              </a:ext>
            </a:extLst>
          </p:cNvPr>
          <p:cNvSpPr txBox="1"/>
          <p:nvPr/>
        </p:nvSpPr>
        <p:spPr>
          <a:xfrm>
            <a:off x="310551" y="517585"/>
            <a:ext cx="57394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高频分量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5AD00B-3CB8-E933-2ECA-533723B31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229" y="92014"/>
            <a:ext cx="7492195" cy="64381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82CE97-42B3-348B-7BC3-B5B256082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425527"/>
            <a:ext cx="3165167" cy="34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18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DD0A85B-BA12-AE12-8D62-9AF55CEE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29" y="0"/>
            <a:ext cx="9982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5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D6DBC93-53B0-6024-2AD6-5791227BDA01}"/>
              </a:ext>
            </a:extLst>
          </p:cNvPr>
          <p:cNvSpPr txBox="1"/>
          <p:nvPr/>
        </p:nvSpPr>
        <p:spPr>
          <a:xfrm>
            <a:off x="1411042" y="548109"/>
            <a:ext cx="9369915" cy="409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信号降噪算法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小波分析</a:t>
            </a:r>
            <a:r>
              <a:rPr lang="zh-CN" altLang="en-US" sz="2400" dirty="0"/>
              <a:t>：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可以有效地去除高频噪声，并保留信号的低频部分，进行重构之后得到去噪信号</a:t>
            </a: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模态分解（</a:t>
            </a:r>
            <a:r>
              <a:rPr lang="en-US" altLang="zh-CN" sz="2400" b="1" dirty="0"/>
              <a:t>EMD</a:t>
            </a:r>
            <a:r>
              <a:rPr lang="zh-CN" altLang="en-US" sz="2400" b="1" dirty="0"/>
              <a:t>）</a:t>
            </a:r>
            <a:r>
              <a:rPr lang="zh-CN" altLang="en-US" sz="2400" dirty="0"/>
              <a:t>：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将信号分解为多个不同频率的本征模态函数，不同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IMF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表示信号在不同频率上的分量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23485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D29CED5-0C67-4A24-8990-B189D84C7EB1}"/>
              </a:ext>
            </a:extLst>
          </p:cNvPr>
          <p:cNvSpPr txBox="1"/>
          <p:nvPr/>
        </p:nvSpPr>
        <p:spPr>
          <a:xfrm>
            <a:off x="1411042" y="548109"/>
            <a:ext cx="9369915" cy="5205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研究目的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目的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：</a:t>
            </a:r>
            <a:endParaRPr lang="en-US" altLang="zh-CN" sz="2400" dirty="0">
              <a:solidFill>
                <a:srgbClr val="4D4D4D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	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从早期电池循环中提取信息对电池寿命进行预测</a:t>
            </a:r>
            <a:endParaRPr lang="en-US" altLang="zh-CN" sz="2400" dirty="0">
              <a:solidFill>
                <a:srgbClr val="4D4D4D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	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考虑电池数据有噪声的现实情况</a:t>
            </a:r>
            <a:endParaRPr lang="en-US" altLang="zh-CN" sz="2400" dirty="0">
              <a:solidFill>
                <a:srgbClr val="4D4D4D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在保证以上两点基础上提高寿命预测的精度，减少均方根误差</a:t>
            </a:r>
            <a:endParaRPr lang="en-US" altLang="zh-CN" sz="2400" dirty="0">
              <a:solidFill>
                <a:srgbClr val="4D4D4D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4D4D4D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4D4D4D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4D4D4D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64053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B9AC4382-001A-7E4E-DAF0-12A203203A77}"/>
              </a:ext>
            </a:extLst>
          </p:cNvPr>
          <p:cNvSpPr/>
          <p:nvPr/>
        </p:nvSpPr>
        <p:spPr>
          <a:xfrm>
            <a:off x="135990" y="592585"/>
            <a:ext cx="10758019" cy="51690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7E278BD-D850-A406-5BB1-3A9C6C318871}"/>
              </a:ext>
            </a:extLst>
          </p:cNvPr>
          <p:cNvSpPr/>
          <p:nvPr/>
        </p:nvSpPr>
        <p:spPr>
          <a:xfrm>
            <a:off x="441907" y="2163266"/>
            <a:ext cx="904090" cy="13616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完全自适应模态分解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DC892F-F11C-923D-03C9-268078FB67D0}"/>
              </a:ext>
            </a:extLst>
          </p:cNvPr>
          <p:cNvSpPr/>
          <p:nvPr/>
        </p:nvSpPr>
        <p:spPr>
          <a:xfrm>
            <a:off x="2113209" y="1563375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IMF1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9097161-77C4-287B-6FA1-F234012DCACE}"/>
              </a:ext>
            </a:extLst>
          </p:cNvPr>
          <p:cNvSpPr/>
          <p:nvPr/>
        </p:nvSpPr>
        <p:spPr>
          <a:xfrm>
            <a:off x="2113209" y="219936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IMF2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1F25D5-5BC7-E37B-C3B8-4F3E4E3048CA}"/>
              </a:ext>
            </a:extLst>
          </p:cNvPr>
          <p:cNvSpPr/>
          <p:nvPr/>
        </p:nvSpPr>
        <p:spPr>
          <a:xfrm>
            <a:off x="2089865" y="3726370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IMFN</a:t>
            </a:r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DF70462-46CA-8D4A-2A6A-1B9C0EDC2564}"/>
              </a:ext>
            </a:extLst>
          </p:cNvPr>
          <p:cNvSpPr/>
          <p:nvPr/>
        </p:nvSpPr>
        <p:spPr>
          <a:xfrm>
            <a:off x="4052753" y="2752544"/>
            <a:ext cx="300635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03F80D58-792D-834B-B5F4-DEBFDB2D05E4}"/>
              </a:ext>
            </a:extLst>
          </p:cNvPr>
          <p:cNvSpPr/>
          <p:nvPr/>
        </p:nvSpPr>
        <p:spPr>
          <a:xfrm>
            <a:off x="3007251" y="2718966"/>
            <a:ext cx="442246" cy="3623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20A7E46-24B0-AE09-A968-5C4F0FA1AF14}"/>
              </a:ext>
            </a:extLst>
          </p:cNvPr>
          <p:cNvSpPr/>
          <p:nvPr/>
        </p:nvSpPr>
        <p:spPr>
          <a:xfrm>
            <a:off x="6190046" y="3351132"/>
            <a:ext cx="1252572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endParaRPr lang="zh-CN" altLang="en-US" sz="1200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0D325AE-77C3-5FDB-2960-3A320D5AF931}"/>
              </a:ext>
            </a:extLst>
          </p:cNvPr>
          <p:cNvSpPr/>
          <p:nvPr/>
        </p:nvSpPr>
        <p:spPr>
          <a:xfrm>
            <a:off x="1385738" y="2759870"/>
            <a:ext cx="606434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2FDD99-3C3E-8129-FA57-D0F37F735367}"/>
              </a:ext>
            </a:extLst>
          </p:cNvPr>
          <p:cNvSpPr/>
          <p:nvPr/>
        </p:nvSpPr>
        <p:spPr>
          <a:xfrm>
            <a:off x="1395068" y="1387643"/>
            <a:ext cx="563144" cy="1236757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不同频率下的信号分量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C55AA1E-825E-9AA4-16C2-DAB75CDD5238}"/>
              </a:ext>
            </a:extLst>
          </p:cNvPr>
          <p:cNvSpPr/>
          <p:nvPr/>
        </p:nvSpPr>
        <p:spPr>
          <a:xfrm>
            <a:off x="11011816" y="3284108"/>
            <a:ext cx="349238" cy="2974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CDE7CB4-E973-4E73-4FD6-D3A4276332CD}"/>
              </a:ext>
            </a:extLst>
          </p:cNvPr>
          <p:cNvSpPr/>
          <p:nvPr/>
        </p:nvSpPr>
        <p:spPr>
          <a:xfrm>
            <a:off x="11415386" y="3191274"/>
            <a:ext cx="718517" cy="469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预测结果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FC54F6C-01F0-592A-3077-BD39D1F61648}"/>
              </a:ext>
            </a:extLst>
          </p:cNvPr>
          <p:cNvSpPr/>
          <p:nvPr/>
        </p:nvSpPr>
        <p:spPr>
          <a:xfrm>
            <a:off x="5745349" y="4197217"/>
            <a:ext cx="85731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B038E13-9780-47C0-AF4F-0841667723B3}"/>
              </a:ext>
            </a:extLst>
          </p:cNvPr>
          <p:cNvCxnSpPr>
            <a:cxnSpLocks/>
          </p:cNvCxnSpPr>
          <p:nvPr/>
        </p:nvCxnSpPr>
        <p:spPr>
          <a:xfrm flipH="1">
            <a:off x="6214069" y="3922743"/>
            <a:ext cx="71310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E489D9E-98BE-54AA-0DB7-63698CB26BAA}"/>
              </a:ext>
            </a:extLst>
          </p:cNvPr>
          <p:cNvCxnSpPr>
            <a:cxnSpLocks/>
          </p:cNvCxnSpPr>
          <p:nvPr/>
        </p:nvCxnSpPr>
        <p:spPr>
          <a:xfrm>
            <a:off x="7009223" y="3979641"/>
            <a:ext cx="131037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4519FCD8-A262-9279-60C2-31FA4CC57C99}"/>
              </a:ext>
            </a:extLst>
          </p:cNvPr>
          <p:cNvSpPr/>
          <p:nvPr/>
        </p:nvSpPr>
        <p:spPr>
          <a:xfrm>
            <a:off x="6733537" y="4223760"/>
            <a:ext cx="857314" cy="3635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D5362E0-F1D9-D074-CBC0-9FAEEBBA6B44}"/>
              </a:ext>
            </a:extLst>
          </p:cNvPr>
          <p:cNvSpPr/>
          <p:nvPr/>
        </p:nvSpPr>
        <p:spPr>
          <a:xfrm>
            <a:off x="7632464" y="4204491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6A960C1-6A8E-EAF7-5D31-F279ACC7BE25}"/>
              </a:ext>
            </a:extLst>
          </p:cNvPr>
          <p:cNvCxnSpPr>
            <a:cxnSpLocks/>
          </p:cNvCxnSpPr>
          <p:nvPr/>
        </p:nvCxnSpPr>
        <p:spPr>
          <a:xfrm flipH="1">
            <a:off x="8061104" y="3975613"/>
            <a:ext cx="93934" cy="21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AB68D3D-06E5-A0E3-1F75-6D9F355C8CCA}"/>
              </a:ext>
            </a:extLst>
          </p:cNvPr>
          <p:cNvCxnSpPr>
            <a:cxnSpLocks/>
          </p:cNvCxnSpPr>
          <p:nvPr/>
        </p:nvCxnSpPr>
        <p:spPr>
          <a:xfrm>
            <a:off x="8744731" y="3969810"/>
            <a:ext cx="151998" cy="19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7016C49F-1C62-1D73-B52B-52A18B5C8A8A}"/>
              </a:ext>
            </a:extLst>
          </p:cNvPr>
          <p:cNvSpPr/>
          <p:nvPr/>
        </p:nvSpPr>
        <p:spPr>
          <a:xfrm>
            <a:off x="8564751" y="4204491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59D6AD0-535B-3096-FAEE-3248D0DF1FB2}"/>
              </a:ext>
            </a:extLst>
          </p:cNvPr>
          <p:cNvSpPr/>
          <p:nvPr/>
        </p:nvSpPr>
        <p:spPr>
          <a:xfrm>
            <a:off x="9285267" y="3575316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4F1FC3E-C884-C81E-38D3-E73A48B5FD20}"/>
              </a:ext>
            </a:extLst>
          </p:cNvPr>
          <p:cNvSpPr/>
          <p:nvPr/>
        </p:nvSpPr>
        <p:spPr>
          <a:xfrm>
            <a:off x="9547760" y="3575316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D5A6355-697C-C4C0-03A5-6C5B8E11AD27}"/>
              </a:ext>
            </a:extLst>
          </p:cNvPr>
          <p:cNvSpPr/>
          <p:nvPr/>
        </p:nvSpPr>
        <p:spPr>
          <a:xfrm>
            <a:off x="9831015" y="3575316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B7DE179-D083-B11E-2D2E-78336E584264}"/>
              </a:ext>
            </a:extLst>
          </p:cNvPr>
          <p:cNvSpPr/>
          <p:nvPr/>
        </p:nvSpPr>
        <p:spPr>
          <a:xfrm>
            <a:off x="7950781" y="1410453"/>
            <a:ext cx="1878094" cy="150562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learning_rate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n_estimators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max_depth</a:t>
            </a:r>
            <a:b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subsample</a:t>
            </a: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colsample_bytree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gamma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507E5D6-F40E-76BB-7413-872A90D9AA9C}"/>
              </a:ext>
            </a:extLst>
          </p:cNvPr>
          <p:cNvSpPr/>
          <p:nvPr/>
        </p:nvSpPr>
        <p:spPr>
          <a:xfrm>
            <a:off x="5189158" y="4862177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F11A165-2EAB-CD3E-700A-244D99547E4D}"/>
              </a:ext>
            </a:extLst>
          </p:cNvPr>
          <p:cNvSpPr/>
          <p:nvPr/>
        </p:nvSpPr>
        <p:spPr>
          <a:xfrm>
            <a:off x="6214069" y="4862177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D960326-06DB-2AA5-CED8-EF745753E4D6}"/>
              </a:ext>
            </a:extLst>
          </p:cNvPr>
          <p:cNvCxnSpPr>
            <a:cxnSpLocks/>
          </p:cNvCxnSpPr>
          <p:nvPr/>
        </p:nvCxnSpPr>
        <p:spPr>
          <a:xfrm flipH="1">
            <a:off x="5809337" y="4566951"/>
            <a:ext cx="108971" cy="23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046FE08-A3D8-8AB6-BA8F-2A8E4EFB7BB0}"/>
              </a:ext>
            </a:extLst>
          </p:cNvPr>
          <p:cNvCxnSpPr>
            <a:cxnSpLocks/>
          </p:cNvCxnSpPr>
          <p:nvPr/>
        </p:nvCxnSpPr>
        <p:spPr>
          <a:xfrm>
            <a:off x="6352104" y="4579312"/>
            <a:ext cx="62952" cy="25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455A3E18-B344-0C70-9C44-5EE8781BE0DC}"/>
              </a:ext>
            </a:extLst>
          </p:cNvPr>
          <p:cNvSpPr/>
          <p:nvPr/>
        </p:nvSpPr>
        <p:spPr>
          <a:xfrm rot="5400000">
            <a:off x="8072869" y="1515873"/>
            <a:ext cx="290488" cy="3230900"/>
          </a:xfrm>
          <a:prstGeom prst="leftBrace">
            <a:avLst>
              <a:gd name="adj1" fmla="val 83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89C2D85A-A809-AA75-691D-8995EAF13D59}"/>
              </a:ext>
            </a:extLst>
          </p:cNvPr>
          <p:cNvSpPr/>
          <p:nvPr/>
        </p:nvSpPr>
        <p:spPr>
          <a:xfrm>
            <a:off x="7360255" y="2215808"/>
            <a:ext cx="469454" cy="3282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DAF2F20-9CAF-F8EC-1BF2-0F928DCFEE92}"/>
              </a:ext>
            </a:extLst>
          </p:cNvPr>
          <p:cNvSpPr/>
          <p:nvPr/>
        </p:nvSpPr>
        <p:spPr>
          <a:xfrm>
            <a:off x="3452827" y="903923"/>
            <a:ext cx="6718187" cy="45747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62AE5C-F396-8795-835E-A481060C1036}"/>
              </a:ext>
            </a:extLst>
          </p:cNvPr>
          <p:cNvSpPr/>
          <p:nvPr/>
        </p:nvSpPr>
        <p:spPr>
          <a:xfrm>
            <a:off x="427375" y="1287388"/>
            <a:ext cx="2574914" cy="293031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01EDB8F-C090-381C-A4E2-E7CEEAE27000}"/>
              </a:ext>
            </a:extLst>
          </p:cNvPr>
          <p:cNvSpPr/>
          <p:nvPr/>
        </p:nvSpPr>
        <p:spPr>
          <a:xfrm>
            <a:off x="3502935" y="2414104"/>
            <a:ext cx="458486" cy="9720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随机森林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F1035F2-BE80-444E-9DE5-FFAA488FC55F}"/>
              </a:ext>
            </a:extLst>
          </p:cNvPr>
          <p:cNvSpPr/>
          <p:nvPr/>
        </p:nvSpPr>
        <p:spPr>
          <a:xfrm>
            <a:off x="2422221" y="2775263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97F3E3A-8028-42A9-9C51-382B1562E90A}"/>
              </a:ext>
            </a:extLst>
          </p:cNvPr>
          <p:cNvSpPr/>
          <p:nvPr/>
        </p:nvSpPr>
        <p:spPr>
          <a:xfrm>
            <a:off x="2420685" y="3056671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EA7248B8-B6E4-4513-8D7F-38861ED0234A}"/>
              </a:ext>
            </a:extLst>
          </p:cNvPr>
          <p:cNvSpPr/>
          <p:nvPr/>
        </p:nvSpPr>
        <p:spPr>
          <a:xfrm>
            <a:off x="2420685" y="3369029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9DCDBDD-E845-4192-8336-E4A0EA861AC2}"/>
              </a:ext>
            </a:extLst>
          </p:cNvPr>
          <p:cNvSpPr/>
          <p:nvPr/>
        </p:nvSpPr>
        <p:spPr>
          <a:xfrm>
            <a:off x="4378833" y="1563375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Nhi1</a:t>
            </a:r>
            <a:endParaRPr lang="zh-CN" altLang="en-US" sz="1100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A6A47B4-AB31-4E2D-B775-8307F58223D3}"/>
              </a:ext>
            </a:extLst>
          </p:cNvPr>
          <p:cNvSpPr/>
          <p:nvPr/>
        </p:nvSpPr>
        <p:spPr>
          <a:xfrm>
            <a:off x="4402177" y="219875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Nhi2</a:t>
            </a:r>
            <a:endParaRPr lang="zh-CN" altLang="en-US" sz="1100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5BAFA6E-55AD-4BD2-A276-EC40735ACB51}"/>
              </a:ext>
            </a:extLst>
          </p:cNvPr>
          <p:cNvSpPr/>
          <p:nvPr/>
        </p:nvSpPr>
        <p:spPr>
          <a:xfrm>
            <a:off x="4378833" y="3725760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NhiM</a:t>
            </a:r>
            <a:endParaRPr lang="zh-CN" altLang="en-US" sz="11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A6D23A4-AA8D-4CE8-9A3E-65329D529366}"/>
              </a:ext>
            </a:extLst>
          </p:cNvPr>
          <p:cNvSpPr/>
          <p:nvPr/>
        </p:nvSpPr>
        <p:spPr>
          <a:xfrm>
            <a:off x="4711189" y="2774653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A3B9708-AD24-46B0-B1A2-8C806C4E45FA}"/>
              </a:ext>
            </a:extLst>
          </p:cNvPr>
          <p:cNvSpPr/>
          <p:nvPr/>
        </p:nvSpPr>
        <p:spPr>
          <a:xfrm>
            <a:off x="4709653" y="3056061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D66F065-6620-491F-BB02-9514C256481D}"/>
              </a:ext>
            </a:extLst>
          </p:cNvPr>
          <p:cNvSpPr/>
          <p:nvPr/>
        </p:nvSpPr>
        <p:spPr>
          <a:xfrm>
            <a:off x="4709653" y="3368419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77" name="箭头: 右 76">
            <a:extLst>
              <a:ext uri="{FF2B5EF4-FFF2-40B4-BE49-F238E27FC236}">
                <a16:creationId xmlns:a16="http://schemas.microsoft.com/office/drawing/2014/main" id="{0B01E458-4673-4C03-AB26-31E810109A38}"/>
              </a:ext>
            </a:extLst>
          </p:cNvPr>
          <p:cNvSpPr/>
          <p:nvPr/>
        </p:nvSpPr>
        <p:spPr>
          <a:xfrm>
            <a:off x="5214365" y="2730323"/>
            <a:ext cx="300635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F530FBD-C10B-478E-B4D3-62AA461D145A}"/>
              </a:ext>
            </a:extLst>
          </p:cNvPr>
          <p:cNvSpPr/>
          <p:nvPr/>
        </p:nvSpPr>
        <p:spPr>
          <a:xfrm>
            <a:off x="5940359" y="2006021"/>
            <a:ext cx="1298169" cy="6628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蝙蝠算法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453BE52-CA5F-45AB-936B-59F7FC085254}"/>
              </a:ext>
            </a:extLst>
          </p:cNvPr>
          <p:cNvSpPr/>
          <p:nvPr/>
        </p:nvSpPr>
        <p:spPr>
          <a:xfrm>
            <a:off x="7603758" y="3346428"/>
            <a:ext cx="1392843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dirty="0">
                <a:solidFill>
                  <a:srgbClr val="333333"/>
                </a:solidFill>
                <a:latin typeface="-apple-system"/>
              </a:rPr>
              <a:t>2</a:t>
            </a:r>
            <a:endParaRPr lang="zh-CN" altLang="en-US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8AC660-141E-4BAD-93F2-6FF182D3FF5C}"/>
              </a:ext>
            </a:extLst>
          </p:cNvPr>
          <p:cNvSpPr txBox="1"/>
          <p:nvPr/>
        </p:nvSpPr>
        <p:spPr>
          <a:xfrm>
            <a:off x="893952" y="1818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权重，阈值</a:t>
            </a:r>
          </a:p>
        </p:txBody>
      </p:sp>
    </p:spTree>
    <p:extLst>
      <p:ext uri="{BB962C8B-B14F-4D97-AF65-F5344CB8AC3E}">
        <p14:creationId xmlns:p14="http://schemas.microsoft.com/office/powerpoint/2010/main" val="48663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1411042" y="289316"/>
            <a:ext cx="9369915" cy="2888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特征组成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候选特征：直接提取</a:t>
            </a:r>
            <a:r>
              <a:rPr lang="en-US" altLang="zh-CN" sz="2000" dirty="0"/>
              <a:t>+</a:t>
            </a:r>
            <a:r>
              <a:rPr lang="zh-CN" altLang="en-US" sz="2000" dirty="0"/>
              <a:t>小波变换重构后的特征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DE47ED-86DC-4764-9231-CBE2232E0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25" y="2530135"/>
            <a:ext cx="4845629" cy="371895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A86AE4B-EAF4-4DEC-9D94-CFDBEAB92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680" y="2179502"/>
            <a:ext cx="5153744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72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93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591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257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B9AC4382-001A-7E4E-DAF0-12A203203A77}"/>
              </a:ext>
            </a:extLst>
          </p:cNvPr>
          <p:cNvSpPr/>
          <p:nvPr/>
        </p:nvSpPr>
        <p:spPr>
          <a:xfrm>
            <a:off x="394349" y="37800"/>
            <a:ext cx="10758019" cy="66403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7E278BD-D850-A406-5BB1-3A9C6C318871}"/>
              </a:ext>
            </a:extLst>
          </p:cNvPr>
          <p:cNvSpPr/>
          <p:nvPr/>
        </p:nvSpPr>
        <p:spPr>
          <a:xfrm>
            <a:off x="468540" y="1952422"/>
            <a:ext cx="904090" cy="13616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完全自适应模态分解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DC892F-F11C-923D-03C9-268078FB67D0}"/>
              </a:ext>
            </a:extLst>
          </p:cNvPr>
          <p:cNvSpPr/>
          <p:nvPr/>
        </p:nvSpPr>
        <p:spPr>
          <a:xfrm>
            <a:off x="2116498" y="1353141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IMF1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9097161-77C4-287B-6FA1-F234012DCACE}"/>
              </a:ext>
            </a:extLst>
          </p:cNvPr>
          <p:cNvSpPr/>
          <p:nvPr/>
        </p:nvSpPr>
        <p:spPr>
          <a:xfrm>
            <a:off x="2139842" y="1988523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IMF2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1F25D5-5BC7-E37B-C3B8-4F3E4E3048CA}"/>
              </a:ext>
            </a:extLst>
          </p:cNvPr>
          <p:cNvSpPr/>
          <p:nvPr/>
        </p:nvSpPr>
        <p:spPr>
          <a:xfrm>
            <a:off x="2116498" y="3515526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IMFN</a:t>
            </a:r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DF70462-46CA-8D4A-2A6A-1B9C0EDC2564}"/>
              </a:ext>
            </a:extLst>
          </p:cNvPr>
          <p:cNvSpPr/>
          <p:nvPr/>
        </p:nvSpPr>
        <p:spPr>
          <a:xfrm>
            <a:off x="4053447" y="2512848"/>
            <a:ext cx="300635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03F80D58-792D-834B-B5F4-DEBFDB2D05E4}"/>
              </a:ext>
            </a:extLst>
          </p:cNvPr>
          <p:cNvSpPr/>
          <p:nvPr/>
        </p:nvSpPr>
        <p:spPr>
          <a:xfrm>
            <a:off x="3033884" y="2508122"/>
            <a:ext cx="442246" cy="3623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20A7E46-24B0-AE09-A968-5C4F0FA1AF14}"/>
              </a:ext>
            </a:extLst>
          </p:cNvPr>
          <p:cNvSpPr/>
          <p:nvPr/>
        </p:nvSpPr>
        <p:spPr>
          <a:xfrm>
            <a:off x="5881932" y="5315619"/>
            <a:ext cx="575167" cy="2793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8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800" b="0" i="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endParaRPr lang="zh-CN" altLang="en-US" sz="800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0D325AE-77C3-5FDB-2960-3A320D5AF931}"/>
              </a:ext>
            </a:extLst>
          </p:cNvPr>
          <p:cNvSpPr/>
          <p:nvPr/>
        </p:nvSpPr>
        <p:spPr>
          <a:xfrm>
            <a:off x="1412371" y="2549026"/>
            <a:ext cx="606434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2FDD99-3C3E-8129-FA57-D0F37F735367}"/>
              </a:ext>
            </a:extLst>
          </p:cNvPr>
          <p:cNvSpPr/>
          <p:nvPr/>
        </p:nvSpPr>
        <p:spPr>
          <a:xfrm>
            <a:off x="1421701" y="1176799"/>
            <a:ext cx="563144" cy="1236757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不同频率下的信号分量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C55AA1E-825E-9AA4-16C2-DAB75CDD5238}"/>
              </a:ext>
            </a:extLst>
          </p:cNvPr>
          <p:cNvSpPr/>
          <p:nvPr/>
        </p:nvSpPr>
        <p:spPr>
          <a:xfrm>
            <a:off x="11152368" y="2933146"/>
            <a:ext cx="233218" cy="2974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CDE7CB4-E973-4E73-4FD6-D3A4276332CD}"/>
              </a:ext>
            </a:extLst>
          </p:cNvPr>
          <p:cNvSpPr/>
          <p:nvPr/>
        </p:nvSpPr>
        <p:spPr>
          <a:xfrm>
            <a:off x="11429898" y="2830940"/>
            <a:ext cx="718517" cy="469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预测结果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FC54F6C-01F0-592A-3077-BD39D1F61648}"/>
              </a:ext>
            </a:extLst>
          </p:cNvPr>
          <p:cNvSpPr/>
          <p:nvPr/>
        </p:nvSpPr>
        <p:spPr>
          <a:xfrm>
            <a:off x="5496745" y="5870128"/>
            <a:ext cx="552001" cy="2362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特征</a:t>
            </a:r>
            <a:r>
              <a:rPr lang="en-US" altLang="zh-CN" sz="800" dirty="0"/>
              <a:t>1</a:t>
            </a:r>
            <a:endParaRPr lang="zh-CN" altLang="en-US" sz="8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B038E13-9780-47C0-AF4F-0841667723B3}"/>
              </a:ext>
            </a:extLst>
          </p:cNvPr>
          <p:cNvCxnSpPr>
            <a:cxnSpLocks/>
          </p:cNvCxnSpPr>
          <p:nvPr/>
        </p:nvCxnSpPr>
        <p:spPr>
          <a:xfrm flipH="1">
            <a:off x="5865502" y="5688527"/>
            <a:ext cx="639" cy="12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E489D9E-98BE-54AA-0DB7-63698CB26BAA}"/>
              </a:ext>
            </a:extLst>
          </p:cNvPr>
          <p:cNvCxnSpPr>
            <a:cxnSpLocks/>
          </p:cNvCxnSpPr>
          <p:nvPr/>
        </p:nvCxnSpPr>
        <p:spPr>
          <a:xfrm>
            <a:off x="6245340" y="5688527"/>
            <a:ext cx="110629" cy="12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4519FCD8-A262-9279-60C2-31FA4CC57C99}"/>
              </a:ext>
            </a:extLst>
          </p:cNvPr>
          <p:cNvSpPr/>
          <p:nvPr/>
        </p:nvSpPr>
        <p:spPr>
          <a:xfrm>
            <a:off x="6088618" y="5870128"/>
            <a:ext cx="552001" cy="2362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特征</a:t>
            </a:r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D5362E0-F1D9-D074-CBC0-9FAEEBBA6B44}"/>
              </a:ext>
            </a:extLst>
          </p:cNvPr>
          <p:cNvSpPr/>
          <p:nvPr/>
        </p:nvSpPr>
        <p:spPr>
          <a:xfrm>
            <a:off x="6734395" y="5861840"/>
            <a:ext cx="552001" cy="2362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特征</a:t>
            </a:r>
            <a:r>
              <a:rPr lang="en-US" altLang="zh-CN" sz="800" dirty="0"/>
              <a:t>5</a:t>
            </a:r>
            <a:endParaRPr lang="zh-CN" altLang="en-US" sz="8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6A960C1-6A8E-EAF7-5D31-F279ACC7BE25}"/>
              </a:ext>
            </a:extLst>
          </p:cNvPr>
          <p:cNvCxnSpPr>
            <a:cxnSpLocks/>
          </p:cNvCxnSpPr>
          <p:nvPr/>
        </p:nvCxnSpPr>
        <p:spPr>
          <a:xfrm flipH="1">
            <a:off x="7033795" y="5693943"/>
            <a:ext cx="639" cy="12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AB68D3D-06E5-A0E3-1F75-6D9F355C8CCA}"/>
              </a:ext>
            </a:extLst>
          </p:cNvPr>
          <p:cNvCxnSpPr>
            <a:cxnSpLocks/>
          </p:cNvCxnSpPr>
          <p:nvPr/>
        </p:nvCxnSpPr>
        <p:spPr>
          <a:xfrm>
            <a:off x="7492083" y="5693943"/>
            <a:ext cx="110629" cy="12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7016C49F-1C62-1D73-B52B-52A18B5C8A8A}"/>
              </a:ext>
            </a:extLst>
          </p:cNvPr>
          <p:cNvSpPr/>
          <p:nvPr/>
        </p:nvSpPr>
        <p:spPr>
          <a:xfrm>
            <a:off x="7364200" y="5880033"/>
            <a:ext cx="552001" cy="2362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特征</a:t>
            </a:r>
            <a:r>
              <a:rPr lang="en-US" altLang="zh-CN" sz="800" dirty="0"/>
              <a:t>6</a:t>
            </a:r>
            <a:endParaRPr lang="zh-CN" altLang="en-US" sz="8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59D6AD0-535B-3096-FAEE-3248D0DF1FB2}"/>
              </a:ext>
            </a:extLst>
          </p:cNvPr>
          <p:cNvSpPr/>
          <p:nvPr/>
        </p:nvSpPr>
        <p:spPr>
          <a:xfrm>
            <a:off x="7677525" y="5495006"/>
            <a:ext cx="114881" cy="10883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4F1FC3E-C884-C81E-38D3-E73A48B5FD20}"/>
              </a:ext>
            </a:extLst>
          </p:cNvPr>
          <p:cNvSpPr/>
          <p:nvPr/>
        </p:nvSpPr>
        <p:spPr>
          <a:xfrm>
            <a:off x="7940018" y="5495006"/>
            <a:ext cx="114881" cy="10883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D5A6355-697C-C4C0-03A5-6C5B8E11AD27}"/>
              </a:ext>
            </a:extLst>
          </p:cNvPr>
          <p:cNvSpPr/>
          <p:nvPr/>
        </p:nvSpPr>
        <p:spPr>
          <a:xfrm>
            <a:off x="8223273" y="5495006"/>
            <a:ext cx="114881" cy="10883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B7DE179-D083-B11E-2D2E-78336E584264}"/>
              </a:ext>
            </a:extLst>
          </p:cNvPr>
          <p:cNvSpPr/>
          <p:nvPr/>
        </p:nvSpPr>
        <p:spPr>
          <a:xfrm>
            <a:off x="6564847" y="4246045"/>
            <a:ext cx="1066655" cy="65583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rgbClr val="067D17"/>
                </a:solidFill>
                <a:effectLst/>
                <a:latin typeface="JetBrains Mono"/>
              </a:rPr>
              <a:t>learning_rate</a:t>
            </a:r>
            <a:r>
              <a:rPr lang="en-US" altLang="zh-CN" sz="8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altLang="zh-CN" sz="800" dirty="0" err="1">
                <a:solidFill>
                  <a:srgbClr val="067D17"/>
                </a:solidFill>
                <a:effectLst/>
                <a:latin typeface="JetBrains Mono"/>
              </a:rPr>
              <a:t>n_estimators</a:t>
            </a:r>
            <a:endParaRPr lang="en-US" altLang="zh-CN" sz="8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800" dirty="0" err="1">
                <a:solidFill>
                  <a:srgbClr val="067D17"/>
                </a:solidFill>
                <a:effectLst/>
                <a:latin typeface="JetBrains Mono"/>
              </a:rPr>
              <a:t>max_depth</a:t>
            </a:r>
            <a:br>
              <a:rPr lang="en-US" altLang="zh-CN" sz="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zh-CN" sz="800" dirty="0">
                <a:solidFill>
                  <a:srgbClr val="067D17"/>
                </a:solidFill>
                <a:effectLst/>
                <a:latin typeface="JetBrains Mono"/>
              </a:rPr>
              <a:t>subsample</a:t>
            </a:r>
          </a:p>
          <a:p>
            <a:pPr algn="ctr"/>
            <a:r>
              <a:rPr lang="en-US" altLang="zh-CN" sz="800" dirty="0" err="1">
                <a:solidFill>
                  <a:srgbClr val="067D17"/>
                </a:solidFill>
                <a:effectLst/>
                <a:latin typeface="JetBrains Mono"/>
              </a:rPr>
              <a:t>colsample_bytree</a:t>
            </a:r>
            <a:endParaRPr lang="en-US" altLang="zh-CN" sz="8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800" dirty="0">
                <a:solidFill>
                  <a:srgbClr val="067D17"/>
                </a:solidFill>
                <a:effectLst/>
                <a:latin typeface="JetBrains Mono"/>
              </a:rPr>
              <a:t>gamma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507E5D6-F40E-76BB-7413-872A90D9AA9C}"/>
              </a:ext>
            </a:extLst>
          </p:cNvPr>
          <p:cNvSpPr/>
          <p:nvPr/>
        </p:nvSpPr>
        <p:spPr>
          <a:xfrm>
            <a:off x="5273691" y="6306329"/>
            <a:ext cx="427655" cy="2341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F11A165-2EAB-CD3E-700A-244D99547E4D}"/>
              </a:ext>
            </a:extLst>
          </p:cNvPr>
          <p:cNvSpPr/>
          <p:nvPr/>
        </p:nvSpPr>
        <p:spPr>
          <a:xfrm>
            <a:off x="5903027" y="6309617"/>
            <a:ext cx="427655" cy="2341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D960326-06DB-2AA5-CED8-EF745753E4D6}"/>
              </a:ext>
            </a:extLst>
          </p:cNvPr>
          <p:cNvCxnSpPr>
            <a:cxnSpLocks/>
          </p:cNvCxnSpPr>
          <p:nvPr/>
        </p:nvCxnSpPr>
        <p:spPr>
          <a:xfrm flipH="1">
            <a:off x="5603080" y="6171190"/>
            <a:ext cx="4549" cy="10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046FE08-A3D8-8AB6-BA8F-2A8E4EFB7BB0}"/>
              </a:ext>
            </a:extLst>
          </p:cNvPr>
          <p:cNvCxnSpPr>
            <a:cxnSpLocks/>
          </p:cNvCxnSpPr>
          <p:nvPr/>
        </p:nvCxnSpPr>
        <p:spPr>
          <a:xfrm>
            <a:off x="5968568" y="6149387"/>
            <a:ext cx="110629" cy="12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455A3E18-B344-0C70-9C44-5EE8781BE0DC}"/>
              </a:ext>
            </a:extLst>
          </p:cNvPr>
          <p:cNvSpPr/>
          <p:nvPr/>
        </p:nvSpPr>
        <p:spPr>
          <a:xfrm rot="5400000">
            <a:off x="6862493" y="4224409"/>
            <a:ext cx="204068" cy="1832245"/>
          </a:xfrm>
          <a:prstGeom prst="leftBrace">
            <a:avLst>
              <a:gd name="adj1" fmla="val 83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89C2D85A-A809-AA75-691D-8995EAF13D59}"/>
              </a:ext>
            </a:extLst>
          </p:cNvPr>
          <p:cNvSpPr/>
          <p:nvPr/>
        </p:nvSpPr>
        <p:spPr>
          <a:xfrm>
            <a:off x="6297684" y="4410683"/>
            <a:ext cx="229530" cy="23056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DAF2F20-9CAF-F8EC-1BF2-0F928DCFEE92}"/>
              </a:ext>
            </a:extLst>
          </p:cNvPr>
          <p:cNvSpPr/>
          <p:nvPr/>
        </p:nvSpPr>
        <p:spPr>
          <a:xfrm>
            <a:off x="5197210" y="4117024"/>
            <a:ext cx="3381403" cy="254402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62AE5C-F396-8795-835E-A481060C1036}"/>
              </a:ext>
            </a:extLst>
          </p:cNvPr>
          <p:cNvSpPr/>
          <p:nvPr/>
        </p:nvSpPr>
        <p:spPr>
          <a:xfrm>
            <a:off x="454008" y="1076544"/>
            <a:ext cx="2574914" cy="293031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01EDB8F-C090-381C-A4E2-E7CEEAE27000}"/>
              </a:ext>
            </a:extLst>
          </p:cNvPr>
          <p:cNvSpPr/>
          <p:nvPr/>
        </p:nvSpPr>
        <p:spPr>
          <a:xfrm>
            <a:off x="3488509" y="2259089"/>
            <a:ext cx="474221" cy="8353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随机森林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F1035F2-BE80-444E-9DE5-FFAA488FC55F}"/>
              </a:ext>
            </a:extLst>
          </p:cNvPr>
          <p:cNvSpPr/>
          <p:nvPr/>
        </p:nvSpPr>
        <p:spPr>
          <a:xfrm>
            <a:off x="2448854" y="2564419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97F3E3A-8028-42A9-9C51-382B1562E90A}"/>
              </a:ext>
            </a:extLst>
          </p:cNvPr>
          <p:cNvSpPr/>
          <p:nvPr/>
        </p:nvSpPr>
        <p:spPr>
          <a:xfrm>
            <a:off x="2447318" y="2845827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EA7248B8-B6E4-4513-8D7F-38861ED0234A}"/>
              </a:ext>
            </a:extLst>
          </p:cNvPr>
          <p:cNvSpPr/>
          <p:nvPr/>
        </p:nvSpPr>
        <p:spPr>
          <a:xfrm>
            <a:off x="2447318" y="3158185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9DCDBDD-E845-4192-8336-E4A0EA861AC2}"/>
              </a:ext>
            </a:extLst>
          </p:cNvPr>
          <p:cNvSpPr/>
          <p:nvPr/>
        </p:nvSpPr>
        <p:spPr>
          <a:xfrm>
            <a:off x="4405466" y="1352531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Nhi1</a:t>
            </a:r>
            <a:endParaRPr lang="zh-CN" altLang="en-US" sz="1100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A6A47B4-AB31-4E2D-B775-8307F58223D3}"/>
              </a:ext>
            </a:extLst>
          </p:cNvPr>
          <p:cNvSpPr/>
          <p:nvPr/>
        </p:nvSpPr>
        <p:spPr>
          <a:xfrm>
            <a:off x="4428810" y="1987913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Nhi2</a:t>
            </a:r>
            <a:endParaRPr lang="zh-CN" altLang="en-US" sz="1100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5BAFA6E-55AD-4BD2-A276-EC40735ACB51}"/>
              </a:ext>
            </a:extLst>
          </p:cNvPr>
          <p:cNvSpPr/>
          <p:nvPr/>
        </p:nvSpPr>
        <p:spPr>
          <a:xfrm>
            <a:off x="4405466" y="3514916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NhiM</a:t>
            </a:r>
            <a:endParaRPr lang="zh-CN" altLang="en-US" sz="11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A6D23A4-AA8D-4CE8-9A3E-65329D529366}"/>
              </a:ext>
            </a:extLst>
          </p:cNvPr>
          <p:cNvSpPr/>
          <p:nvPr/>
        </p:nvSpPr>
        <p:spPr>
          <a:xfrm>
            <a:off x="4737822" y="2563809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A3B9708-AD24-46B0-B1A2-8C806C4E45FA}"/>
              </a:ext>
            </a:extLst>
          </p:cNvPr>
          <p:cNvSpPr/>
          <p:nvPr/>
        </p:nvSpPr>
        <p:spPr>
          <a:xfrm>
            <a:off x="4736286" y="2845217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D66F065-6620-491F-BB02-9514C256481D}"/>
              </a:ext>
            </a:extLst>
          </p:cNvPr>
          <p:cNvSpPr/>
          <p:nvPr/>
        </p:nvSpPr>
        <p:spPr>
          <a:xfrm>
            <a:off x="4736286" y="3157575"/>
            <a:ext cx="140394" cy="14039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F8ED48B-F904-46C6-A5EB-4E9AE13F252A}"/>
              </a:ext>
            </a:extLst>
          </p:cNvPr>
          <p:cNvSpPr/>
          <p:nvPr/>
        </p:nvSpPr>
        <p:spPr>
          <a:xfrm>
            <a:off x="7460741" y="1212447"/>
            <a:ext cx="1616750" cy="6382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77" name="箭头: 右 76">
            <a:extLst>
              <a:ext uri="{FF2B5EF4-FFF2-40B4-BE49-F238E27FC236}">
                <a16:creationId xmlns:a16="http://schemas.microsoft.com/office/drawing/2014/main" id="{0B01E458-4673-4C03-AB26-31E810109A38}"/>
              </a:ext>
            </a:extLst>
          </p:cNvPr>
          <p:cNvSpPr/>
          <p:nvPr/>
        </p:nvSpPr>
        <p:spPr>
          <a:xfrm>
            <a:off x="5240998" y="2519479"/>
            <a:ext cx="807406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F530FBD-C10B-478E-B4D3-62AA461D145A}"/>
              </a:ext>
            </a:extLst>
          </p:cNvPr>
          <p:cNvSpPr/>
          <p:nvPr/>
        </p:nvSpPr>
        <p:spPr>
          <a:xfrm>
            <a:off x="5758160" y="4390638"/>
            <a:ext cx="476659" cy="3278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蝙蝠算法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453BE52-CA5F-45AB-936B-59F7FC085254}"/>
              </a:ext>
            </a:extLst>
          </p:cNvPr>
          <p:cNvSpPr/>
          <p:nvPr/>
        </p:nvSpPr>
        <p:spPr>
          <a:xfrm>
            <a:off x="6937131" y="5340243"/>
            <a:ext cx="575167" cy="2793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8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800" dirty="0">
                <a:solidFill>
                  <a:srgbClr val="333333"/>
                </a:solidFill>
                <a:latin typeface="-apple-system"/>
              </a:rPr>
              <a:t>2</a:t>
            </a:r>
            <a:endParaRPr lang="zh-CN" altLang="en-US" sz="8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818D053-0451-4D9F-94A9-F4B64BCE6254}"/>
              </a:ext>
            </a:extLst>
          </p:cNvPr>
          <p:cNvSpPr/>
          <p:nvPr/>
        </p:nvSpPr>
        <p:spPr>
          <a:xfrm>
            <a:off x="3476130" y="1002728"/>
            <a:ext cx="7631926" cy="293031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BAC42DE5-B970-4C2A-AE8D-464039D6DF48}"/>
              </a:ext>
            </a:extLst>
          </p:cNvPr>
          <p:cNvSpPr/>
          <p:nvPr/>
        </p:nvSpPr>
        <p:spPr>
          <a:xfrm>
            <a:off x="6565829" y="2950077"/>
            <a:ext cx="556187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XGB1</a:t>
            </a:r>
            <a:endParaRPr lang="zh-CN" altLang="en-US" sz="1100" dirty="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A87C8F48-A8C6-4324-AF74-6F43CDA1333B}"/>
              </a:ext>
            </a:extLst>
          </p:cNvPr>
          <p:cNvSpPr/>
          <p:nvPr/>
        </p:nvSpPr>
        <p:spPr>
          <a:xfrm>
            <a:off x="7439592" y="2950077"/>
            <a:ext cx="556187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XGB2</a:t>
            </a:r>
            <a:endParaRPr lang="zh-CN" altLang="en-US" sz="1100" dirty="0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FB28FBA8-FEBA-40EF-B111-136CC0320E6C}"/>
              </a:ext>
            </a:extLst>
          </p:cNvPr>
          <p:cNvSpPr/>
          <p:nvPr/>
        </p:nvSpPr>
        <p:spPr>
          <a:xfrm>
            <a:off x="9274457" y="2950077"/>
            <a:ext cx="556187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XGBs</a:t>
            </a:r>
            <a:endParaRPr lang="zh-CN" altLang="en-US" sz="1100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F8974DDD-4575-4F07-9CEE-D699C4432052}"/>
              </a:ext>
            </a:extLst>
          </p:cNvPr>
          <p:cNvSpPr/>
          <p:nvPr/>
        </p:nvSpPr>
        <p:spPr>
          <a:xfrm>
            <a:off x="8379740" y="3193182"/>
            <a:ext cx="114881" cy="10883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7592B0EA-219B-4103-80C7-2F45AF055E84}"/>
              </a:ext>
            </a:extLst>
          </p:cNvPr>
          <p:cNvSpPr/>
          <p:nvPr/>
        </p:nvSpPr>
        <p:spPr>
          <a:xfrm>
            <a:off x="8578613" y="3193182"/>
            <a:ext cx="114881" cy="10883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648BC0C8-9457-4221-9151-7CE5BCD9D5CC}"/>
              </a:ext>
            </a:extLst>
          </p:cNvPr>
          <p:cNvSpPr/>
          <p:nvPr/>
        </p:nvSpPr>
        <p:spPr>
          <a:xfrm>
            <a:off x="8774692" y="3193182"/>
            <a:ext cx="114881" cy="10883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66212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1411042" y="289316"/>
            <a:ext cx="9369915" cy="2888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特征组成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候选特征：直接提取</a:t>
            </a:r>
            <a:r>
              <a:rPr lang="en-US" altLang="zh-CN" sz="2000" dirty="0"/>
              <a:t>+</a:t>
            </a:r>
            <a:r>
              <a:rPr lang="zh-CN" altLang="en-US" sz="2000" dirty="0"/>
              <a:t>小波变换重构后的特征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826363-CACA-F55B-E6FA-6E43D53B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76"/>
          <a:stretch/>
        </p:blipFill>
        <p:spPr>
          <a:xfrm>
            <a:off x="1208268" y="2242869"/>
            <a:ext cx="10868713" cy="34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1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1411042" y="289316"/>
            <a:ext cx="9369915" cy="1965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RF</a:t>
            </a:r>
            <a:r>
              <a:rPr lang="zh-CN" altLang="en-US" sz="2800" b="1" dirty="0"/>
              <a:t>特征择优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4F17F2-88F4-4E0C-955F-ADD6B028E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042" y="1459440"/>
            <a:ext cx="5048955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9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1492674" y="218294"/>
            <a:ext cx="9206651" cy="6316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预测模型（时序预测）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滑动窗口长度大小：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近似熵：增加一个维度后生成新图案的概率，近似熵越大，生成新图案的概率越高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滑动窗口：近似熵最大值所对应的段维大小定义为最优滑动窗口大小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在一定的数据量下，更多不同的数据模式将大大提高模型的学习效果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多尺度融合：</a:t>
            </a:r>
            <a:r>
              <a:rPr lang="zh-CN" altLang="en-US" dirty="0"/>
              <a:t>为了进一步提高模型的性能和泛化能力，本文通过构建不同相似阈值构建不同模型，融合主要基于不同的时间尺度，算术平均融合、基于</a:t>
            </a:r>
            <a:r>
              <a:rPr lang="en-US" altLang="zh-CN" dirty="0"/>
              <a:t>R</a:t>
            </a:r>
            <a:r>
              <a:rPr lang="en-US" altLang="zh-CN" baseline="30000" dirty="0"/>
              <a:t>2</a:t>
            </a:r>
            <a:r>
              <a:rPr lang="zh-CN" altLang="en-US" dirty="0"/>
              <a:t>度量的融合和基于广义误差的最小权因子融合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17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8F54A3-6EAE-4DD0-9F49-32D1491CB0D8}"/>
              </a:ext>
            </a:extLst>
          </p:cNvPr>
          <p:cNvSpPr txBox="1"/>
          <p:nvPr/>
        </p:nvSpPr>
        <p:spPr>
          <a:xfrm>
            <a:off x="1411042" y="289316"/>
            <a:ext cx="9369915" cy="5954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LSTM and improved model</a:t>
            </a:r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思想：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传统的</a:t>
            </a:r>
            <a:r>
              <a:rPr lang="en-US" altLang="zh-CN" sz="2000" b="1" dirty="0"/>
              <a:t>LSTM</a:t>
            </a:r>
            <a:r>
              <a:rPr lang="zh-CN" altLang="en-US" sz="2000" dirty="0"/>
              <a:t>：独立考虑输入信息和隐藏状态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改进</a:t>
            </a:r>
            <a:r>
              <a:rPr lang="zh-CN" altLang="en-US" sz="2000" dirty="0"/>
              <a:t>：输入信息和隐藏状态进行交互，判定交互结果与原输入向量的相似度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相似度判断</a:t>
            </a:r>
            <a:r>
              <a:rPr lang="zh-CN" altLang="en-US" sz="2000" dirty="0"/>
              <a:t>：余弦相似度计算公式如下</a:t>
            </a:r>
            <a:r>
              <a:rPr lang="en-US" altLang="zh-CN" sz="2000" dirty="0"/>
              <a:t>: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交互轮次</a:t>
            </a:r>
            <a:r>
              <a:rPr lang="en-US" altLang="zh-CN" sz="2000" b="1" dirty="0"/>
              <a:t>&amp;</a:t>
            </a:r>
            <a:r>
              <a:rPr lang="zh-CN" altLang="en-US" sz="2000" b="1" dirty="0"/>
              <a:t>参数优化</a:t>
            </a:r>
            <a:r>
              <a:rPr lang="zh-CN" altLang="en-US" sz="2000" dirty="0"/>
              <a:t>：量子遗传算法</a:t>
            </a: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BA7256-319E-4502-A358-F982673DD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100" y="3089390"/>
            <a:ext cx="5296639" cy="8859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C8B12EE-6705-4961-B556-48D7471C4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258" y="4895371"/>
            <a:ext cx="5239481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0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B39DED9-BB76-4DE6-BCCD-3F7698D34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57" y="1195666"/>
            <a:ext cx="10914286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0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EE87A38-6554-4096-8B59-19C97C256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90" y="1287262"/>
            <a:ext cx="10443820" cy="366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6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E499E68-E892-40B7-FEEF-6154862BD509}"/>
              </a:ext>
            </a:extLst>
          </p:cNvPr>
          <p:cNvSpPr txBox="1"/>
          <p:nvPr/>
        </p:nvSpPr>
        <p:spPr>
          <a:xfrm>
            <a:off x="851754" y="2037882"/>
            <a:ext cx="10488489" cy="2827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hybrid approach based on decomposition algorithm and neural network for remaining useful life prediction of lithium-ion battery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</a:t>
            </a:r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                                                                                     ——2022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82BBDA-B9D6-AA20-FCDF-133A0EC53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54" y="470516"/>
            <a:ext cx="10488489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73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4069</TotalTime>
  <Words>682</Words>
  <Application>Microsoft Office PowerPoint</Application>
  <PresentationFormat>宽屏</PresentationFormat>
  <Paragraphs>129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-apple-system</vt:lpstr>
      <vt:lpstr>JetBrains Mono</vt:lpstr>
      <vt:lpstr>等线</vt:lpstr>
      <vt:lpstr>等线 Light</vt:lpstr>
      <vt:lpstr>黑体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DHU</dc:creator>
  <cp:lastModifiedBy>DHU</cp:lastModifiedBy>
  <cp:revision>58</cp:revision>
  <dcterms:created xsi:type="dcterms:W3CDTF">2023-10-25T03:20:52Z</dcterms:created>
  <dcterms:modified xsi:type="dcterms:W3CDTF">2023-11-01T02:34:14Z</dcterms:modified>
</cp:coreProperties>
</file>